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83" r:id="rId3"/>
    <p:sldId id="264" r:id="rId4"/>
    <p:sldId id="272" r:id="rId5"/>
    <p:sldId id="260" r:id="rId6"/>
    <p:sldId id="281" r:id="rId7"/>
    <p:sldId id="280" r:id="rId8"/>
    <p:sldId id="258" r:id="rId9"/>
    <p:sldId id="257" r:id="rId10"/>
    <p:sldId id="267" r:id="rId11"/>
    <p:sldId id="259" r:id="rId12"/>
    <p:sldId id="268" r:id="rId13"/>
    <p:sldId id="270" r:id="rId14"/>
    <p:sldId id="271" r:id="rId15"/>
    <p:sldId id="278" r:id="rId16"/>
    <p:sldId id="274" r:id="rId17"/>
    <p:sldId id="273" r:id="rId18"/>
    <p:sldId id="275" r:id="rId19"/>
    <p:sldId id="282" r:id="rId20"/>
    <p:sldId id="265" r:id="rId21"/>
    <p:sldId id="266" r:id="rId22"/>
    <p:sldId id="261" r:id="rId23"/>
    <p:sldId id="262" r:id="rId24"/>
    <p:sldId id="263" r:id="rId25"/>
    <p:sldId id="276" r:id="rId26"/>
    <p:sldId id="277" r:id="rId27"/>
    <p:sldId id="279" r:id="rId2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A244B-480E-4DF8-B8AD-6F4623E3B96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090570-C106-4FBC-AEF5-5C270F4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The code base for commercial and industrial projects have hundreds, perhaps thousands of files.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If we find code, how do we use it?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What are its dependencies?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90570-C106-4FBC-AEF5-5C270F494E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BA40-D507-487D-8D94-70FF7A216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8C57-B03D-489B-88A1-58EBC915C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AB2A-C081-4F8F-9C57-8C6027BF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A94-3764-4657-B78A-EA3F42F28C9C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0557-7CC7-42C2-859C-ECDD54A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F24F-970D-4263-ADCD-85CA104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2621-D85E-4ED5-A1B2-55DFB504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A8454-8D8C-4C2D-8BE4-E03F2279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E42-3230-4B75-972F-A67D1702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BD-462C-4F85-9539-646406A6B6CC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BF66-5701-46DE-9564-DFB2516B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8678-8758-45BA-8484-3FBEE33A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F80F8-2044-4FBE-9F3A-D061EFFC4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DEA8-DC0B-4164-8A08-1B5DCC51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8364-877A-4C40-92C9-05BC31A3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B0F1-CFD2-466E-85DC-3349E60E54D2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D8AD-AE89-4021-85F4-53AAED59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C78E-616E-4AE5-9DE8-6FC44B1F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D053-3DF4-405E-A2EB-81806FC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515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DF2E-0C71-4BF7-BDB7-66093556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859"/>
            <a:ext cx="10515600" cy="4605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2B0D-F9F4-4196-BDC8-BE7AA34C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762-1270-475E-8EE1-6BB0D9927869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37F1-8D7B-45D4-BEFE-A84A417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6F98-9178-4DE2-B1E2-5D5104F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4358-6EA7-47FA-963B-5D27587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E267-9614-4C73-8F9B-27BCF747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28F3-8516-4858-B96C-DBA223ED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1A-BF74-4B76-B760-E2C6561B48E0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5FF9-B118-4E27-812A-3F06C7D6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0912-1558-4993-8350-9BE0B794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E156-5A71-4239-94BB-2AC1B6D7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DB9D-8D52-4C6B-8477-9E97F3B2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1CCC-6329-40F6-8E33-79436EE9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A309C-9F94-4F1C-B99C-23C01067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606-0344-46F9-B489-348F205DDD81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FC2A-F27B-429E-96CF-AA14BF9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FBB1-5CCA-48CF-AFD6-FDE1FAD1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8C03-5F85-4D57-A4AF-99648B38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6FF3-0D43-4F0C-BC07-A21DFB44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1177-1643-45CC-BAC9-072E7ED0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1974E-1A0C-44FF-9259-8D81AF74B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F6EA1-3C5F-4156-8284-0C1E1FDD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06ADE-956A-40F3-B105-857BB457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2A6D-B456-4A3E-ABF9-DB3F97FE8526}" type="datetime1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08C6-5CAF-4540-8609-FFF2BEA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CAC0-6DBC-424C-BF0B-67B4C4E0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1A4-3535-479B-B04E-80D38A12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555DB-7B4B-418B-9739-E429A1F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4366-7E7B-43AD-8FBC-DB94443C6600}" type="datetime1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79EA3-CAE8-4347-8B52-0303F34D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6A14-F072-4002-BB09-5C3F954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10648-B019-41B6-8FA2-29E969B9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86A2-66D8-40CD-9756-5715ECB136F6}" type="datetime1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D5256-E194-4272-A42D-9D483AF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DE87-E819-41A3-AD66-E6CB695C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F7A-1A1A-4605-AB54-8C69A9D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7D86-23A2-4F02-92CA-B9DAF4F3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134E-15FA-47CC-9FB4-325B746B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3E91-AA51-48D8-A241-6E60325D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7D4A-30B2-48C8-A960-21FC1AE3E1D6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8240-BB78-4CD6-A2A5-0277144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2FA5-BBD3-4C59-89F4-0546AAD2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E9E4-9BA6-41DE-820A-4435D7A5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80800-E2EF-475B-884A-C2F177080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BF7-CB6A-4E85-A0D9-C7707E06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A00E-1F60-496E-B02C-2473B0EA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88B8-2510-4B6F-8DFE-EE55B4B2CE7F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CD41-F3A8-43C4-98BA-27C9657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341A-C4CE-409C-8791-387E34DB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E6C6E-8BD2-4D48-94BD-4EB15EB9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C1F-27B5-4B8E-B7F2-95BF285A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3D72-4598-4B6B-B315-A5072950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4B07-0083-46EC-AB42-36920CDC7586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973B-33C6-4D0B-8834-E2B52AB7E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1544-1BE8-4F64-99D1-2471715F2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jimfawcett.github.io/Repositorie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jimfawcett.github.io/StoryTeller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jimfawcett.github.io/LangCpp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SiteStory_4.html" TargetMode="External"/><Relationship Id="rId2" Type="http://schemas.openxmlformats.org/officeDocument/2006/relationships/hyperlink" Target="https://jimfawcett.github.io/Test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html/v4.10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indows_Runtim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pability_Maturity_Mode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cs.syr.edu/faculty/fawcett/handouts/Webpages/fawcettHome.htm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C5A5-BBC9-4343-9E10-60F491079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Source Code</a:t>
            </a:r>
            <a:br>
              <a:rPr lang="en-US" dirty="0"/>
            </a:br>
            <a:r>
              <a:rPr lang="en-US" sz="3600" dirty="0"/>
              <a:t>for</a:t>
            </a:r>
            <a:br>
              <a:rPr lang="en-US" sz="3600" dirty="0"/>
            </a:br>
            <a:r>
              <a:rPr lang="en-US" sz="3600" dirty="0"/>
              <a:t>Reuse and Maintenance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B8B15-35E6-4AE9-BD4E-A833C615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92"/>
            <a:ext cx="9144000" cy="96080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11 October 2019</a:t>
            </a:r>
          </a:p>
        </p:txBody>
      </p:sp>
    </p:spTree>
    <p:extLst>
      <p:ext uri="{BB962C8B-B14F-4D97-AF65-F5344CB8AC3E}">
        <p14:creationId xmlns:p14="http://schemas.microsoft.com/office/powerpoint/2010/main" val="185914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CA25-160B-4B16-981E-1259FF9C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for Publishing Reusable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E0A7-5491-48A3-8C75-90DDBA9E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631"/>
            <a:ext cx="10515600" cy="4605741"/>
          </a:xfrm>
        </p:spPr>
        <p:txBody>
          <a:bodyPr/>
          <a:lstStyle/>
          <a:p>
            <a:r>
              <a:rPr lang="en-US" dirty="0"/>
              <a:t>A site for publishing source code will need:</a:t>
            </a:r>
          </a:p>
          <a:p>
            <a:pPr lvl="1"/>
            <a:r>
              <a:rPr lang="en-US" dirty="0"/>
              <a:t>A structure for holding organized collections of code</a:t>
            </a:r>
          </a:p>
          <a:p>
            <a:pPr lvl="1"/>
            <a:r>
              <a:rPr lang="en-US" dirty="0"/>
              <a:t>An intuitive navigation process to find specific code and resources</a:t>
            </a:r>
          </a:p>
          <a:p>
            <a:pPr lvl="1"/>
            <a:r>
              <a:rPr lang="en-US" dirty="0"/>
              <a:t>Documentation for each component</a:t>
            </a:r>
          </a:p>
          <a:p>
            <a:pPr lvl="2"/>
            <a:r>
              <a:rPr lang="en-US" dirty="0"/>
              <a:t>Concept, Design, Usage, Status</a:t>
            </a:r>
          </a:p>
          <a:p>
            <a:pPr lvl="1"/>
            <a:r>
              <a:rPr lang="en-US" dirty="0"/>
              <a:t>Additional resources to help users understand relevant technologies</a:t>
            </a:r>
          </a:p>
          <a:p>
            <a:pPr lvl="2"/>
            <a:r>
              <a:rPr lang="en-US" dirty="0"/>
              <a:t>Language and platform references</a:t>
            </a:r>
          </a:p>
          <a:p>
            <a:pPr lvl="2"/>
            <a:r>
              <a:rPr lang="en-US" dirty="0"/>
              <a:t>Brief code snapshots with commentary, provided as webpages</a:t>
            </a:r>
          </a:p>
          <a:p>
            <a:pPr lvl="2"/>
            <a:r>
              <a:rPr lang="en-US" dirty="0"/>
              <a:t>Related blogs and opinion pieces</a:t>
            </a:r>
          </a:p>
          <a:p>
            <a:pPr lvl="2"/>
            <a:r>
              <a:rPr lang="en-US" dirty="0"/>
              <a:t>Code standards</a:t>
            </a:r>
          </a:p>
          <a:p>
            <a:pPr lvl="1"/>
            <a:r>
              <a:rPr lang="en-US" dirty="0"/>
              <a:t>Stories and Videos</a:t>
            </a:r>
          </a:p>
          <a:p>
            <a:pPr lvl="2"/>
            <a:r>
              <a:rPr lang="en-US" dirty="0"/>
              <a:t>Discussions, each focused on a single 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8AE43-7C82-414E-9C86-9D333740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C79-B8EB-4B86-9096-033DD253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755337"/>
          </a:xfrm>
        </p:spPr>
        <p:txBody>
          <a:bodyPr/>
          <a:lstStyle/>
          <a:p>
            <a:r>
              <a:rPr lang="en-US" dirty="0"/>
              <a:t>Site Structure – </a:t>
            </a:r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FBEAD-15D2-406B-B29D-E04E546B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5D520F-A131-4997-AB91-05ACCF4CD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84" y="1234662"/>
            <a:ext cx="9414105" cy="5121688"/>
          </a:xfrm>
        </p:spPr>
      </p:pic>
    </p:spTree>
    <p:extLst>
      <p:ext uri="{BB962C8B-B14F-4D97-AF65-F5344CB8AC3E}">
        <p14:creationId xmlns:p14="http://schemas.microsoft.com/office/powerpoint/2010/main" val="43149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010" y="136526"/>
            <a:ext cx="5931789" cy="829390"/>
          </a:xfrm>
        </p:spPr>
        <p:txBody>
          <a:bodyPr>
            <a:noAutofit/>
          </a:bodyPr>
          <a:lstStyle/>
          <a:p>
            <a:r>
              <a:rPr lang="en-US" sz="4000" dirty="0"/>
              <a:t>Site Structure - Code Repos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https://JimFawcett.github.io/Repositories.html</a:t>
            </a:r>
            <a:r>
              <a:rPr lang="en-US" sz="2400" dirty="0"/>
              <a:t> </a:t>
            </a:r>
            <a:endParaRPr lang="en-US" sz="4000" dirty="0"/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6FED3C-40A2-49D8-917D-37756ECC4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2" y="412124"/>
            <a:ext cx="4786665" cy="243410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011" y="1233198"/>
            <a:ext cx="5956479" cy="4929973"/>
          </a:xfrm>
        </p:spPr>
        <p:txBody>
          <a:bodyPr/>
          <a:lstStyle/>
          <a:p>
            <a:r>
              <a:rPr lang="en-US" dirty="0"/>
              <a:t>Code Repositories are the most important part</a:t>
            </a:r>
          </a:p>
          <a:p>
            <a:r>
              <a:rPr lang="en-US" dirty="0"/>
              <a:t>Goal is to have large collections to promote broad reuse</a:t>
            </a:r>
          </a:p>
          <a:p>
            <a:r>
              <a:rPr lang="en-US" dirty="0"/>
              <a:t>Navigation is an issue.  Solution:</a:t>
            </a:r>
          </a:p>
          <a:p>
            <a:pPr lvl="1"/>
            <a:r>
              <a:rPr lang="en-US" dirty="0"/>
              <a:t>Link from Home menu</a:t>
            </a:r>
          </a:p>
          <a:p>
            <a:pPr lvl="1"/>
            <a:r>
              <a:rPr lang="en-US" dirty="0"/>
              <a:t>Factor into (language or product specific) collections</a:t>
            </a:r>
          </a:p>
          <a:p>
            <a:pPr lvl="1"/>
            <a:r>
              <a:rPr lang="en-US" dirty="0"/>
              <a:t>Factor each collection into individual repositories (utilities, tools, … )</a:t>
            </a:r>
          </a:p>
          <a:p>
            <a:pPr lvl="1"/>
            <a:r>
              <a:rPr lang="en-US" dirty="0"/>
              <a:t>Link first to documentation which then links to code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9B448C-B299-4D40-A3BF-FE692B75D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54" y="3012191"/>
            <a:ext cx="3683358" cy="36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8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8"/>
            <a:ext cx="10515600" cy="954960"/>
          </a:xfrm>
        </p:spPr>
        <p:txBody>
          <a:bodyPr/>
          <a:lstStyle/>
          <a:p>
            <a:r>
              <a:rPr lang="en-US" dirty="0"/>
              <a:t>Site Structure – Stories</a:t>
            </a:r>
            <a:br>
              <a:rPr lang="en-US" dirty="0"/>
            </a:br>
            <a:r>
              <a:rPr lang="en-US" sz="2400" dirty="0">
                <a:hlinkClick r:id="rId2"/>
              </a:rPr>
              <a:t>https://JimFawcett.github.io/StoryTeller.html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6376"/>
            <a:ext cx="5181600" cy="4929973"/>
          </a:xfrm>
        </p:spPr>
        <p:txBody>
          <a:bodyPr/>
          <a:lstStyle/>
          <a:p>
            <a:r>
              <a:rPr lang="en-US" dirty="0"/>
              <a:t>Stories are organized collections of pages from the site that all focus on a single theme</a:t>
            </a:r>
          </a:p>
          <a:p>
            <a:r>
              <a:rPr lang="en-US" dirty="0"/>
              <a:t>Intent is to help users grapple with site content</a:t>
            </a:r>
          </a:p>
          <a:p>
            <a:r>
              <a:rPr lang="en-US" dirty="0"/>
              <a:t>Examples are:</a:t>
            </a:r>
          </a:p>
          <a:p>
            <a:pPr lvl="1"/>
            <a:r>
              <a:rPr lang="en-US" dirty="0"/>
              <a:t>C++ story – tutorial material</a:t>
            </a:r>
          </a:p>
          <a:p>
            <a:pPr lvl="1"/>
            <a:r>
              <a:rPr lang="en-US" dirty="0" err="1"/>
              <a:t>SiteStory</a:t>
            </a:r>
            <a:r>
              <a:rPr lang="en-US" dirty="0"/>
              <a:t> – description of this site</a:t>
            </a:r>
          </a:p>
          <a:p>
            <a:pPr lvl="1"/>
            <a:r>
              <a:rPr lang="en-US" dirty="0" err="1"/>
              <a:t>MLiPS</a:t>
            </a:r>
            <a:r>
              <a:rPr lang="en-US" dirty="0"/>
              <a:t> – guest story about ML</a:t>
            </a:r>
          </a:p>
          <a:p>
            <a:r>
              <a:rPr lang="en-US" dirty="0"/>
              <a:t>Image to the left is </a:t>
            </a:r>
            <a:r>
              <a:rPr lang="en-US" dirty="0" err="1"/>
              <a:t>StoryTeller</a:t>
            </a:r>
            <a:r>
              <a:rPr lang="en-US" dirty="0"/>
              <a:t> interface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13</a:t>
            </a:fld>
            <a:endParaRPr lang="en-US"/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59D0FE-3F55-4D0F-9621-B5ABC7B95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88" y="1662819"/>
            <a:ext cx="4034709" cy="2228543"/>
          </a:xfr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51078E-0403-4EC6-8BE1-9F430F4A0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86" y="4076162"/>
            <a:ext cx="4282343" cy="22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8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908" y="263352"/>
            <a:ext cx="5854520" cy="698565"/>
          </a:xfrm>
        </p:spPr>
        <p:txBody>
          <a:bodyPr>
            <a:noAutofit/>
          </a:bodyPr>
          <a:lstStyle/>
          <a:p>
            <a:r>
              <a:rPr lang="en-US" sz="4000" dirty="0"/>
              <a:t>Site Structure – Code Snaps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https://JimFawcett.github.io/LangCpp.html</a:t>
            </a:r>
            <a:r>
              <a:rPr lang="en-US" sz="2400" dirty="0"/>
              <a:t> 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5926"/>
            <a:ext cx="5181600" cy="2191703"/>
          </a:xfrm>
        </p:spPr>
        <p:txBody>
          <a:bodyPr>
            <a:normAutofit/>
          </a:bodyPr>
          <a:lstStyle/>
          <a:p>
            <a:r>
              <a:rPr lang="en-US" sz="2400" dirty="0" err="1"/>
              <a:t>CodeSnaps</a:t>
            </a:r>
            <a:endParaRPr lang="en-US" sz="2400" dirty="0"/>
          </a:p>
          <a:p>
            <a:pPr lvl="1"/>
            <a:r>
              <a:rPr lang="en-US" sz="2000" dirty="0"/>
              <a:t>Source code converted to HTML page</a:t>
            </a:r>
          </a:p>
          <a:p>
            <a:pPr lvl="1"/>
            <a:r>
              <a:rPr lang="en-US" sz="2000" dirty="0"/>
              <a:t>Provides quick access to views of important code fragments</a:t>
            </a:r>
          </a:p>
          <a:p>
            <a:pPr lvl="1"/>
            <a:r>
              <a:rPr lang="en-US" sz="2000" dirty="0"/>
              <a:t>No need to download from repository to explore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42E57B-E1C6-4DAC-993B-A75D13FF09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7" y="3676918"/>
            <a:ext cx="5639933" cy="2679432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2FB80D-8B58-42E9-B1FB-42CF0D4DA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47" y="3362572"/>
            <a:ext cx="4716349" cy="303199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3C186F-1247-441E-8187-BDA4766EC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308425"/>
            <a:ext cx="4779790" cy="30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6424-DE7B-413E-AA87-9DB3DC2C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9"/>
            <a:ext cx="10515600" cy="478440"/>
          </a:xfrm>
        </p:spPr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D03B-4005-463A-A34C-E90EA6F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355"/>
            <a:ext cx="10515600" cy="5546276"/>
          </a:xfrm>
        </p:spPr>
        <p:txBody>
          <a:bodyPr>
            <a:noAutofit/>
          </a:bodyPr>
          <a:lstStyle/>
          <a:p>
            <a:r>
              <a:rPr lang="en-US" sz="2400" dirty="0"/>
              <a:t>Without quality control it’s easy for repositories to become a sea of flotsam[1] and jetsam[2]</a:t>
            </a:r>
          </a:p>
          <a:p>
            <a:pPr lvl="1"/>
            <a:r>
              <a:rPr lang="en-US" sz="2000" dirty="0"/>
              <a:t>Some good content, but a lot of content that isn’t ready for reuse</a:t>
            </a:r>
          </a:p>
          <a:p>
            <a:r>
              <a:rPr lang="en-US" sz="2400" dirty="0"/>
              <a:t>To avoid that destination two things are necessary:</a:t>
            </a:r>
          </a:p>
          <a:p>
            <a:pPr lvl="1"/>
            <a:r>
              <a:rPr lang="en-US" sz="2000" dirty="0"/>
              <a:t>An effective structure for disclosing the contents of a repository</a:t>
            </a:r>
          </a:p>
          <a:p>
            <a:pPr lvl="2"/>
            <a:r>
              <a:rPr lang="en-US" sz="1800" dirty="0"/>
              <a:t>This site provides a candidate</a:t>
            </a:r>
          </a:p>
          <a:p>
            <a:pPr lvl="1"/>
            <a:r>
              <a:rPr lang="en-US" sz="2000" dirty="0"/>
              <a:t>Willingness of the site sponsor to invest in review and improvement</a:t>
            </a:r>
          </a:p>
          <a:p>
            <a:pPr lvl="2"/>
            <a:r>
              <a:rPr lang="en-US" sz="1800" dirty="0"/>
              <a:t>Standards – brief statements - components must meet to become candidates</a:t>
            </a:r>
          </a:p>
          <a:p>
            <a:pPr lvl="2"/>
            <a:r>
              <a:rPr lang="en-US" sz="1800" dirty="0"/>
              <a:t>Knowledgeable and productive person(s) to evaluate a component against the standards and admit or reject</a:t>
            </a:r>
          </a:p>
          <a:p>
            <a:pPr lvl="2"/>
            <a:r>
              <a:rPr lang="en-US" sz="1800" dirty="0"/>
              <a:t>Continuing background review activity – is this component still valuable?</a:t>
            </a:r>
          </a:p>
          <a:p>
            <a:r>
              <a:rPr lang="en-US" sz="2400" dirty="0"/>
              <a:t>Note that </a:t>
            </a:r>
            <a:r>
              <a:rPr lang="en-US" sz="2400" dirty="0" err="1"/>
              <a:t>github</a:t>
            </a:r>
            <a:r>
              <a:rPr lang="en-US" sz="2400" dirty="0"/>
              <a:t> provides tools to help, e.g., wikis, charts, …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000" dirty="0"/>
              <a:t>    [1] Flotsam - cargo that surfaces from a sunken ship</a:t>
            </a:r>
          </a:p>
          <a:p>
            <a:pPr marL="0" indent="0">
              <a:buNone/>
            </a:pPr>
            <a:r>
              <a:rPr lang="en-US" sz="2000" dirty="0"/>
              <a:t>    [2] Jetsam – cargo that is intentionally cast from a ship in distress.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EABCC-100B-4338-8545-5BA420BE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15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9F60CD-70C4-4576-9064-9160B4C35568}"/>
              </a:ext>
            </a:extLst>
          </p:cNvPr>
          <p:cNvCxnSpPr/>
          <p:nvPr/>
        </p:nvCxnSpPr>
        <p:spPr>
          <a:xfrm>
            <a:off x="1056068" y="5402676"/>
            <a:ext cx="98008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84FA54-65FA-4160-855E-2B56132F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1276932"/>
          </a:xfrm>
        </p:spPr>
        <p:txBody>
          <a:bodyPr/>
          <a:lstStyle/>
          <a:p>
            <a:r>
              <a:rPr lang="en-US" dirty="0"/>
              <a:t>Experiments</a:t>
            </a:r>
            <a:br>
              <a:rPr lang="en-US" dirty="0"/>
            </a:br>
            <a:r>
              <a:rPr lang="en-US" sz="2400" dirty="0">
                <a:hlinkClick r:id="rId2"/>
              </a:rPr>
              <a:t>https://JimFawcett.github.io/Tests.html</a:t>
            </a:r>
            <a:r>
              <a:rPr lang="en-US" sz="2400" dirty="0"/>
              <a:t>,   </a:t>
            </a:r>
            <a:r>
              <a:rPr lang="en-US" sz="2400" dirty="0">
                <a:hlinkClick r:id="rId3"/>
              </a:rPr>
              <a:t>https://JimFawcett.github.io/SiteStory_4.html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F0FC12-D67B-4A58-8EC4-1867ACA2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9213"/>
            <a:ext cx="10515600" cy="4605741"/>
          </a:xfrm>
        </p:spPr>
        <p:txBody>
          <a:bodyPr>
            <a:noAutofit/>
          </a:bodyPr>
          <a:lstStyle/>
          <a:p>
            <a:r>
              <a:rPr lang="en-US" sz="2400" dirty="0"/>
              <a:t>Experiments to make the site’s publishing process more effective are continuing:</a:t>
            </a:r>
          </a:p>
          <a:p>
            <a:pPr lvl="1"/>
            <a:r>
              <a:rPr lang="en-US" sz="2000" dirty="0"/>
              <a:t>Developing UI widgets to use webpage real estate effectively</a:t>
            </a:r>
          </a:p>
          <a:p>
            <a:pPr lvl="2"/>
            <a:r>
              <a:rPr lang="en-US" sz="1800" dirty="0"/>
              <a:t>User driven diagram resizer</a:t>
            </a:r>
          </a:p>
          <a:p>
            <a:pPr lvl="2"/>
            <a:r>
              <a:rPr lang="en-US" sz="1800" dirty="0"/>
              <a:t>Slide-in panels</a:t>
            </a:r>
          </a:p>
          <a:p>
            <a:pPr lvl="2"/>
            <a:r>
              <a:rPr lang="en-US" sz="1800" dirty="0"/>
              <a:t>Slide show</a:t>
            </a:r>
          </a:p>
          <a:p>
            <a:pPr lvl="2"/>
            <a:r>
              <a:rPr lang="en-US" sz="1800" dirty="0"/>
              <a:t>Code blocks for presentation</a:t>
            </a:r>
          </a:p>
          <a:p>
            <a:pPr lvl="2"/>
            <a:r>
              <a:rPr lang="en-US" sz="1800" dirty="0"/>
              <a:t>Photo styling</a:t>
            </a:r>
          </a:p>
          <a:p>
            <a:pPr lvl="1"/>
            <a:r>
              <a:rPr lang="en-US" sz="2000" dirty="0"/>
              <a:t>Navigation schemes</a:t>
            </a:r>
          </a:p>
          <a:p>
            <a:pPr lvl="2"/>
            <a:r>
              <a:rPr lang="en-US" sz="1800" dirty="0"/>
              <a:t>Dropdown menus</a:t>
            </a:r>
          </a:p>
          <a:p>
            <a:pPr lvl="2"/>
            <a:r>
              <a:rPr lang="en-US" sz="1800" dirty="0"/>
              <a:t>Page sequences (defined by hidden links)</a:t>
            </a:r>
          </a:p>
          <a:p>
            <a:pPr lvl="2"/>
            <a:r>
              <a:rPr lang="en-US" sz="1800" dirty="0"/>
              <a:t>Navigation buttons and key presses</a:t>
            </a:r>
          </a:p>
          <a:p>
            <a:pPr lvl="1"/>
            <a:r>
              <a:rPr lang="en-US" sz="2000" dirty="0"/>
              <a:t>Continuing to think about site organization schemes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BF427-C62C-4AB5-A038-A22DED83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93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557-4583-4CE5-9450-333B9134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806852"/>
          </a:xfrm>
        </p:spPr>
        <p:txBody>
          <a:bodyPr>
            <a:normAutofit/>
          </a:bodyPr>
          <a:lstStyle/>
          <a:p>
            <a:r>
              <a:rPr lang="en-US" sz="4000" dirty="0"/>
              <a:t>Status and 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9047EB-518C-4D47-AE0E-61C2D22A2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9414" y="1345843"/>
            <a:ext cx="5181600" cy="4856864"/>
          </a:xfrm>
        </p:spPr>
        <p:txBody>
          <a:bodyPr/>
          <a:lstStyle/>
          <a:p>
            <a:r>
              <a:rPr lang="en-US" dirty="0"/>
              <a:t>Status - </a:t>
            </a:r>
            <a:r>
              <a:rPr lang="en-US" sz="2400" dirty="0">
                <a:hlinkClick r:id="rId2"/>
              </a:rPr>
              <a:t>https://JimFawcett.github.io</a:t>
            </a:r>
            <a:r>
              <a:rPr lang="en-US" sz="2400" dirty="0"/>
              <a:t>: </a:t>
            </a:r>
            <a:endParaRPr lang="en-US" dirty="0"/>
          </a:p>
          <a:p>
            <a:pPr lvl="1"/>
            <a:r>
              <a:rPr lang="en-US" dirty="0"/>
              <a:t>Most of the structure described is in place</a:t>
            </a:r>
          </a:p>
          <a:p>
            <a:pPr lvl="1"/>
            <a:r>
              <a:rPr lang="en-US" dirty="0"/>
              <a:t>More than 40 repositories of mostly C++ code are published</a:t>
            </a:r>
          </a:p>
          <a:p>
            <a:pPr lvl="1"/>
            <a:r>
              <a:rPr lang="en-US" dirty="0"/>
              <a:t>Several stories are published</a:t>
            </a:r>
          </a:p>
          <a:p>
            <a:pPr lvl="1"/>
            <a:r>
              <a:rPr lang="en-US" dirty="0"/>
              <a:t>Other resources and </a:t>
            </a:r>
            <a:r>
              <a:rPr lang="en-US" dirty="0" err="1"/>
              <a:t>CodeSnaps</a:t>
            </a:r>
            <a:r>
              <a:rPr lang="en-US" dirty="0"/>
              <a:t> are available from the site</a:t>
            </a:r>
          </a:p>
          <a:p>
            <a:r>
              <a:rPr lang="en-US" dirty="0"/>
              <a:t>Plans</a:t>
            </a:r>
          </a:p>
          <a:p>
            <a:pPr lvl="1"/>
            <a:r>
              <a:rPr lang="en-US" dirty="0"/>
              <a:t>Install more code repositories</a:t>
            </a:r>
          </a:p>
          <a:p>
            <a:pPr lvl="1"/>
            <a:r>
              <a:rPr lang="en-US" dirty="0"/>
              <a:t>Install starter site</a:t>
            </a:r>
          </a:p>
          <a:p>
            <a:pPr lvl="1"/>
            <a:r>
              <a:rPr lang="en-US" dirty="0"/>
              <a:t>Start to add videos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0FAEC-8AE9-4AB5-9C84-5EEDD280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45843"/>
            <a:ext cx="5296434" cy="5739066"/>
          </a:xfrm>
        </p:spPr>
        <p:txBody>
          <a:bodyPr/>
          <a:lstStyle/>
          <a:p>
            <a:r>
              <a:rPr lang="en-US" dirty="0"/>
              <a:t>Conclusions:</a:t>
            </a:r>
          </a:p>
          <a:p>
            <a:pPr lvl="1"/>
            <a:r>
              <a:rPr lang="en-US" dirty="0"/>
              <a:t>Static sites seem like a good tool for publishing</a:t>
            </a:r>
          </a:p>
          <a:p>
            <a:pPr lvl="2"/>
            <a:r>
              <a:rPr lang="en-US" dirty="0"/>
              <a:t>Main issue is text or keyword searches not available with static sites</a:t>
            </a:r>
          </a:p>
          <a:p>
            <a:pPr lvl="2"/>
            <a:r>
              <a:rPr lang="en-US" dirty="0"/>
              <a:t>Can be addressed with local mirror and tools for synchronizing and local searching</a:t>
            </a:r>
          </a:p>
          <a:p>
            <a:pPr lvl="1"/>
            <a:r>
              <a:rPr lang="en-US" dirty="0"/>
              <a:t>Required effort is reasonable for the expected payoff</a:t>
            </a:r>
          </a:p>
          <a:p>
            <a:pPr lvl="2"/>
            <a:r>
              <a:rPr lang="en-US" dirty="0"/>
              <a:t>This site went from zero to current status in four months of my time</a:t>
            </a:r>
          </a:p>
          <a:p>
            <a:pPr lvl="2"/>
            <a:r>
              <a:rPr lang="en-US" dirty="0"/>
              <a:t>However, I’ve built a site like this before.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2B86A-AE47-44AF-9978-587D3DAA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9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2C2D-8A1E-4157-B36F-A4E30EAA7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- Domains</a:t>
            </a:r>
          </a:p>
        </p:txBody>
      </p:sp>
    </p:spTree>
    <p:extLst>
      <p:ext uri="{BB962C8B-B14F-4D97-AF65-F5344CB8AC3E}">
        <p14:creationId xmlns:p14="http://schemas.microsoft.com/office/powerpoint/2010/main" val="185787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>
            <a:noAutofit/>
          </a:bodyPr>
          <a:lstStyle/>
          <a:p>
            <a:r>
              <a:rPr lang="en-US" sz="3600" dirty="0"/>
              <a:t>Application Domain Targets – Candidates for Support?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142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10 – 30 developers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0341C-B802-4DB5-8B01-9BF021ED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A42E-B0BA-45B3-ABC6-8B7AADA1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Code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4305B-6773-4247-B021-BA380E4D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Salvage and Reuse</a:t>
            </a:r>
          </a:p>
          <a:p>
            <a:r>
              <a:rPr lang="en-US" dirty="0"/>
              <a:t>Publishing Code Components</a:t>
            </a:r>
          </a:p>
          <a:p>
            <a:r>
              <a:rPr lang="en-US" dirty="0"/>
              <a:t>Repository Structure</a:t>
            </a:r>
          </a:p>
          <a:p>
            <a:r>
              <a:rPr lang="en-US" dirty="0"/>
              <a:t>Quality Control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988B3-62E0-415C-9E74-289E15EA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65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6B388-6A0D-438F-9C63-0B3442FEF9E9}"/>
              </a:ext>
            </a:extLst>
          </p:cNvPr>
          <p:cNvSpPr/>
          <p:nvPr/>
        </p:nvSpPr>
        <p:spPr>
          <a:xfrm>
            <a:off x="710610" y="5776175"/>
            <a:ext cx="10146280" cy="3863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1616-BC4C-4E83-8885-917C3743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248428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Open-Source Domain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Parts flow in, a product flows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1EFF-811D-455D-A807-038454B9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5" y="1468193"/>
            <a:ext cx="10515600" cy="4968050"/>
          </a:xfrm>
        </p:spPr>
        <p:txBody>
          <a:bodyPr>
            <a:normAutofit/>
          </a:bodyPr>
          <a:lstStyle/>
          <a:p>
            <a:r>
              <a:rPr lang="en-US" sz="2400" dirty="0"/>
              <a:t>Open-source projects like Linux</a:t>
            </a:r>
          </a:p>
          <a:p>
            <a:pPr lvl="1"/>
            <a:r>
              <a:rPr lang="en-US" sz="2000" dirty="0"/>
              <a:t>Locally developed code flows to the cloud</a:t>
            </a:r>
          </a:p>
          <a:p>
            <a:pPr lvl="2"/>
            <a:r>
              <a:rPr lang="en-US" sz="1800" dirty="0"/>
              <a:t>Local contributors push to remote development branch</a:t>
            </a:r>
          </a:p>
          <a:p>
            <a:pPr lvl="1"/>
            <a:r>
              <a:rPr lang="en-US" sz="2000" dirty="0"/>
              <a:t>A single large system flows from the cloud to local users</a:t>
            </a:r>
          </a:p>
          <a:p>
            <a:pPr lvl="2"/>
            <a:r>
              <a:rPr lang="en-US" sz="1800" dirty="0"/>
              <a:t>Download a distro</a:t>
            </a:r>
          </a:p>
          <a:p>
            <a:r>
              <a:rPr lang="en-US" sz="2400" dirty="0"/>
              <a:t>Open-source applications like node.js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download and install system with additional imports</a:t>
            </a:r>
          </a:p>
          <a:p>
            <a:r>
              <a:rPr lang="en-US" sz="2400" dirty="0"/>
              <a:t>Open-source libraries like jQuery.js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bind remote library to webpages with Content Delivery Network (CDN) links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This domain already has a publishing model that has different goals than ours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09C0-2CD5-4B98-999E-742073B6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67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CB5D5-1893-4DEF-822D-DCB6B4C72F32}"/>
              </a:ext>
            </a:extLst>
          </p:cNvPr>
          <p:cNvSpPr/>
          <p:nvPr/>
        </p:nvSpPr>
        <p:spPr>
          <a:xfrm>
            <a:off x="1210616" y="3522398"/>
            <a:ext cx="7160653" cy="18674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48834-3763-4979-BA81-DCC31DC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840"/>
            <a:ext cx="10515600" cy="105155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Other Domains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Components installed, flow out to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B159-6705-41C1-885A-26BC3E0F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57"/>
            <a:ext cx="10515600" cy="4719953"/>
          </a:xfrm>
        </p:spPr>
        <p:txBody>
          <a:bodyPr>
            <a:normAutofit/>
          </a:bodyPr>
          <a:lstStyle/>
          <a:p>
            <a:r>
              <a:rPr lang="en-US" sz="2400" dirty="0"/>
              <a:t>Users search for a component to fill a current implementation need</a:t>
            </a:r>
          </a:p>
          <a:p>
            <a:pPr lvl="1"/>
            <a:r>
              <a:rPr lang="en-US" sz="2000" dirty="0"/>
              <a:t>Repository needs to be large, i.e., hold many components so there is a fairly good change to find something useful</a:t>
            </a:r>
          </a:p>
          <a:p>
            <a:pPr lvl="1"/>
            <a:r>
              <a:rPr lang="en-US" sz="2000" dirty="0"/>
              <a:t>So search and interpretation need to be effective</a:t>
            </a:r>
          </a:p>
          <a:p>
            <a:pPr lvl="1"/>
            <a:r>
              <a:rPr lang="en-US" sz="2000" dirty="0"/>
              <a:t>For repositories with hundreds of components, that is not trivial</a:t>
            </a:r>
          </a:p>
          <a:p>
            <a:r>
              <a:rPr lang="en-US" sz="2400" dirty="0"/>
              <a:t>The main issues are:</a:t>
            </a:r>
            <a:br>
              <a:rPr lang="en-US" sz="2000" dirty="0"/>
            </a:br>
            <a:r>
              <a:rPr lang="en-US" sz="500" dirty="0"/>
              <a:t> </a:t>
            </a:r>
            <a:endParaRPr lang="en-US" sz="2400" dirty="0"/>
          </a:p>
          <a:p>
            <a:pPr lvl="1"/>
            <a:r>
              <a:rPr lang="en-US" sz="2000" dirty="0"/>
              <a:t>Developing a useful search process that is intuitive and quick</a:t>
            </a:r>
          </a:p>
          <a:p>
            <a:pPr lvl="1"/>
            <a:r>
              <a:rPr lang="en-US" sz="2000" dirty="0"/>
              <a:t>Helping users interpret a found component</a:t>
            </a:r>
          </a:p>
          <a:p>
            <a:pPr lvl="2"/>
            <a:r>
              <a:rPr lang="en-US" sz="1800" dirty="0"/>
              <a:t>What does it do?</a:t>
            </a:r>
          </a:p>
          <a:p>
            <a:pPr lvl="2"/>
            <a:r>
              <a:rPr lang="en-US" sz="1800" dirty="0"/>
              <a:t>How is it designed?</a:t>
            </a:r>
          </a:p>
          <a:p>
            <a:pPr lvl="2"/>
            <a:r>
              <a:rPr lang="en-US" sz="1800" dirty="0"/>
              <a:t>How to integrate with existing code?</a:t>
            </a:r>
            <a:br>
              <a:rPr lang="en-US" sz="1800" dirty="0"/>
            </a:br>
            <a:endParaRPr lang="en-US" sz="1800" dirty="0"/>
          </a:p>
          <a:p>
            <a:r>
              <a:rPr lang="en-US" sz="2600" dirty="0"/>
              <a:t>These domains appear to be good candidates for  the publication process proposed here</a:t>
            </a:r>
          </a:p>
          <a:p>
            <a:endParaRPr lang="en-US" sz="2600" dirty="0"/>
          </a:p>
          <a:p>
            <a:pPr lvl="2"/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FA9AE-ADB3-46B4-80D0-66070291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Academic Research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An academic researcher may have 2 or 3 doctoral candidates working on related parts of a research project.</a:t>
            </a:r>
          </a:p>
          <a:p>
            <a:r>
              <a:rPr lang="en-US" sz="2000" dirty="0"/>
              <a:t>She may collaborate with two or three colleagues, perhaps at different universities.</a:t>
            </a:r>
          </a:p>
          <a:p>
            <a:pPr lvl="1"/>
            <a:r>
              <a:rPr lang="en-US" sz="1800" dirty="0"/>
              <a:t>Each of those colleagues may have a similar team working on related projects.</a:t>
            </a:r>
          </a:p>
          <a:p>
            <a:r>
              <a:rPr lang="en-US" sz="2200" dirty="0"/>
              <a:t>There usually is continuing work on the same or related research projects for many years.</a:t>
            </a:r>
          </a:p>
          <a:p>
            <a:r>
              <a:rPr lang="en-US" sz="2200" dirty="0"/>
              <a:t>It is quite common that this work develops software tools for gathering and analyzing data.  Sometimes software is part of the end product, e.g., compilers for a new language, an architecture for streaming or classifying content, …</a:t>
            </a:r>
          </a:p>
          <a:p>
            <a:r>
              <a:rPr lang="en-US" sz="2200" dirty="0"/>
              <a:t>These software developments are rarely maintained well.  Often documentation is nothing but code and the papers that describe research results and mention the software as an aside.</a:t>
            </a:r>
          </a:p>
          <a:p>
            <a:r>
              <a:rPr lang="en-US" sz="2200" dirty="0"/>
              <a:t>Our methods are applicable.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F232F-AB6D-4130-9246-6A1AF1E6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24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Open Source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90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Examples: Linux, Node.js, MongoDB</a:t>
            </a:r>
          </a:p>
          <a:p>
            <a:r>
              <a:rPr lang="en-US" sz="2200" dirty="0"/>
              <a:t>Following an initial period of development, a project often settles into a maintenance mode:</a:t>
            </a:r>
          </a:p>
          <a:p>
            <a:pPr lvl="1"/>
            <a:r>
              <a:rPr lang="en-US" sz="1800" dirty="0"/>
              <a:t>Maintain the same mission and design.</a:t>
            </a:r>
          </a:p>
          <a:p>
            <a:pPr lvl="1"/>
            <a:r>
              <a:rPr lang="en-US" sz="1800" dirty="0"/>
              <a:t>Add new features and port to new platforms.</a:t>
            </a:r>
          </a:p>
          <a:p>
            <a:r>
              <a:rPr lang="en-US" sz="2200" dirty="0"/>
              <a:t>Occasionally revise most of the code and support new missions.</a:t>
            </a:r>
          </a:p>
          <a:p>
            <a:r>
              <a:rPr lang="en-US" sz="2200" dirty="0"/>
              <a:t>Documentation varies from poor to outstanding.</a:t>
            </a:r>
          </a:p>
          <a:p>
            <a:pPr lvl="1"/>
            <a:r>
              <a:rPr lang="en-US" sz="1800" dirty="0"/>
              <a:t>Linux documentation is one of the outstanding ones: </a:t>
            </a:r>
          </a:p>
          <a:p>
            <a:pPr lvl="2"/>
            <a:r>
              <a:rPr lang="en-US" sz="1400" dirty="0">
                <a:hlinkClick r:id="rId2"/>
              </a:rPr>
              <a:t>https://www.kernel.org/doc/html/v4.10/index.html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Some projects focus on </a:t>
            </a:r>
            <a:r>
              <a:rPr lang="en-US" sz="1800" dirty="0" err="1"/>
              <a:t>api</a:t>
            </a:r>
            <a:r>
              <a:rPr lang="en-US" sz="1800" dirty="0"/>
              <a:t> level documentation – how to use the code.</a:t>
            </a:r>
          </a:p>
          <a:p>
            <a:pPr lvl="1"/>
            <a:r>
              <a:rPr lang="en-US" sz="1800" dirty="0"/>
              <a:t>Some focus on maintenance – what are the parts, how are they related, code standards, …</a:t>
            </a:r>
          </a:p>
          <a:p>
            <a:r>
              <a:rPr lang="en-US" sz="2200" dirty="0"/>
              <a:t>Their goal is different than ours – our methods may not apply.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EE9A1-C48D-4BEF-9075-0B0169EC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2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Industrial Development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569"/>
            <a:ext cx="10515600" cy="5104730"/>
          </a:xfrm>
        </p:spPr>
        <p:txBody>
          <a:bodyPr>
            <a:noAutofit/>
          </a:bodyPr>
          <a:lstStyle/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200" dirty="0"/>
              <a:t>Code base starts with an initial product</a:t>
            </a:r>
          </a:p>
          <a:p>
            <a:r>
              <a:rPr lang="en-US" sz="2200" dirty="0"/>
              <a:t>New products start from that initial code</a:t>
            </a:r>
          </a:p>
          <a:p>
            <a:pPr lvl="1"/>
            <a:r>
              <a:rPr lang="en-US" sz="1800" dirty="0"/>
              <a:t>Has a common code baseline been defined?</a:t>
            </a:r>
          </a:p>
          <a:p>
            <a:pPr lvl="1"/>
            <a:r>
              <a:rPr lang="en-US" sz="1800" dirty="0"/>
              <a:t>Code reviews are held during development</a:t>
            </a:r>
          </a:p>
          <a:p>
            <a:pPr lvl="1"/>
            <a:r>
              <a:rPr lang="en-US" sz="1800" dirty="0"/>
              <a:t>At product completion is code reviewed and refactored into reusable parts and product specific code?</a:t>
            </a:r>
          </a:p>
          <a:p>
            <a:pPr lvl="1"/>
            <a:r>
              <a:rPr lang="en-US" sz="1800" dirty="0"/>
              <a:t>Is the organization willing to provide overhead effort to evolve the common code base?</a:t>
            </a:r>
          </a:p>
          <a:p>
            <a:r>
              <a:rPr lang="en-US" sz="2200" dirty="0"/>
              <a:t>Our methods are applicable.  A scaled down version is probably appropriate.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9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Commercial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Commercial Products: 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200" dirty="0"/>
              <a:t>Product may start with code framework, standards, and a specification</a:t>
            </a:r>
          </a:p>
          <a:p>
            <a:pPr lvl="1"/>
            <a:r>
              <a:rPr lang="en-US" sz="1800" dirty="0"/>
              <a:t>For Microsoft Office and many other products, the framework has been the Microsoft Component Object Model (COM) – technology was specifically designed for reuse</a:t>
            </a:r>
          </a:p>
          <a:p>
            <a:pPr lvl="2"/>
            <a:r>
              <a:rPr lang="en-US" sz="1400" dirty="0"/>
              <a:t>It appears that, moving forward, COM will be hidden with a wrapper technology - Windows </a:t>
            </a:r>
            <a:r>
              <a:rPr lang="en-US" sz="1400" dirty="0" err="1"/>
              <a:t>RunTime</a:t>
            </a:r>
            <a:r>
              <a:rPr lang="en-US" sz="1400" dirty="0"/>
              <a:t> (WinRT): </a:t>
            </a:r>
            <a:r>
              <a:rPr lang="en-US" sz="1400" dirty="0">
                <a:hlinkClick r:id="rId2"/>
              </a:rPr>
              <a:t>https://en.wikipedia.org/wiki/Windows_Runtime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Specification is developed by a Program Manager and reviewed by the development team</a:t>
            </a:r>
          </a:p>
          <a:p>
            <a:r>
              <a:rPr lang="en-US" sz="2200" dirty="0"/>
              <a:t>Microsoft has spent a lot of resources on documentation, with mixed results</a:t>
            </a:r>
          </a:p>
          <a:p>
            <a:pPr lvl="1"/>
            <a:r>
              <a:rPr lang="en-US" sz="1800" dirty="0"/>
              <a:t>Executing a search in MSDN for WinRT results in 6,180,000 results.  </a:t>
            </a:r>
          </a:p>
          <a:p>
            <a:pPr lvl="1"/>
            <a:r>
              <a:rPr lang="en-US" sz="1800" dirty="0"/>
              <a:t>That isn’t a useful query – in fairness, the results are prioritized</a:t>
            </a:r>
          </a:p>
          <a:p>
            <a:pPr lvl="1"/>
            <a:r>
              <a:rPr lang="en-US" sz="1800" dirty="0"/>
              <a:t>It’s quite common that when you arrive at a useful documentation page you get partial results with the remainder often linked to many pages scattered over the vast reaches of MSDN</a:t>
            </a:r>
          </a:p>
          <a:p>
            <a:r>
              <a:rPr lang="en-US" sz="2200" dirty="0"/>
              <a:t>There are many Microsoft technologies each with its own products, APIs, code examples.</a:t>
            </a:r>
          </a:p>
          <a:p>
            <a:pPr lvl="1"/>
            <a:r>
              <a:rPr lang="en-US" sz="1800" dirty="0"/>
              <a:t>Some, like the </a:t>
            </a:r>
            <a:r>
              <a:rPr lang="en-US" sz="1800" dirty="0" err="1"/>
              <a:t>.Net</a:t>
            </a:r>
            <a:r>
              <a:rPr lang="en-US" sz="1800" dirty="0"/>
              <a:t> framework have outstanding organization and documentation.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4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529957"/>
          </a:xfrm>
        </p:spPr>
        <p:txBody>
          <a:bodyPr/>
          <a:lstStyle/>
          <a:p>
            <a:r>
              <a:rPr lang="en-US" dirty="0"/>
              <a:t>Aerospace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1800" dirty="0"/>
              <a:t>Aerospace Programs: 5 – 200 developers</a:t>
            </a:r>
          </a:p>
          <a:p>
            <a:pPr lvl="1"/>
            <a:r>
              <a:rPr lang="en-US" sz="1400" dirty="0"/>
              <a:t>Code life-time: 20 – 30 years</a:t>
            </a:r>
          </a:p>
          <a:p>
            <a:pPr lvl="1"/>
            <a:r>
              <a:rPr lang="en-US" sz="1400" dirty="0"/>
              <a:t>Example: Submarine control, Area surveillance, ..</a:t>
            </a:r>
          </a:p>
          <a:p>
            <a:r>
              <a:rPr lang="en-US" sz="1800" dirty="0"/>
              <a:t>Development is product oriented, starting with an initial contract, and continuing for possibly many years of enhancements and new contracts that build on the existing product technology</a:t>
            </a:r>
          </a:p>
          <a:p>
            <a:r>
              <a:rPr lang="en-US" sz="1800" dirty="0"/>
              <a:t>An example is the development of area surveillance radar systems</a:t>
            </a:r>
          </a:p>
          <a:p>
            <a:pPr lvl="1"/>
            <a:r>
              <a:rPr lang="en-US" sz="1400" dirty="0"/>
              <a:t>Typical lifetime of a radar system is 20 years</a:t>
            </a:r>
          </a:p>
          <a:p>
            <a:pPr lvl="2"/>
            <a:r>
              <a:rPr lang="en-US" sz="1100" dirty="0"/>
              <a:t>The code has to be maintained over that lifetime, sometimes by the manufacturer, sometimes by the customer.</a:t>
            </a:r>
          </a:p>
          <a:p>
            <a:pPr lvl="1"/>
            <a:r>
              <a:rPr lang="en-US" sz="1400" dirty="0"/>
              <a:t>Once an initial contract has been successfully completed it is common for many contracts to be awarded for new versions.</a:t>
            </a:r>
          </a:p>
          <a:p>
            <a:pPr lvl="2"/>
            <a:r>
              <a:rPr lang="en-US" sz="1100" dirty="0"/>
              <a:t>Usually a large part of a new product is based on an existing one and will share a large fraction of its code</a:t>
            </a:r>
          </a:p>
          <a:p>
            <a:pPr lvl="2"/>
            <a:r>
              <a:rPr lang="en-US" sz="1100" dirty="0"/>
              <a:t>In most cases the new contract requires new features and enhancements – the customer looks at the original and decides how to embellish</a:t>
            </a:r>
          </a:p>
          <a:p>
            <a:r>
              <a:rPr lang="en-US" sz="1800" dirty="0"/>
              <a:t>The Capability Maturity Model was developed beginning when the Air Force funded a study with the Software Engineering Institute.  Its intent is to encourage DoD contractors to develop and maintain a consistent process for creation of software. </a:t>
            </a:r>
          </a:p>
          <a:p>
            <a:pPr lvl="1"/>
            <a:r>
              <a:rPr lang="en-US" sz="1400" dirty="0">
                <a:hlinkClick r:id="rId2"/>
              </a:rPr>
              <a:t>https://en.wikipedia.org/wiki/Capability_Maturity_Model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CMM provides guidelines, but it is a model and a yardstick for assessing capability of contractors</a:t>
            </a:r>
          </a:p>
          <a:p>
            <a:pPr lvl="1"/>
            <a:r>
              <a:rPr lang="en-US" sz="1400" dirty="0"/>
              <a:t>It does not provide specifics for tools and techniques that support reuse</a:t>
            </a:r>
          </a:p>
          <a:p>
            <a:r>
              <a:rPr lang="en-US" sz="1800" dirty="0"/>
              <a:t>Our methods apply for individual product teams.  Unknown how that would scale to corporation level. 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4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22A6-D52F-42FB-B419-4D8F5EA4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450" y="1709739"/>
            <a:ext cx="9640999" cy="2218318"/>
          </a:xfrm>
        </p:spPr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7465-2093-4484-BD7C-017C8887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1037-F5B9-4520-96E0-22E8D64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Salvage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74DF-CCCA-4B65-87ED-1CE7E2998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05741"/>
          </a:xfrm>
        </p:spPr>
        <p:txBody>
          <a:bodyPr>
            <a:normAutofit/>
          </a:bodyPr>
          <a:lstStyle/>
          <a:p>
            <a:r>
              <a:rPr lang="en-US" sz="2400" dirty="0"/>
              <a:t>Software Components</a:t>
            </a:r>
          </a:p>
          <a:p>
            <a:pPr lvl="1"/>
            <a:r>
              <a:rPr lang="en-US" sz="2000" dirty="0"/>
              <a:t>Software package that has a single purpose, few dependencies, and is useful for building software systems – example: blocking queue</a:t>
            </a:r>
          </a:p>
          <a:p>
            <a:r>
              <a:rPr lang="en-US" sz="2400" dirty="0"/>
              <a:t>Salvage  (good)</a:t>
            </a:r>
          </a:p>
          <a:p>
            <a:pPr lvl="1"/>
            <a:r>
              <a:rPr lang="en-US" sz="2000" dirty="0"/>
              <a:t>Use existing components with minor modifications</a:t>
            </a:r>
          </a:p>
          <a:p>
            <a:pPr lvl="1"/>
            <a:r>
              <a:rPr lang="en-US" sz="2000" dirty="0"/>
              <a:t>That creates new components that must be configured and managed</a:t>
            </a:r>
          </a:p>
          <a:p>
            <a:r>
              <a:rPr lang="en-US" sz="2400" dirty="0"/>
              <a:t>Reuse   (better)</a:t>
            </a:r>
          </a:p>
          <a:p>
            <a:pPr lvl="1"/>
            <a:r>
              <a:rPr lang="en-US" sz="2000" dirty="0"/>
              <a:t>Reuse existing components with </a:t>
            </a:r>
            <a:r>
              <a:rPr lang="en-US" sz="2000" b="1" dirty="0"/>
              <a:t>no modification</a:t>
            </a:r>
          </a:p>
          <a:p>
            <a:pPr lvl="1"/>
            <a:r>
              <a:rPr lang="en-US" sz="2000" dirty="0"/>
              <a:t>Use by composing, use as template argument, or use as base for derived classes</a:t>
            </a:r>
          </a:p>
          <a:p>
            <a:r>
              <a:rPr lang="en-US" sz="2400" dirty="0"/>
              <a:t>Purpose</a:t>
            </a:r>
          </a:p>
          <a:p>
            <a:pPr lvl="1"/>
            <a:r>
              <a:rPr lang="en-US" sz="2000" dirty="0"/>
              <a:t>Improve productivity by building fewer lines of code</a:t>
            </a:r>
          </a:p>
          <a:p>
            <a:pPr lvl="1"/>
            <a:r>
              <a:rPr lang="en-US" sz="2000" dirty="0"/>
              <a:t>Avoid introducing new defects and performance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567BC-F924-41F2-BFB4-D8538334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4BBB-0213-4D00-88F7-E56C4B74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Reuse – Good news and bad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B531-7F0B-4322-A722-D55B780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605741"/>
          </a:xfrm>
        </p:spPr>
        <p:txBody>
          <a:bodyPr>
            <a:noAutofit/>
          </a:bodyPr>
          <a:lstStyle/>
          <a:p>
            <a:r>
              <a:rPr lang="en-US" sz="2400" dirty="0"/>
              <a:t>Reusing code from compiler libraries has been spectacularly successful</a:t>
            </a:r>
          </a:p>
          <a:p>
            <a:pPr lvl="1"/>
            <a:r>
              <a:rPr lang="en-US" sz="2000" dirty="0"/>
              <a:t>Each language defines a set of libraries that support building projects</a:t>
            </a:r>
          </a:p>
          <a:p>
            <a:pPr lvl="1"/>
            <a:r>
              <a:rPr lang="en-US" sz="2000" dirty="0"/>
              <a:t>Updated with each new standardization of the language.</a:t>
            </a:r>
          </a:p>
          <a:p>
            <a:pPr marL="457200" lvl="1" indent="0">
              <a:buNone/>
            </a:pPr>
            <a:r>
              <a:rPr lang="en-US" sz="200" dirty="0"/>
              <a:t> </a:t>
            </a:r>
            <a:endParaRPr lang="en-US" sz="2000" dirty="0"/>
          </a:p>
          <a:p>
            <a:r>
              <a:rPr lang="en-US" sz="2400" dirty="0"/>
              <a:t>Software reuse in the academic, industrial, and commercial domains has often been disappointing</a:t>
            </a:r>
          </a:p>
          <a:p>
            <a:pPr lvl="1"/>
            <a:r>
              <a:rPr lang="en-US" sz="2000" dirty="0"/>
              <a:t>Typical use is:</a:t>
            </a:r>
          </a:p>
          <a:p>
            <a:pPr lvl="2"/>
            <a:r>
              <a:rPr lang="en-US" sz="1800" dirty="0"/>
              <a:t>Grab the last relevant project(s)</a:t>
            </a:r>
          </a:p>
          <a:p>
            <a:pPr lvl="2"/>
            <a:r>
              <a:rPr lang="en-US" sz="1800" dirty="0"/>
              <a:t>Attempt to throw away unneeded parts</a:t>
            </a:r>
          </a:p>
          <a:p>
            <a:pPr lvl="3"/>
            <a:r>
              <a:rPr lang="en-US" sz="1600" dirty="0"/>
              <a:t>Sometimes we keep unneeded parts because too much breaks if we remove</a:t>
            </a:r>
          </a:p>
          <a:p>
            <a:pPr lvl="3"/>
            <a:r>
              <a:rPr lang="en-US" sz="1600" dirty="0"/>
              <a:t>That causes maintenance problems</a:t>
            </a:r>
          </a:p>
          <a:p>
            <a:pPr lvl="2"/>
            <a:r>
              <a:rPr lang="en-US" sz="1800" dirty="0"/>
              <a:t>Merge and add needed new parts</a:t>
            </a:r>
          </a:p>
          <a:p>
            <a:pPr lvl="2"/>
            <a:r>
              <a:rPr lang="en-US" sz="1800" dirty="0"/>
              <a:t>Spend a lot of time fixing breakage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7066F-B2B3-4651-BDC8-5D880CC5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2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>
            <a:noAutofit/>
          </a:bodyPr>
          <a:lstStyle/>
          <a:p>
            <a:r>
              <a:rPr lang="en-US" sz="3600" dirty="0"/>
              <a:t>Application Domain Targets – Candidates for Support?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142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10 – 30 developers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0341C-B802-4DB5-8B01-9BF021ED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05A8-0765-4D4D-947E-07A379B1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Software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434FE-1033-4F03-82D7-3C2E4A993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to provide for application domain specific code the same advantages attained from compiler libraries</a:t>
            </a:r>
          </a:p>
          <a:p>
            <a:r>
              <a:rPr lang="en-US" dirty="0"/>
              <a:t>For reuse a software component should be designed so that reusing in a new project is quicker and easier than creating from scratch</a:t>
            </a:r>
          </a:p>
          <a:p>
            <a:pPr lvl="1"/>
            <a:r>
              <a:rPr lang="en-US" dirty="0"/>
              <a:t>There are many good examples, e.g., the C++ Standard Template Library and Apache </a:t>
            </a:r>
            <a:r>
              <a:rPr lang="en-US" dirty="0" err="1"/>
              <a:t>HttpComponents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How to do that is a topic for another story.</a:t>
            </a:r>
          </a:p>
          <a:p>
            <a:r>
              <a:rPr lang="en-US" dirty="0"/>
              <a:t>Components must be available</a:t>
            </a:r>
          </a:p>
          <a:p>
            <a:pPr lvl="1"/>
            <a:r>
              <a:rPr lang="en-US" dirty="0"/>
              <a:t>That implies some cloud-based repository</a:t>
            </a:r>
          </a:p>
          <a:p>
            <a:r>
              <a:rPr lang="en-US" dirty="0"/>
              <a:t>Components need to be documented</a:t>
            </a:r>
          </a:p>
          <a:p>
            <a:pPr lvl="1"/>
            <a:r>
              <a:rPr lang="en-US" dirty="0"/>
              <a:t>Concept, use statement, use examples, design, status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10F0C-76D1-407A-A933-1C1B4B68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6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350B-D16A-4094-A81A-3C2D95DE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736019"/>
          </a:xfrm>
        </p:spPr>
        <p:txBody>
          <a:bodyPr/>
          <a:lstStyle/>
          <a:p>
            <a:r>
              <a:rPr lang="en-US" dirty="0"/>
              <a:t>Website Story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7E16-8559-4302-8066-83892DD70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523"/>
            <a:ext cx="10515600" cy="4605741"/>
          </a:xfrm>
        </p:spPr>
        <p:txBody>
          <a:bodyPr/>
          <a:lstStyle/>
          <a:p>
            <a:r>
              <a:rPr lang="en-US" dirty="0"/>
              <a:t>This is a presentation of goals and features of a website designed to publish source code in support of software reuse.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 dirty="0"/>
              <a:t>                     </a:t>
            </a:r>
            <a:r>
              <a:rPr lang="en-US" dirty="0">
                <a:solidFill>
                  <a:srgbClr val="C00000"/>
                </a:solidFill>
              </a:rPr>
              <a:t>Take a quick tour</a:t>
            </a:r>
            <a:br>
              <a:rPr lang="en-US" dirty="0"/>
            </a:br>
            <a:r>
              <a:rPr lang="en-US" sz="400" dirty="0"/>
              <a:t> </a:t>
            </a:r>
            <a:endParaRPr lang="en-US" dirty="0"/>
          </a:p>
          <a:p>
            <a:endParaRPr lang="en-US" sz="100" dirty="0"/>
          </a:p>
          <a:p>
            <a:r>
              <a:rPr lang="en-US" dirty="0"/>
              <a:t>The site is a second-generation facility based on experience with an academic website:</a:t>
            </a:r>
          </a:p>
          <a:p>
            <a:pPr lvl="1"/>
            <a:r>
              <a:rPr lang="en-US" dirty="0">
                <a:hlinkClick r:id="rId3"/>
              </a:rPr>
              <a:t>https://ecs.syr.edu/faculty/fawcett/handouts/Webpages/fawcettHome.htm</a:t>
            </a:r>
            <a:endParaRPr lang="en-US" dirty="0"/>
          </a:p>
          <a:p>
            <a:endParaRPr lang="en-US" sz="800" dirty="0"/>
          </a:p>
          <a:p>
            <a:r>
              <a:rPr lang="en-US" dirty="0"/>
              <a:t>I used that site for graduate software design courses taught at Syracuse University for many years.</a:t>
            </a:r>
          </a:p>
          <a:p>
            <a:pPr lvl="1"/>
            <a:r>
              <a:rPr lang="en-US" dirty="0"/>
              <a:t>Published lecture content</a:t>
            </a:r>
          </a:p>
          <a:p>
            <a:pPr lvl="1"/>
            <a:r>
              <a:rPr lang="en-US" dirty="0"/>
              <a:t>Provided access to code components students used for class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F6527-161D-42F8-9DD6-F507EB23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7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500758-6ED7-4CC5-A406-4AF82428612F}"/>
              </a:ext>
            </a:extLst>
          </p:cNvPr>
          <p:cNvSpPr/>
          <p:nvPr/>
        </p:nvSpPr>
        <p:spPr>
          <a:xfrm rot="10800000">
            <a:off x="5531476" y="2253803"/>
            <a:ext cx="759854" cy="24469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A4E2-8439-499E-8E09-B7B92D39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Code Components for (Re)use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EAD5-80CD-43AC-9D2F-18A29BD5B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734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goal of this site is to improve that first site’s process by publishing code in an effective way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Publishing some code artifact is the act of making it available, in usable form.</a:t>
            </a:r>
          </a:p>
          <a:p>
            <a:pPr>
              <a:lnSpc>
                <a:spcPct val="150000"/>
              </a:lnSpc>
            </a:pPr>
            <a:r>
              <a:rPr lang="en-US" dirty="0"/>
              <a:t>Five main facets of publication: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Delivery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Quality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EA502-B1E7-4DB5-B94A-0DBA4811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5340-475B-4911-AC68-3E9A7FF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EC85-0147-4609-8EA7-C7AE355F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Source code containment and delivery are solved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Cloud-based facilities like </a:t>
            </a:r>
            <a:r>
              <a:rPr lang="en-US" dirty="0" err="1"/>
              <a:t>github</a:t>
            </a:r>
            <a:r>
              <a:rPr lang="en-US" dirty="0"/>
              <a:t> do that very well</a:t>
            </a:r>
          </a:p>
          <a:p>
            <a:pPr>
              <a:lnSpc>
                <a:spcPct val="150000"/>
              </a:lnSpc>
            </a:pPr>
            <a:r>
              <a:rPr lang="en-US" dirty="0"/>
              <a:t>The issues are finding and understanding code relevant to a need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want most code repositories to be large – to support broad reuse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 we find, in a large repository, code that fills some need?</a:t>
            </a:r>
          </a:p>
          <a:p>
            <a:pPr>
              <a:lnSpc>
                <a:spcPct val="100000"/>
              </a:lnSpc>
            </a:pPr>
            <a:r>
              <a:rPr lang="en-US" dirty="0"/>
              <a:t>A good option - website documentation, </a:t>
            </a:r>
            <a:r>
              <a:rPr lang="en-US" dirty="0" err="1"/>
              <a:t>colocated</a:t>
            </a:r>
            <a:r>
              <a:rPr lang="en-US" dirty="0"/>
              <a:t> with source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support both salvage and reuse, documentation needs to provide information about the component’s concept, design, and typical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DD603-6CCB-4044-86D9-1197C687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2366</Words>
  <Application>Microsoft Office PowerPoint</Application>
  <PresentationFormat>Widescreen</PresentationFormat>
  <Paragraphs>304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Publishing Source Code for Reuse and Maintenance</vt:lpstr>
      <vt:lpstr>Publishing Code Topics</vt:lpstr>
      <vt:lpstr>Software Salvage and Reuse</vt:lpstr>
      <vt:lpstr>Software Reuse – Good news and bad news</vt:lpstr>
      <vt:lpstr>Application Domain Targets – Candidates for Support?</vt:lpstr>
      <vt:lpstr>Supporting Software Reuse</vt:lpstr>
      <vt:lpstr>Website Story Prologue</vt:lpstr>
      <vt:lpstr>Publishing Code Components for (Re)use</vt:lpstr>
      <vt:lpstr>The Issues</vt:lpstr>
      <vt:lpstr>Website for Publishing Reusable Components</vt:lpstr>
      <vt:lpstr>Site Structure – https://JimFawcett.github.io </vt:lpstr>
      <vt:lpstr>Site Structure - Code Repos https://JimFawcett.github.io/Repositories.html </vt:lpstr>
      <vt:lpstr>Site Structure – Stories https://JimFawcett.github.io/StoryTeller.html </vt:lpstr>
      <vt:lpstr>Site Structure – Code Snaps https://JimFawcett.github.io/LangCpp.html </vt:lpstr>
      <vt:lpstr>Quality Control</vt:lpstr>
      <vt:lpstr>Experiments https://JimFawcett.github.io/Tests.html,   https://JimFawcett.github.io/SiteStory_4.html </vt:lpstr>
      <vt:lpstr>Status and Conclusions</vt:lpstr>
      <vt:lpstr>Appendix - Domains</vt:lpstr>
      <vt:lpstr>Application Domain Targets – Candidates for Support?</vt:lpstr>
      <vt:lpstr>Open-Source Domain  Parts flow in, a product flows out</vt:lpstr>
      <vt:lpstr>Other Domains  Components installed, flow out to users</vt:lpstr>
      <vt:lpstr>Academic Research Domain</vt:lpstr>
      <vt:lpstr>Open Source Domain</vt:lpstr>
      <vt:lpstr>Industrial Development Domain</vt:lpstr>
      <vt:lpstr>Commercial Domain</vt:lpstr>
      <vt:lpstr>Aerospace Domain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Source Code</dc:title>
  <dc:creator>James Fawcett</dc:creator>
  <cp:lastModifiedBy>James Fawcett</cp:lastModifiedBy>
  <cp:revision>93</cp:revision>
  <cp:lastPrinted>2019-10-14T00:09:23Z</cp:lastPrinted>
  <dcterms:created xsi:type="dcterms:W3CDTF">2019-10-11T13:00:32Z</dcterms:created>
  <dcterms:modified xsi:type="dcterms:W3CDTF">2019-10-15T20:01:37Z</dcterms:modified>
</cp:coreProperties>
</file>