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39" r:id="rId4"/>
    <p:sldId id="332" r:id="rId5"/>
    <p:sldId id="333" r:id="rId6"/>
    <p:sldId id="334" r:id="rId7"/>
    <p:sldId id="335" r:id="rId8"/>
    <p:sldId id="336" r:id="rId9"/>
    <p:sldId id="337" r:id="rId10"/>
    <p:sldId id="341" r:id="rId11"/>
    <p:sldId id="304" r:id="rId12"/>
    <p:sldId id="342" r:id="rId13"/>
    <p:sldId id="343" r:id="rId14"/>
    <p:sldId id="349" r:id="rId15"/>
    <p:sldId id="350" r:id="rId16"/>
    <p:sldId id="319" r:id="rId17"/>
    <p:sldId id="351" r:id="rId18"/>
    <p:sldId id="340" r:id="rId19"/>
    <p:sldId id="346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25" r:id="rId28"/>
    <p:sldId id="326" r:id="rId29"/>
    <p:sldId id="327" r:id="rId30"/>
    <p:sldId id="328" r:id="rId31"/>
    <p:sldId id="358" r:id="rId32"/>
    <p:sldId id="363" r:id="rId33"/>
    <p:sldId id="329" r:id="rId34"/>
    <p:sldId id="275" r:id="rId35"/>
    <p:sldId id="357" r:id="rId36"/>
    <p:sldId id="276" r:id="rId37"/>
    <p:sldId id="330" r:id="rId38"/>
    <p:sldId id="290" r:id="rId39"/>
    <p:sldId id="331" r:id="rId40"/>
    <p:sldId id="360" r:id="rId41"/>
    <p:sldId id="356" r:id="rId42"/>
    <p:sldId id="359" r:id="rId43"/>
    <p:sldId id="260" r:id="rId44"/>
    <p:sldId id="303" r:id="rId45"/>
    <p:sldId id="362" r:id="rId46"/>
    <p:sldId id="302" r:id="rId47"/>
    <p:sldId id="283" r:id="rId48"/>
    <p:sldId id="262" r:id="rId49"/>
    <p:sldId id="263" r:id="rId50"/>
    <p:sldId id="264" r:id="rId51"/>
    <p:sldId id="265" r:id="rId52"/>
    <p:sldId id="361" r:id="rId53"/>
    <p:sldId id="267" r:id="rId54"/>
    <p:sldId id="306" r:id="rId55"/>
    <p:sldId id="269" r:id="rId56"/>
    <p:sldId id="270" r:id="rId57"/>
    <p:sldId id="364" r:id="rId58"/>
    <p:sldId id="365" r:id="rId59"/>
    <p:sldId id="316" r:id="rId60"/>
    <p:sldId id="281" r:id="rId61"/>
    <p:sldId id="268" r:id="rId62"/>
    <p:sldId id="282" r:id="rId63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6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vedonovan.github.io/rust-gentle-intro/" TargetMode="External"/><Relationship Id="rId2" Type="http://schemas.openxmlformats.org/officeDocument/2006/relationships/hyperlink" Target="https://stevedonovan.github.io/rustifications/2018/09/08/common-rust-trai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Tour.pdf" TargetMode="External"/><Relationship Id="rId4" Type="http://schemas.openxmlformats.org/officeDocument/2006/relationships/hyperlink" Target="https://jimfawcett.github.io/RustStoryRepo.html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sz="7200" dirty="0"/>
              <a:t>A Tour of Rust</a:t>
            </a:r>
            <a:br>
              <a:rPr lang="en-US" dirty="0"/>
            </a:br>
            <a:r>
              <a:rPr lang="en-US" sz="4000" dirty="0"/>
              <a:t>the programming language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https://jimfawcett.github.io/Resources/RustTour.pdf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Tour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5054023"/>
          </a:xfrm>
        </p:spPr>
        <p:txBody>
          <a:bodyPr>
            <a:noAutofit/>
          </a:bodyPr>
          <a:lstStyle/>
          <a:p>
            <a:r>
              <a:rPr lang="en-US" sz="2400" dirty="0"/>
              <a:t>Rust is an interesting and ambitious language, similar to C++, but with some unique differences.</a:t>
            </a:r>
          </a:p>
          <a:p>
            <a:pPr lvl="1"/>
            <a:r>
              <a:rPr lang="en-US" sz="2000" dirty="0"/>
              <a:t>Compiles to native code, no need for garbage collection</a:t>
            </a:r>
          </a:p>
          <a:p>
            <a:pPr lvl="1"/>
            <a:r>
              <a:rPr lang="en-US" sz="2000" dirty="0"/>
              <a:t>Emphasis on performance</a:t>
            </a:r>
            <a:br>
              <a:rPr lang="en-US" sz="2000" dirty="0"/>
            </a:br>
            <a:endParaRPr lang="en-US" sz="400" dirty="0"/>
          </a:p>
          <a:p>
            <a:r>
              <a:rPr lang="en-US" sz="2400" dirty="0"/>
              <a:t>Rust features:</a:t>
            </a:r>
          </a:p>
          <a:p>
            <a:pPr lvl="1"/>
            <a:r>
              <a:rPr lang="en-US" sz="2000" dirty="0"/>
              <a:t>Type Safety – unable to create undefined behavior, by construction</a:t>
            </a:r>
          </a:p>
          <a:p>
            <a:pPr lvl="2"/>
            <a:r>
              <a:rPr lang="en-US" sz="1800" dirty="0"/>
              <a:t>Ownership model for all values</a:t>
            </a:r>
          </a:p>
          <a:p>
            <a:pPr lvl="1"/>
            <a:r>
              <a:rPr lang="en-US" sz="2000" dirty="0"/>
              <a:t>Objects</a:t>
            </a:r>
          </a:p>
          <a:p>
            <a:pPr lvl="2"/>
            <a:r>
              <a:rPr lang="en-US" sz="1800" dirty="0"/>
              <a:t>The language provides the usual set of primitive types</a:t>
            </a:r>
          </a:p>
          <a:p>
            <a:pPr lvl="2"/>
            <a:r>
              <a:rPr lang="en-US" sz="1800" dirty="0"/>
              <a:t>All library and user types are created from structs and </a:t>
            </a:r>
            <a:r>
              <a:rPr lang="en-US" sz="1800" dirty="0" err="1"/>
              <a:t>enums</a:t>
            </a:r>
            <a:endParaRPr lang="en-US" sz="1800" dirty="0"/>
          </a:p>
          <a:p>
            <a:pPr lvl="1"/>
            <a:r>
              <a:rPr lang="en-US" sz="2000" dirty="0"/>
              <a:t>Generics</a:t>
            </a:r>
          </a:p>
          <a:p>
            <a:pPr lvl="2"/>
            <a:r>
              <a:rPr lang="en-US" sz="1800" dirty="0"/>
              <a:t>Similar to Java and C# generics, rust has broad support for trait constraints</a:t>
            </a:r>
          </a:p>
          <a:p>
            <a:r>
              <a:rPr lang="en-US" sz="2400" dirty="0"/>
              <a:t>Rust tool chain provides Cargo, a package manager, builder, and executor</a:t>
            </a:r>
            <a:br>
              <a:rPr lang="en-US" sz="2400" dirty="0"/>
            </a:br>
            <a:endParaRPr lang="en-US" sz="1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2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ownership   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exclusively borrowed v’s ownership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77E4-7402-4674-AF66-282C927F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/>
          <a:lstStyle/>
          <a:p>
            <a:r>
              <a:rPr lang="en-US" dirty="0"/>
              <a:t>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70ED-DE22-4D1C-AD63-C92DD2A54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5"/>
            <a:ext cx="10515600" cy="4984774"/>
          </a:xfrm>
        </p:spPr>
        <p:txBody>
          <a:bodyPr/>
          <a:lstStyle/>
          <a:p>
            <a:r>
              <a:rPr lang="en-US" dirty="0"/>
              <a:t>Derivable Traits</a:t>
            </a:r>
          </a:p>
          <a:p>
            <a:pPr lvl="1"/>
            <a:r>
              <a:rPr lang="en-US" dirty="0"/>
              <a:t>#[derive(Debug)]</a:t>
            </a:r>
          </a:p>
          <a:p>
            <a:pPr lvl="1"/>
            <a:r>
              <a:rPr lang="en-US" dirty="0"/>
              <a:t>Debug, Display, Copy, Clone</a:t>
            </a:r>
          </a:p>
          <a:p>
            <a:pPr lvl="1"/>
            <a:r>
              <a:rPr lang="en-US" dirty="0" err="1"/>
              <a:t>PartialEq</a:t>
            </a:r>
            <a:r>
              <a:rPr lang="en-US" dirty="0"/>
              <a:t>, Eq, </a:t>
            </a:r>
            <a:r>
              <a:rPr lang="en-US" dirty="0" err="1"/>
              <a:t>PartialOrd</a:t>
            </a:r>
            <a:r>
              <a:rPr lang="en-US" dirty="0"/>
              <a:t>, Ord</a:t>
            </a:r>
          </a:p>
          <a:p>
            <a:pPr lvl="1"/>
            <a:r>
              <a:rPr lang="en-US" dirty="0"/>
              <a:t>Hash, Default</a:t>
            </a:r>
          </a:p>
          <a:p>
            <a:r>
              <a:rPr lang="en-US" dirty="0"/>
              <a:t>Common Rust Traits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, From, Into</a:t>
            </a:r>
          </a:p>
          <a:p>
            <a:pPr lvl="1"/>
            <a:r>
              <a:rPr lang="en-US" dirty="0" err="1"/>
              <a:t>AsRef</a:t>
            </a:r>
            <a:r>
              <a:rPr lang="en-US" dirty="0"/>
              <a:t>, </a:t>
            </a:r>
            <a:r>
              <a:rPr lang="en-US" dirty="0" err="1"/>
              <a:t>DeRef</a:t>
            </a:r>
            <a:endParaRPr lang="en-US" dirty="0"/>
          </a:p>
          <a:p>
            <a:pPr lvl="1"/>
            <a:r>
              <a:rPr lang="en-US" dirty="0"/>
              <a:t>Iterator</a:t>
            </a:r>
          </a:p>
          <a:p>
            <a:pPr lvl="1"/>
            <a:r>
              <a:rPr lang="en-US" dirty="0"/>
              <a:t>Read, Write</a:t>
            </a:r>
          </a:p>
          <a:p>
            <a:r>
              <a:rPr lang="en-US" sz="2000" u="sng" dirty="0">
                <a:hlinkClick r:id="rId2"/>
              </a:rPr>
              <a:t>https://stevedonovan.github.io/rustifications/2018/09/08/common-rust-traits.html</a:t>
            </a:r>
            <a:endParaRPr lang="en-US" sz="2000" u="sng" dirty="0"/>
          </a:p>
          <a:p>
            <a:r>
              <a:rPr lang="en-US" sz="2000" dirty="0">
                <a:hlinkClick r:id="rId3"/>
              </a:rPr>
              <a:t>https://stevedonovan.github.io/rust-gentle-intro/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DEBC7-4F76-4F91-AE67-4332660A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r>
              <a:rPr lang="en-US" dirty="0"/>
              <a:t>Rust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582"/>
            <a:ext cx="10515600" cy="5268768"/>
          </a:xfrm>
        </p:spPr>
        <p:txBody>
          <a:bodyPr/>
          <a:lstStyle/>
          <a:p>
            <a:r>
              <a:rPr lang="en-US" dirty="0"/>
              <a:t>Ownership</a:t>
            </a:r>
          </a:p>
          <a:p>
            <a:pPr lvl="1"/>
            <a:r>
              <a:rPr lang="en-US" dirty="0"/>
              <a:t>Conceptually simple, must handle details to compile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Compiler error messages are very good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All cases of all errors have to be handled to compile</a:t>
            </a:r>
          </a:p>
          <a:p>
            <a:pPr lvl="1"/>
            <a:r>
              <a:rPr lang="en-US" dirty="0"/>
              <a:t>Many examples use naïve handling, e.g., panic.  </a:t>
            </a:r>
          </a:p>
          <a:p>
            <a:pPr lvl="2"/>
            <a:r>
              <a:rPr lang="en-US" dirty="0"/>
              <a:t>Not a good idea for anything other than demo code.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String, &amp;str, </a:t>
            </a:r>
            <a:r>
              <a:rPr lang="en-US" dirty="0" err="1"/>
              <a:t>OsString</a:t>
            </a:r>
            <a:r>
              <a:rPr lang="en-US" dirty="0"/>
              <a:t>, &amp;</a:t>
            </a:r>
            <a:r>
              <a:rPr lang="en-US" dirty="0" err="1"/>
              <a:t>OsStr</a:t>
            </a:r>
            <a:r>
              <a:rPr lang="en-US" dirty="0"/>
              <a:t>, </a:t>
            </a:r>
            <a:r>
              <a:rPr lang="en-US" dirty="0" err="1"/>
              <a:t>PathBuf</a:t>
            </a:r>
            <a:r>
              <a:rPr lang="en-US" dirty="0"/>
              <a:t>, &amp;Path</a:t>
            </a:r>
          </a:p>
          <a:p>
            <a:pPr lvl="1"/>
            <a:r>
              <a:rPr lang="en-US" dirty="0"/>
              <a:t>No indexing, can use iterator</a:t>
            </a:r>
          </a:p>
          <a:p>
            <a:r>
              <a:rPr lang="en-US" dirty="0"/>
              <a:t>Explicit conversions</a:t>
            </a:r>
          </a:p>
          <a:p>
            <a:pPr lvl="1"/>
            <a:r>
              <a:rPr lang="en-US" dirty="0"/>
              <a:t>Virtually no implicit 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525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99B9-F98C-49FC-BB90-2EBF2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/>
          <a:lstStyle/>
          <a:p>
            <a:r>
              <a:rPr lang="en-US" dirty="0"/>
              <a:t>Rust Gain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129F-1B36-4CFF-8737-B835FAC0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331114"/>
          </a:xfrm>
        </p:spPr>
        <p:txBody>
          <a:bodyPr>
            <a:noAutofit/>
          </a:bodyPr>
          <a:lstStyle/>
          <a:p>
            <a:r>
              <a:rPr lang="en-US" sz="2400" dirty="0"/>
              <a:t>Ownership</a:t>
            </a:r>
          </a:p>
          <a:p>
            <a:pPr lvl="1"/>
            <a:r>
              <a:rPr lang="en-US" sz="2000" dirty="0"/>
              <a:t>No undefined behavior or data races by construction</a:t>
            </a:r>
          </a:p>
          <a:p>
            <a:r>
              <a:rPr lang="en-US" sz="2400" dirty="0"/>
              <a:t>Error Handling</a:t>
            </a:r>
          </a:p>
          <a:p>
            <a:pPr lvl="1"/>
            <a:r>
              <a:rPr lang="en-US" sz="2000" dirty="0"/>
              <a:t>No surprises at run-time.</a:t>
            </a:r>
          </a:p>
          <a:p>
            <a:pPr lvl="1"/>
            <a:r>
              <a:rPr lang="en-US" sz="2000" dirty="0"/>
              <a:t>Get coherent error messages instead of aborts.</a:t>
            </a:r>
          </a:p>
          <a:p>
            <a:r>
              <a:rPr lang="en-US" sz="2400" dirty="0"/>
              <a:t>Strings</a:t>
            </a:r>
          </a:p>
          <a:p>
            <a:pPr lvl="1"/>
            <a:r>
              <a:rPr lang="en-US" sz="2000" dirty="0"/>
              <a:t>Utf-8 strings can represent characters from many languages and math symbols</a:t>
            </a:r>
          </a:p>
          <a:p>
            <a:r>
              <a:rPr lang="en-US" sz="2400" dirty="0"/>
              <a:t>Explicit conversions</a:t>
            </a:r>
          </a:p>
          <a:p>
            <a:pPr lvl="1"/>
            <a:r>
              <a:rPr lang="en-US" sz="2000" dirty="0"/>
              <a:t>No surprises from unexpected conversions</a:t>
            </a:r>
          </a:p>
          <a:p>
            <a:r>
              <a:rPr lang="en-US" sz="2400" dirty="0"/>
              <a:t>Suitable for safety critical applications, e.g., vehicle control, medical and financial applications.</a:t>
            </a:r>
          </a:p>
          <a:p>
            <a:pPr lvl="1"/>
            <a:r>
              <a:rPr lang="en-US" sz="2000" dirty="0"/>
              <a:t>Need all of </a:t>
            </a:r>
            <a:r>
              <a:rPr lang="en-US" sz="2000"/>
              <a:t>the above</a:t>
            </a:r>
            <a:endParaRPr lang="en-US" sz="2000" dirty="0"/>
          </a:p>
          <a:p>
            <a:pPr lvl="1"/>
            <a:r>
              <a:rPr lang="en-US" sz="2000" dirty="0"/>
              <a:t>Eliminates many of the vectors for malware threats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659F6-A43C-4096-97A1-BD31498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7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https://jimfawcett.github.io/RustStory_Prologue.html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https://jimfawcett.github.io/RustStoryRepo.html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https://jimfawcett.github.io/Resources/RustTour.pdf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5537</TotalTime>
  <Words>5913</Words>
  <Application>Microsoft Office PowerPoint</Application>
  <PresentationFormat>Widescreen</PresentationFormat>
  <Paragraphs>591</Paragraphs>
  <Slides>62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Office Theme</vt:lpstr>
      <vt:lpstr>A Tour of Rust the programming language</vt:lpstr>
      <vt:lpstr>Tour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Hello Ownership!</vt:lpstr>
      <vt:lpstr>Hello 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Immutable References</vt:lpstr>
      <vt:lpstr>Mutable References</vt:lpstr>
      <vt:lpstr>Ownership summary</vt:lpstr>
      <vt:lpstr>Rust Object Model</vt:lpstr>
      <vt:lpstr>Traits</vt:lpstr>
      <vt:lpstr>Common 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Rust Pain Points</vt:lpstr>
      <vt:lpstr>Rust Gain Points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275</cp:revision>
  <cp:lastPrinted>2020-04-01T23:03:44Z</cp:lastPrinted>
  <dcterms:created xsi:type="dcterms:W3CDTF">2020-02-03T12:39:42Z</dcterms:created>
  <dcterms:modified xsi:type="dcterms:W3CDTF">2020-04-14T18:37:03Z</dcterms:modified>
</cp:coreProperties>
</file>