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04" r:id="rId14"/>
    <p:sldId id="342" r:id="rId15"/>
    <p:sldId id="343" r:id="rId16"/>
    <p:sldId id="349" r:id="rId17"/>
    <p:sldId id="350" r:id="rId18"/>
    <p:sldId id="319" r:id="rId19"/>
    <p:sldId id="351" r:id="rId20"/>
    <p:sldId id="352" r:id="rId21"/>
    <p:sldId id="347" r:id="rId22"/>
    <p:sldId id="313" r:id="rId23"/>
    <p:sldId id="348" r:id="rId24"/>
    <p:sldId id="353" r:id="rId25"/>
    <p:sldId id="344" r:id="rId26"/>
    <p:sldId id="345" r:id="rId27"/>
    <p:sldId id="340" r:id="rId28"/>
    <p:sldId id="346" r:id="rId29"/>
    <p:sldId id="325" r:id="rId30"/>
    <p:sldId id="326" r:id="rId31"/>
    <p:sldId id="327" r:id="rId32"/>
    <p:sldId id="321" r:id="rId33"/>
    <p:sldId id="322" r:id="rId34"/>
    <p:sldId id="320" r:id="rId35"/>
    <p:sldId id="328" r:id="rId36"/>
    <p:sldId id="358" r:id="rId37"/>
    <p:sldId id="329" r:id="rId38"/>
    <p:sldId id="275" r:id="rId39"/>
    <p:sldId id="357" r:id="rId40"/>
    <p:sldId id="276" r:id="rId41"/>
    <p:sldId id="330" r:id="rId42"/>
    <p:sldId id="290" r:id="rId43"/>
    <p:sldId id="331" r:id="rId44"/>
    <p:sldId id="360" r:id="rId45"/>
    <p:sldId id="356" r:id="rId46"/>
    <p:sldId id="359" r:id="rId47"/>
    <p:sldId id="260" r:id="rId48"/>
    <p:sldId id="303" r:id="rId49"/>
    <p:sldId id="302" r:id="rId50"/>
    <p:sldId id="283" r:id="rId51"/>
    <p:sldId id="262" r:id="rId52"/>
    <p:sldId id="263" r:id="rId53"/>
    <p:sldId id="264" r:id="rId54"/>
    <p:sldId id="265" r:id="rId55"/>
    <p:sldId id="361" r:id="rId56"/>
    <p:sldId id="267" r:id="rId57"/>
    <p:sldId id="306" r:id="rId58"/>
    <p:sldId id="269" r:id="rId59"/>
    <p:sldId id="270" r:id="rId60"/>
    <p:sldId id="316" r:id="rId61"/>
    <p:sldId id="281" r:id="rId62"/>
    <p:sldId id="268" r:id="rId63"/>
    <p:sldId id="282" r:id="rId64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-7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4/1/2020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4/1/2020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4/1/2020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4/1/2020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4/1/2020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4/1/2020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926"/>
            <a:ext cx="10515600" cy="4677325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00431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with its Ownership model:</a:t>
            </a:r>
          </a:p>
          <a:p>
            <a:pPr lvl="1"/>
            <a:r>
              <a:rPr lang="en-US" sz="2800" dirty="0"/>
              <a:t>Prevent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18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9708"/>
            <a:ext cx="10515600" cy="556202"/>
          </a:xfrm>
          <a:solidFill>
            <a:schemeClr val="bg2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199" y="40687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- Review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Rust Safe Type System – Summary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20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62ABF7C-3705-4796-9ED6-690501447E89}"/>
              </a:ext>
            </a:extLst>
          </p:cNvPr>
          <p:cNvSpPr/>
          <p:nvPr/>
        </p:nvSpPr>
        <p:spPr>
          <a:xfrm>
            <a:off x="1066800" y="3567293"/>
            <a:ext cx="4426527" cy="74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627924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  <a:br>
              <a:rPr 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1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0"/>
            <a:ext cx="4793673" cy="4627923"/>
          </a:xfrm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7132"/>
            <a:ext cx="2743200" cy="365125"/>
          </a:xfrm>
        </p:spPr>
        <p:txBody>
          <a:bodyPr/>
          <a:lstStyle/>
          <a:p>
            <a:fld id="{519FA752-D1CF-498F-B0BD-05E47309CE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198418" y="5188527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size_is</a:t>
            </a:r>
            <a:r>
              <a:rPr lang="en-US" sz="1600" dirty="0">
                <a:latin typeface="Consolas" panose="020B0609020204030204" pitchFamily="49" charset="0"/>
              </a:rPr>
              <a:t>(…) </a:t>
            </a:r>
            <a:r>
              <a:rPr lang="en-US" dirty="0"/>
              <a:t>doesn’t know anything about Test.  It does know </a:t>
            </a:r>
            <a:r>
              <a:rPr lang="en-US" sz="1600" dirty="0">
                <a:latin typeface="Consolas" panose="020B0609020204030204" pitchFamily="49" charset="0"/>
              </a:rPr>
              <a:t>Size::size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 but not Copy.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#[derive(Debug, Copy, Clone)]</a:t>
            </a:r>
            <a:b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471403"/>
            <a:ext cx="5770419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471403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226736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trait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0023-F6D5-4316-B895-E8ACEF5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97EF-7CB1-4A8D-9A7B-D7F2E6C65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provide a contract – function specifications – that guarantee behavior.</a:t>
            </a:r>
          </a:p>
          <a:p>
            <a:pPr lvl="1"/>
            <a:r>
              <a:rPr lang="en-US" dirty="0"/>
              <a:t>Any type that implements the Clone trait can be cloned by calling </a:t>
            </a:r>
            <a:r>
              <a:rPr lang="en-US" sz="2000" dirty="0">
                <a:latin typeface="Consolas" panose="020B0609020204030204" pitchFamily="49" charset="0"/>
              </a:rPr>
              <a:t>clone()</a:t>
            </a:r>
            <a:r>
              <a:rPr lang="en-US" dirty="0"/>
              <a:t>.</a:t>
            </a:r>
          </a:p>
          <a:p>
            <a:r>
              <a:rPr lang="en-US" dirty="0"/>
              <a:t>Functions can accept arguments specified with either types or traits.</a:t>
            </a:r>
          </a:p>
          <a:p>
            <a:pPr lvl="1"/>
            <a:r>
              <a:rPr lang="en-US" dirty="0"/>
              <a:t>Specifying arguments with traits is more powerful – and more expensive.</a:t>
            </a:r>
          </a:p>
          <a:p>
            <a:pPr lvl="1"/>
            <a:r>
              <a:rPr lang="en-US" dirty="0"/>
              <a:t>Function will process any argument with a specified trait regardless of their type.</a:t>
            </a:r>
          </a:p>
          <a:p>
            <a:r>
              <a:rPr lang="en-US" dirty="0"/>
              <a:t>If a type implements a trait, the trait methods become part of the public interface for that type, e.g., methods that can be called.</a:t>
            </a:r>
          </a:p>
          <a:p>
            <a:r>
              <a:rPr lang="en-US" dirty="0"/>
              <a:t>You can even implement traits on existing types, much like C# extension methods.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B9C07-BF7C-4BC4-AD26-F85DDE6E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 </a:t>
            </a:r>
            <a:r>
              <a:rPr lang="en-US" sz="2400" dirty="0"/>
              <a:t>– Note: these traits don’t use T, but their implementation does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5198048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ABA2D9-FCFB-42DC-A50A-46AFCC0A15EB}"/>
              </a:ext>
            </a:extLst>
          </p:cNvPr>
          <p:cNvSpPr txBox="1"/>
          <p:nvPr/>
        </p:nvSpPr>
        <p:spPr>
          <a:xfrm>
            <a:off x="2424545" y="4315691"/>
            <a:ext cx="29995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size_is</a:t>
            </a:r>
            <a:r>
              <a:rPr lang="en-US" sz="1600" dirty="0"/>
              <a:t>(o:&amp;</a:t>
            </a:r>
            <a:r>
              <a:rPr lang="en-US" sz="1600" dirty="0" err="1"/>
              <a:t>dyn</a:t>
            </a:r>
            <a:r>
              <a:rPr lang="en-US" sz="1600" dirty="0"/>
              <a:t> Size) accepts both ordinary and generic arguments</a:t>
            </a:r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4EA16-9557-4452-9C73-05485737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1370B78-2983-4EC6-BE70-97331309F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Generics help us build flexible code:</a:t>
            </a:r>
          </a:p>
          <a:p>
            <a:pPr lvl="1"/>
            <a:r>
              <a:rPr lang="en-US" dirty="0"/>
              <a:t>Create collections that can hold many different types, but we need only one design.</a:t>
            </a:r>
          </a:p>
          <a:p>
            <a:r>
              <a:rPr lang="en-US" dirty="0"/>
              <a:t>Generics with traits provide even more help</a:t>
            </a:r>
          </a:p>
          <a:p>
            <a:pPr lvl="1"/>
            <a:r>
              <a:rPr lang="en-US" dirty="0"/>
              <a:t>Define functions and methods that accept arguments that satisfy a trait specification.</a:t>
            </a:r>
          </a:p>
          <a:p>
            <a:pPr lvl="1"/>
            <a:r>
              <a:rPr lang="en-US" dirty="0"/>
              <a:t>Much more flexible than defining functions that take specific typed arguments.</a:t>
            </a:r>
          </a:p>
          <a:p>
            <a:pPr lvl="1"/>
            <a:r>
              <a:rPr lang="en-US" dirty="0"/>
              <a:t>Allows us to specify that only some categories of types should be accepted, e.g., move-able, or clone-able, or display-able.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75DA6-9CB9-4C85-9962-1B34A6B6C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329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15001-3425-4483-AC1D-D6776F34F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Builds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B8A35-79F0-4F2F-9BB6-4519DEE23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3036" y="1268230"/>
            <a:ext cx="5181600" cy="49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Compilation of local sources</a:t>
            </a:r>
          </a:p>
          <a:p>
            <a:r>
              <a:rPr lang="en-US" sz="2000" dirty="0"/>
              <a:t>When external library dependencies are resolved cargo builds:</a:t>
            </a:r>
          </a:p>
          <a:p>
            <a:pPr lvl="1"/>
            <a:r>
              <a:rPr lang="en-US" sz="1800" dirty="0"/>
              <a:t>The crate root in /</a:t>
            </a:r>
            <a:r>
              <a:rPr lang="en-US" sz="1800" dirty="0" err="1"/>
              <a:t>src</a:t>
            </a:r>
            <a:r>
              <a:rPr lang="en-US" sz="1800" dirty="0"/>
              <a:t>, main.rs or lib.rs</a:t>
            </a:r>
          </a:p>
          <a:p>
            <a:pPr lvl="1"/>
            <a:r>
              <a:rPr lang="en-US" sz="1800" dirty="0"/>
              <a:t>Any modules that the crate root depends on – they reside in the same /</a:t>
            </a:r>
            <a:r>
              <a:rPr lang="en-US" sz="1800" dirty="0" err="1"/>
              <a:t>src</a:t>
            </a:r>
            <a:r>
              <a:rPr lang="en-US" sz="1800" dirty="0"/>
              <a:t> directory.</a:t>
            </a:r>
          </a:p>
          <a:p>
            <a:r>
              <a:rPr lang="en-US" sz="2000" dirty="0"/>
              <a:t>Cargo knows about these module dependencies:</a:t>
            </a:r>
          </a:p>
          <a:p>
            <a:pPr lvl="1"/>
            <a:r>
              <a:rPr lang="en-US" sz="1800" dirty="0"/>
              <a:t>The crate root file declares modules it depends on with a</a:t>
            </a:r>
            <a:br>
              <a:rPr lang="en-US" sz="1800" dirty="0"/>
            </a:br>
            <a:r>
              <a:rPr lang="en-US" sz="1800" dirty="0"/>
              <a:t>mod </a:t>
            </a:r>
            <a:r>
              <a:rPr lang="en-US" sz="1800" dirty="0" err="1"/>
              <a:t>file_name</a:t>
            </a:r>
            <a:r>
              <a:rPr lang="en-US" sz="1800" dirty="0"/>
              <a:t> declaration.</a:t>
            </a:r>
          </a:p>
          <a:p>
            <a:pPr lvl="1"/>
            <a:r>
              <a:rPr lang="en-US" sz="1800" dirty="0"/>
              <a:t>Modules may declare dependencies on other modules in the same way.</a:t>
            </a:r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2411A1-A149-4ABD-8802-80C87EBBAB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2" y="3470563"/>
            <a:ext cx="5181600" cy="233813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8135-5CD4-4E72-8AE8-0A5A2BCE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30C642C-FDD3-4C4E-8BC7-FA2075707F87}"/>
              </a:ext>
            </a:extLst>
          </p:cNvPr>
          <p:cNvSpPr txBox="1">
            <a:spLocks/>
          </p:cNvSpPr>
          <p:nvPr/>
        </p:nvSpPr>
        <p:spPr>
          <a:xfrm>
            <a:off x="838200" y="1344974"/>
            <a:ext cx="5181600" cy="48218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/>
              <a:t>Compilation of external libraries</a:t>
            </a:r>
          </a:p>
          <a:p>
            <a:r>
              <a:rPr lang="en-US" sz="2000" dirty="0" err="1"/>
              <a:t>Cargo.toml</a:t>
            </a:r>
            <a:r>
              <a:rPr lang="en-US" sz="2000" dirty="0"/>
              <a:t> lists dependencies on external libraries.  These are loaded and built or retrieved from the build cache.</a:t>
            </a:r>
          </a:p>
          <a:p>
            <a:r>
              <a:rPr lang="en-US" sz="2000" dirty="0"/>
              <a:t>This is a transitive process, that walks the crate’s dependency tree.</a:t>
            </a:r>
          </a:p>
        </p:txBody>
      </p:sp>
    </p:spTree>
    <p:extLst>
      <p:ext uri="{BB962C8B-B14F-4D97-AF65-F5344CB8AC3E}">
        <p14:creationId xmlns:p14="http://schemas.microsoft.com/office/powerpoint/2010/main" val="27889481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6"/>
            <a:ext cx="10515600" cy="897005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an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58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strings, String and Str,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5871</Words>
  <Application>Microsoft Office PowerPoint</Application>
  <PresentationFormat>Widescreen</PresentationFormat>
  <Paragraphs>574</Paragraphs>
  <Slides>63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PowerPoint Presentation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PowerPoint Presentation</vt:lpstr>
      <vt:lpstr>Rust Ownership</vt:lpstr>
      <vt:lpstr>Copies, Moves</vt:lpstr>
      <vt:lpstr>Rust Move versus Copy</vt:lpstr>
      <vt:lpstr>Move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PowerPoint Presentation</vt:lpstr>
      <vt:lpstr>PowerPoint Presentation</vt:lpstr>
      <vt:lpstr>PowerPoint Presentation</vt:lpstr>
      <vt:lpstr>Rust Object Model</vt:lpstr>
      <vt:lpstr>Traits</vt:lpstr>
      <vt:lpstr>Implementing Traits and Methods</vt:lpstr>
      <vt:lpstr>Rust Object Model – Static Binding </vt:lpstr>
      <vt:lpstr>Rust Object Model – Dynamic Binding</vt:lpstr>
      <vt:lpstr>Copy and Move Types</vt:lpstr>
      <vt:lpstr>Comparison with C++</vt:lpstr>
      <vt:lpstr>C++ Person Class Hierarchy Example – from C++ Models</vt:lpstr>
      <vt:lpstr>Rust Generics</vt:lpstr>
      <vt:lpstr>Traits</vt:lpstr>
      <vt:lpstr>Traits – Note: these traits don’t use T, but their implementation does</vt:lpstr>
      <vt:lpstr>Generics Summary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Compilation Model </vt:lpstr>
      <vt:lpstr>Cargo Builds</vt:lpstr>
      <vt:lpstr>Program Execution </vt:lpstr>
      <vt:lpstr>Program Execution </vt:lpstr>
      <vt:lpstr>Use of program memory</vt:lpstr>
      <vt:lpstr>Interaction with the Execution Environment</vt:lpstr>
      <vt:lpstr>Epilog</vt:lpstr>
      <vt:lpstr>Conclusions</vt:lpstr>
      <vt:lpstr>Presentation Resources</vt:lpstr>
      <vt:lpstr>Background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253</cp:revision>
  <cp:lastPrinted>2020-04-01T23:03:44Z</cp:lastPrinted>
  <dcterms:created xsi:type="dcterms:W3CDTF">2020-02-03T12:39:42Z</dcterms:created>
  <dcterms:modified xsi:type="dcterms:W3CDTF">2020-04-01T23:49:02Z</dcterms:modified>
</cp:coreProperties>
</file>