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325" r:id="rId2"/>
    <p:sldId id="321" r:id="rId3"/>
    <p:sldId id="323" r:id="rId4"/>
    <p:sldId id="316" r:id="rId5"/>
    <p:sldId id="307" r:id="rId6"/>
    <p:sldId id="293" r:id="rId7"/>
    <p:sldId id="296" r:id="rId8"/>
    <p:sldId id="294" r:id="rId9"/>
    <p:sldId id="291" r:id="rId10"/>
    <p:sldId id="319" r:id="rId11"/>
    <p:sldId id="318" r:id="rId12"/>
    <p:sldId id="292" r:id="rId13"/>
    <p:sldId id="285" r:id="rId14"/>
    <p:sldId id="295" r:id="rId15"/>
    <p:sldId id="286" r:id="rId16"/>
    <p:sldId id="287" r:id="rId17"/>
    <p:sldId id="288" r:id="rId18"/>
    <p:sldId id="297" r:id="rId19"/>
    <p:sldId id="289" r:id="rId20"/>
    <p:sldId id="298" r:id="rId21"/>
    <p:sldId id="299" r:id="rId22"/>
    <p:sldId id="300" r:id="rId23"/>
    <p:sldId id="303" r:id="rId24"/>
    <p:sldId id="320" r:id="rId25"/>
    <p:sldId id="302" r:id="rId26"/>
    <p:sldId id="301" r:id="rId27"/>
    <p:sldId id="305" r:id="rId28"/>
    <p:sldId id="304" r:id="rId29"/>
    <p:sldId id="324" r:id="rId30"/>
    <p:sldId id="317" r:id="rId31"/>
    <p:sldId id="322" r:id="rId32"/>
    <p:sldId id="284" r:id="rId33"/>
    <p:sldId id="315" r:id="rId34"/>
    <p:sldId id="314" r:id="rId35"/>
    <p:sldId id="311" r:id="rId36"/>
    <p:sldId id="312" r:id="rId37"/>
    <p:sldId id="281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96" y="61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21B0882-CBD8-4AFC-A6C0-DDA1B06B1316}" type="datetimeFigureOut">
              <a:rPr lang="en-US"/>
              <a:pPr>
                <a:defRPr/>
              </a:pPr>
              <a:t>8/20/2017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393ED83-81F7-4E22-A2EB-1122D8624A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72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FED692-D3C5-4946-A396-552710DD8FA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31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E23539-7042-4B25-B86F-D079E47BAC0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19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FB1A09-0B0F-4335-B8F0-92766C4CDAC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62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C54846-2A3D-45A6-A67C-59B0C6C94A3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28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6BBC48-A870-4A0E-9735-80A35CA15AA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66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C38AE5-A234-4847-9C55-784ED13109A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79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1DA5BB-9C64-4B8A-9EFB-A9C8749BFDF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22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9D82A8-DA67-45D4-98D3-AAFC59C9BF6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65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E96BC6-0C39-44D4-9830-16FB6D79E70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59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6DBFDF-3C79-4814-9A08-6F271119A86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340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17AEBF-64BB-4941-BE7E-B35B5888D69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20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F692C0-5E81-421F-8D5F-9E6D0589B6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85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06CDDF-1CED-4E98-9FB0-F1ED2A99915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9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8076B9-7A9C-4EC4-87BE-B1BB0882C6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3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B6C7D0-E5FB-4A59-9301-3FB24C935EB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55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A719F5-3653-45AB-98E8-9EC18A73374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3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F05152-B826-42AE-B558-632813FCEC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96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BB16B6-3C7B-4A26-AF5F-C4DBF8BA2BD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45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C4329A-CA15-46BB-9A27-64A4C1F8E6A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96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74FCB1-E329-4611-849A-43F2B0D3C5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65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9CB03E-EA73-46E0-8E8E-397F3C96FAA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1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0D5E-FC56-41DC-8BB1-831D9CA4449D}" type="datetime1">
              <a:rPr lang="en-US"/>
              <a:pPr>
                <a:defRPr/>
              </a:pPr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E5340-3419-499C-A57E-BF57762586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31EFC-1A29-4EFA-9E73-72B060FF2874}" type="datetime1">
              <a:rPr lang="en-US"/>
              <a:pPr>
                <a:defRPr/>
              </a:pPr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C7E85-2C11-4903-A544-9AF3C53E1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4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2E1BA-8949-471E-80EE-7F3B8E2DF16F}" type="datetime1">
              <a:rPr lang="en-US"/>
              <a:pPr>
                <a:defRPr/>
              </a:pPr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A59F6-36E5-4C17-9471-CFD8B29A7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0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1200"/>
              </a:spcAft>
              <a:defRPr/>
            </a:lvl2pPr>
            <a:lvl3pPr>
              <a:spcBef>
                <a:spcPts val="0"/>
              </a:spcBef>
              <a:spcAft>
                <a:spcPts val="1200"/>
              </a:spcAft>
              <a:defRPr/>
            </a:lvl3pPr>
            <a:lvl4pPr>
              <a:spcBef>
                <a:spcPts val="0"/>
              </a:spcBef>
              <a:spcAft>
                <a:spcPts val="1200"/>
              </a:spcAft>
              <a:defRPr/>
            </a:lvl4pPr>
            <a:lvl5pPr>
              <a:spcBef>
                <a:spcPts val="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8B729-AC57-47B2-85E1-5DED17756008}" type="datetime1">
              <a:rPr lang="en-US"/>
              <a:pPr>
                <a:defRPr/>
              </a:pPr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0E978-C230-42E7-B7E4-D9B91A0B0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1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F54C7-D2E8-4D3C-9D0C-E3A7DDAEDDFB}" type="datetime1">
              <a:rPr lang="en-US"/>
              <a:pPr>
                <a:defRPr/>
              </a:pPr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BD802-63E3-46CD-B882-172FB9405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2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54654-B33E-4366-B344-F07C074790CF}" type="datetime1">
              <a:rPr lang="en-US"/>
              <a:pPr>
                <a:defRPr/>
              </a:pPr>
              <a:t>8/20/2017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D25C4-F56D-49F8-A751-4C688B8C2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6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FAB5E-9841-468E-900D-3EF82BD38D31}" type="datetime1">
              <a:rPr lang="en-US"/>
              <a:pPr>
                <a:defRPr/>
              </a:pPr>
              <a:t>8/20/2017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3C9AD-4D2D-4A7C-A380-3A73EE5A1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7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9EFC3-0453-4F34-810A-8F6BE24A5CCF}" type="datetime1">
              <a:rPr lang="en-US"/>
              <a:pPr>
                <a:defRPr/>
              </a:pPr>
              <a:t>8/20/2017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AED07-0C54-41C5-9EDD-0002F5B886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0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D6F0B-8121-4C37-9D65-F12695A90BCD}" type="datetime1">
              <a:rPr lang="en-US"/>
              <a:pPr>
                <a:defRPr/>
              </a:pPr>
              <a:t>8/20/2017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F54C4-7EE0-48C0-A743-5F0252494E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1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52CE4-66B4-4C03-BCEE-59A2DA665656}" type="datetime1">
              <a:rPr lang="en-US"/>
              <a:pPr>
                <a:defRPr/>
              </a:pPr>
              <a:t>8/20/2017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4586B-9FF3-4256-89E6-A3D18D0AF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C5384-69DF-4E4A-AE65-594B586EC2B4}" type="datetime1">
              <a:rPr lang="en-US"/>
              <a:pPr>
                <a:defRPr/>
              </a:pPr>
              <a:t>8/20/2017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289B2-9D83-4EF2-8280-C3F77AE20A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6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5CC52AF-11BE-4C5B-A084-BD500BE744CF}" type="datetime1">
              <a:rPr lang="en-US"/>
              <a:pPr>
                <a:defRPr/>
              </a:pPr>
              <a:t>8/20/2017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5989122-DDB6-4FA0-9175-9D834A5D43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Calculator/servic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myServic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vstudio/ms751527(v=vs.110).aspx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bfsktky3(v=vs.110).aspx" TargetMode="External"/><Relationship Id="rId13" Type="http://schemas.openxmlformats.org/officeDocument/2006/relationships/hyperlink" Target="http://msdn2.microsoft.com/en-us/library/ms732015.aspx" TargetMode="External"/><Relationship Id="rId3" Type="http://schemas.openxmlformats.org/officeDocument/2006/relationships/hyperlink" Target="http://msdn2.microsoft.com/en-us/library/ms735119.aspx" TargetMode="External"/><Relationship Id="rId7" Type="http://schemas.openxmlformats.org/officeDocument/2006/relationships/hyperlink" Target="http://blogs.vertigo.com/personal/petar/Blog/Lists/Posts/Post.aspx?ID=60" TargetMode="External"/><Relationship Id="rId12" Type="http://schemas.openxmlformats.org/officeDocument/2006/relationships/hyperlink" Target="http://msdn2.microsoft.com/en-us/library/bb675151.aspx" TargetMode="External"/><Relationship Id="rId2" Type="http://schemas.openxmlformats.org/officeDocument/2006/relationships/notesSlide" Target="../notesSlides/notesSlide20.xml"/><Relationship Id="rId16" Type="http://schemas.openxmlformats.org/officeDocument/2006/relationships/hyperlink" Target="http://msdn.microsoft.com/msdnmag/issues/06/08/securitybriefs/default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ms751527.aspx" TargetMode="External"/><Relationship Id="rId11" Type="http://schemas.openxmlformats.org/officeDocument/2006/relationships/hyperlink" Target="http://msdn2.microsoft.com/en-us/magazine/cc163447.aspx" TargetMode="External"/><Relationship Id="rId5" Type="http://schemas.openxmlformats.org/officeDocument/2006/relationships/hyperlink" Target="http://msdn.microsoft.com/en-us/library/aa480210.aspx" TargetMode="External"/><Relationship Id="rId15" Type="http://schemas.openxmlformats.org/officeDocument/2006/relationships/hyperlink" Target="http://msdn2.microsoft.com/en-us/library/bb310550.aspx" TargetMode="External"/><Relationship Id="rId10" Type="http://schemas.openxmlformats.org/officeDocument/2006/relationships/hyperlink" Target="http://msdn2.microsoft.com/en-us/magazine/cc163569.aspx" TargetMode="External"/><Relationship Id="rId4" Type="http://schemas.openxmlformats.org/officeDocument/2006/relationships/hyperlink" Target="http://msdn2.microsoft.com/en-us/library/ms733103.aspx" TargetMode="External"/><Relationship Id="rId9" Type="http://schemas.openxmlformats.org/officeDocument/2006/relationships/hyperlink" Target="http://msdn2.microsoft.com/en-us/magazine/cc163647.aspx" TargetMode="External"/><Relationship Id="rId14" Type="http://schemas.openxmlformats.org/officeDocument/2006/relationships/hyperlink" Target="http://www.diranieh.com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2.microsoft.com/en-us/library/ms731935.aspx" TargetMode="External"/><Relationship Id="rId2" Type="http://schemas.openxmlformats.org/officeDocument/2006/relationships/hyperlink" Target="http://msdn2.microsoft.com/en-us/library/ms732232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msdnmag/issues/06/10/WCFEssentials/default.aspx" TargetMode="External"/><Relationship Id="rId5" Type="http://schemas.openxmlformats.org/officeDocument/2006/relationships/hyperlink" Target="http://msdn.microsoft.com/msdnmag/issues/06/06/wcfessentials/default.aspx" TargetMode="External"/><Relationship Id="rId4" Type="http://schemas.openxmlformats.org/officeDocument/2006/relationships/hyperlink" Target="http://msdn2.microsoft.com/en-us/library/ms731193.aspx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msdn2.microsoft.com/en-us/library/bb412167.aspx" TargetMode="External"/><Relationship Id="rId3" Type="http://schemas.openxmlformats.org/officeDocument/2006/relationships/hyperlink" Target="http://msdn2.microsoft.com/en-us/library/bb412172.aspx" TargetMode="External"/><Relationship Id="rId7" Type="http://schemas.openxmlformats.org/officeDocument/2006/relationships/hyperlink" Target="http://msdn2.microsoft.com/en-us/library/bb885100.aspx" TargetMode="External"/><Relationship Id="rId2" Type="http://schemas.openxmlformats.org/officeDocument/2006/relationships/hyperlink" Target="http://msdn2.microsoft.com/en-us/library/bb412178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2.microsoft.com/en-us/magazine/cc135976.aspx" TargetMode="External"/><Relationship Id="rId5" Type="http://schemas.openxmlformats.org/officeDocument/2006/relationships/hyperlink" Target="http://msdn2.microsoft.com/en-us/library/bb412204.aspx" TargetMode="External"/><Relationship Id="rId4" Type="http://schemas.openxmlformats.org/officeDocument/2006/relationships/hyperlink" Target="http://msdn2.microsoft.com/en-us/library/bb412169.aspx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msdnmag/issues/06/08/securitybriefs/default.aspx" TargetMode="External"/><Relationship Id="rId3" Type="http://schemas.openxmlformats.org/officeDocument/2006/relationships/hyperlink" Target="http://msdn2.microsoft.com/en-us/library/ms734653.aspx" TargetMode="External"/><Relationship Id="rId7" Type="http://schemas.openxmlformats.org/officeDocument/2006/relationships/hyperlink" Target="http://msdn2.microsoft.com/en-us/library/bb310550.aspx" TargetMode="External"/><Relationship Id="rId2" Type="http://schemas.openxmlformats.org/officeDocument/2006/relationships/hyperlink" Target="http://msdn2.microsoft.com/en-us/library/ms733912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2.microsoft.com/en-us/library/ms730059.aspx" TargetMode="External"/><Relationship Id="rId5" Type="http://schemas.openxmlformats.org/officeDocument/2006/relationships/hyperlink" Target="http://msdn2.microsoft.com/en-us/library/ms731745.aspx" TargetMode="External"/><Relationship Id="rId4" Type="http://schemas.openxmlformats.org/officeDocument/2006/relationships/hyperlink" Target="http://msdn2.microsoft.com/en-us/library/ms729718.aspx" TargetMode="External"/><Relationship Id="rId9" Type="http://schemas.openxmlformats.org/officeDocument/2006/relationships/hyperlink" Target="http://kjellsj.blogspot.com/2007/02/wcf-streaming-upload-files-over-http.htm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/" TargetMode="External"/><Relationship Id="rId2" Type="http://schemas.openxmlformats.org/officeDocument/2006/relationships/hyperlink" Target="http://www.diranieh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Introduction: slides 2-7		10 minutes</a:t>
            </a:r>
          </a:p>
          <a:p>
            <a:r>
              <a:rPr lang="en-US" dirty="0"/>
              <a:t> Basic ideas: slides 8-12		10 minutes</a:t>
            </a:r>
          </a:p>
          <a:p>
            <a:r>
              <a:rPr lang="en-US" dirty="0"/>
              <a:t>Architecture: slides 13-22	20 minutes</a:t>
            </a:r>
          </a:p>
          <a:p>
            <a:r>
              <a:rPr lang="en-US" dirty="0"/>
              <a:t>Service code: slides 23-27	20 minutes</a:t>
            </a:r>
          </a:p>
          <a:p>
            <a:r>
              <a:rPr lang="en-US" dirty="0"/>
              <a:t>Finale: slides:28, 29, 37		5 minutes</a:t>
            </a:r>
          </a:p>
          <a:p>
            <a:r>
              <a:rPr lang="en-US" dirty="0"/>
              <a:t>Slides 30-36 hidden and won’t be presented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509B23-8FE6-4773-B218-C92F03F6CB3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70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All code samples for WCF must be run in Visual Studio with administrator privileges.  That’s because Windows requires administrative </a:t>
            </a:r>
            <a:r>
              <a:rPr lang="en-US" sz="2200" dirty="0" err="1"/>
              <a:t>priviledges</a:t>
            </a:r>
            <a:r>
              <a:rPr lang="en-US" sz="2200" dirty="0"/>
              <a:t> to start and stop services.</a:t>
            </a:r>
          </a:p>
          <a:p>
            <a:r>
              <a:rPr lang="en-US" sz="2200" dirty="0"/>
              <a:t>You can do that in at least two different ways:</a:t>
            </a:r>
          </a:p>
          <a:p>
            <a:pPr marL="516777" lvl="1" indent="-342900">
              <a:buFont typeface="+mj-lt"/>
              <a:buAutoNum type="arabicPeriod"/>
            </a:pPr>
            <a:r>
              <a:rPr lang="en-US" sz="1800" dirty="0"/>
              <a:t>Create a link to Visual Studio (devenv.exe) and right-click, selecting run as administrator.</a:t>
            </a:r>
          </a:p>
          <a:p>
            <a:pPr marL="516777" lvl="1" indent="-342900">
              <a:buFont typeface="+mj-lt"/>
              <a:buAutoNum type="arabicPeriod"/>
            </a:pPr>
            <a:r>
              <a:rPr lang="en-US" sz="1800" dirty="0"/>
              <a:t>Search on Visual Studio and right-click on the desktop app and select run as administrator.</a:t>
            </a:r>
          </a:p>
          <a:p>
            <a:r>
              <a:rPr lang="en-US" sz="2200" dirty="0"/>
              <a:t>If you forget to do that you will get a crash dialog with lots of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509B23-8FE6-4773-B218-C92F03F6CB3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9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These examples are important.  They show you how to build services and proxies that can be self-hosted.  The WCF wizard (there is only one) builds an IIS hosted service and that is not what we need for projects.</a:t>
            </a:r>
          </a:p>
          <a:p>
            <a:pPr lvl="1"/>
            <a:r>
              <a:rPr lang="en-US" sz="2000" dirty="0" err="1"/>
              <a:t>BasicHTTP</a:t>
            </a:r>
            <a:r>
              <a:rPr lang="en-US" sz="2000" dirty="0"/>
              <a:t> Service – Declarative</a:t>
            </a:r>
          </a:p>
          <a:p>
            <a:pPr lvl="1"/>
            <a:r>
              <a:rPr lang="en-US" sz="2000" dirty="0" err="1"/>
              <a:t>BasicHTTP</a:t>
            </a:r>
            <a:r>
              <a:rPr lang="en-US" sz="2000" dirty="0"/>
              <a:t> Service – Programmatic</a:t>
            </a:r>
          </a:p>
          <a:p>
            <a:pPr lvl="1"/>
            <a:r>
              <a:rPr lang="en-US" sz="2000" dirty="0" err="1"/>
              <a:t>WSHttp</a:t>
            </a:r>
            <a:r>
              <a:rPr lang="en-US" sz="2000" dirty="0"/>
              <a:t> Service – Declarative</a:t>
            </a:r>
          </a:p>
          <a:p>
            <a:pPr lvl="1"/>
            <a:r>
              <a:rPr lang="en-US" sz="2000" dirty="0" err="1"/>
              <a:t>WSHttp</a:t>
            </a:r>
            <a:r>
              <a:rPr lang="en-US" sz="2000" dirty="0"/>
              <a:t> Service – Programmatic</a:t>
            </a:r>
          </a:p>
          <a:p>
            <a:pPr marL="0" indent="0">
              <a:buNone/>
            </a:pPr>
            <a:r>
              <a:rPr lang="en-US" sz="2400" dirty="0"/>
              <a:t>You will find these in the code folder in WCF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509B23-8FE6-4773-B218-C92F03F6CB3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4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Look and Feel of WCF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dirty="0"/>
              <a:t>Convergence of programming models</a:t>
            </a:r>
          </a:p>
          <a:p>
            <a:pPr lvl="1" eaLnBrk="1" hangingPunct="1"/>
            <a:r>
              <a:rPr lang="en-US" sz="2400" dirty="0"/>
              <a:t>Just like web services</a:t>
            </a:r>
          </a:p>
          <a:p>
            <a:pPr lvl="1" eaLnBrk="1" hangingPunct="1"/>
            <a:r>
              <a:rPr lang="en-US" sz="2400" dirty="0"/>
              <a:t>Similar to </a:t>
            </a:r>
            <a:r>
              <a:rPr lang="en-US" sz="2400" dirty="0" err="1"/>
              <a:t>.Net</a:t>
            </a:r>
            <a:r>
              <a:rPr lang="en-US" sz="2400" dirty="0"/>
              <a:t> Remoting</a:t>
            </a:r>
          </a:p>
          <a:p>
            <a:pPr lvl="1" eaLnBrk="1" hangingPunct="1"/>
            <a:r>
              <a:rPr lang="en-US" sz="2400" dirty="0"/>
              <a:t>Sockets on </a:t>
            </a:r>
            <a:r>
              <a:rPr lang="en-US" sz="2400" dirty="0" err="1"/>
              <a:t>steriods</a:t>
            </a:r>
            <a:endParaRPr lang="en-US" sz="2400" dirty="0"/>
          </a:p>
          <a:p>
            <a:pPr lvl="1" eaLnBrk="1" hangingPunct="1"/>
            <a:r>
              <a:rPr lang="en-US" sz="2400" dirty="0"/>
              <a:t>Hosting for local, network, and web</a:t>
            </a:r>
          </a:p>
          <a:p>
            <a:pPr eaLnBrk="1" hangingPunct="1"/>
            <a:r>
              <a:rPr lang="en-US" sz="2800" dirty="0"/>
              <a:t>Communication models</a:t>
            </a:r>
          </a:p>
          <a:p>
            <a:pPr lvl="1" eaLnBrk="1" hangingPunct="1"/>
            <a:r>
              <a:rPr lang="en-US" sz="2400" dirty="0"/>
              <a:t>Remote Procedure Call (RPC) with optional data models</a:t>
            </a:r>
          </a:p>
          <a:p>
            <a:pPr lvl="1" eaLnBrk="1" hangingPunct="1"/>
            <a:r>
              <a:rPr lang="en-US" sz="2400" dirty="0"/>
              <a:t>Message passing</a:t>
            </a:r>
          </a:p>
          <a:p>
            <a:pPr lvl="1" eaLnBrk="1" hangingPunct="1"/>
            <a:r>
              <a:rPr lang="en-US" sz="2400" dirty="0"/>
              <a:t>One way, request and (callback) reply,  synchronous call (wait for return)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8BDA66-86FF-4186-ADCD-7C4F9A29F17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05200" cy="563562"/>
          </a:xfrm>
        </p:spPr>
        <p:txBody>
          <a:bodyPr/>
          <a:lstStyle/>
          <a:p>
            <a:pPr eaLnBrk="1" hangingPunct="1"/>
            <a:r>
              <a:rPr lang="en-US" sz="3200" dirty="0"/>
              <a:t>WCF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C42B18-4844-4A9B-918D-190014747C6E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9460" name="Picture 2" descr="The WCF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1277454"/>
            <a:ext cx="396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229575-5202-45E9-9DA5-A77EF27A8FE8}"/>
              </a:ext>
            </a:extLst>
          </p:cNvPr>
          <p:cNvSpPr/>
          <p:nvPr/>
        </p:nvSpPr>
        <p:spPr>
          <a:xfrm>
            <a:off x="1066800" y="838200"/>
            <a:ext cx="7200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https://docs.microsoft.com/en-us/dotnet/framework/wcf/architecture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ServiceModel Namespace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Bindings, Channels, Endpoints, Messages, Serialization</a:t>
            </a:r>
          </a:p>
          <a:p>
            <a:pPr eaLnBrk="1" hangingPunct="1"/>
            <a:r>
              <a:rPr lang="en-US"/>
              <a:t>Activation, Concurrency, Hosting, Security, Sessions</a:t>
            </a:r>
          </a:p>
          <a:p>
            <a:pPr eaLnBrk="1" hangingPunct="1"/>
            <a:r>
              <a:rPr lang="en-US"/>
              <a:t>Queuing, Transactions</a:t>
            </a:r>
          </a:p>
          <a:p>
            <a:pPr eaLnBrk="1" hangingPunct="1"/>
            <a:r>
              <a:rPr lang="en-US"/>
              <a:t>Exceptions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556943-E428-40F9-ABCC-7C09756273D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Principle Parts of a WCF Service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Contract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/>
              <a:t>An interface defining services rendered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/>
              <a:t>Service, Data, Message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Endpoints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/>
              <a:t>Address: </a:t>
            </a:r>
            <a:r>
              <a:rPr lang="en-US" sz="2000" dirty="0">
                <a:hlinkClick r:id="rId3"/>
              </a:rPr>
              <a:t>http://localhost/Calculator/service</a:t>
            </a:r>
            <a:endParaRPr lang="en-US" sz="2000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/>
              <a:t>Binding:  </a:t>
            </a:r>
            <a:r>
              <a:rPr lang="en-US" sz="2000" dirty="0" err="1"/>
              <a:t>WSHttpBinding</a:t>
            </a:r>
            <a:endParaRPr lang="en-US" sz="2000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/>
              <a:t>Contract: </a:t>
            </a:r>
            <a:r>
              <a:rPr lang="en-US" sz="2000" dirty="0" err="1"/>
              <a:t>ICalculator</a:t>
            </a:r>
            <a:endParaRPr lang="en-US" sz="20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Implementation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/>
              <a:t>One or more classes that implement the contract interfaces.  May also include hosting code.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86973-8D69-431E-ACD2-CC54F71B1E03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WCF Service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err="1"/>
              <a:t>IService.cs</a:t>
            </a:r>
            <a:endParaRPr lang="en-US" sz="2400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/>
              <a:t>Interface(s) that define a service, data, or message contract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err="1"/>
              <a:t>Service.cs</a:t>
            </a:r>
            <a:endParaRPr lang="en-US" sz="2400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/>
              <a:t>Implement the service’s functionality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Service.svc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/>
              <a:t>Markup file (with one line) used for services hosted in IIS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Configuration files that declare service attributes, endpoints, and policy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err="1"/>
              <a:t>App.config</a:t>
            </a:r>
            <a:r>
              <a:rPr lang="en-US" sz="1800" dirty="0"/>
              <a:t> (self hosted) contains service model markup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1800" dirty="0" err="1"/>
              <a:t>Web.config</a:t>
            </a:r>
            <a:r>
              <a:rPr lang="en-US" sz="1800" dirty="0"/>
              <a:t> (hosted in IIS) has web server policy markup plus service model markup, as in </a:t>
            </a:r>
            <a:r>
              <a:rPr lang="en-US" sz="1800" dirty="0" err="1"/>
              <a:t>App.config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064716-16AC-45E0-8834-DEAC86DF106C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609600"/>
          </a:xfrm>
        </p:spPr>
        <p:txBody>
          <a:bodyPr/>
          <a:lstStyle/>
          <a:p>
            <a:pPr eaLnBrk="1" hangingPunct="1"/>
            <a:r>
              <a:rPr lang="en-US" dirty="0"/>
              <a:t>Service </a:t>
            </a:r>
            <a:r>
              <a:rPr lang="en-US" dirty="0" err="1"/>
              <a:t>serviceModel</a:t>
            </a:r>
            <a:r>
              <a:rPr lang="en-US" dirty="0"/>
              <a:t> Markup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7696200" cy="5029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1700" dirty="0"/>
              <a:t>&lt;</a:t>
            </a:r>
            <a:r>
              <a:rPr lang="en-US" sz="1700" dirty="0" err="1"/>
              <a:t>system.serviceModel</a:t>
            </a:r>
            <a:r>
              <a:rPr lang="en-US" sz="1700" dirty="0"/>
              <a:t>&gt;</a:t>
            </a:r>
            <a:br>
              <a:rPr lang="en-US" sz="1700" dirty="0"/>
            </a:br>
            <a:r>
              <a:rPr lang="en-US" sz="1700" dirty="0"/>
              <a:t>   &lt;services&gt;</a:t>
            </a:r>
            <a:br>
              <a:rPr lang="en-US" sz="1700" dirty="0"/>
            </a:br>
            <a:r>
              <a:rPr lang="en-US" sz="1700" dirty="0"/>
              <a:t>      &lt;service name=“</a:t>
            </a:r>
            <a:r>
              <a:rPr lang="en-US" sz="1700" dirty="0" err="1"/>
              <a:t>mySvcName</a:t>
            </a:r>
            <a:r>
              <a:rPr lang="en-US" sz="1700" dirty="0"/>
              <a:t>” </a:t>
            </a:r>
            <a:r>
              <a:rPr lang="en-US" sz="1700" dirty="0" err="1"/>
              <a:t>behaviorConfiguration</a:t>
            </a:r>
            <a:r>
              <a:rPr lang="en-US" sz="1700" dirty="0"/>
              <a:t>=“…”&gt;</a:t>
            </a:r>
            <a:br>
              <a:rPr lang="en-US" sz="1700" dirty="0"/>
            </a:br>
            <a:r>
              <a:rPr lang="en-US" sz="1700" dirty="0"/>
              <a:t>         &lt;endpoint address=“” binding=“</a:t>
            </a:r>
            <a:r>
              <a:rPr lang="en-US" sz="1700" dirty="0" err="1"/>
              <a:t>wsHttpBinding</a:t>
            </a:r>
            <a:r>
              <a:rPr lang="en-US" sz="1700" dirty="0"/>
              <a:t>”</a:t>
            </a:r>
            <a:br>
              <a:rPr lang="en-US" sz="1700" dirty="0"/>
            </a:br>
            <a:r>
              <a:rPr lang="en-US" sz="1700" dirty="0"/>
              <a:t>               contract=“</a:t>
            </a:r>
            <a:r>
              <a:rPr lang="en-US" sz="1700" dirty="0" err="1"/>
              <a:t>myNamespace.myInterface</a:t>
            </a:r>
            <a:r>
              <a:rPr lang="en-US" sz="1700" dirty="0"/>
              <a:t>” /&gt;</a:t>
            </a:r>
            <a:br>
              <a:rPr lang="en-US" sz="1700" dirty="0"/>
            </a:br>
            <a:r>
              <a:rPr lang="en-US" sz="1700" dirty="0"/>
              <a:t>         &lt;!-- can expose additional endpoints here --&gt;</a:t>
            </a:r>
            <a:br>
              <a:rPr lang="en-US" sz="1700" dirty="0"/>
            </a:br>
            <a:r>
              <a:rPr lang="en-US" sz="1700" dirty="0"/>
              <a:t>         &lt;endpoint address=“</a:t>
            </a:r>
            <a:r>
              <a:rPr lang="en-US" sz="1700" dirty="0" err="1"/>
              <a:t>mex</a:t>
            </a:r>
            <a:r>
              <a:rPr lang="en-US" sz="1700" dirty="0"/>
              <a:t>” binding=“</a:t>
            </a:r>
            <a:r>
              <a:rPr lang="en-US" sz="1700" dirty="0" err="1"/>
              <a:t>mexHttpBinding</a:t>
            </a:r>
            <a:r>
              <a:rPr lang="en-US" sz="1700" dirty="0"/>
              <a:t>”</a:t>
            </a:r>
            <a:br>
              <a:rPr lang="en-US" sz="1700" dirty="0"/>
            </a:br>
            <a:r>
              <a:rPr lang="en-US" sz="1700" dirty="0"/>
              <a:t>               contract=“</a:t>
            </a:r>
            <a:r>
              <a:rPr lang="en-US" sz="1700" dirty="0" err="1"/>
              <a:t>IMetadataExchange</a:t>
            </a:r>
            <a:r>
              <a:rPr lang="en-US" sz="1700" dirty="0"/>
              <a:t>” /&gt;</a:t>
            </a:r>
            <a:br>
              <a:rPr lang="en-US" sz="1700" dirty="0"/>
            </a:br>
            <a:r>
              <a:rPr lang="en-US" sz="1700" dirty="0"/>
              <a:t>      &lt;/service&gt;</a:t>
            </a:r>
            <a:br>
              <a:rPr lang="en-US" sz="1700" dirty="0"/>
            </a:br>
            <a:r>
              <a:rPr lang="en-US" sz="1700" dirty="0"/>
              <a:t>   &lt;/services&gt;</a:t>
            </a:r>
            <a:br>
              <a:rPr lang="en-US" sz="1700" dirty="0"/>
            </a:br>
            <a:r>
              <a:rPr lang="en-US" sz="1700" dirty="0"/>
              <a:t>   &lt;behaviors&gt;</a:t>
            </a:r>
            <a:br>
              <a:rPr lang="en-US" sz="1700" dirty="0"/>
            </a:br>
            <a:r>
              <a:rPr lang="en-US" sz="1700" dirty="0"/>
              <a:t>      &lt;</a:t>
            </a:r>
            <a:r>
              <a:rPr lang="en-US" sz="1700" dirty="0" err="1"/>
              <a:t>serviceBehaviors</a:t>
            </a:r>
            <a:r>
              <a:rPr lang="en-US" sz="1700" dirty="0"/>
              <a:t>&gt;</a:t>
            </a:r>
            <a:br>
              <a:rPr lang="en-US" sz="1700" dirty="0"/>
            </a:br>
            <a:r>
              <a:rPr lang="en-US" sz="1700" dirty="0"/>
              <a:t>         &lt;behavior name=“</a:t>
            </a:r>
            <a:r>
              <a:rPr lang="en-US" sz="1700" dirty="0" err="1"/>
              <a:t>myNamespace.mySvcNameBehavior</a:t>
            </a:r>
            <a:r>
              <a:rPr lang="en-US" sz="1700" dirty="0"/>
              <a:t>”&gt;</a:t>
            </a:r>
            <a:br>
              <a:rPr lang="en-US" sz="1700" dirty="0"/>
            </a:br>
            <a:r>
              <a:rPr lang="en-US" sz="1700" dirty="0"/>
              <a:t>            &lt;</a:t>
            </a:r>
            <a:r>
              <a:rPr lang="en-US" sz="1700" dirty="0" err="1"/>
              <a:t>serviceMetaData</a:t>
            </a:r>
            <a:r>
              <a:rPr lang="en-US" sz="1700" dirty="0"/>
              <a:t> </a:t>
            </a:r>
            <a:r>
              <a:rPr lang="en-US" sz="1700" dirty="0" err="1"/>
              <a:t>httpGetEnabled</a:t>
            </a:r>
            <a:r>
              <a:rPr lang="en-US" sz="1700" dirty="0"/>
              <a:t>=“true” /&gt;</a:t>
            </a:r>
            <a:br>
              <a:rPr lang="en-US" sz="1700" dirty="0"/>
            </a:br>
            <a:r>
              <a:rPr lang="en-US" sz="1700" dirty="0"/>
              <a:t>            &lt;</a:t>
            </a:r>
            <a:r>
              <a:rPr lang="en-US" sz="1700" dirty="0" err="1"/>
              <a:t>serviceDebug</a:t>
            </a:r>
            <a:r>
              <a:rPr lang="en-US" sz="1700" dirty="0"/>
              <a:t> </a:t>
            </a:r>
            <a:r>
              <a:rPr lang="en-US" sz="1700" dirty="0" err="1"/>
              <a:t>includeExceptionDetailInFaults</a:t>
            </a:r>
            <a:r>
              <a:rPr lang="en-US" sz="1700" dirty="0"/>
              <a:t>=“false” /&gt;</a:t>
            </a:r>
            <a:br>
              <a:rPr lang="en-US" sz="1700" dirty="0"/>
            </a:br>
            <a:r>
              <a:rPr lang="en-US" sz="1700" dirty="0"/>
              <a:t>         &lt;/behavior&gt;</a:t>
            </a:r>
            <a:br>
              <a:rPr lang="en-US" sz="1700" dirty="0"/>
            </a:br>
            <a:r>
              <a:rPr lang="en-US" sz="1700" dirty="0"/>
              <a:t>      &lt;/</a:t>
            </a:r>
            <a:r>
              <a:rPr lang="en-US" sz="1700" dirty="0" err="1"/>
              <a:t>serviceBehaviors</a:t>
            </a:r>
            <a:r>
              <a:rPr lang="en-US" sz="1700" dirty="0"/>
              <a:t>&gt;</a:t>
            </a:r>
            <a:br>
              <a:rPr lang="en-US" sz="1700" dirty="0"/>
            </a:br>
            <a:r>
              <a:rPr lang="en-US" sz="1700" dirty="0"/>
              <a:t>   &lt;/behaviors&gt;</a:t>
            </a:r>
            <a:br>
              <a:rPr lang="en-US" sz="1700" dirty="0"/>
            </a:br>
            <a:r>
              <a:rPr lang="en-US" sz="1700" dirty="0"/>
              <a:t>&lt;/</a:t>
            </a:r>
            <a:r>
              <a:rPr lang="en-US" sz="1700" dirty="0" err="1"/>
              <a:t>system.serviceModel</a:t>
            </a:r>
            <a:r>
              <a:rPr lang="en-US" sz="1700" dirty="0"/>
              <a:t>&gt;</a:t>
            </a:r>
            <a:br>
              <a:rPr lang="en-US" sz="1700" dirty="0"/>
            </a:br>
            <a:r>
              <a:rPr lang="en-US" sz="1700" dirty="0"/>
              <a:t>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19BCE-1C65-440F-9FC4-C9BD36124880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Channels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Channels are the vehicles that transport messages.  They provide:</a:t>
            </a:r>
          </a:p>
          <a:p>
            <a:pPr lvl="1" eaLnBrk="1" hangingPunct="1"/>
            <a:r>
              <a:rPr lang="en-US" sz="2000" dirty="0"/>
              <a:t>Transport protocols via bindings</a:t>
            </a:r>
          </a:p>
          <a:p>
            <a:pPr lvl="2" eaLnBrk="1" hangingPunct="1"/>
            <a:r>
              <a:rPr lang="en-US" sz="1800" dirty="0"/>
              <a:t>Http, </a:t>
            </a:r>
            <a:r>
              <a:rPr lang="en-US" sz="1800" dirty="0" err="1"/>
              <a:t>WSHttp</a:t>
            </a:r>
            <a:r>
              <a:rPr lang="en-US" sz="1800" dirty="0"/>
              <a:t>, </a:t>
            </a:r>
            <a:r>
              <a:rPr lang="en-US" sz="1800" dirty="0" err="1"/>
              <a:t>Tcp</a:t>
            </a:r>
            <a:r>
              <a:rPr lang="en-US" sz="1800" dirty="0"/>
              <a:t>, MSMQ, named pipes</a:t>
            </a:r>
          </a:p>
          <a:p>
            <a:pPr lvl="1" eaLnBrk="1" hangingPunct="1"/>
            <a:r>
              <a:rPr lang="en-US" sz="2000" dirty="0"/>
              <a:t>Encoding and Encryption</a:t>
            </a:r>
          </a:p>
          <a:p>
            <a:pPr lvl="1" eaLnBrk="1" hangingPunct="1"/>
            <a:r>
              <a:rPr lang="en-US" sz="2000" dirty="0"/>
              <a:t>Reliable sessions</a:t>
            </a:r>
          </a:p>
          <a:p>
            <a:pPr lvl="1" eaLnBrk="1" hangingPunct="1"/>
            <a:r>
              <a:rPr lang="en-US" sz="2000" dirty="0"/>
              <a:t>Communication modes</a:t>
            </a:r>
          </a:p>
          <a:p>
            <a:pPr lvl="2" eaLnBrk="1" hangingPunct="1"/>
            <a:r>
              <a:rPr lang="en-US" sz="1800" dirty="0"/>
              <a:t>Simplex, duplex, send and wait</a:t>
            </a:r>
          </a:p>
          <a:p>
            <a:pPr lvl="1" eaLnBrk="1" hangingPunct="1"/>
            <a:r>
              <a:rPr lang="en-US" sz="2000" dirty="0"/>
              <a:t>Security modes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5B6E14-48E7-4635-8D7A-C3F9871080F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/>
              <a:t>WCF Bindings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B661C9-0972-4B9A-B8D8-E6B716AF9652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397002"/>
          <a:ext cx="8229600" cy="492101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6687">
                <a:tc>
                  <a:txBody>
                    <a:bodyPr/>
                    <a:lstStyle/>
                    <a:p>
                      <a:r>
                        <a:rPr lang="en-US" sz="1000" dirty="0"/>
                        <a:t>Binding 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Interoperability 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Mode of Security (Default) 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Session (Default) 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Transactions 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Duplex </a:t>
                      </a:r>
                    </a:p>
                  </a:txBody>
                  <a:tcPr marL="21503" marR="21503" marT="10751" marB="1075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700">
                <a:tc>
                  <a:txBody>
                    <a:bodyPr/>
                    <a:lstStyle/>
                    <a:p>
                      <a:r>
                        <a:rPr lang="en-US" sz="1000"/>
                        <a:t>BasicHttpBinding 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Basic Profile 1.1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(None), Transport, Message, Mixed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None, (None)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(None)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n/a</a:t>
                      </a:r>
                    </a:p>
                  </a:txBody>
                  <a:tcPr marL="21503" marR="21503" marT="10751" marB="1075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07">
                <a:tc>
                  <a:txBody>
                    <a:bodyPr/>
                    <a:lstStyle/>
                    <a:p>
                      <a:r>
                        <a:rPr lang="en-US" sz="1000"/>
                        <a:t>WSHttpBinding 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WS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None, Transport, (Message), Mixed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(None), Transport, Reliable Session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(None), Yes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n/a</a:t>
                      </a:r>
                    </a:p>
                  </a:txBody>
                  <a:tcPr marL="21503" marR="21503" marT="10751" marB="1075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733">
                <a:tc>
                  <a:txBody>
                    <a:bodyPr/>
                    <a:lstStyle/>
                    <a:p>
                      <a:r>
                        <a:rPr lang="en-US" sz="1000"/>
                        <a:t>WS2007HttpBinding 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WS-Security, WS-Trust, WS-SecureConversation, WS-SecurityPolicy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None, Transport, (Message), Mixed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(None), Transport, Reliable Session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(None), Yes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n/a</a:t>
                      </a:r>
                    </a:p>
                  </a:txBody>
                  <a:tcPr marL="21503" marR="21503" marT="10751" marB="1075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687">
                <a:tc>
                  <a:txBody>
                    <a:bodyPr/>
                    <a:lstStyle/>
                    <a:p>
                      <a:r>
                        <a:rPr lang="en-US" sz="1000"/>
                        <a:t>WSDualHttpBinding 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WS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None, (Message)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(Reliable Session)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(None), Yes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21503" marR="21503" marT="10751" marB="1075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694">
                <a:tc>
                  <a:txBody>
                    <a:bodyPr/>
                    <a:lstStyle/>
                    <a:p>
                      <a:r>
                        <a:rPr lang="en-US" sz="1000"/>
                        <a:t>WSFederationHttpBinding 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WS-Federation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None, (Message), Mixed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(None), Reliable Session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(None), Yes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21503" marR="21503" marT="10751" marB="1075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694">
                <a:tc>
                  <a:txBody>
                    <a:bodyPr/>
                    <a:lstStyle/>
                    <a:p>
                      <a:r>
                        <a:rPr lang="en-US" sz="1000"/>
                        <a:t>WS2007FederationHttpBinding 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WS-Federation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None, (Message), Mixed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(None), Reliable Session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(None), Yes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21503" marR="21503" marT="10751" marB="1075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707">
                <a:tc>
                  <a:txBody>
                    <a:bodyPr/>
                    <a:lstStyle/>
                    <a:p>
                      <a:r>
                        <a:rPr lang="en-US" sz="1000"/>
                        <a:t>NetTcpBinding 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.NET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None, (Transport), Message,</a:t>
                      </a:r>
                    </a:p>
                    <a:p>
                      <a:r>
                        <a:rPr lang="en-US" sz="1000"/>
                        <a:t>Mixed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Reliable Session, (Transport)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(None), Yes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21503" marR="21503" marT="10751" marB="1075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687">
                <a:tc>
                  <a:txBody>
                    <a:bodyPr/>
                    <a:lstStyle/>
                    <a:p>
                      <a:r>
                        <a:rPr lang="en-US" sz="1000"/>
                        <a:t>NetNamedPipeBinding 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.NET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None,</a:t>
                      </a:r>
                    </a:p>
                    <a:p>
                      <a:r>
                        <a:rPr lang="en-US" sz="1000"/>
                        <a:t>(Transport)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None, (Transport)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(None), Yes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21503" marR="21503" marT="10751" marB="10751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0700">
                <a:tc>
                  <a:txBody>
                    <a:bodyPr/>
                    <a:lstStyle/>
                    <a:p>
                      <a:r>
                        <a:rPr lang="en-US" sz="1000"/>
                        <a:t>NetMsmqBinding 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.NET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None, Message, (Transport), Both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(None)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(None), Yes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</a:t>
                      </a:r>
                    </a:p>
                  </a:txBody>
                  <a:tcPr marL="21503" marR="21503" marT="10751" marB="10751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707">
                <a:tc>
                  <a:txBody>
                    <a:bodyPr/>
                    <a:lstStyle/>
                    <a:p>
                      <a:r>
                        <a:rPr lang="en-US" sz="1000"/>
                        <a:t>NetPeerTcpBinding 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Peer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None, Message, (Transport), Mixed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(None)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(None)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Yes</a:t>
                      </a:r>
                    </a:p>
                  </a:txBody>
                  <a:tcPr marL="21503" marR="21503" marT="10751" marB="10751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3694">
                <a:tc>
                  <a:txBody>
                    <a:bodyPr/>
                    <a:lstStyle/>
                    <a:p>
                      <a:r>
                        <a:rPr lang="en-US" sz="1000"/>
                        <a:t>MsmqIntegrationBinding 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MSMQ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None, (Transport)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(None)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(None), Yes</a:t>
                      </a:r>
                    </a:p>
                  </a:txBody>
                  <a:tcPr marL="21503" marR="21503" marT="10751" marB="10751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n/a</a:t>
                      </a:r>
                    </a:p>
                  </a:txBody>
                  <a:tcPr marL="21503" marR="21503" marT="10751" marB="10751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99118" y="1828800"/>
            <a:ext cx="6173808" cy="2590800"/>
          </a:xfrm>
        </p:spPr>
        <p:txBody>
          <a:bodyPr/>
          <a:lstStyle/>
          <a:p>
            <a:r>
              <a:rPr lang="en-US" dirty="0"/>
              <a:t>Windows Communication Foundation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3763" y="6400800"/>
            <a:ext cx="630237" cy="276225"/>
          </a:xfrm>
        </p:spPr>
        <p:txBody>
          <a:bodyPr/>
          <a:lstStyle/>
          <a:p>
            <a:pPr>
              <a:defRPr/>
            </a:pPr>
            <a:fld id="{61509B23-8FE6-4773-B218-C92F03F6CB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876800"/>
            <a:ext cx="4992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Jim Fawcett</a:t>
            </a:r>
          </a:p>
          <a:p>
            <a:r>
              <a:rPr lang="en-US" dirty="0"/>
              <a:t>CSE681 – Software Modeling and Analysis</a:t>
            </a:r>
          </a:p>
          <a:p>
            <a:r>
              <a:rPr lang="en-US" dirty="0"/>
              <a:t>Fall 2017</a:t>
            </a:r>
          </a:p>
        </p:txBody>
      </p:sp>
    </p:spTree>
    <p:extLst>
      <p:ext uri="{BB962C8B-B14F-4D97-AF65-F5344CB8AC3E}">
        <p14:creationId xmlns:p14="http://schemas.microsoft.com/office/powerpoint/2010/main" val="2252438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Interoperability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Channel protocols determine interoperability with other platforms:</a:t>
            </a:r>
          </a:p>
          <a:p>
            <a:pPr lvl="1" eaLnBrk="1" hangingPunct="1"/>
            <a:r>
              <a:rPr lang="en-US" sz="2400"/>
              <a:t>BasicHttpBinding </a:t>
            </a:r>
            <a:r>
              <a:rPr lang="en-US" sz="2400">
                <a:sym typeface="Wingdings" pitchFamily="2" charset="2"/>
              </a:rPr>
              <a:t> universal interoperability</a:t>
            </a:r>
          </a:p>
          <a:p>
            <a:pPr lvl="1" eaLnBrk="1" hangingPunct="1"/>
            <a:r>
              <a:rPr lang="en-US" sz="2400">
                <a:sym typeface="Wingdings" pitchFamily="2" charset="2"/>
              </a:rPr>
              <a:t>WSHttpBinding  platforms that use ws extensions</a:t>
            </a:r>
          </a:p>
          <a:p>
            <a:pPr lvl="1" eaLnBrk="1" hangingPunct="1"/>
            <a:r>
              <a:rPr lang="en-US" sz="2400"/>
              <a:t>NetTcpBinding </a:t>
            </a:r>
            <a:r>
              <a:rPr lang="en-US" sz="2400">
                <a:sym typeface="Wingdings" pitchFamily="2" charset="2"/>
              </a:rPr>
              <a:t> .Net on both ends</a:t>
            </a:r>
          </a:p>
          <a:p>
            <a:pPr lvl="1" eaLnBrk="1" hangingPunct="1"/>
            <a:r>
              <a:rPr lang="en-US" sz="2400">
                <a:sym typeface="Wingdings" pitchFamily="2" charset="2"/>
              </a:rPr>
              <a:t>MSMQ  WCF to pre WCF windows platforms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4C305-A2B1-4609-A3E9-F8C8A3DEBBF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Service Behaviors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/>
              <a:t>Instancing:</a:t>
            </a:r>
          </a:p>
          <a:p>
            <a:pPr lvl="1" eaLnBrk="1" hangingPunct="1"/>
            <a:r>
              <a:rPr lang="en-US" sz="2400" b="1"/>
              <a:t>Singleton</a:t>
            </a:r>
            <a:r>
              <a:rPr lang="en-US" sz="2400"/>
              <a:t>: one instance for all clients</a:t>
            </a:r>
          </a:p>
          <a:p>
            <a:pPr lvl="1" eaLnBrk="1" hangingPunct="1"/>
            <a:r>
              <a:rPr lang="en-US" sz="2400" b="1"/>
              <a:t>Per call</a:t>
            </a:r>
            <a:r>
              <a:rPr lang="en-US" sz="2400"/>
              <a:t>: one instance per service call</a:t>
            </a:r>
          </a:p>
          <a:p>
            <a:pPr lvl="1" eaLnBrk="1" hangingPunct="1"/>
            <a:r>
              <a:rPr lang="en-US" sz="2400" b="1"/>
              <a:t>Private session</a:t>
            </a:r>
            <a:r>
              <a:rPr lang="en-US" sz="2400"/>
              <a:t>: one instance per client session</a:t>
            </a:r>
          </a:p>
          <a:p>
            <a:pPr lvl="1" eaLnBrk="1" hangingPunct="1"/>
            <a:r>
              <a:rPr lang="en-US" sz="2400" b="1"/>
              <a:t>Shared session</a:t>
            </a:r>
            <a:r>
              <a:rPr lang="en-US" sz="2400"/>
              <a:t>: one instance per session shared between clients</a:t>
            </a:r>
          </a:p>
          <a:p>
            <a:pPr eaLnBrk="1" hangingPunct="1"/>
            <a:r>
              <a:rPr lang="en-US" sz="2800"/>
              <a:t>Concurrency models for instances:</a:t>
            </a:r>
          </a:p>
          <a:p>
            <a:pPr lvl="1" eaLnBrk="1" hangingPunct="1"/>
            <a:r>
              <a:rPr lang="en-US" sz="2400" b="1"/>
              <a:t>Single</a:t>
            </a:r>
            <a:r>
              <a:rPr lang="en-US" sz="2400"/>
              <a:t>: one thread at a time accesses instance</a:t>
            </a:r>
          </a:p>
          <a:p>
            <a:pPr lvl="1" eaLnBrk="1" hangingPunct="1"/>
            <a:r>
              <a:rPr lang="en-US" sz="2400" b="1"/>
              <a:t>Multiple</a:t>
            </a:r>
            <a:r>
              <a:rPr lang="en-US" sz="2400"/>
              <a:t>: more than one thread may enter instance</a:t>
            </a:r>
          </a:p>
          <a:p>
            <a:pPr lvl="1" eaLnBrk="1" hangingPunct="1"/>
            <a:r>
              <a:rPr lang="en-US" sz="2400" b="1"/>
              <a:t>Reentrant</a:t>
            </a:r>
            <a:r>
              <a:rPr lang="en-US" sz="2400"/>
              <a:t>: threads make recursive calls without deadlock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F03EAB-1F92-4EC6-9195-AAAFD40D540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/>
              <a:t>Other Service Behaviors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9069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400" dirty="0"/>
              <a:t>Throttling:</a:t>
            </a:r>
          </a:p>
          <a:p>
            <a:pPr lvl="1" eaLnBrk="1" hangingPunct="1"/>
            <a:r>
              <a:rPr lang="en-US" sz="2000" dirty="0"/>
              <a:t>Limits on number of messages, instances, and threads a service can process simultaneously</a:t>
            </a:r>
          </a:p>
          <a:p>
            <a:pPr eaLnBrk="1" hangingPunct="1"/>
            <a:r>
              <a:rPr lang="en-US" sz="2400" dirty="0"/>
              <a:t>Error handling:</a:t>
            </a:r>
          </a:p>
          <a:p>
            <a:pPr lvl="1" eaLnBrk="1" hangingPunct="1"/>
            <a:r>
              <a:rPr lang="en-US" sz="2000" dirty="0"/>
              <a:t>Options to handle, let framework handle, and report to client</a:t>
            </a:r>
          </a:p>
          <a:p>
            <a:pPr eaLnBrk="1" hangingPunct="1"/>
            <a:r>
              <a:rPr lang="en-US" sz="2400" dirty="0"/>
              <a:t>Metadata:</a:t>
            </a:r>
          </a:p>
          <a:p>
            <a:pPr lvl="1" eaLnBrk="1" hangingPunct="1"/>
            <a:r>
              <a:rPr lang="en-US" sz="2000" dirty="0"/>
              <a:t>Services can be self-describing, providing MEX endpoints</a:t>
            </a:r>
          </a:p>
          <a:p>
            <a:pPr eaLnBrk="1" hangingPunct="1"/>
            <a:r>
              <a:rPr lang="en-US" sz="2400" dirty="0"/>
              <a:t>Lifetime:</a:t>
            </a:r>
          </a:p>
          <a:p>
            <a:pPr lvl="1" eaLnBrk="1" hangingPunct="1"/>
            <a:r>
              <a:rPr lang="en-US" sz="2000" dirty="0"/>
              <a:t>Can specify session duration, service operations to initiate sessions and others to terminate sessions</a:t>
            </a:r>
          </a:p>
          <a:p>
            <a:pPr eaLnBrk="1" hangingPunct="1"/>
            <a:r>
              <a:rPr lang="en-US" sz="2400" dirty="0"/>
              <a:t>Security:</a:t>
            </a:r>
          </a:p>
          <a:p>
            <a:pPr lvl="1" eaLnBrk="1" hangingPunct="1"/>
            <a:r>
              <a:rPr lang="en-US" sz="2000" dirty="0"/>
              <a:t>Can specify message confidentiality, integrity, authentication, authorization, auditing, and replay detection.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132A7-FF71-4CEB-A2EC-B4B0BF9B2EF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142108" y="381001"/>
            <a:ext cx="6859787" cy="838200"/>
          </a:xfrm>
        </p:spPr>
        <p:txBody>
          <a:bodyPr/>
          <a:lstStyle/>
          <a:p>
            <a:pPr eaLnBrk="1" hangingPunct="1"/>
            <a:r>
              <a:rPr lang="en-US" dirty="0"/>
              <a:t>Structuring Service Code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620486"/>
              </p:ext>
            </p:extLst>
          </p:nvPr>
        </p:nvGraphicFramePr>
        <p:xfrm>
          <a:off x="1141413" y="1741487"/>
          <a:ext cx="6853239" cy="3952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2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72">
                <a:tc>
                  <a:txBody>
                    <a:bodyPr/>
                    <a:lstStyle/>
                    <a:p>
                      <a:r>
                        <a:rPr lang="en-US" sz="1800" dirty="0"/>
                        <a:t>Service</a:t>
                      </a:r>
                    </a:p>
                  </a:txBody>
                  <a:tcPr marL="76147" marR="76147" marT="45724" marB="457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Class</a:t>
                      </a:r>
                    </a:p>
                  </a:txBody>
                  <a:tcPr marL="76147" marR="76147" marT="45724" marB="45724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Attribute</a:t>
                      </a:r>
                    </a:p>
                  </a:txBody>
                  <a:tcPr marL="76147" marR="76147" marT="45724" marB="45724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72">
                <a:tc>
                  <a:txBody>
                    <a:bodyPr/>
                    <a:lstStyle/>
                    <a:p>
                      <a:r>
                        <a:rPr lang="en-US" sz="1800" dirty="0"/>
                        <a:t>Service contract</a:t>
                      </a:r>
                    </a:p>
                  </a:txBody>
                  <a:tcPr marL="76147" marR="76147" marT="45724" marB="457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interface</a:t>
                      </a:r>
                    </a:p>
                  </a:txBody>
                  <a:tcPr marL="76147" marR="76147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[</a:t>
                      </a:r>
                      <a:r>
                        <a:rPr lang="en-US" sz="1800" dirty="0" err="1"/>
                        <a:t>ServiceContract</a:t>
                      </a:r>
                      <a:r>
                        <a:rPr lang="en-US" sz="1800" dirty="0"/>
                        <a:t>]</a:t>
                      </a:r>
                    </a:p>
                  </a:txBody>
                  <a:tcPr marL="76147" marR="76147" marT="45724" marB="45724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72">
                <a:tc>
                  <a:txBody>
                    <a:bodyPr/>
                    <a:lstStyle/>
                    <a:p>
                      <a:r>
                        <a:rPr lang="en-US" sz="1800" dirty="0"/>
                        <a:t>Service operation</a:t>
                      </a:r>
                    </a:p>
                  </a:txBody>
                  <a:tcPr marL="76147" marR="76147" marT="45724" marB="457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method</a:t>
                      </a:r>
                    </a:p>
                  </a:txBody>
                  <a:tcPr marL="76147" marR="76147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[</a:t>
                      </a:r>
                      <a:r>
                        <a:rPr lang="en-US" sz="1800" dirty="0" err="1"/>
                        <a:t>OperationContract</a:t>
                      </a:r>
                      <a:r>
                        <a:rPr lang="en-US" sz="1800" dirty="0"/>
                        <a:t>]</a:t>
                      </a:r>
                    </a:p>
                  </a:txBody>
                  <a:tcPr marL="76147" marR="76147" marT="45724" marB="45724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35">
                <a:tc>
                  <a:txBody>
                    <a:bodyPr/>
                    <a:lstStyle/>
                    <a:p>
                      <a:r>
                        <a:rPr lang="en-US" sz="1800" dirty="0"/>
                        <a:t>Implementation</a:t>
                      </a:r>
                    </a:p>
                  </a:txBody>
                  <a:tcPr marL="76147" marR="76147" marT="45724" marB="457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class</a:t>
                      </a:r>
                    </a:p>
                  </a:txBody>
                  <a:tcPr marL="76147" marR="76147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[</a:t>
                      </a:r>
                      <a:r>
                        <a:rPr lang="en-US" sz="1800" dirty="0" err="1"/>
                        <a:t>ServiceBehavior</a:t>
                      </a:r>
                      <a:r>
                        <a:rPr lang="en-US" sz="1800" dirty="0"/>
                        <a:t>]</a:t>
                      </a:r>
                    </a:p>
                    <a:p>
                      <a:r>
                        <a:rPr lang="en-US" sz="1800" dirty="0"/>
                        <a:t>Derive from contract interface</a:t>
                      </a:r>
                    </a:p>
                  </a:txBody>
                  <a:tcPr marL="76147" marR="76147" marT="45724" marB="45724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72">
                <a:tc>
                  <a:txBody>
                    <a:bodyPr/>
                    <a:lstStyle/>
                    <a:p>
                      <a:r>
                        <a:rPr lang="en-US" sz="1800" dirty="0"/>
                        <a:t>Implementation</a:t>
                      </a:r>
                    </a:p>
                  </a:txBody>
                  <a:tcPr marL="76147" marR="76147" marT="45724" marB="457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method</a:t>
                      </a:r>
                    </a:p>
                  </a:txBody>
                  <a:tcPr marL="76147" marR="76147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[</a:t>
                      </a:r>
                      <a:r>
                        <a:rPr lang="en-US" sz="1800" dirty="0" err="1"/>
                        <a:t>OperationBehavior</a:t>
                      </a:r>
                      <a:r>
                        <a:rPr lang="en-US" sz="1800" dirty="0"/>
                        <a:t>]</a:t>
                      </a:r>
                    </a:p>
                  </a:txBody>
                  <a:tcPr marL="76147" marR="76147" marT="45724" marB="45724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35">
                <a:tc>
                  <a:txBody>
                    <a:bodyPr/>
                    <a:lstStyle/>
                    <a:p>
                      <a:r>
                        <a:rPr lang="en-US" sz="1800" dirty="0"/>
                        <a:t>Data Contract</a:t>
                      </a:r>
                    </a:p>
                  </a:txBody>
                  <a:tcPr marL="76147" marR="76147" marT="45724" marB="457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class</a:t>
                      </a:r>
                    </a:p>
                  </a:txBody>
                  <a:tcPr marL="76147" marR="76147" marT="45724" marB="4572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[</a:t>
                      </a:r>
                      <a:r>
                        <a:rPr lang="en-US" sz="1800" dirty="0" err="1"/>
                        <a:t>Data</a:t>
                      </a:r>
                      <a:r>
                        <a:rPr lang="en-US" sz="1800" baseline="0" dirty="0" err="1"/>
                        <a:t>Contract</a:t>
                      </a:r>
                      <a:r>
                        <a:rPr lang="en-US" sz="1800" baseline="0" dirty="0"/>
                        <a:t>] class</a:t>
                      </a:r>
                    </a:p>
                    <a:p>
                      <a:r>
                        <a:rPr lang="en-US" sz="1800" baseline="0" dirty="0"/>
                        <a:t>[</a:t>
                      </a:r>
                      <a:r>
                        <a:rPr lang="en-US" sz="1800" baseline="0" dirty="0" err="1"/>
                        <a:t>DataMember</a:t>
                      </a:r>
                      <a:r>
                        <a:rPr lang="en-US" sz="1800" baseline="0" dirty="0"/>
                        <a:t>] member</a:t>
                      </a:r>
                      <a:endParaRPr lang="en-US" sz="1800" dirty="0"/>
                    </a:p>
                  </a:txBody>
                  <a:tcPr marL="76147" marR="76147" marT="45724" marB="45724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79">
                <a:tc>
                  <a:txBody>
                    <a:bodyPr/>
                    <a:lstStyle/>
                    <a:p>
                      <a:r>
                        <a:rPr lang="en-US" sz="1800" dirty="0"/>
                        <a:t>Message Contract</a:t>
                      </a:r>
                    </a:p>
                  </a:txBody>
                  <a:tcPr marL="76147" marR="76147" marT="45724" marB="4572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interface</a:t>
                      </a:r>
                    </a:p>
                  </a:txBody>
                  <a:tcPr marL="76147" marR="76147" marT="45724" marB="45724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[</a:t>
                      </a:r>
                      <a:r>
                        <a:rPr lang="en-US" sz="1800" dirty="0" err="1"/>
                        <a:t>MessageContract</a:t>
                      </a:r>
                      <a:r>
                        <a:rPr lang="en-US" sz="1800" dirty="0"/>
                        <a:t>] interface</a:t>
                      </a:r>
                    </a:p>
                    <a:p>
                      <a:r>
                        <a:rPr lang="en-US" sz="1800" dirty="0"/>
                        <a:t>[</a:t>
                      </a:r>
                      <a:r>
                        <a:rPr lang="en-US" sz="1800" dirty="0" err="1"/>
                        <a:t>MessageHeader</a:t>
                      </a:r>
                      <a:r>
                        <a:rPr lang="en-US" sz="1800" dirty="0"/>
                        <a:t>]</a:t>
                      </a:r>
                      <a:r>
                        <a:rPr lang="en-US" sz="1800" baseline="0" dirty="0"/>
                        <a:t> member</a:t>
                      </a:r>
                    </a:p>
                    <a:p>
                      <a:r>
                        <a:rPr lang="en-US" sz="1800" baseline="0" dirty="0"/>
                        <a:t>[</a:t>
                      </a:r>
                      <a:r>
                        <a:rPr lang="en-US" sz="1800" baseline="0" dirty="0" err="1"/>
                        <a:t>MessageBody</a:t>
                      </a:r>
                      <a:r>
                        <a:rPr lang="en-US" sz="1800" baseline="0" dirty="0"/>
                        <a:t>] member</a:t>
                      </a:r>
                      <a:endParaRPr lang="en-US" sz="1800" dirty="0"/>
                    </a:p>
                  </a:txBody>
                  <a:tcPr marL="76147" marR="76147" marT="45724" marB="45724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477F27-B840-44E2-BCE5-295CF845D4E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498650"/>
              </p:ext>
            </p:extLst>
          </p:nvPr>
        </p:nvGraphicFramePr>
        <p:xfrm>
          <a:off x="446088" y="1447800"/>
          <a:ext cx="8240712" cy="4713287"/>
        </p:xfrm>
        <a:graphic>
          <a:graphicData uri="http://schemas.openxmlformats.org/drawingml/2006/table">
            <a:tbl>
              <a:tblPr/>
              <a:tblGrid>
                <a:gridCol w="824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1328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3" marR="91443" marT="45726" marB="45726">
                    <a:lnL w="28575" cmpd="sng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L>
                    <a:lnR w="28575" cmpd="sng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R>
                    <a:lnT w="28575" cmpd="sng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T>
                    <a:lnB w="28575" cmpd="sng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are three ways to build a client’s proxy:</a:t>
            </a:r>
          </a:p>
          <a:p>
            <a:pPr lvl="1"/>
            <a:r>
              <a:rPr lang="en-US" sz="2400" dirty="0"/>
              <a:t>Hand craft a proxy using </a:t>
            </a:r>
            <a:r>
              <a:rPr lang="en-US" sz="2400" dirty="0" err="1"/>
              <a:t>ClientBase</a:t>
            </a:r>
            <a:r>
              <a:rPr lang="en-US" sz="2400" dirty="0"/>
              <a:t>&lt;</a:t>
            </a:r>
            <a:r>
              <a:rPr lang="en-US" sz="2400" dirty="0" err="1"/>
              <a:t>ServiceType</a:t>
            </a:r>
            <a:r>
              <a:rPr lang="en-US" sz="2400" dirty="0"/>
              <a:t>&gt; as we did in </a:t>
            </a:r>
            <a:r>
              <a:rPr lang="en-US" sz="2400" b="1" dirty="0">
                <a:solidFill>
                  <a:schemeClr val="accent2"/>
                </a:solidFill>
              </a:rPr>
              <a:t>BasicService-Declarative</a:t>
            </a:r>
          </a:p>
          <a:p>
            <a:pPr lvl="1"/>
            <a:r>
              <a:rPr lang="en-US" sz="2400" dirty="0"/>
              <a:t>Create a proxy programmatically with the ChannelFactory&lt;</a:t>
            </a:r>
            <a:r>
              <a:rPr lang="en-US" sz="2400" dirty="0" err="1"/>
              <a:t>ServiceContract</a:t>
            </a:r>
            <a:r>
              <a:rPr lang="en-US" sz="2400" dirty="0"/>
              <a:t>&gt;, as we did in </a:t>
            </a:r>
            <a:r>
              <a:rPr lang="en-US" sz="2400" b="1" dirty="0">
                <a:solidFill>
                  <a:schemeClr val="accent2"/>
                </a:solidFill>
              </a:rPr>
              <a:t>SelfHosted_StringsService </a:t>
            </a:r>
          </a:p>
          <a:p>
            <a:pPr lvl="1"/>
            <a:r>
              <a:rPr lang="en-US" sz="2400" dirty="0"/>
              <a:t>Create a proxy with </a:t>
            </a:r>
            <a:r>
              <a:rPr lang="en-US" sz="2400" dirty="0" err="1"/>
              <a:t>SrvcUtil</a:t>
            </a:r>
            <a:r>
              <a:rPr lang="en-US" sz="2400" dirty="0"/>
              <a:t>.  It also uses </a:t>
            </a:r>
            <a:r>
              <a:rPr lang="en-US" sz="2400" dirty="0" err="1"/>
              <a:t>ClientBase</a:t>
            </a:r>
            <a:r>
              <a:rPr lang="en-US" sz="2400" dirty="0"/>
              <a:t>&lt;</a:t>
            </a:r>
            <a:r>
              <a:rPr lang="en-US" sz="2400" dirty="0" err="1"/>
              <a:t>ServiceType</a:t>
            </a:r>
            <a:r>
              <a:rPr lang="en-US" sz="2400" dirty="0"/>
              <a:t>&gt; but adds a lot of other stuff as well.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509B23-8FE6-4773-B218-C92F03F6CB3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78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Building Clients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Build proxy with </a:t>
            </a:r>
            <a:r>
              <a:rPr lang="en-US" sz="2800" dirty="0" err="1"/>
              <a:t>svcutil</a:t>
            </a:r>
            <a:endParaRPr lang="en-US" sz="2800" dirty="0"/>
          </a:p>
          <a:p>
            <a:pPr lvl="1" eaLnBrk="1" hangingPunct="1"/>
            <a:r>
              <a:rPr lang="en-US" sz="2000" dirty="0"/>
              <a:t>Visual Studio will do that if you add a service or web reference</a:t>
            </a:r>
          </a:p>
          <a:p>
            <a:pPr lvl="1" eaLnBrk="1" hangingPunct="1"/>
            <a:r>
              <a:rPr lang="en-US" sz="2000" dirty="0"/>
              <a:t>Proxy code is in a subdirectory under the project.</a:t>
            </a:r>
          </a:p>
          <a:p>
            <a:pPr eaLnBrk="1" hangingPunct="1"/>
            <a:r>
              <a:rPr lang="en-US" sz="2800" dirty="0"/>
              <a:t>Add proxy code to project</a:t>
            </a:r>
          </a:p>
          <a:p>
            <a:pPr eaLnBrk="1" hangingPunct="1"/>
            <a:r>
              <a:rPr lang="en-US" sz="2800" dirty="0"/>
              <a:t>Add “using </a:t>
            </a:r>
            <a:r>
              <a:rPr lang="en-US" sz="2800" dirty="0" err="1"/>
              <a:t>System.ServiceModel</a:t>
            </a:r>
            <a:r>
              <a:rPr lang="en-US" sz="2800" dirty="0"/>
              <a:t>” to client code</a:t>
            </a:r>
          </a:p>
          <a:p>
            <a:pPr eaLnBrk="1" hangingPunct="1"/>
            <a:r>
              <a:rPr lang="en-US" sz="2800" dirty="0"/>
              <a:t>Build and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5C0951-1EE5-4904-AE97-BD087AB76CC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Generating Proxies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/>
              <a:t>SvcUtil.exe generates code:</a:t>
            </a:r>
          </a:p>
          <a:p>
            <a:pPr lvl="1" eaLnBrk="1" hangingPunct="1"/>
            <a:r>
              <a:rPr lang="en-US" sz="2000"/>
              <a:t>from a mex endpoint:</a:t>
            </a:r>
            <a:br>
              <a:rPr lang="en-US" sz="2000"/>
            </a:br>
            <a:r>
              <a:rPr lang="en-US" sz="2000"/>
              <a:t>svcutil </a:t>
            </a:r>
            <a:r>
              <a:rPr lang="en-US" sz="2000">
                <a:hlinkClick r:id="rId3"/>
              </a:rPr>
              <a:t>http://localhost/myService</a:t>
            </a:r>
            <a:endParaRPr lang="en-US" sz="2000"/>
          </a:p>
          <a:p>
            <a:pPr lvl="1" eaLnBrk="1" hangingPunct="1"/>
            <a:r>
              <a:rPr lang="en-US" sz="2000"/>
              <a:t>from WSDL or XSD files:</a:t>
            </a:r>
            <a:br>
              <a:rPr lang="en-US" sz="2000"/>
            </a:br>
            <a:r>
              <a:rPr lang="en-US" sz="2000"/>
              <a:t>svcutil myService.wsdl</a:t>
            </a:r>
          </a:p>
          <a:p>
            <a:pPr eaLnBrk="1" hangingPunct="1"/>
            <a:r>
              <a:rPr lang="en-US" sz="2800"/>
              <a:t>SvcUtil.exe generates WSDL and XSD files from a service library:</a:t>
            </a:r>
          </a:p>
          <a:p>
            <a:pPr lvl="1" eaLnBrk="1" hangingPunct="1"/>
            <a:r>
              <a:rPr lang="en-US" sz="2000"/>
              <a:t>svcutil myService.dll</a:t>
            </a:r>
          </a:p>
          <a:p>
            <a:pPr eaLnBrk="1" hangingPunct="1">
              <a:buFont typeface="Arial" charset="0"/>
              <a:buNone/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33028-9952-4F80-BD90-A44379555D7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Proxy Programmatically</a:t>
            </a:r>
          </a:p>
        </p:txBody>
      </p:sp>
      <p:sp>
        <p:nvSpPr>
          <p:cNvPr id="3379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WSHttpBinding</a:t>
            </a:r>
            <a:r>
              <a:rPr lang="en-US" sz="2400" dirty="0"/>
              <a:t> binding = new </a:t>
            </a:r>
            <a:r>
              <a:rPr lang="en-US" sz="2400" dirty="0" err="1"/>
              <a:t>WSHttpBinding</a:t>
            </a:r>
            <a:r>
              <a:rPr lang="en-US" sz="2400" dirty="0"/>
              <a:t>();</a:t>
            </a:r>
          </a:p>
          <a:p>
            <a:r>
              <a:rPr lang="en-US" sz="2400" dirty="0"/>
              <a:t>Uri address = http://Odysseus:4040/ICommService;</a:t>
            </a:r>
          </a:p>
          <a:p>
            <a:r>
              <a:rPr lang="en-US" sz="2400" dirty="0" err="1"/>
              <a:t>ICommService</a:t>
            </a:r>
            <a:r>
              <a:rPr lang="en-US" sz="2400" dirty="0"/>
              <a:t> proxy = </a:t>
            </a:r>
            <a:r>
              <a:rPr lang="en-US" sz="2400" dirty="0" err="1"/>
              <a:t>ChannelFactory</a:t>
            </a:r>
            <a:r>
              <a:rPr lang="en-US" sz="2400" dirty="0"/>
              <a:t>&lt;</a:t>
            </a:r>
            <a:r>
              <a:rPr lang="en-US" sz="2400" dirty="0" err="1"/>
              <a:t>IContract</a:t>
            </a:r>
            <a:r>
              <a:rPr lang="en-US" sz="2400" dirty="0"/>
              <a:t>&gt;.</a:t>
            </a:r>
            <a:r>
              <a:rPr lang="en-US" sz="2400" dirty="0" err="1"/>
              <a:t>CreateChannel</a:t>
            </a:r>
            <a:r>
              <a:rPr lang="en-US" sz="2400" dirty="0"/>
              <a:t>(binding, address);</a:t>
            </a:r>
          </a:p>
          <a:p>
            <a:r>
              <a:rPr lang="en-US" sz="2400" dirty="0"/>
              <a:t>Message </a:t>
            </a:r>
            <a:r>
              <a:rPr lang="en-US" sz="2400" dirty="0" err="1"/>
              <a:t>msg</a:t>
            </a:r>
            <a:r>
              <a:rPr lang="en-US" sz="2400" dirty="0"/>
              <a:t> = new Message();</a:t>
            </a:r>
          </a:p>
          <a:p>
            <a:r>
              <a:rPr lang="en-US" sz="2400" dirty="0" err="1"/>
              <a:t>msg.text</a:t>
            </a:r>
            <a:r>
              <a:rPr lang="en-US" sz="2400" dirty="0"/>
              <a:t> = “a message”;</a:t>
            </a:r>
          </a:p>
          <a:p>
            <a:r>
              <a:rPr lang="en-US" sz="2400" dirty="0" err="1"/>
              <a:t>proxy.PostMessage</a:t>
            </a:r>
            <a:r>
              <a:rPr lang="en-US" sz="2400" dirty="0"/>
              <a:t>(</a:t>
            </a:r>
            <a:r>
              <a:rPr lang="en-US" sz="2400" dirty="0" err="1"/>
              <a:t>msg</a:t>
            </a:r>
            <a:r>
              <a:rPr lang="en-US" sz="2400" dirty="0"/>
              <a:t>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694D6-C259-478A-99E8-1421C818AA8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03460-1A15-4045-AF03-34A98EE9E129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52800"/>
            <a:ext cx="3338513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371600"/>
            <a:ext cx="3300413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2296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Reference Code</a:t>
            </a:r>
          </a:p>
          <a:p>
            <a:r>
              <a:rPr lang="en-US" dirty="0"/>
              <a:t>Web References</a:t>
            </a:r>
          </a:p>
          <a:p>
            <a:r>
              <a:rPr lang="en-US" dirty="0"/>
              <a:t>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509B23-8FE6-4773-B218-C92F03F6CB3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9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Code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www.ecs.syr.edu/faculty/Fawcett/handouts/CSE681-OnLine/code/WCF_Examples</a:t>
            </a:r>
          </a:p>
          <a:p>
            <a:r>
              <a:rPr lang="en-US" dirty="0"/>
              <a:t>Start with these references and use object browser and MSDN docs via F1 key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509B23-8FE6-4773-B218-C92F03F6CB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31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WCF Samples are useful, but NOTE !!!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109870"/>
            <a:ext cx="8229600" cy="4830763"/>
          </a:xfrm>
        </p:spPr>
        <p:txBody>
          <a:bodyPr/>
          <a:lstStyle/>
          <a:p>
            <a:r>
              <a:rPr lang="en-US" sz="2800" dirty="0"/>
              <a:t>WCF Samples won’t run unless you:</a:t>
            </a:r>
          </a:p>
          <a:p>
            <a:pPr lvl="1"/>
            <a:r>
              <a:rPr lang="en-US" sz="2400" dirty="0"/>
              <a:t>Install a digital certificate (can be self-signed), part of setup</a:t>
            </a:r>
          </a:p>
          <a:p>
            <a:pPr lvl="1"/>
            <a:r>
              <a:rPr lang="en-US" sz="2400" dirty="0"/>
              <a:t>Run Visual Studio as Administrator (in Win8, Win7, Vista)</a:t>
            </a:r>
          </a:p>
          <a:p>
            <a:r>
              <a:rPr lang="en-US" sz="2800" dirty="0"/>
              <a:t>Setup steps</a:t>
            </a:r>
          </a:p>
          <a:p>
            <a:pPr lvl="1"/>
            <a:r>
              <a:rPr lang="en-US" sz="2400" dirty="0">
                <a:hlinkClick r:id="rId2"/>
              </a:rPr>
              <a:t>One-Time Setup for WCF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IIS7 doesn’t include a folder of scripts used by setup so you have to add IIS6 compatibility which creates the script folder</a:t>
            </a:r>
          </a:p>
          <a:p>
            <a:pPr lvl="1"/>
            <a:r>
              <a:rPr lang="en-US" sz="2400" dirty="0"/>
              <a:t>There are a number of Windows features you need to turn on to make the samples work – see next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331E9E-175D-414B-939D-C132330DB22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509B23-8FE6-4773-B218-C92F03F6CB3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533400"/>
            <a:ext cx="4800600" cy="594360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>
          <a:xfrm>
            <a:off x="5867400" y="1447800"/>
            <a:ext cx="2438400" cy="990600"/>
          </a:xfrm>
          <a:prstGeom prst="wedgeRoundRectCallout">
            <a:avLst>
              <a:gd name="adj1" fmla="val -71360"/>
              <a:gd name="adj2" fmla="val -217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all features in </a:t>
            </a:r>
            <a:r>
              <a:rPr lang="en-US" dirty="0" err="1"/>
              <a:t>.Net</a:t>
            </a:r>
            <a:r>
              <a:rPr lang="en-US" dirty="0"/>
              <a:t> Framework 3.5 and 4.5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334000" y="2857500"/>
            <a:ext cx="2438400" cy="990600"/>
          </a:xfrm>
          <a:prstGeom prst="wedgeRoundRectCallout">
            <a:avLst>
              <a:gd name="adj1" fmla="val -71360"/>
              <a:gd name="adj2" fmla="val -217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all features in Internet Information Services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5410200" y="4876800"/>
            <a:ext cx="2438400" cy="990600"/>
          </a:xfrm>
          <a:prstGeom prst="wedgeRoundRectCallout">
            <a:avLst>
              <a:gd name="adj1" fmla="val -71360"/>
              <a:gd name="adj2" fmla="val -217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all features in MSMQ</a:t>
            </a:r>
          </a:p>
        </p:txBody>
      </p:sp>
    </p:spTree>
    <p:extLst>
      <p:ext uri="{BB962C8B-B14F-4D97-AF65-F5344CB8AC3E}">
        <p14:creationId xmlns:p14="http://schemas.microsoft.com/office/powerpoint/2010/main" val="4093992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Primary Book References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/>
              <a:t>Pro C# 6.0 and the </a:t>
            </a:r>
            <a:r>
              <a:rPr lang="en-US" sz="2000" dirty="0" err="1"/>
              <a:t>.Net</a:t>
            </a:r>
            <a:r>
              <a:rPr lang="en-US" sz="2000" dirty="0"/>
              <a:t> 4.6 Platform, Andrew </a:t>
            </a:r>
            <a:r>
              <a:rPr lang="en-US" sz="2000" dirty="0" err="1"/>
              <a:t>Troelsen</a:t>
            </a:r>
            <a:r>
              <a:rPr lang="en-US" sz="2000" dirty="0"/>
              <a:t>, </a:t>
            </a:r>
            <a:r>
              <a:rPr lang="en-US" sz="2000" dirty="0" err="1"/>
              <a:t>Apress</a:t>
            </a:r>
            <a:r>
              <a:rPr lang="en-US" sz="2000" dirty="0"/>
              <a:t>, </a:t>
            </a:r>
          </a:p>
          <a:p>
            <a:pPr lvl="1" eaLnBrk="1" hangingPunct="1"/>
            <a:r>
              <a:rPr lang="en-US" sz="1600" dirty="0"/>
              <a:t>Excellent introduction</a:t>
            </a:r>
          </a:p>
          <a:p>
            <a:pPr eaLnBrk="1" hangingPunct="1"/>
            <a:r>
              <a:rPr lang="en-US" sz="2000" dirty="0"/>
              <a:t>Programming WCF Services, 2</a:t>
            </a:r>
            <a:r>
              <a:rPr lang="en-US" sz="2000" baseline="30000" dirty="0"/>
              <a:t>nd</a:t>
            </a:r>
            <a:r>
              <a:rPr lang="en-US" sz="2000" dirty="0"/>
              <a:t> Edition, </a:t>
            </a:r>
            <a:r>
              <a:rPr lang="en-US" sz="2000" dirty="0" err="1"/>
              <a:t>Juval</a:t>
            </a:r>
            <a:r>
              <a:rPr lang="en-US" sz="2000" dirty="0"/>
              <a:t> Lowy, O’Reilly, 2009</a:t>
            </a:r>
          </a:p>
          <a:p>
            <a:pPr lvl="1" eaLnBrk="1" hangingPunct="1"/>
            <a:r>
              <a:rPr lang="en-US" sz="1600" dirty="0"/>
              <a:t>More up-to-date details than many of the others</a:t>
            </a:r>
          </a:p>
          <a:p>
            <a:pPr eaLnBrk="1" hangingPunct="1"/>
            <a:r>
              <a:rPr lang="en-US" sz="2000" dirty="0"/>
              <a:t>Inside Windows Communication Foundation, Justin Smith, Microsoft Press, 2007</a:t>
            </a:r>
          </a:p>
          <a:p>
            <a:pPr lvl="1" eaLnBrk="1" hangingPunct="1"/>
            <a:r>
              <a:rPr lang="en-US" sz="1600" dirty="0"/>
              <a:t>Covers some of the plumbing, e.g., messaging and service host details</a:t>
            </a:r>
          </a:p>
          <a:p>
            <a:pPr eaLnBrk="1" hangingPunct="1"/>
            <a:r>
              <a:rPr lang="en-US" sz="2000" dirty="0"/>
              <a:t>Microsoft Windows Communication Foundation, Step by Step, John Sharp, Microsoft Press, 2007</a:t>
            </a:r>
          </a:p>
          <a:p>
            <a:pPr lvl="1" eaLnBrk="1" hangingPunct="1"/>
            <a:r>
              <a:rPr lang="en-US" sz="1800" dirty="0"/>
              <a:t>Practical discussion with examples for securing communication</a:t>
            </a:r>
          </a:p>
          <a:p>
            <a:pPr marL="0" indent="0" eaLnBrk="1" hangingPunct="1">
              <a:buNone/>
            </a:pPr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>
              <a:buFont typeface="Arial" charset="0"/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AFA96-7B56-456A-8A21-5AEEF42AE974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/>
              <a:t>Primary Web References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000" dirty="0">
                <a:hlinkClick r:id="rId3"/>
              </a:rPr>
              <a:t>MSDN WCF Root Page</a:t>
            </a:r>
            <a:endParaRPr lang="en-US" sz="2000" dirty="0"/>
          </a:p>
          <a:p>
            <a:pPr eaLnBrk="1" hangingPunct="1"/>
            <a:r>
              <a:rPr lang="en-US" sz="2000" dirty="0">
                <a:hlinkClick r:id="rId4"/>
              </a:rPr>
              <a:t>WCF Feature Details</a:t>
            </a:r>
            <a:endParaRPr lang="en-US" sz="2000" dirty="0"/>
          </a:p>
          <a:p>
            <a:pPr eaLnBrk="1" hangingPunct="1"/>
            <a:r>
              <a:rPr lang="en-US" sz="2000" dirty="0">
                <a:hlinkClick r:id="rId5"/>
              </a:rPr>
              <a:t>MSDN WCF Architecture Overview</a:t>
            </a:r>
            <a:endParaRPr lang="en-US" sz="2000" dirty="0"/>
          </a:p>
          <a:p>
            <a:pPr eaLnBrk="1" hangingPunct="1"/>
            <a:r>
              <a:rPr lang="en-US" sz="2000" dirty="0">
                <a:hlinkClick r:id="rId6"/>
              </a:rPr>
              <a:t>Microsoft WCF Samples Setup</a:t>
            </a:r>
            <a:endParaRPr lang="en-US" sz="2000" dirty="0"/>
          </a:p>
          <a:p>
            <a:pPr eaLnBrk="1" hangingPunct="1"/>
            <a:r>
              <a:rPr lang="en-US" sz="2000" dirty="0">
                <a:hlinkClick r:id="rId7"/>
              </a:rPr>
              <a:t>Self-signed certificates, finding keys, ... </a:t>
            </a:r>
            <a:r>
              <a:rPr lang="en-US" sz="2000" dirty="0" err="1">
                <a:hlinkClick r:id="rId7"/>
              </a:rPr>
              <a:t>Petar</a:t>
            </a:r>
            <a:r>
              <a:rPr lang="en-US" sz="2000" dirty="0">
                <a:hlinkClick r:id="rId7"/>
              </a:rPr>
              <a:t> </a:t>
            </a:r>
            <a:r>
              <a:rPr lang="en-US" sz="2000" dirty="0" err="1">
                <a:hlinkClick r:id="rId7"/>
              </a:rPr>
              <a:t>Vucetin</a:t>
            </a:r>
            <a:r>
              <a:rPr lang="en-US" sz="2000" dirty="0">
                <a:hlinkClick r:id="rId7"/>
              </a:rPr>
              <a:t> blog</a:t>
            </a:r>
            <a:endParaRPr lang="en-US" sz="2000" dirty="0"/>
          </a:p>
          <a:p>
            <a:r>
              <a:rPr lang="en-US" sz="2000" dirty="0" err="1">
                <a:hlinkClick r:id="rId8"/>
              </a:rPr>
              <a:t>Makecert</a:t>
            </a:r>
            <a:r>
              <a:rPr lang="en-US" sz="2000" dirty="0">
                <a:hlinkClick r:id="rId8"/>
              </a:rPr>
              <a:t> - Certificate Creation Tool</a:t>
            </a:r>
            <a:r>
              <a:rPr lang="en-US" sz="2000" dirty="0"/>
              <a:t> </a:t>
            </a:r>
          </a:p>
          <a:p>
            <a:pPr eaLnBrk="1" hangingPunct="1"/>
            <a:r>
              <a:rPr lang="en-US" sz="2000" dirty="0">
                <a:hlinkClick r:id="rId9"/>
              </a:rPr>
              <a:t>Distributed .NET Learn ABCs Of Programming WCF</a:t>
            </a:r>
            <a:endParaRPr lang="en-US" sz="2000" dirty="0"/>
          </a:p>
          <a:p>
            <a:pPr eaLnBrk="1" hangingPunct="1"/>
            <a:r>
              <a:rPr lang="en-US" sz="2000" dirty="0">
                <a:hlinkClick r:id="rId10"/>
              </a:rPr>
              <a:t>Service Station Serialization in Windows Communication Foundation</a:t>
            </a:r>
            <a:endParaRPr lang="en-US" sz="2000" dirty="0"/>
          </a:p>
          <a:p>
            <a:pPr eaLnBrk="1" hangingPunct="1"/>
            <a:r>
              <a:rPr lang="en-US" sz="2000" dirty="0">
                <a:hlinkClick r:id="rId11"/>
              </a:rPr>
              <a:t>Service Station WCF Messaging Fundamentals</a:t>
            </a:r>
            <a:endParaRPr lang="en-US" sz="2000" dirty="0"/>
          </a:p>
          <a:p>
            <a:pPr eaLnBrk="1" hangingPunct="1"/>
            <a:r>
              <a:rPr lang="en-US" sz="2000" dirty="0">
                <a:hlinkClick r:id="rId12"/>
              </a:rPr>
              <a:t>Windows Communication Foundation Glossary</a:t>
            </a:r>
            <a:endParaRPr lang="en-US" sz="2000" dirty="0"/>
          </a:p>
          <a:p>
            <a:pPr eaLnBrk="1" hangingPunct="1"/>
            <a:r>
              <a:rPr lang="en-US" sz="2000" dirty="0">
                <a:hlinkClick r:id="rId13"/>
              </a:rPr>
              <a:t>Windows Communication Foundation Tools</a:t>
            </a:r>
            <a:endParaRPr lang="en-US" sz="2000" dirty="0"/>
          </a:p>
          <a:p>
            <a:pPr eaLnBrk="1" hangingPunct="1"/>
            <a:r>
              <a:rPr lang="en-US" sz="2000" dirty="0">
                <a:hlinkClick r:id="rId14"/>
              </a:rPr>
              <a:t>Tutorials on WCF, WPF, and more</a:t>
            </a:r>
            <a:endParaRPr lang="en-US" sz="2000" dirty="0"/>
          </a:p>
          <a:p>
            <a:r>
              <a:rPr lang="en-US" sz="2000" dirty="0">
                <a:hlinkClick r:id="rId15"/>
              </a:rPr>
              <a:t>A Performance Comparison</a:t>
            </a:r>
            <a:endParaRPr lang="en-US" sz="2000" dirty="0"/>
          </a:p>
          <a:p>
            <a:r>
              <a:rPr lang="en-US" sz="2000" dirty="0">
                <a:hlinkClick r:id="rId16"/>
              </a:rPr>
              <a:t>Security in WCF</a:t>
            </a:r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>
              <a:buFont typeface="Arial" charset="0"/>
              <a:buNone/>
            </a:pPr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ACAE92-9349-4C54-85DD-383FBDF6BFF1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References – Activation &amp; Channels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hlinkClick r:id="rId2"/>
              </a:rPr>
              <a:t>How to Access WCF Services with One-Way and Request-Reply Contracts</a:t>
            </a:r>
            <a:endParaRPr lang="en-US" sz="2000"/>
          </a:p>
          <a:p>
            <a:r>
              <a:rPr lang="en-US" sz="2000">
                <a:hlinkClick r:id="rId3"/>
              </a:rPr>
              <a:t>How to Access Services with a Duplex Contract</a:t>
            </a:r>
            <a:endParaRPr lang="en-US" sz="2000"/>
          </a:p>
          <a:p>
            <a:r>
              <a:rPr lang="en-US" sz="2000">
                <a:hlinkClick r:id="rId4"/>
              </a:rPr>
              <a:t>Sessions, Instancing, and Concurrency</a:t>
            </a:r>
            <a:endParaRPr lang="en-US" sz="2000"/>
          </a:p>
          <a:p>
            <a:r>
              <a:rPr lang="en-US" sz="2000">
                <a:hlinkClick r:id="rId5"/>
              </a:rPr>
              <a:t>WCF Essentials Instance Management</a:t>
            </a:r>
            <a:endParaRPr lang="en-US" sz="2000"/>
          </a:p>
          <a:p>
            <a:r>
              <a:rPr lang="en-US" sz="2000">
                <a:hlinkClick r:id="rId6"/>
              </a:rPr>
              <a:t>WCF Essentials One-Way Calls, Callbacks,  Events</a:t>
            </a:r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 – Web Model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hlinkClick r:id="rId2"/>
              </a:rPr>
              <a:t>How to Create a Basic Web-Style Service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>
                <a:hlinkClick r:id="rId3"/>
              </a:rPr>
              <a:t>WCF Web Programming Model Overview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>
                <a:hlinkClick r:id="rId4"/>
              </a:rPr>
              <a:t>Web Programming Model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>
                <a:hlinkClick r:id="rId5"/>
              </a:rPr>
              <a:t>WCF Web Programming Object Model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>
                <a:hlinkClick r:id="rId6"/>
              </a:rPr>
              <a:t>WCF Syndication HTTP Programming with WCF and the .NET Framework 3.5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>
                <a:hlinkClick r:id="rId7"/>
              </a:rPr>
              <a:t>Creating WCF AJAX Services without ASP.NET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>
                <a:hlinkClick r:id="rId8"/>
              </a:rPr>
              <a:t>Creating WCF Services for ASP.NET AJAX</a:t>
            </a:r>
            <a:endParaRPr lang="en-US" sz="2000"/>
          </a:p>
          <a:p>
            <a:pPr>
              <a:lnSpc>
                <a:spcPct val="90000"/>
              </a:lnSpc>
            </a:pPr>
            <a:endParaRPr lang="en-US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 – Building Clients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Accessing Services Using a Client</a:t>
            </a:r>
            <a:endParaRPr lang="en-US" sz="2000" dirty="0"/>
          </a:p>
          <a:p>
            <a:r>
              <a:rPr lang="en-US" sz="2000" dirty="0">
                <a:hlinkClick r:id="rId3"/>
              </a:rPr>
              <a:t>Clients</a:t>
            </a:r>
            <a:endParaRPr lang="en-US" sz="2000" dirty="0"/>
          </a:p>
          <a:p>
            <a:r>
              <a:rPr lang="en-US" sz="2000" dirty="0">
                <a:hlinkClick r:id="rId4"/>
              </a:rPr>
              <a:t>Client Architecture</a:t>
            </a:r>
            <a:endParaRPr lang="en-US" sz="2000" dirty="0"/>
          </a:p>
          <a:p>
            <a:r>
              <a:rPr lang="en-US" sz="2000" dirty="0">
                <a:hlinkClick r:id="rId5"/>
              </a:rPr>
              <a:t>Client Configuration</a:t>
            </a:r>
            <a:endParaRPr lang="en-US" sz="2000" dirty="0"/>
          </a:p>
          <a:p>
            <a:r>
              <a:rPr lang="en-US" sz="2000" dirty="0">
                <a:hlinkClick r:id="rId6"/>
              </a:rPr>
              <a:t>Call WCF Service Operations Asynchronously</a:t>
            </a:r>
            <a:endParaRPr lang="en-US" sz="2000" dirty="0"/>
          </a:p>
          <a:p>
            <a:r>
              <a:rPr lang="en-US" sz="2000" dirty="0">
                <a:hlinkClick r:id="rId7"/>
              </a:rPr>
              <a:t>A Performance Comparison</a:t>
            </a:r>
            <a:endParaRPr lang="en-US" sz="2000" dirty="0"/>
          </a:p>
          <a:p>
            <a:r>
              <a:rPr lang="en-US" sz="2000" dirty="0">
                <a:hlinkClick r:id="rId8"/>
              </a:rPr>
              <a:t>Security in WCF</a:t>
            </a:r>
            <a:endParaRPr lang="en-US" sz="2000" dirty="0"/>
          </a:p>
          <a:p>
            <a:r>
              <a:rPr lang="en-US" sz="2000" dirty="0">
                <a:hlinkClick r:id="rId9"/>
              </a:rPr>
              <a:t>File-streaming with a few comments about file chunking</a:t>
            </a:r>
            <a:endParaRPr lang="en-US" sz="2000" dirty="0"/>
          </a:p>
          <a:p>
            <a:pPr>
              <a:buFont typeface="Arial" charset="0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2514600"/>
            <a:ext cx="7772400" cy="1500188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400" b="1" i="1" dirty="0">
                <a:solidFill>
                  <a:schemeClr val="tx2">
                    <a:lumMod val="50000"/>
                  </a:schemeClr>
                </a:solidFill>
              </a:rPr>
              <a:t>End of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B171EB-15CE-4210-92B7-4BF3F6A86DE0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Tutorials on WCF, WPF, and more</a:t>
            </a:r>
            <a:endParaRPr lang="en-US" sz="2000" dirty="0"/>
          </a:p>
          <a:p>
            <a:r>
              <a:rPr lang="en-US" sz="2000" dirty="0">
                <a:hlinkClick r:id="rId3"/>
              </a:rPr>
              <a:t>Getting Started - MSDN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4050D-351B-4C0C-B42B-CF77C375C95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Distributed Computer Communication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r>
              <a:rPr lang="en-US" sz="1800"/>
              <a:t>1964 – Dartmouth Time Sharing System</a:t>
            </a:r>
          </a:p>
          <a:p>
            <a:r>
              <a:rPr lang="en-US" sz="1800"/>
              <a:t>1969 – First link of ARPANET installed</a:t>
            </a:r>
          </a:p>
          <a:p>
            <a:r>
              <a:rPr lang="en-US" sz="1800"/>
              <a:t>1974 – First TCP specification</a:t>
            </a:r>
          </a:p>
          <a:p>
            <a:r>
              <a:rPr lang="en-US" sz="1800"/>
              <a:t>1978 – TCP/IP specification</a:t>
            </a:r>
          </a:p>
          <a:p>
            <a:r>
              <a:rPr lang="en-US" sz="1800"/>
              <a:t>1980 – Ethernet</a:t>
            </a:r>
          </a:p>
          <a:p>
            <a:r>
              <a:rPr lang="en-US" sz="1800"/>
              <a:t>1983 – Berkely sockets released with BSD</a:t>
            </a:r>
          </a:p>
          <a:p>
            <a:r>
              <a:rPr lang="en-US" sz="1800"/>
              <a:t>1990 – CORBA 1.0</a:t>
            </a:r>
          </a:p>
          <a:p>
            <a:r>
              <a:rPr lang="en-US" sz="1800"/>
              <a:t>1991 – OLE</a:t>
            </a:r>
          </a:p>
          <a:p>
            <a:r>
              <a:rPr lang="en-US" sz="1800"/>
              <a:t>Early 90’s - DCE/RPC</a:t>
            </a:r>
          </a:p>
          <a:p>
            <a:r>
              <a:rPr lang="en-US" sz="1800"/>
              <a:t>1993 – COM</a:t>
            </a:r>
          </a:p>
          <a:p>
            <a:r>
              <a:rPr lang="en-US" sz="1800"/>
              <a:t>1994 – CORBA 2.0</a:t>
            </a:r>
          </a:p>
          <a:p>
            <a:r>
              <a:rPr lang="en-US" sz="1800"/>
              <a:t>1996 – ActiveX, DCOM</a:t>
            </a:r>
          </a:p>
          <a:p>
            <a:r>
              <a:rPr lang="en-US" sz="1800"/>
              <a:t>1997 – Java RMI (Sun jdk 1.1, Java 2.0)</a:t>
            </a:r>
          </a:p>
          <a:p>
            <a:r>
              <a:rPr lang="en-US" sz="1800"/>
              <a:t>2002 – .Net Remoting</a:t>
            </a:r>
          </a:p>
          <a:p>
            <a:r>
              <a:rPr lang="en-US" sz="1800"/>
              <a:t>2006 – WCF (.Net 3.0)</a:t>
            </a:r>
          </a:p>
          <a:p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BC5453-38B6-4362-84C2-EFD724CCE3F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WCF?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Provides software </a:t>
            </a:r>
            <a:r>
              <a:rPr lang="en-US" sz="3900" b="1" dirty="0"/>
              <a:t>services</a:t>
            </a:r>
            <a:r>
              <a:rPr lang="en-US" sz="2800" dirty="0"/>
              <a:t> on machines, networks, and across the internet</a:t>
            </a:r>
          </a:p>
          <a:p>
            <a:pPr eaLnBrk="1" hangingPunct="1"/>
            <a:r>
              <a:rPr lang="en-US" sz="2800" dirty="0"/>
              <a:t>Unified programming model for all of these</a:t>
            </a:r>
          </a:p>
          <a:p>
            <a:pPr eaLnBrk="1" hangingPunct="1"/>
            <a:r>
              <a:rPr lang="en-US" sz="2800" dirty="0"/>
              <a:t>Supported natively on Windows 8,  7 and Vista</a:t>
            </a:r>
          </a:p>
          <a:p>
            <a:pPr lvl="1" eaLnBrk="1" hangingPunct="1"/>
            <a:r>
              <a:rPr lang="en-US" sz="2400" dirty="0"/>
              <a:t>Requires installation on XP</a:t>
            </a:r>
          </a:p>
          <a:p>
            <a:pPr eaLnBrk="1" hangingPunct="1"/>
            <a:r>
              <a:rPr lang="en-US" sz="2800" dirty="0"/>
              <a:t>Not available on other platforms</a:t>
            </a:r>
          </a:p>
          <a:p>
            <a:pPr lvl="1" eaLnBrk="1" hangingPunct="1"/>
            <a:r>
              <a:rPr lang="en-US" sz="2000" dirty="0"/>
              <a:t>Mono?</a:t>
            </a:r>
          </a:p>
          <a:p>
            <a:pPr lvl="1" eaLnBrk="1" hangingPunct="1"/>
            <a:r>
              <a:rPr lang="en-US" sz="2000" dirty="0" err="1"/>
              <a:t>DotGnu</a:t>
            </a:r>
            <a:r>
              <a:rPr lang="en-US" sz="2000" dirty="0"/>
              <a:t>?</a:t>
            </a:r>
          </a:p>
          <a:p>
            <a:pPr lvl="1" eaLnBrk="1" hangingPunct="1"/>
            <a:r>
              <a:rPr lang="en-US" sz="2000" dirty="0"/>
              <a:t>Mac OSX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C99527-05A1-4E5B-93A8-471DA416139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Integration into .Net Facilities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09600" y="1904999"/>
            <a:ext cx="8153400" cy="411480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One model for distributed systems decomposes into presentation layer, application logic layer, and data layer, all bound together with communication.</a:t>
            </a:r>
            <a:br>
              <a:rPr lang="en-US" sz="2800" dirty="0"/>
            </a:br>
            <a:endParaRPr lang="en-US" sz="1000" dirty="0"/>
          </a:p>
          <a:p>
            <a:pPr eaLnBrk="1" hangingPunct="1"/>
            <a:r>
              <a:rPr lang="en-US" sz="2800" dirty="0"/>
              <a:t>Presentation:	WPF</a:t>
            </a:r>
          </a:p>
          <a:p>
            <a:pPr eaLnBrk="1" hangingPunct="1"/>
            <a:r>
              <a:rPr lang="en-US" sz="2800" dirty="0"/>
              <a:t>Data:		LINQ – retrieves data</a:t>
            </a:r>
          </a:p>
          <a:p>
            <a:pPr eaLnBrk="1" hangingPunct="1"/>
            <a:r>
              <a:rPr lang="en-US" sz="2800" dirty="0" err="1"/>
              <a:t>Communic</a:t>
            </a:r>
            <a:r>
              <a:rPr lang="en-US" sz="2800" dirty="0"/>
              <a:t>:	WCF – local, network, internet</a:t>
            </a:r>
          </a:p>
          <a:p>
            <a:pPr eaLnBrk="1" hangingPunct="1"/>
            <a:r>
              <a:rPr lang="en-US" sz="2800" dirty="0" err="1"/>
              <a:t>Applic</a:t>
            </a:r>
            <a:r>
              <a:rPr lang="en-US" sz="2800" dirty="0"/>
              <a:t> Logic:	Custom designs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E8E706-33E2-4C5A-866E-AF2A8E0E08F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/>
              <a:t>WCF Design Principles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dirty="0"/>
              <a:t>Boundaries are explicit</a:t>
            </a:r>
          </a:p>
          <a:p>
            <a:pPr lvl="1" eaLnBrk="1" hangingPunct="1"/>
            <a:r>
              <a:rPr lang="en-US" sz="2400" dirty="0"/>
              <a:t>No attempt to hide communication</a:t>
            </a:r>
            <a:endParaRPr lang="en-US" sz="2000" dirty="0"/>
          </a:p>
          <a:p>
            <a:pPr eaLnBrk="1" hangingPunct="1"/>
            <a:r>
              <a:rPr lang="en-US" sz="2800" dirty="0"/>
              <a:t>Services are intended to be autonomous</a:t>
            </a:r>
          </a:p>
          <a:p>
            <a:pPr lvl="1" eaLnBrk="1" hangingPunct="1"/>
            <a:r>
              <a:rPr lang="en-US" sz="2400" dirty="0"/>
              <a:t>Deployed, managed, and versioned independently</a:t>
            </a:r>
          </a:p>
          <a:p>
            <a:pPr eaLnBrk="1" hangingPunct="1"/>
            <a:r>
              <a:rPr lang="en-US" sz="2800" dirty="0"/>
              <a:t>Services share contracts and schemas, not types</a:t>
            </a:r>
          </a:p>
          <a:p>
            <a:pPr lvl="1" eaLnBrk="1" hangingPunct="1"/>
            <a:r>
              <a:rPr lang="en-US" sz="2400" dirty="0"/>
              <a:t>Contracts define behavior, schemas define data</a:t>
            </a:r>
          </a:p>
          <a:p>
            <a:pPr lvl="1" eaLnBrk="1" hangingPunct="1"/>
            <a:r>
              <a:rPr lang="en-US" sz="2400" dirty="0"/>
              <a:t>Client needs a reference to contract not to service implementation</a:t>
            </a:r>
          </a:p>
          <a:p>
            <a:pPr eaLnBrk="1" hangingPunct="1"/>
            <a:r>
              <a:rPr lang="en-US" sz="2800" dirty="0"/>
              <a:t>Compatibility is policy-based</a:t>
            </a:r>
          </a:p>
          <a:p>
            <a:pPr lvl="1" eaLnBrk="1" hangingPunct="1"/>
            <a:r>
              <a:rPr lang="en-US" sz="2400" dirty="0"/>
              <a:t>Policy supports separation of behavior from access constraints</a:t>
            </a:r>
          </a:p>
          <a:p>
            <a:pPr lvl="2" eaLnBrk="1" hangingPunct="1"/>
            <a:endParaRPr lang="en-US" sz="1800" dirty="0"/>
          </a:p>
          <a:p>
            <a:pPr eaLnBrk="1" hangingPunct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4310C-C6AB-4D28-B3C5-89601BC3A31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/>
              <a:t>Essential Pieces of WCF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Contracts for </a:t>
            </a:r>
            <a:r>
              <a:rPr lang="en-US" sz="2400" b="1" dirty="0"/>
              <a:t>services</a:t>
            </a:r>
            <a:r>
              <a:rPr lang="en-US" sz="2400" dirty="0"/>
              <a:t>, </a:t>
            </a:r>
            <a:r>
              <a:rPr lang="en-US" sz="2400" b="1" dirty="0"/>
              <a:t>data</a:t>
            </a:r>
            <a:r>
              <a:rPr lang="en-US" sz="2400" dirty="0"/>
              <a:t>, and </a:t>
            </a:r>
            <a:r>
              <a:rPr lang="en-US" sz="2400" b="1" dirty="0"/>
              <a:t>messages</a:t>
            </a:r>
          </a:p>
          <a:p>
            <a:pPr lvl="1" eaLnBrk="1" hangingPunct="1"/>
            <a:r>
              <a:rPr lang="en-US" sz="2000" dirty="0"/>
              <a:t>A contract is simply an interface declaration</a:t>
            </a:r>
          </a:p>
          <a:p>
            <a:pPr eaLnBrk="1" hangingPunct="1"/>
            <a:r>
              <a:rPr lang="en-US" sz="2400" dirty="0"/>
              <a:t>Service, Data, and Message definitions</a:t>
            </a:r>
          </a:p>
          <a:p>
            <a:pPr lvl="1" eaLnBrk="1" hangingPunct="1"/>
            <a:r>
              <a:rPr lang="en-US" sz="2000" dirty="0"/>
              <a:t>Class implementations of the contracts</a:t>
            </a:r>
          </a:p>
          <a:p>
            <a:pPr eaLnBrk="1" hangingPunct="1"/>
            <a:r>
              <a:rPr lang="en-US" sz="2400" dirty="0"/>
              <a:t>Configurations defined programmatically or declaratively</a:t>
            </a:r>
          </a:p>
          <a:p>
            <a:pPr lvl="1" eaLnBrk="1" hangingPunct="1"/>
            <a:r>
              <a:rPr lang="en-US" sz="2000" dirty="0"/>
              <a:t>.Net class instances versus </a:t>
            </a:r>
            <a:r>
              <a:rPr lang="en-US" sz="2000" dirty="0" err="1"/>
              <a:t>config</a:t>
            </a:r>
            <a:r>
              <a:rPr lang="en-US" sz="2000" dirty="0"/>
              <a:t> files.</a:t>
            </a:r>
          </a:p>
          <a:p>
            <a:pPr eaLnBrk="1" hangingPunct="1"/>
            <a:r>
              <a:rPr lang="en-US" sz="2400" dirty="0"/>
              <a:t>A host process (can be self hosted)</a:t>
            </a:r>
          </a:p>
          <a:p>
            <a:pPr lvl="1" eaLnBrk="1" hangingPunct="1"/>
            <a:r>
              <a:rPr lang="en-US" sz="2000" dirty="0"/>
              <a:t>IIS, Windows Executable, Windows Service, or WAS</a:t>
            </a:r>
          </a:p>
          <a:p>
            <a:pPr eaLnBrk="1" hangingPunct="1"/>
            <a:r>
              <a:rPr lang="en-US" sz="2400" dirty="0"/>
              <a:t>.Net Framework Classes provide support for all of the above.</a:t>
            </a:r>
          </a:p>
          <a:p>
            <a:pPr eaLnBrk="1" hangingPunct="1">
              <a:buFont typeface="Arial" charset="0"/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0E28F-B5DE-4866-BF4A-5FAB87F3AC5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3484</TotalTime>
  <Words>1952</Words>
  <Application>Microsoft Office PowerPoint</Application>
  <PresentationFormat>On-screen Show (4:3)</PresentationFormat>
  <Paragraphs>403</Paragraphs>
  <Slides>37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Wingdings</vt:lpstr>
      <vt:lpstr>Custom Design</vt:lpstr>
      <vt:lpstr>Segments</vt:lpstr>
      <vt:lpstr>Windows Communication Foundation</vt:lpstr>
      <vt:lpstr>Primary Code References</vt:lpstr>
      <vt:lpstr>Tutorials</vt:lpstr>
      <vt:lpstr>Distributed Computer Communication</vt:lpstr>
      <vt:lpstr>What is WCF?</vt:lpstr>
      <vt:lpstr>Integration into .Net Facilities</vt:lpstr>
      <vt:lpstr>WCF Design Principles</vt:lpstr>
      <vt:lpstr>Essential Pieces of WCF</vt:lpstr>
      <vt:lpstr>Examples</vt:lpstr>
      <vt:lpstr>Examples</vt:lpstr>
      <vt:lpstr>Look and Feel of WCF</vt:lpstr>
      <vt:lpstr>WCF Architecture</vt:lpstr>
      <vt:lpstr>ServiceModel Namespace</vt:lpstr>
      <vt:lpstr>Principle Parts of a WCF Service</vt:lpstr>
      <vt:lpstr>WCF Service Files</vt:lpstr>
      <vt:lpstr>Service serviceModel Markup</vt:lpstr>
      <vt:lpstr>Channels</vt:lpstr>
      <vt:lpstr>WCF Bindings</vt:lpstr>
      <vt:lpstr>Interoperability</vt:lpstr>
      <vt:lpstr>Service Behaviors</vt:lpstr>
      <vt:lpstr>Other Service Behaviors</vt:lpstr>
      <vt:lpstr>Structuring Service Code</vt:lpstr>
      <vt:lpstr>Building Clients</vt:lpstr>
      <vt:lpstr>Building Clients</vt:lpstr>
      <vt:lpstr>Generating Proxies</vt:lpstr>
      <vt:lpstr>Building Proxy Programmatically</vt:lpstr>
      <vt:lpstr>PowerPoint Presentation</vt:lpstr>
      <vt:lpstr>References</vt:lpstr>
      <vt:lpstr>Microsoft WCF Samples are useful, but NOTE !!!</vt:lpstr>
      <vt:lpstr>PowerPoint Presentation</vt:lpstr>
      <vt:lpstr>Primary Book References</vt:lpstr>
      <vt:lpstr>Primary Web References</vt:lpstr>
      <vt:lpstr>References – Activation &amp; Channels</vt:lpstr>
      <vt:lpstr>References – Web Model</vt:lpstr>
      <vt:lpstr>References – Building Clients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Jim</dc:creator>
  <cp:lastModifiedBy>James Fawcett</cp:lastModifiedBy>
  <cp:revision>232</cp:revision>
  <dcterms:created xsi:type="dcterms:W3CDTF">2008-03-30T22:34:10Z</dcterms:created>
  <dcterms:modified xsi:type="dcterms:W3CDTF">2017-08-20T13:47:36Z</dcterms:modified>
</cp:coreProperties>
</file>