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94" r:id="rId2"/>
    <p:sldId id="256" r:id="rId3"/>
    <p:sldId id="284" r:id="rId4"/>
    <p:sldId id="29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87" r:id="rId25"/>
    <p:sldId id="289" r:id="rId26"/>
    <p:sldId id="290" r:id="rId27"/>
    <p:sldId id="291" r:id="rId28"/>
    <p:sldId id="280" r:id="rId29"/>
    <p:sldId id="288" r:id="rId30"/>
    <p:sldId id="282" r:id="rId31"/>
    <p:sldId id="283" r:id="rId32"/>
    <p:sldId id="276" r:id="rId33"/>
    <p:sldId id="277" r:id="rId34"/>
    <p:sldId id="292" r:id="rId35"/>
    <p:sldId id="285" r:id="rId36"/>
    <p:sldId id="286" r:id="rId37"/>
    <p:sldId id="278" r:id="rId38"/>
    <p:sldId id="279" r:id="rId39"/>
    <p:sldId id="281" r:id="rId4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975BA1-85F3-4CBE-AE7F-8D1A277AB31B}" type="datetimeFigureOut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063212-82EE-43F4-B889-8D1265779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64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D288EB3-A1E3-4058-8200-94AD10D2E53F}" type="datetimeFigureOut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165290-85DE-419D-AC9F-207EAA6B9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0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2284D6-906C-4F5D-8C0C-81C41DF2244A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786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E77F41-3159-45B5-A31A-1759772F8BA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486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A93B61-4EC4-480E-9541-CE0CAC541CC0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4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8A7512-39CC-40F6-A640-0B46C33E36D6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53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AF3014-0222-4534-B2C0-230E7757738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531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E859BC-A7D3-43D3-9775-2AA5A103066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64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F6F023-B0F5-48FF-8CD4-A8104A3FDBBC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52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1934C9-779A-4DA6-BDFE-E36D0BAD1BDA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040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E8685E-DBB2-4B30-A344-7EFD24FA318C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348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25639D-B7BC-415D-93D5-E2490173727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76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FE1B4-E691-465B-AA20-94C0B01A6178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5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FD49C1-0A29-4D46-B6DD-EF45BF92969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59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DE464-1511-4598-B7A8-ED1B2192481B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4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5A644-5D73-4A0D-B038-8F1FCF18C186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87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3B6F29-5698-4AEE-B609-F564988B608D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18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29512B-6A0C-40CE-A1DC-E7036C24C0C3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09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F4D57-D0E8-43C2-A168-350979944491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87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DE63B-6F2D-476A-B9AB-CA62A009DF6C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101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2D7E2-E7B7-44F7-99A5-5D5F16A86A0D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1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862FE9-DB48-43DA-AD37-FCFC8BD5D3E3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04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4169D3-C40B-424F-AE2C-B158AE7B475C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40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07F414-C5FD-44BB-8F97-3737F9D0F39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FCD351-49D9-403F-9AE2-A8C35AB6BDD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17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C84B03-00D4-42D7-8B37-86EDFBDB3823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43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DE1460-736B-4128-8BA8-D4FE7AD64CF0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47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DBE831-6348-4C5D-87B2-57B0F1B98A72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3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D7467-AF28-4194-A252-97921B49C91A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9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54499-27C1-4094-9B5E-C8BDEC86198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72B0-28F7-43CB-8712-2DDD043DAD3A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Windows Presentation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4FB5956-E7B5-4E1E-A621-4B6BBD59EFE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70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ADA98-DF0E-4734-B0E2-EAD78CE1FE33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54BAD-B432-4733-8A69-9A4C4732F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2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050FB-7512-4905-BB1A-EEA1ABE9D01F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1C29-234A-4CD7-BAE1-8CF835342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14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8C3F-CD90-456D-A999-57CDD391C7B2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965F2-C9CA-4B4E-B7B1-F6B9F34D8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3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783D9-D62E-4386-9C1F-4AC3B3ABF6B9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C5F5-41F6-4FAA-9D27-E4498BFBA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1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5B1EC-15B3-4D95-BA28-F9C4EC49C411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854FB-830B-49E5-BE2E-ECA23AABD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3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1C132-E01D-4718-A56D-1F492905A7E0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1431-9810-42D3-AD60-3CD271AB0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4FC9E-81B7-4550-BFFD-C7223E098A00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546C-B75F-47D8-B48B-5B9C99BE5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1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52D4A-903A-48F3-8230-72F89B869570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55FCB-3A05-4FEA-AC5E-4AE5D346B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1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D336-3EDE-4891-91CF-D5F41ED14605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3231D-37C7-41A8-8774-F80ED5FBC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1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1F5AA-F995-4D26-B6C4-91F920A88DDC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4809-567B-4155-BD5D-E44A22E8A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7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0E610C-00B2-4954-B89E-D3349BC7A3F8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287333-9F1C-4FC0-8132-59E0BDD8B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mgrayson/archive/2006/05/22/dependency-properties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tchonthecode.com/tutorials/wpf-tutorial-introduction-to-dependency-properties" TargetMode="External"/><Relationship Id="rId2" Type="http://schemas.openxmlformats.org/officeDocument/2006/relationships/hyperlink" Target="http://joshsmithonwpf.wordpress.com/2007/06/22/overview-of-dependency-properties-in-w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wpf.com/search.aspx?q=dependency%20properti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ms754130.aspx" TargetMode="External"/><Relationship Id="rId2" Type="http://schemas.openxmlformats.org/officeDocument/2006/relationships/hyperlink" Target="http://msdn2.microsoft.com/en-us/library/aa970268.asp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KB/WPF/GuidedTourWPF_3.aspx" TargetMode="External"/><Relationship Id="rId2" Type="http://schemas.openxmlformats.org/officeDocument/2006/relationships/hyperlink" Target="http://msdn.microsoft.com/en-us/magazine/cc163299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a.stollnitz.com/blog/?page_id=47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prosoftware.com/Support/ResourceGuides/WPF/ViewCategory.aspx?ResourceGuideCategoryID=3" TargetMode="External"/><Relationship Id="rId2" Type="http://schemas.openxmlformats.org/officeDocument/2006/relationships/hyperlink" Target="http://joshsmithonwpf.wordpress.com/a-guided-tour-of-w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taulty.com/CommunityServer/blogs/mike_taultys_blog/archive/2009/02/03/silverlight-wpf-control-browser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slides 2-11		15 minutes</a:t>
            </a:r>
          </a:p>
          <a:p>
            <a:r>
              <a:rPr lang="en-US" dirty="0"/>
              <a:t>Features: slides 12-20		10 minutes</a:t>
            </a:r>
          </a:p>
          <a:p>
            <a:r>
              <a:rPr lang="en-US" dirty="0"/>
              <a:t>Basic </a:t>
            </a:r>
            <a:r>
              <a:rPr lang="en-US" dirty="0" err="1"/>
              <a:t>Architectue</a:t>
            </a:r>
            <a:r>
              <a:rPr lang="en-US" dirty="0"/>
              <a:t>: Slides 21-24	10 minutes</a:t>
            </a:r>
          </a:p>
          <a:p>
            <a:r>
              <a:rPr lang="en-US" dirty="0"/>
              <a:t>Dependencies: Slides 25-34	20 minutes</a:t>
            </a:r>
          </a:p>
          <a:p>
            <a:r>
              <a:rPr lang="en-US" dirty="0"/>
              <a:t>Special features: slides 35-39	</a:t>
            </a:r>
            <a:r>
              <a:rPr lang="en-US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39624-93CF-40A3-9D95-37C3D8D9731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24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/>
              <a:t>Like WinForms, But …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55174-0E58-4084-982A-D98694F9A51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It’s Easy to do more interesting things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DCA2C-921B-4BA7-B4B5-BE8AD073318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5388"/>
            <a:ext cx="8229600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Layouts, like the previous page can use: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Canvas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Simplest, placement relative to two edges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StackPanel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Horizontal or vertical stacking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Grid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Uses rows and columns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Unsized</a:t>
            </a:r>
            <a:r>
              <a:rPr lang="en-US" dirty="0"/>
              <a:t> elements fill Grid cells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DockPanel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Dock to top, right, bottom, left, and all else fills remaining space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WrapPanel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Horizontal stacking with wrap on overflow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All of these can be nested, any one in another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9FDEF-35B5-4624-9689-F7F2C28762BB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Vector Graphics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WPF there is only (usually) one window</a:t>
            </a:r>
          </a:p>
          <a:p>
            <a:pPr lvl="1" eaLnBrk="1" hangingPunct="1"/>
            <a:r>
              <a:rPr lang="en-US" altLang="en-US"/>
              <a:t>Controls are not windows!</a:t>
            </a:r>
          </a:p>
          <a:p>
            <a:pPr lvl="1" eaLnBrk="1" hangingPunct="1"/>
            <a:r>
              <a:rPr lang="en-US" altLang="en-US"/>
              <a:t>No handles – really, no handles</a:t>
            </a:r>
          </a:p>
          <a:p>
            <a:pPr lvl="1" eaLnBrk="1" hangingPunct="1"/>
            <a:r>
              <a:rPr lang="en-US" altLang="en-US"/>
              <a:t>A button is a shape with border, fill, text, animation, and events, like click.</a:t>
            </a:r>
          </a:p>
          <a:p>
            <a:pPr lvl="1" eaLnBrk="1" hangingPunct="1"/>
            <a:r>
              <a:rPr lang="en-US" altLang="en-US"/>
              <a:t>There is a Button class, but it is not a .Net control in the traditional sense nor an ActiveX control.</a:t>
            </a:r>
          </a:p>
          <a:p>
            <a:pPr lvl="2" eaLnBrk="1" hangingPunct="1"/>
            <a:r>
              <a:rPr lang="en-US" altLang="en-US"/>
              <a:t>Just markup, lines, fills, and events.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01F54B-2B08-46B7-93B1-E371FD2D48B4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Parse Tree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XAML gets rendered into a parse tree, just like XML – it is XML</a:t>
            </a:r>
          </a:p>
          <a:p>
            <a:pPr lvl="1" eaLnBrk="1" hangingPunct="1"/>
            <a:r>
              <a:rPr lang="en-US" altLang="en-US"/>
              <a:t>Inherited properties are based on parent child relationships in the markup tree</a:t>
            </a:r>
          </a:p>
          <a:p>
            <a:pPr lvl="1" eaLnBrk="1" hangingPunct="1"/>
            <a:r>
              <a:rPr lang="en-US" altLang="en-US"/>
              <a:t>Events bubble based on those relationships as well</a:t>
            </a:r>
          </a:p>
          <a:p>
            <a:pPr lvl="1" eaLnBrk="1" hangingPunct="1"/>
            <a:r>
              <a:rPr lang="en-US" altLang="en-US"/>
              <a:t>You have direct and simple control over that structure</a:t>
            </a:r>
          </a:p>
          <a:p>
            <a:pPr lvl="2" eaLnBrk="1" hangingPunct="1"/>
            <a:r>
              <a:rPr lang="en-US" altLang="en-US"/>
              <a:t>The world is yours!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9C25F8-0AA2-4870-BEA5-014DB1003FC3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Makes WPF Unique?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Vector Graphics with Parse Tree Structure derived from markup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Routed Events bubble up the parse tree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Pervasive Publish and Subscribe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Data Binding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Dependency Properties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Layered on top of DirectX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Strong 2D and 3D graphics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Animation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Layout and styles model similar to the best of the web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364E7-1F2F-4273-BCB9-722D19BE77B9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874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082255-AD87-403A-9957-4D5FFFCC7EA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3D Hit Testing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A64CF-07FD-41A8-86DE-4EB0BD49809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43719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3D Perspective Camera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7EC26-7879-4B54-A68A-173669D0145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070600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Famous Teapot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013EA-2647-4A2A-BB8D-C39B559AAE0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358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en-US" sz="5400" i="1">
                <a:solidFill>
                  <a:schemeClr val="tx1"/>
                </a:solidFill>
              </a:rPr>
              <a:t>Windows Presentation Foundation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Jim Fawcett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CSE681 – Software Modeling and Analysis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Fall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0538"/>
            <a:ext cx="8505825" cy="613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9A65A4-E7E9-4659-920F-F6BBA9C3D9D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Routed Events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WPF maps markup elements to UIElements, which derive from ContentControl</a:t>
            </a:r>
          </a:p>
          <a:p>
            <a:pPr lvl="1" eaLnBrk="1" hangingPunct="1"/>
            <a:r>
              <a:rPr lang="en-US" altLang="en-US"/>
              <a:t>That means that almost everything can hold content – only one thing unless it’s a panel.</a:t>
            </a:r>
          </a:p>
          <a:p>
            <a:pPr lvl="1" eaLnBrk="1" hangingPunct="1"/>
            <a:r>
              <a:rPr lang="en-US" altLang="en-US"/>
              <a:t>How does a mouse click </a:t>
            </a:r>
            <a:r>
              <a:rPr lang="en-US" altLang="en-US" b="1" i="1"/>
              <a:t>event</a:t>
            </a:r>
            <a:r>
              <a:rPr lang="en-US" altLang="en-US"/>
              <a:t> on any one of a control’s content elements get </a:t>
            </a:r>
            <a:r>
              <a:rPr lang="en-US" altLang="en-US" b="1" i="1"/>
              <a:t>routed</a:t>
            </a:r>
            <a:r>
              <a:rPr lang="en-US" altLang="en-US"/>
              <a:t> to the control?</a:t>
            </a:r>
          </a:p>
          <a:p>
            <a:pPr lvl="2" eaLnBrk="1" hangingPunct="1"/>
            <a:r>
              <a:rPr lang="en-US" altLang="en-US"/>
              <a:t>By walking the XAML parse tree until it finds a parent that handles that event.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66BFE0-83D1-40E3-9B76-7EFFE6ACCDE9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Event Handlers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You will find that property sheets show events as well as properties</a:t>
            </a:r>
          </a:p>
          <a:p>
            <a:pPr lvl="1" eaLnBrk="1" hangingPunct="1"/>
            <a:r>
              <a:rPr lang="en-US" altLang="en-US" sz="2400"/>
              <a:t>click on the lightning bolt to see the event sheet.</a:t>
            </a:r>
          </a:p>
          <a:p>
            <a:pPr lvl="1" eaLnBrk="1" hangingPunct="1"/>
            <a:r>
              <a:rPr lang="en-US" altLang="en-US" sz="2400"/>
              <a:t>You subscribe by clicking on an event entry.</a:t>
            </a:r>
          </a:p>
          <a:p>
            <a:pPr eaLnBrk="1" hangingPunct="1"/>
            <a:r>
              <a:rPr lang="en-US" altLang="en-US" sz="2800"/>
              <a:t>You can also add event handlers quickly in XAML:</a:t>
            </a:r>
          </a:p>
          <a:p>
            <a:pPr lvl="1" eaLnBrk="1" hangingPunct="1"/>
            <a:r>
              <a:rPr lang="en-US" altLang="en-US" sz="2400"/>
              <a:t>Go to the XAML, type a space after the tag for the element you want to handle the event</a:t>
            </a:r>
          </a:p>
          <a:p>
            <a:pPr lvl="2" eaLnBrk="1" hangingPunct="1"/>
            <a:r>
              <a:rPr lang="en-US" altLang="en-US" sz="2000"/>
              <a:t>That gets you a context menu (via intellisense) and you just double click on the desired event, which adds an event attribute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2A967D-B5C9-4406-9467-A38B372FDDF3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Attached Properties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Buttons, ListBoxes, Images, etc., do not have Dock properties.</a:t>
            </a:r>
          </a:p>
          <a:p>
            <a:pPr eaLnBrk="1" hangingPunct="1"/>
            <a:r>
              <a:rPr lang="en-US" altLang="en-US"/>
              <a:t>However, when you place one of these in a DockPanel, you find that it has had Dock </a:t>
            </a:r>
            <a:r>
              <a:rPr lang="en-US" altLang="en-US" b="1" i="1"/>
              <a:t>properties attached</a:t>
            </a:r>
            <a:r>
              <a:rPr lang="en-US" altLang="en-US"/>
              <a:t>.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2400"/>
              <a:t>&lt;Image Source="./help.png" </a:t>
            </a:r>
            <a:br>
              <a:rPr lang="en-US" altLang="en-US" sz="2400"/>
            </a:br>
            <a:r>
              <a:rPr lang="en-US" altLang="en-US" sz="2400"/>
              <a:t>   </a:t>
            </a:r>
            <a:r>
              <a:rPr lang="en-US" altLang="en-US" sz="2400" b="1" i="1"/>
              <a:t>DockPanel.Dock="Top" </a:t>
            </a:r>
            <a:r>
              <a:rPr lang="en-US" altLang="en-US" sz="2400"/>
              <a:t>Height="213" </a:t>
            </a:r>
            <a:br>
              <a:rPr lang="en-US" altLang="en-US" sz="2400"/>
            </a:br>
            <a:r>
              <a:rPr lang="en-US" altLang="en-US" sz="2400"/>
              <a:t>   ImageFailed="Image_ImageFailed" /&gt;</a:t>
            </a: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5A690D-EDFF-4825-B3B9-BA14586B439B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DependencyObject Class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Attached properties work because all WPF controls derive from the DependencyObject class.</a:t>
            </a:r>
          </a:p>
          <a:p>
            <a:pPr lvl="1"/>
            <a:r>
              <a:rPr lang="en-US" altLang="en-US"/>
              <a:t>DependencyObject class supports adding an arbitrary number of dependency properties.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2CE4A-81A3-4800-B60B-10419D623212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390F02-F01D-44A6-9BE8-827BF45C0BD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47339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Properties</a:t>
            </a:r>
          </a:p>
        </p:txBody>
      </p:sp>
      <p:sp>
        <p:nvSpPr>
          <p:cNvPr id="522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 Dependency Property is a property that is registered with the WPF Dependency property system.   Two uses:</a:t>
            </a:r>
          </a:p>
          <a:p>
            <a:pPr lvl="1"/>
            <a:r>
              <a:rPr lang="en-US" altLang="en-US" sz="2000"/>
              <a:t>Backing an object property with a dependency property, provides support for databinding, styling, and animation. Examples include Background and Fontsize properties</a:t>
            </a:r>
          </a:p>
          <a:p>
            <a:pPr lvl="1"/>
            <a:r>
              <a:rPr lang="en-US" altLang="en-US" sz="2000"/>
              <a:t>Creating attached properties.  Attached properties are properties that can be set on ANY DependencyObject types.  An example is the Dock property.</a:t>
            </a:r>
          </a:p>
          <a:p>
            <a:r>
              <a:rPr lang="en-US" altLang="en-US" sz="2400"/>
              <a:t>You can find an example of the definition and use of a custom Dependency Property </a:t>
            </a:r>
            <a:r>
              <a:rPr lang="en-US" altLang="en-US" sz="2400">
                <a:hlinkClick r:id="rId2"/>
              </a:rPr>
              <a:t>here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Dependency Properties are a Publish and Subscribe system.</a:t>
            </a:r>
          </a:p>
          <a:p>
            <a:endParaRPr lang="en-US" altLang="en-US" sz="2800"/>
          </a:p>
          <a:p>
            <a:endParaRPr lang="en-US" altLang="en-US" sz="2400"/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BB567-E8C1-4C5C-B5F9-124B1CF6F32B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Property Links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Josh Smith's Blog</a:t>
            </a:r>
            <a:endParaRPr lang="en-US" altLang="en-US"/>
          </a:p>
          <a:p>
            <a:r>
              <a:rPr lang="en-US" altLang="en-US">
                <a:hlinkClick r:id="rId3"/>
              </a:rPr>
              <a:t>Switch on the Code Blog</a:t>
            </a:r>
            <a:endParaRPr lang="en-US" altLang="en-US"/>
          </a:p>
          <a:p>
            <a:r>
              <a:rPr lang="en-US" altLang="en-US">
                <a:hlinkClick r:id="rId4"/>
              </a:rPr>
              <a:t>Learn WPF site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8A7C4E-D939-455C-8154-30E5216EBD89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Two syntax forms: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XAML attribute:</a:t>
            </a:r>
            <a:br>
              <a:rPr lang="en-US" dirty="0"/>
            </a:br>
            <a:r>
              <a:rPr lang="en-US" dirty="0"/>
              <a:t>   &lt;button ToolTip=“Button Tip /&gt;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Property Element Syntax:</a:t>
            </a:r>
            <a:br>
              <a:rPr lang="en-US" dirty="0"/>
            </a:br>
            <a:r>
              <a:rPr lang="en-US" dirty="0"/>
              <a:t>   &lt;Button&gt;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err="1"/>
              <a:t>Button.Background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dirty="0" err="1"/>
              <a:t>SolidColorBrush</a:t>
            </a:r>
            <a:r>
              <a:rPr lang="en-US" dirty="0"/>
              <a:t> Color=“#FF4444FF” /&gt;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dirty="0" err="1"/>
              <a:t>Button.Background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Some Button Text</a:t>
            </a:r>
            <a:br>
              <a:rPr lang="en-US" dirty="0"/>
            </a:br>
            <a:r>
              <a:rPr lang="en-US" dirty="0"/>
              <a:t>   &lt;/Button&gt;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F17306-B257-4120-8104-44364DEDBE0E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Markup Extensions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Sometimes you need to assign a property from some source at run-time.  For that you use Markup Extensions: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&lt;Button Foreground=“{x:static </a:t>
            </a:r>
            <a:br>
              <a:rPr lang="en-US" altLang="en-US"/>
            </a:br>
            <a:r>
              <a:rPr lang="en-US" altLang="en-US"/>
              <a:t>             SystemColors.ActiveCaptionBrush}” &gt;</a:t>
            </a:r>
            <a:br>
              <a:rPr lang="en-US" altLang="en-US"/>
            </a:br>
            <a:r>
              <a:rPr lang="en-US" altLang="en-US"/>
              <a:t>     Some text</a:t>
            </a:r>
            <a:br>
              <a:rPr lang="en-US" altLang="en-US"/>
            </a:br>
            <a:r>
              <a:rPr lang="en-US" altLang="en-US"/>
              <a:t>&lt;/Button&gt;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49E17B-3647-4297-BD8F-7796762B3459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200" dirty="0"/>
              <a:t>Pro C# 5 and the .Net 4.5 Platform, Andrew Troelsen, Apress, 2012</a:t>
            </a:r>
          </a:p>
          <a:p>
            <a:pPr eaLnBrk="1" hangingPunct="1">
              <a:defRPr/>
            </a:pPr>
            <a:r>
              <a:rPr lang="en-US" altLang="en-US" sz="2200" dirty="0"/>
              <a:t>Programming WPF,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Edition, Sells &amp; Griffiths, O’Reilly, 2007</a:t>
            </a:r>
          </a:p>
          <a:p>
            <a:pPr eaLnBrk="1" hangingPunct="1">
              <a:defRPr/>
            </a:pPr>
            <a:r>
              <a:rPr lang="en-US" altLang="en-US" sz="2200" dirty="0"/>
              <a:t>Windows Presentation Foundation Unleashed, Adam Nathan, SAMS, 2007</a:t>
            </a:r>
          </a:p>
          <a:p>
            <a:pPr eaLnBrk="1" hangingPunct="1">
              <a:defRPr/>
            </a:pPr>
            <a:r>
              <a:rPr lang="en-US" altLang="en-US" sz="2200" dirty="0"/>
              <a:t>Essential Windows Presentation Foundation, Chris Anderson, Addison-Wesley, 2007</a:t>
            </a:r>
          </a:p>
          <a:p>
            <a:pPr eaLnBrk="1" hangingPunct="1">
              <a:defRPr/>
            </a:pPr>
            <a:r>
              <a:rPr lang="en-US" altLang="en-US" sz="2200" dirty="0">
                <a:hlinkClick r:id="rId2"/>
              </a:rPr>
              <a:t>http://msdn2.microsoft.com/en-us/library/aa970268.aspx</a:t>
            </a:r>
            <a:endParaRPr lang="en-US" altLang="en-US" sz="2200" dirty="0"/>
          </a:p>
          <a:p>
            <a:pPr eaLnBrk="1" hangingPunct="1">
              <a:defRPr/>
            </a:pPr>
            <a:r>
              <a:rPr lang="en-US" altLang="en-US" sz="2200" dirty="0">
                <a:hlinkClick r:id="rId3"/>
              </a:rPr>
              <a:t>http://msdn2.microsoft.com/en-us/library/ms754130.aspx</a:t>
            </a:r>
            <a:endParaRPr lang="en-US" altLang="en-US" sz="22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200" dirty="0"/>
          </a:p>
          <a:p>
            <a:pPr eaLnBrk="1" hangingPunct="1">
              <a:defRPr/>
            </a:pPr>
            <a:endParaRPr lang="en-US" altLang="en-US" sz="22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98435-D435-4017-BCE8-79BFA3ACD657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Inline Styles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Collections of property values:</a:t>
            </a:r>
          </a:p>
          <a:p>
            <a:pPr lvl="1" eaLnBrk="1" hangingPunct="1"/>
            <a:r>
              <a:rPr lang="en-US" altLang="en-US" sz="2400"/>
              <a:t>&lt;Button.Style&gt;</a:t>
            </a:r>
            <a:br>
              <a:rPr lang="en-US" altLang="en-US" sz="2400"/>
            </a:br>
            <a:r>
              <a:rPr lang="en-US" altLang="en-US" sz="2400"/>
              <a:t>   &lt;Style&gt;</a:t>
            </a:r>
            <a:br>
              <a:rPr lang="en-US" altLang="en-US" sz="2400"/>
            </a:br>
            <a:r>
              <a:rPr lang="en-US" altLang="en-US" sz="2400"/>
              <a:t>      &lt;Setter Property=“Button.FontSize”  Value=“32pt” /&gt;</a:t>
            </a:r>
            <a:br>
              <a:rPr lang="en-US" altLang="en-US" sz="2400"/>
            </a:br>
            <a:r>
              <a:rPr lang="en-US" altLang="en-US" sz="2400"/>
              <a:t>      &lt;Setter Property=“Button.FontWeight” Value=“Bold” /&gt;</a:t>
            </a:r>
            <a:br>
              <a:rPr lang="en-US" altLang="en-US" sz="2400"/>
            </a:br>
            <a:r>
              <a:rPr lang="en-US" altLang="en-US" sz="2400"/>
              <a:t>   &lt;/Style&gt;</a:t>
            </a:r>
            <a:br>
              <a:rPr lang="en-US" altLang="en-US" sz="2400"/>
            </a:br>
            <a:r>
              <a:rPr lang="en-US" altLang="en-US" sz="2400"/>
              <a:t>&lt;/Button.Style&gt;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856D68-3B8D-4740-9712-E55F407B1353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Named Styles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Collections of property values:</a:t>
            </a:r>
          </a:p>
          <a:p>
            <a:pPr lvl="1" eaLnBrk="1" hangingPunct="1"/>
            <a:r>
              <a:rPr lang="en-US" altLang="en-US" sz="2400"/>
              <a:t>&lt;Window.Resources&gt;</a:t>
            </a:r>
            <a:br>
              <a:rPr lang="en-US" altLang="en-US" sz="2400"/>
            </a:br>
            <a:r>
              <a:rPr lang="en-US" altLang="en-US" sz="2400"/>
              <a:t>   &lt;Style x:Key=“myStyle” TargetType=“{x:Type Control}”&gt;</a:t>
            </a:r>
            <a:br>
              <a:rPr lang="en-US" altLang="en-US" sz="2400"/>
            </a:br>
            <a:r>
              <a:rPr lang="en-US" altLang="en-US" sz="2400"/>
              <a:t>      &lt;Setter Property=“FontSize” Value=“32pt” /&gt;</a:t>
            </a:r>
            <a:br>
              <a:rPr lang="en-US" altLang="en-US" sz="2400"/>
            </a:br>
            <a:r>
              <a:rPr lang="en-US" altLang="en-US" sz="2400"/>
              <a:t>      &lt;Setter Property=“FontWeight” Value=“Bold” /&gt;</a:t>
            </a:r>
            <a:br>
              <a:rPr lang="en-US" altLang="en-US" sz="2400"/>
            </a:br>
            <a:r>
              <a:rPr lang="en-US" altLang="en-US" sz="2400"/>
              <a:t>   &lt;/Style&gt;</a:t>
            </a:r>
            <a:br>
              <a:rPr lang="en-US" altLang="en-US" sz="2400"/>
            </a:br>
            <a:r>
              <a:rPr lang="en-US" altLang="en-US" sz="2400"/>
              <a:t>&lt;/Window&gt;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6899A-450B-4F27-BAE6-D54EB3E1E94C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Binding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Binding infrastructure allows you to set up a one-way or two-way updating of property values that happens when the source changes.</a:t>
            </a:r>
          </a:p>
          <a:p>
            <a:pPr eaLnBrk="1" hangingPunct="1"/>
            <a:r>
              <a:rPr lang="en-US" altLang="en-US"/>
              <a:t>This requires two things:</a:t>
            </a:r>
          </a:p>
          <a:p>
            <a:pPr lvl="1" eaLnBrk="1" hangingPunct="1"/>
            <a:r>
              <a:rPr lang="en-US" altLang="en-US"/>
              <a:t>A dependency object</a:t>
            </a:r>
          </a:p>
          <a:p>
            <a:pPr lvl="2" eaLnBrk="1" hangingPunct="1"/>
            <a:r>
              <a:rPr lang="en-US" altLang="en-US"/>
              <a:t>Has its own dispatcher thread</a:t>
            </a:r>
          </a:p>
          <a:p>
            <a:pPr lvl="1" eaLnBrk="1" hangingPunct="1"/>
            <a:r>
              <a:rPr lang="en-US" altLang="en-US"/>
              <a:t>Support for INotifyPropertyChanged interface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E7DA4-B6A3-4F3D-898A-659AF42B0D96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Binding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Objects that implement INotifyPropertyChanged interface raise events when the property has changed.</a:t>
            </a:r>
          </a:p>
          <a:p>
            <a:pPr eaLnBrk="1" hangingPunct="1"/>
            <a:r>
              <a:rPr lang="en-US" altLang="en-US"/>
              <a:t>Data binding is the process of registering two properties with the data binding engine and letting the engine keep them synchronized.</a:t>
            </a:r>
          </a:p>
          <a:p>
            <a:pPr eaLnBrk="1" hangingPunct="1"/>
            <a:r>
              <a:rPr lang="en-US" altLang="en-US"/>
              <a:t>You will find an example in the Wpf_AttachedProperties demo code.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37BFBB-EE54-4436-92D4-065E3154555B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Binding Links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MSDN Article by John Papa</a:t>
            </a:r>
            <a:endParaRPr lang="en-US" altLang="en-US"/>
          </a:p>
          <a:p>
            <a:r>
              <a:rPr lang="en-US" altLang="en-US">
                <a:hlinkClick r:id="rId3"/>
              </a:rPr>
              <a:t>CodeProject article by Josh Smith (part of a tutorial series)</a:t>
            </a:r>
            <a:endParaRPr lang="en-US" altLang="en-US"/>
          </a:p>
          <a:p>
            <a:r>
              <a:rPr lang="en-US" altLang="en-US">
                <a:hlinkClick r:id="rId4"/>
              </a:rPr>
              <a:t>Bea (Costa) Stollnitz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A3491C-F795-45EB-9765-0AF077F1C61C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Templates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Control Templates you can change the look and feel of existing controls and support making your own controls:</a:t>
            </a:r>
          </a:p>
          <a:p>
            <a:pPr lvl="1" eaLnBrk="1" hangingPunct="1"/>
            <a:r>
              <a:rPr lang="en-US" altLang="en-US"/>
              <a:t>&lt;Button.Template&gt;</a:t>
            </a:r>
            <a:br>
              <a:rPr lang="en-US" altLang="en-US"/>
            </a:br>
            <a:r>
              <a:rPr lang="en-US" altLang="en-US"/>
              <a:t>   &lt;ControlTemplate&gt;</a:t>
            </a:r>
            <a:br>
              <a:rPr lang="en-US" altLang="en-US"/>
            </a:br>
            <a:r>
              <a:rPr lang="en-US" altLang="en-US"/>
              <a:t>      &lt;Grid&gt;&lt;Rectangle /&gt;&lt;/Grid&gt;</a:t>
            </a:r>
            <a:br>
              <a:rPr lang="en-US" altLang="en-US"/>
            </a:br>
            <a:r>
              <a:rPr lang="en-US" altLang="en-US"/>
              <a:t>   &lt;/ControlTemplate&gt;</a:t>
            </a:r>
            <a:br>
              <a:rPr lang="en-US" altLang="en-US"/>
            </a:br>
            <a:r>
              <a:rPr lang="en-US" altLang="en-US"/>
              <a:t>&lt;/Button.Template&gt;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991D88-14BD-44CF-8CEE-28372BD6B1A6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Navigation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use instances of the Page and Frame classes to set up a navigation structure resembling web applications.</a:t>
            </a:r>
          </a:p>
          <a:p>
            <a:pPr lvl="1" eaLnBrk="1" hangingPunct="1"/>
            <a:r>
              <a:rPr lang="en-US" altLang="en-US"/>
              <a:t>Pages go in NavigationWindow instances and Frames go in Windows and Pages.</a:t>
            </a:r>
          </a:p>
          <a:p>
            <a:pPr lvl="1" eaLnBrk="1" hangingPunct="1"/>
            <a:r>
              <a:rPr lang="en-US" altLang="en-US"/>
              <a:t>This is a good alternative to tabbed displays.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1DCB1-7FA4-4733-B09C-CCBDCDAEC1D2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ContentControl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All </a:t>
            </a:r>
            <a:r>
              <a:rPr lang="en-US" dirty="0" err="1"/>
              <a:t>UIElements</a:t>
            </a:r>
            <a:r>
              <a:rPr lang="en-US" dirty="0"/>
              <a:t> derive from this.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Content can be text, a tree of elements, or a </a:t>
            </a:r>
            <a:r>
              <a:rPr lang="en-US" dirty="0" err="1"/>
              <a:t>.Net</a:t>
            </a:r>
            <a:r>
              <a:rPr lang="en-US" dirty="0"/>
              <a:t> object which can be displayed using a data template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Dependency Object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Derives from Dispatcher Object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Supports data binding, styling, animation, property inheritance, and property change notifications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WindowsFormsHost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Supports hosting controls based on HWNDs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53673-293E-415F-AB0F-27640F2B1852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UIElements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ViewBox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Resizes content to fit available space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UserControl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Way to build custom controls as collections of elements on a panel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Animatable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Provides hooks for DirectX to change elements properties over time, e.g., position, size, color, 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FlowDocument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FlowDocumentScrollViewer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FlowDocumentPageViewer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MediaElement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Play media on load or on request, e.g., wma, </a:t>
            </a:r>
            <a:r>
              <a:rPr lang="en-US" dirty="0" err="1"/>
              <a:t>wmv</a:t>
            </a:r>
            <a:r>
              <a:rPr lang="en-US" dirty="0"/>
              <a:t>, mp3, …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AB3C21-35B0-467F-BF87-18E17893F44F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i="1" dirty="0">
                <a:solidFill>
                  <a:schemeClr val="tx2">
                    <a:lumMod val="50000"/>
                  </a:schemeClr>
                </a:solidFill>
              </a:rPr>
              <a:t>End of Presentation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3E7CE4-07CC-4109-ABDD-216C6C1DE4A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WPF Blogs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Josh Smith Blog</a:t>
            </a:r>
            <a:endParaRPr lang="en-US" altLang="en-US"/>
          </a:p>
          <a:p>
            <a:r>
              <a:rPr lang="en-US" altLang="en-US">
                <a:hlinkClick r:id="rId3"/>
              </a:rPr>
              <a:t>WPFpedia</a:t>
            </a:r>
            <a:endParaRPr lang="en-US" altLang="en-US"/>
          </a:p>
          <a:p>
            <a:r>
              <a:rPr lang="en-US" altLang="en-US">
                <a:hlinkClick r:id="rId4"/>
              </a:rPr>
              <a:t>Mike Taulty's Blog</a:t>
            </a: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7874D-D1B9-49DE-A474-2EB3B5E618AE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WPF?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 Graphical User Interface Technology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Desktop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Little brother </a:t>
            </a:r>
            <a:r>
              <a:rPr lang="en-US" dirty="0" err="1"/>
              <a:t>Silverlight</a:t>
            </a:r>
            <a:r>
              <a:rPr lang="en-US" dirty="0"/>
              <a:t> is used for web applications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Uses Markup and Code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Together or separately, much like </a:t>
            </a:r>
            <a:r>
              <a:rPr lang="en-US" dirty="0" err="1"/>
              <a:t>ASP.Net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Easy to produce different styles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Web browser like navigation and placement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Traditional forms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Animated Graphics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B0F83-3E68-49E9-8A2F-F58E263E4036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XAML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eXtensible Application Markup Language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Tags are names of </a:t>
            </a:r>
            <a:r>
              <a:rPr lang="en-US" dirty="0" err="1"/>
              <a:t>.Net</a:t>
            </a:r>
            <a:r>
              <a:rPr lang="en-US" dirty="0"/>
              <a:t> 3.5 classes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Attributes are class properties and events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&lt;Grid&gt;</a:t>
            </a:r>
            <a:br>
              <a:rPr lang="en-US" dirty="0"/>
            </a:br>
            <a:r>
              <a:rPr lang="en-US" dirty="0"/>
              <a:t>   &lt;Ellipse Fill=“blue” /&gt;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err="1"/>
              <a:t>TextBlock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Name: &lt;</a:t>
            </a:r>
            <a:r>
              <a:rPr lang="en-US" dirty="0" err="1"/>
              <a:t>TextBlock</a:t>
            </a:r>
            <a:r>
              <a:rPr lang="en-US" dirty="0"/>
              <a:t> Text=“{Binding Name}” /&gt;</a:t>
            </a:r>
            <a:br>
              <a:rPr lang="en-US" dirty="0"/>
            </a:br>
            <a:r>
              <a:rPr lang="en-US" dirty="0"/>
              <a:t>   &lt;/</a:t>
            </a:r>
            <a:r>
              <a:rPr lang="en-US" dirty="0" err="1"/>
              <a:t>TextBlock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&lt;/Grid&gt;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C13716-F0BD-4283-AF01-4EA1BED24764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Behind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Often, code provides processing for control events, bound in XAML, like this: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XAML in </a:t>
            </a:r>
            <a:r>
              <a:rPr lang="en-US" dirty="0" err="1"/>
              <a:t>Window.Xaml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&lt;Button</a:t>
            </a:r>
            <a:br>
              <a:rPr lang="en-US" dirty="0"/>
            </a:br>
            <a:r>
              <a:rPr lang="en-US" dirty="0"/>
              <a:t>x:Name=“button”</a:t>
            </a:r>
            <a:br>
              <a:rPr lang="en-US" dirty="0"/>
            </a:br>
            <a:r>
              <a:rPr lang="en-US" dirty="0"/>
              <a:t>Width=“200”</a:t>
            </a:r>
            <a:br>
              <a:rPr lang="en-US" dirty="0"/>
            </a:br>
            <a:r>
              <a:rPr lang="en-US" dirty="0"/>
              <a:t>Height=“25”</a:t>
            </a:r>
            <a:br>
              <a:rPr lang="en-US" dirty="0"/>
            </a:br>
            <a:r>
              <a:rPr lang="en-US" dirty="0"/>
              <a:t>Click=“</a:t>
            </a:r>
            <a:r>
              <a:rPr lang="en-US" dirty="0" err="1"/>
              <a:t>button_Click</a:t>
            </a:r>
            <a:r>
              <a:rPr lang="en-US" dirty="0"/>
              <a:t>”&gt;Submit&lt;/Button&gt;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C# code in </a:t>
            </a:r>
            <a:r>
              <a:rPr lang="en-US" dirty="0" err="1"/>
              <a:t>Window.Xaml.cs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Void </a:t>
            </a:r>
            <a:r>
              <a:rPr lang="en-US" dirty="0" err="1"/>
              <a:t>button_Click</a:t>
            </a:r>
            <a:r>
              <a:rPr lang="en-US" dirty="0"/>
              <a:t>(object sender, </a:t>
            </a:r>
            <a:r>
              <a:rPr lang="en-US" dirty="0" err="1"/>
              <a:t>RoutedEventsArgs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MessageBox.Show</a:t>
            </a:r>
            <a:r>
              <a:rPr lang="en-US" dirty="0"/>
              <a:t>(…) }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8BBEC1-9EE8-4707-BFD4-30236137C131}" type="slidenum">
              <a:rPr lang="en-US" altLang="en-US" sz="16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104900"/>
            <a:ext cx="76581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C# Wizard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AC5AD-28EF-4D76-8CC8-9F3757E8BD1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Default Grid Panel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4265E5-FDE7-485E-B8D2-0657808026B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1159</Words>
  <Application>Microsoft Office PowerPoint</Application>
  <PresentationFormat>On-screen Show (4:3)</PresentationFormat>
  <Paragraphs>237</Paragraphs>
  <Slides>39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Custom Design</vt:lpstr>
      <vt:lpstr>Segments</vt:lpstr>
      <vt:lpstr>Windows Presentation Foundation</vt:lpstr>
      <vt:lpstr>References</vt:lpstr>
      <vt:lpstr>WPF Blogs</vt:lpstr>
      <vt:lpstr>Introduction</vt:lpstr>
      <vt:lpstr>Markup</vt:lpstr>
      <vt:lpstr>Code Behind</vt:lpstr>
      <vt:lpstr>C# Wizard</vt:lpstr>
      <vt:lpstr>Default Grid Panel</vt:lpstr>
      <vt:lpstr>Like WinForms, But …</vt:lpstr>
      <vt:lpstr>It’s Easy to do more interesting things</vt:lpstr>
      <vt:lpstr>Panels</vt:lpstr>
      <vt:lpstr>Vector Graphics</vt:lpstr>
      <vt:lpstr>Parse Tree</vt:lpstr>
      <vt:lpstr>What Makes WPF Unique?</vt:lpstr>
      <vt:lpstr>PowerPoint Presentation</vt:lpstr>
      <vt:lpstr>3D Hit Testing</vt:lpstr>
      <vt:lpstr>3D Perspective Camera</vt:lpstr>
      <vt:lpstr>Famous Teapot</vt:lpstr>
      <vt:lpstr>PowerPoint Presentation</vt:lpstr>
      <vt:lpstr>Routed Events</vt:lpstr>
      <vt:lpstr>Adding Event Handlers</vt:lpstr>
      <vt:lpstr>Attached Properties</vt:lpstr>
      <vt:lpstr>DependencyObject Class</vt:lpstr>
      <vt:lpstr>PowerPoint Presentation</vt:lpstr>
      <vt:lpstr>Dependency Properties</vt:lpstr>
      <vt:lpstr>Dependency Property Links</vt:lpstr>
      <vt:lpstr>Property Syntax</vt:lpstr>
      <vt:lpstr>Markup Extensions</vt:lpstr>
      <vt:lpstr>Inline Styles</vt:lpstr>
      <vt:lpstr>Named Styles</vt:lpstr>
      <vt:lpstr>Binding</vt:lpstr>
      <vt:lpstr>Binding</vt:lpstr>
      <vt:lpstr>Binding Links</vt:lpstr>
      <vt:lpstr>Control Templates</vt:lpstr>
      <vt:lpstr>Navigation</vt:lpstr>
      <vt:lpstr>Special Classes</vt:lpstr>
      <vt:lpstr>Special UIElements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</dc:creator>
  <cp:lastModifiedBy>James Fawcett</cp:lastModifiedBy>
  <cp:revision>106</cp:revision>
  <cp:lastPrinted>2014-09-26T19:03:15Z</cp:lastPrinted>
  <dcterms:created xsi:type="dcterms:W3CDTF">2008-03-30T22:34:10Z</dcterms:created>
  <dcterms:modified xsi:type="dcterms:W3CDTF">2017-08-20T13:54:27Z</dcterms:modified>
</cp:coreProperties>
</file>