
<file path=[Content_Types].xml><?xml version="1.0" encoding="utf-8"?>
<Types xmlns="http://schemas.openxmlformats.org/package/2006/content-types">
  <Default Extension="bin" ContentType="application/vnd.openxmlformats-officedocument.oleObject"/>
  <Default Extension="emf" ContentType="image/x-emf"/>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4" r:id="rId1"/>
  </p:sldMasterIdLst>
  <p:notesMasterIdLst>
    <p:notesMasterId r:id="rId41"/>
  </p:notesMasterIdLst>
  <p:handoutMasterIdLst>
    <p:handoutMasterId r:id="rId42"/>
  </p:handoutMasterIdLst>
  <p:sldIdLst>
    <p:sldId id="256" r:id="rId2"/>
    <p:sldId id="257" r:id="rId3"/>
    <p:sldId id="258" r:id="rId4"/>
    <p:sldId id="293" r:id="rId5"/>
    <p:sldId id="259" r:id="rId6"/>
    <p:sldId id="260" r:id="rId7"/>
    <p:sldId id="261" r:id="rId8"/>
    <p:sldId id="262" r:id="rId9"/>
    <p:sldId id="263" r:id="rId10"/>
    <p:sldId id="264" r:id="rId11"/>
    <p:sldId id="265" r:id="rId12"/>
    <p:sldId id="266" r:id="rId13"/>
    <p:sldId id="267" r:id="rId14"/>
    <p:sldId id="268" r:id="rId15"/>
    <p:sldId id="269" r:id="rId16"/>
    <p:sldId id="290" r:id="rId17"/>
    <p:sldId id="291" r:id="rId18"/>
    <p:sldId id="270" r:id="rId19"/>
    <p:sldId id="271" r:id="rId20"/>
    <p:sldId id="272" r:id="rId21"/>
    <p:sldId id="273" r:id="rId22"/>
    <p:sldId id="274" r:id="rId23"/>
    <p:sldId id="275" r:id="rId24"/>
    <p:sldId id="276" r:id="rId25"/>
    <p:sldId id="277" r:id="rId26"/>
    <p:sldId id="278" r:id="rId27"/>
    <p:sldId id="279" r:id="rId28"/>
    <p:sldId id="294" r:id="rId29"/>
    <p:sldId id="280" r:id="rId30"/>
    <p:sldId id="281" r:id="rId31"/>
    <p:sldId id="282" r:id="rId32"/>
    <p:sldId id="283" r:id="rId33"/>
    <p:sldId id="284" r:id="rId34"/>
    <p:sldId id="285" r:id="rId35"/>
    <p:sldId id="286" r:id="rId36"/>
    <p:sldId id="287" r:id="rId37"/>
    <p:sldId id="288" r:id="rId38"/>
    <p:sldId id="289" r:id="rId39"/>
    <p:sldId id="292" r:id="rId40"/>
  </p:sldIdLst>
  <p:sldSz cx="7589838" cy="9875838"/>
  <p:notesSz cx="9144000" cy="6858000"/>
  <p:kinsoku lang="ja-JP" invalStChars="、。，．・：；？！゛゜ヽヾゝゞ々ー’”）〕］｝〉》」』】°‰′″℃￠％ぁぃぅぇぉっゃゅょゎァィゥェォッャュョヮヵヶ!%),.:;?]}｡｣､･ｧｨｩｪｫｬｭｮｯｰﾞﾟ" invalEndChars="‘“（〔［｛〈《「『【￥＄$([\{｢￡"/>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11">
          <p15:clr>
            <a:srgbClr val="A4A3A4"/>
          </p15:clr>
        </p15:guide>
        <p15:guide id="2" pos="239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0FE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2680" y="40"/>
      </p:cViewPr>
      <p:guideLst>
        <p:guide orient="horz" pos="3111"/>
        <p:guide pos="239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7076EC8D-E929-492D-9620-7F0CB32342C8}"/>
              </a:ext>
            </a:extLst>
          </p:cNvPr>
          <p:cNvSpPr>
            <a:spLocks noChangeArrowheads="1"/>
          </p:cNvSpPr>
          <p:nvPr/>
        </p:nvSpPr>
        <p:spPr bwMode="auto">
          <a:xfrm>
            <a:off x="4194175" y="6521450"/>
            <a:ext cx="75723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68363">
              <a:defRPr sz="2800">
                <a:solidFill>
                  <a:schemeClr val="tx1"/>
                </a:solidFill>
                <a:latin typeface="Times New Roman" panose="02020603050405020304" pitchFamily="18" charset="0"/>
              </a:defRPr>
            </a:lvl1pPr>
            <a:lvl2pPr marL="742950" indent="-285750" defTabSz="868363">
              <a:defRPr sz="2800">
                <a:solidFill>
                  <a:schemeClr val="tx1"/>
                </a:solidFill>
                <a:latin typeface="Times New Roman" panose="02020603050405020304" pitchFamily="18" charset="0"/>
              </a:defRPr>
            </a:lvl2pPr>
            <a:lvl3pPr marL="1143000" indent="-228600" defTabSz="868363">
              <a:defRPr sz="2800">
                <a:solidFill>
                  <a:schemeClr val="tx1"/>
                </a:solidFill>
                <a:latin typeface="Times New Roman" panose="02020603050405020304" pitchFamily="18" charset="0"/>
              </a:defRPr>
            </a:lvl3pPr>
            <a:lvl4pPr marL="1600200" indent="-228600" defTabSz="868363">
              <a:defRPr sz="2800">
                <a:solidFill>
                  <a:schemeClr val="tx1"/>
                </a:solidFill>
                <a:latin typeface="Times New Roman" panose="02020603050405020304" pitchFamily="18" charset="0"/>
              </a:defRPr>
            </a:lvl4pPr>
            <a:lvl5pPr marL="2057400" indent="-228600" defTabSz="868363">
              <a:defRPr sz="2800">
                <a:solidFill>
                  <a:schemeClr val="tx1"/>
                </a:solidFill>
                <a:latin typeface="Times New Roman" panose="02020603050405020304" pitchFamily="18" charset="0"/>
              </a:defRPr>
            </a:lvl5pPr>
            <a:lvl6pPr marL="2514600" indent="-228600" defTabSz="868363"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868363"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868363"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868363" eaLnBrk="0" fontAlgn="base" hangingPunct="0">
              <a:spcBef>
                <a:spcPct val="0"/>
              </a:spcBef>
              <a:spcAft>
                <a:spcPct val="0"/>
              </a:spcAft>
              <a:defRPr sz="2800">
                <a:solidFill>
                  <a:schemeClr val="tx1"/>
                </a:solidFill>
                <a:latin typeface="Times New Roman" panose="02020603050405020304" pitchFamily="18" charset="0"/>
              </a:defRPr>
            </a:lvl9pPr>
          </a:lstStyle>
          <a:p>
            <a:pPr algn="ctr">
              <a:lnSpc>
                <a:spcPct val="90000"/>
              </a:lnSpc>
              <a:defRPr/>
            </a:pPr>
            <a:r>
              <a:rPr lang="en-US" altLang="en-US" sz="1200">
                <a:latin typeface="Arial" panose="020B0604020202020204" pitchFamily="34" charset="0"/>
              </a:rPr>
              <a:t>Page </a:t>
            </a:r>
            <a:fld id="{EE12305E-FC41-4E22-A450-3CBC1E71851C}" type="slidenum">
              <a:rPr lang="en-US" altLang="en-US" sz="1200" smtClean="0">
                <a:latin typeface="Arial" panose="020B0604020202020204" pitchFamily="34" charset="0"/>
              </a:rPr>
              <a:pPr algn="ctr">
                <a:lnSpc>
                  <a:spcPct val="90000"/>
                </a:lnSpc>
                <a:defRPr/>
              </a:pPr>
              <a:t>‹#›</a:t>
            </a:fld>
            <a:endParaRPr lang="en-US" altLang="en-US" sz="1200">
              <a:latin typeface="Arial" panose="020B0604020202020204" pitchFamily="34" charset="0"/>
            </a:endParaRPr>
          </a:p>
        </p:txBody>
      </p:sp>
      <p:sp>
        <p:nvSpPr>
          <p:cNvPr id="2051" name="Rectangle 3">
            <a:extLst>
              <a:ext uri="{FF2B5EF4-FFF2-40B4-BE49-F238E27FC236}">
                <a16:creationId xmlns:a16="http://schemas.microsoft.com/office/drawing/2014/main" id="{6B1B3DE8-F417-491B-A20C-6443B378F433}"/>
              </a:ext>
            </a:extLst>
          </p:cNvPr>
          <p:cNvSpPr>
            <a:spLocks noGrp="1" noRot="1" noChangeAspect="1" noChangeArrowheads="1" noTextEdit="1"/>
          </p:cNvSpPr>
          <p:nvPr>
            <p:ph type="sldImg" idx="2"/>
          </p:nvPr>
        </p:nvSpPr>
        <p:spPr bwMode="auto">
          <a:xfrm>
            <a:off x="3586163" y="515938"/>
            <a:ext cx="1973262" cy="25685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2" name="Rectangle 4">
            <a:extLst>
              <a:ext uri="{FF2B5EF4-FFF2-40B4-BE49-F238E27FC236}">
                <a16:creationId xmlns:a16="http://schemas.microsoft.com/office/drawing/2014/main" id="{27453B02-B14F-4553-B231-4E981AEFD621}"/>
              </a:ext>
            </a:extLst>
          </p:cNvPr>
          <p:cNvSpPr>
            <a:spLocks noGrp="1" noChangeArrowheads="1"/>
          </p:cNvSpPr>
          <p:nvPr>
            <p:ph type="body" sz="quarter" idx="3"/>
          </p:nvPr>
        </p:nvSpPr>
        <p:spPr bwMode="auto">
          <a:xfrm>
            <a:off x="1219200" y="3257550"/>
            <a:ext cx="67056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D3127AB-D534-4B4A-A1EB-7AD56B8D45EE}"/>
              </a:ext>
            </a:extLst>
          </p:cNvPr>
          <p:cNvSpPr>
            <a:spLocks noGrp="1" noRot="1" noChangeAspect="1" noChangeArrowheads="1" noTextEdit="1"/>
          </p:cNvSpPr>
          <p:nvPr>
            <p:ph type="sldImg"/>
          </p:nvPr>
        </p:nvSpPr>
        <p:spPr>
          <a:ln/>
        </p:spPr>
      </p:sp>
      <p:sp>
        <p:nvSpPr>
          <p:cNvPr id="4099" name="Rectangle 3">
            <a:extLst>
              <a:ext uri="{FF2B5EF4-FFF2-40B4-BE49-F238E27FC236}">
                <a16:creationId xmlns:a16="http://schemas.microsoft.com/office/drawing/2014/main" id="{4B4553A3-F2CB-484F-91EE-8E144B1C16F0}"/>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2AB5A71E-5CE6-4D9C-B8B4-573EB8978630}"/>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4D5C6765-32C5-49E8-8039-FDA632E2EB43}"/>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034AF3D5-2796-461C-9E9D-B9567F3FC132}"/>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BDCA86AC-4C6A-4379-9450-2F312796E006}"/>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691A2F60-5798-452A-B0C4-C729930781F5}"/>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FA8DD546-88A6-4C6F-9452-C625249D2CBF}"/>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0D8DA525-2E10-4FFA-9643-F2C965BA317F}"/>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D9FA6B2C-B3A9-4523-9C3E-4D662AAD9EA4}"/>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A22DB05B-BE9B-4D40-9145-C0A4CCC8A8F7}"/>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9BC74A0E-7921-450B-9A0A-51365EADF653}"/>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EED14017-782D-4004-B5BA-CAB5C498D077}"/>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id="{53D02E27-CDEA-4731-9207-499E33221958}"/>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B3BDE5C4-7CE2-4267-8BFF-BBF38F98815E}"/>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57FE6CE8-0868-4996-8261-A19AC5FED4E9}"/>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72A75D8C-F841-48A5-9F70-6F40FD0203AC}"/>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5A476B41-E1BC-4C18-B477-8C9782FAA66E}"/>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18CE9B67-8A32-4D85-AFDC-12E927877E74}"/>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B12391CD-267A-44FB-8C58-0152ABEAC995}"/>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024E9FDA-9520-4773-854D-087399C9AF88}"/>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4ECE7879-0727-4E30-966D-A1B2119958DB}"/>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C3AFB71-C261-4D4D-8276-72459E81F523}"/>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7C21DD75-4498-4553-8DA0-366371650F32}"/>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4A9EF07B-6982-43C0-9D9E-CB961C284753}"/>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60BC28F1-7549-43D4-9E9A-E8E5F2D9881B}"/>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7521C97C-D4FA-440D-B3D9-9BBC5769C79C}"/>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5EA2DB4B-66C4-4A24-8171-2BDCD8FB76B3}"/>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FFC2FD82-8A8B-4224-BDDF-DE4674DBBFDD}"/>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66FF5D8D-E8F3-449D-A5A3-06D5603ECEB9}"/>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077882FA-2C66-494E-BCAC-E68F1831E55D}"/>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1086321B-727C-46F5-9D8B-2E19A3BC4AA9}"/>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3688A5A0-22D4-4AEE-8039-ACC8B1F135A1}"/>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BFA33F4D-0301-4269-B696-A99758E2D9CD}"/>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71C18AEE-92AD-4001-BCB6-23BB65F2A7D3}"/>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165D0BD8-4260-4994-9DF9-90665652206F}"/>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65638F56-F45A-45D8-8D13-BEA412E3770B}"/>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3EAAB6CD-8851-4846-912D-11F293EAB658}"/>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0254B586-16BE-4F81-A77D-5E9DFA134F1F}"/>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AA1D499C-6C95-4B66-84BB-7326D13FC8F8}"/>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E1F71941-6F42-4BF9-A799-897C14A4AD0F}"/>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A51D6EF6-5C35-4310-8478-EA9B0D9E85A8}"/>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E71866BB-34CC-43DA-A383-A33C558514ED}"/>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id="{C2FB33CB-14C3-4937-A1C4-656CD0E8C43A}"/>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CA993CA-E651-41EA-8061-CB97277CB5E9}"/>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A8816068-7556-4B0A-87CC-7E92C589C75F}"/>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7130D0B3-AF0C-4476-AB40-A5BFADE4DF8F}"/>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id="{E649CA69-64B7-42C6-B53A-6D0A804134B2}"/>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79C59F0D-812B-4252-9059-F31FB1BE2BD1}"/>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id="{C0272F28-6FBA-47A5-9AA3-79FD65ED987D}"/>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4AB26199-ECF4-43AC-AA45-CF9E22EF459E}"/>
              </a:ext>
            </a:extLst>
          </p:cNvPr>
          <p:cNvSpPr>
            <a:spLocks noGrp="1" noRot="1" noChangeAspect="1" noChangeArrowheads="1" noTextEdit="1"/>
          </p:cNvSpPr>
          <p:nvPr>
            <p:ph type="sldImg"/>
          </p:nvPr>
        </p:nvSpPr>
        <p:spPr>
          <a:ln/>
        </p:spPr>
      </p:sp>
      <p:sp>
        <p:nvSpPr>
          <p:cNvPr id="68611" name="Rectangle 3">
            <a:extLst>
              <a:ext uri="{FF2B5EF4-FFF2-40B4-BE49-F238E27FC236}">
                <a16:creationId xmlns:a16="http://schemas.microsoft.com/office/drawing/2014/main" id="{5808743A-4012-4309-B562-F50FD5ABE5DD}"/>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4A4C40D6-D2AF-4A3F-BEC2-D96A4D99E54C}"/>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5109687E-246D-425C-BCC5-DF166C3094DA}"/>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E83FDBCB-5552-42C8-9083-91E3C649F774}"/>
              </a:ext>
            </a:extLst>
          </p:cNvPr>
          <p:cNvSpPr>
            <a:spLocks noGrp="1" noRot="1" noChangeAspect="1" noChangeArrowheads="1" noTextEdit="1"/>
          </p:cNvSpPr>
          <p:nvPr>
            <p:ph type="sldImg"/>
          </p:nvPr>
        </p:nvSpPr>
        <p:spPr>
          <a:ln/>
        </p:spPr>
      </p:sp>
      <p:sp>
        <p:nvSpPr>
          <p:cNvPr id="72707" name="Rectangle 3">
            <a:extLst>
              <a:ext uri="{FF2B5EF4-FFF2-40B4-BE49-F238E27FC236}">
                <a16:creationId xmlns:a16="http://schemas.microsoft.com/office/drawing/2014/main" id="{81CD4F3F-7F0E-4A90-8D55-6FAF80A47029}"/>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78D6E043-A917-4930-8745-384162415A86}"/>
              </a:ext>
            </a:extLst>
          </p:cNvPr>
          <p:cNvSpPr>
            <a:spLocks noGrp="1" noRot="1" noChangeAspect="1" noChangeArrowheads="1" noTextEdit="1"/>
          </p:cNvSpPr>
          <p:nvPr>
            <p:ph type="sldImg"/>
          </p:nvPr>
        </p:nvSpPr>
        <p:spPr>
          <a:ln/>
        </p:spPr>
      </p:sp>
      <p:sp>
        <p:nvSpPr>
          <p:cNvPr id="74755" name="Rectangle 3">
            <a:extLst>
              <a:ext uri="{FF2B5EF4-FFF2-40B4-BE49-F238E27FC236}">
                <a16:creationId xmlns:a16="http://schemas.microsoft.com/office/drawing/2014/main" id="{BAC47CEB-E306-4E31-9769-6B7177878144}"/>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CD908DD2-1EBD-4A76-813E-4365D22F9902}"/>
              </a:ext>
            </a:extLst>
          </p:cNvPr>
          <p:cNvSpPr>
            <a:spLocks noGrp="1" noRot="1" noChangeAspect="1" noChangeArrowheads="1" noTextEdit="1"/>
          </p:cNvSpPr>
          <p:nvPr>
            <p:ph type="sldImg"/>
          </p:nvPr>
        </p:nvSpPr>
        <p:spPr>
          <a:ln/>
        </p:spPr>
      </p:sp>
      <p:sp>
        <p:nvSpPr>
          <p:cNvPr id="76803" name="Rectangle 3">
            <a:extLst>
              <a:ext uri="{FF2B5EF4-FFF2-40B4-BE49-F238E27FC236}">
                <a16:creationId xmlns:a16="http://schemas.microsoft.com/office/drawing/2014/main" id="{789489B8-3DAE-499F-8A3F-26D922586155}"/>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F54DA610-56C9-44BD-94B4-93C1212E856B}"/>
              </a:ext>
            </a:extLst>
          </p:cNvPr>
          <p:cNvSpPr>
            <a:spLocks noGrp="1" noRot="1" noChangeAspect="1" noChangeArrowheads="1" noTextEdit="1"/>
          </p:cNvSpPr>
          <p:nvPr>
            <p:ph type="sldImg"/>
          </p:nvPr>
        </p:nvSpPr>
        <p:spPr>
          <a:ln/>
        </p:spPr>
      </p:sp>
      <p:sp>
        <p:nvSpPr>
          <p:cNvPr id="78851" name="Rectangle 3">
            <a:extLst>
              <a:ext uri="{FF2B5EF4-FFF2-40B4-BE49-F238E27FC236}">
                <a16:creationId xmlns:a16="http://schemas.microsoft.com/office/drawing/2014/main" id="{238DE0BA-FD05-4DA5-8E60-9269BD6C566F}"/>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329520EE-DB8C-4985-B563-E1AA1AB79D4A}"/>
              </a:ext>
            </a:extLst>
          </p:cNvPr>
          <p:cNvSpPr>
            <a:spLocks noGrp="1" noRot="1" noChangeAspect="1" noChangeArrowheads="1" noTextEdit="1"/>
          </p:cNvSpPr>
          <p:nvPr>
            <p:ph type="sldImg"/>
          </p:nvPr>
        </p:nvSpPr>
        <p:spPr>
          <a:ln/>
        </p:spPr>
      </p:sp>
      <p:sp>
        <p:nvSpPr>
          <p:cNvPr id="10243" name="Rectangle 3">
            <a:extLst>
              <a:ext uri="{FF2B5EF4-FFF2-40B4-BE49-F238E27FC236}">
                <a16:creationId xmlns:a16="http://schemas.microsoft.com/office/drawing/2014/main" id="{3B712916-6580-4239-9F11-C73BB52EA71B}"/>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4BB0B0D-2F03-4BE8-B3F0-E3562D05E4E4}"/>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7D0D3E17-3A13-4E3D-A340-246480CB1180}"/>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3BE9BB37-8834-4424-AC7F-1EE943E02AC5}"/>
              </a:ext>
            </a:extLst>
          </p:cNvPr>
          <p:cNvSpPr>
            <a:spLocks noGrp="1" noRot="1" noChangeAspect="1" noChangeArrowheads="1" noTextEdit="1"/>
          </p:cNvSpPr>
          <p:nvPr>
            <p:ph type="sldImg"/>
          </p:nvPr>
        </p:nvSpPr>
        <p:spPr>
          <a:ln/>
        </p:spPr>
      </p:sp>
      <p:sp>
        <p:nvSpPr>
          <p:cNvPr id="14339" name="Rectangle 3">
            <a:extLst>
              <a:ext uri="{FF2B5EF4-FFF2-40B4-BE49-F238E27FC236}">
                <a16:creationId xmlns:a16="http://schemas.microsoft.com/office/drawing/2014/main" id="{C182B636-C626-43F4-9F8B-7F7DBD9D5966}"/>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1A1F6E1-70AC-4AD4-A97C-8B0581455BAC}"/>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5F46ADA7-F565-4048-B238-87A7B58659E7}"/>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24A61C2A-D2A4-472D-8DE2-2CB741A5BC5A}"/>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686D8203-0608-4039-93D7-8F7E5FFD305E}"/>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97D8FB66-8CC1-4F33-80DE-CD595E029116}"/>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2A60CE03-5FAF-4379-8F69-2F5FC824C89A}"/>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29917-74B2-4464-97C5-D6FE726FC20C}"/>
              </a:ext>
            </a:extLst>
          </p:cNvPr>
          <p:cNvSpPr>
            <a:spLocks noGrp="1"/>
          </p:cNvSpPr>
          <p:nvPr>
            <p:ph type="ctrTitle"/>
          </p:nvPr>
        </p:nvSpPr>
        <p:spPr>
          <a:xfrm>
            <a:off x="948730" y="1616255"/>
            <a:ext cx="5692379" cy="3438255"/>
          </a:xfrm>
        </p:spPr>
        <p:txBody>
          <a:bodyPr anchor="b"/>
          <a:lstStyle>
            <a:lvl1pPr algn="ctr">
              <a:defRPr sz="3735"/>
            </a:lvl1pPr>
          </a:lstStyle>
          <a:p>
            <a:r>
              <a:rPr lang="en-US"/>
              <a:t>Click to edit Master title style</a:t>
            </a:r>
          </a:p>
        </p:txBody>
      </p:sp>
      <p:sp>
        <p:nvSpPr>
          <p:cNvPr id="3" name="Subtitle 2">
            <a:extLst>
              <a:ext uri="{FF2B5EF4-FFF2-40B4-BE49-F238E27FC236}">
                <a16:creationId xmlns:a16="http://schemas.microsoft.com/office/drawing/2014/main" id="{DA26A544-8A7D-4567-A608-AF97A8ACE8D6}"/>
              </a:ext>
            </a:extLst>
          </p:cNvPr>
          <p:cNvSpPr>
            <a:spLocks noGrp="1"/>
          </p:cNvSpPr>
          <p:nvPr>
            <p:ph type="subTitle" idx="1"/>
          </p:nvPr>
        </p:nvSpPr>
        <p:spPr>
          <a:xfrm>
            <a:off x="948730" y="5187102"/>
            <a:ext cx="5692379" cy="2384374"/>
          </a:xfrm>
        </p:spPr>
        <p:txBody>
          <a:bodyPr/>
          <a:lstStyle>
            <a:lvl1pPr marL="0" indent="0" algn="ctr">
              <a:buNone/>
              <a:defRPr sz="1494"/>
            </a:lvl1pPr>
            <a:lvl2pPr marL="284607" indent="0" algn="ctr">
              <a:buNone/>
              <a:defRPr sz="1245"/>
            </a:lvl2pPr>
            <a:lvl3pPr marL="569214" indent="0" algn="ctr">
              <a:buNone/>
              <a:defRPr sz="1121"/>
            </a:lvl3pPr>
            <a:lvl4pPr marL="853821" indent="0" algn="ctr">
              <a:buNone/>
              <a:defRPr sz="996"/>
            </a:lvl4pPr>
            <a:lvl5pPr marL="1138428" indent="0" algn="ctr">
              <a:buNone/>
              <a:defRPr sz="996"/>
            </a:lvl5pPr>
            <a:lvl6pPr marL="1423035" indent="0" algn="ctr">
              <a:buNone/>
              <a:defRPr sz="996"/>
            </a:lvl6pPr>
            <a:lvl7pPr marL="1707642" indent="0" algn="ctr">
              <a:buNone/>
              <a:defRPr sz="996"/>
            </a:lvl7pPr>
            <a:lvl8pPr marL="1992249" indent="0" algn="ctr">
              <a:buNone/>
              <a:defRPr sz="996"/>
            </a:lvl8pPr>
            <a:lvl9pPr marL="2276856" indent="0" algn="ctr">
              <a:buNone/>
              <a:defRPr sz="996"/>
            </a:lvl9pPr>
          </a:lstStyle>
          <a:p>
            <a:r>
              <a:rPr lang="en-US"/>
              <a:t>Click to edit Master subtitle style</a:t>
            </a:r>
          </a:p>
        </p:txBody>
      </p:sp>
      <p:sp>
        <p:nvSpPr>
          <p:cNvPr id="4" name="Date Placeholder 3">
            <a:extLst>
              <a:ext uri="{FF2B5EF4-FFF2-40B4-BE49-F238E27FC236}">
                <a16:creationId xmlns:a16="http://schemas.microsoft.com/office/drawing/2014/main" id="{C13B78C5-5F70-45CC-9EB8-291E01BFED53}"/>
              </a:ext>
            </a:extLst>
          </p:cNvPr>
          <p:cNvSpPr>
            <a:spLocks noGrp="1"/>
          </p:cNvSpPr>
          <p:nvPr>
            <p:ph type="dt" sz="half" idx="10"/>
          </p:nvPr>
        </p:nvSpPr>
        <p:spPr/>
        <p:txBody>
          <a:bodyPr/>
          <a:lstStyle/>
          <a:p>
            <a:fld id="{19286AA6-8F1B-4D1D-B88E-4C4FF7249906}" type="datetimeFigureOut">
              <a:rPr lang="en-US" smtClean="0"/>
              <a:t>8/6/2019</a:t>
            </a:fld>
            <a:endParaRPr lang="en-US"/>
          </a:p>
        </p:txBody>
      </p:sp>
      <p:sp>
        <p:nvSpPr>
          <p:cNvPr id="5" name="Footer Placeholder 4">
            <a:extLst>
              <a:ext uri="{FF2B5EF4-FFF2-40B4-BE49-F238E27FC236}">
                <a16:creationId xmlns:a16="http://schemas.microsoft.com/office/drawing/2014/main" id="{A58CEF3A-74F4-42A8-8077-326D5F2A33C4}"/>
              </a:ext>
            </a:extLst>
          </p:cNvPr>
          <p:cNvSpPr>
            <a:spLocks noGrp="1"/>
          </p:cNvSpPr>
          <p:nvPr>
            <p:ph type="ftr" sz="quarter" idx="11"/>
          </p:nvPr>
        </p:nvSpPr>
        <p:spPr/>
        <p:txBody>
          <a:bodyPr/>
          <a:lstStyle/>
          <a:p>
            <a:pPr>
              <a:defRPr/>
            </a:pPr>
            <a:r>
              <a:rPr lang="en-US"/>
              <a:t>Chapter 6 - Hierarchy</a:t>
            </a:r>
          </a:p>
        </p:txBody>
      </p:sp>
      <p:sp>
        <p:nvSpPr>
          <p:cNvPr id="6" name="Slide Number Placeholder 5">
            <a:extLst>
              <a:ext uri="{FF2B5EF4-FFF2-40B4-BE49-F238E27FC236}">
                <a16:creationId xmlns:a16="http://schemas.microsoft.com/office/drawing/2014/main" id="{98444AE1-A21A-41ED-AD0C-5FFEE6D5A95F}"/>
              </a:ext>
            </a:extLst>
          </p:cNvPr>
          <p:cNvSpPr>
            <a:spLocks noGrp="1"/>
          </p:cNvSpPr>
          <p:nvPr>
            <p:ph type="sldNum" sz="quarter" idx="12"/>
          </p:nvPr>
        </p:nvSpPr>
        <p:spPr/>
        <p:txBody>
          <a:bodyPr/>
          <a:lstStyle/>
          <a:p>
            <a:pPr>
              <a:defRPr/>
            </a:pPr>
            <a:fld id="{F7DCC5D9-6CA2-4339-BDF8-1C5AF93C427E}" type="slidenum">
              <a:rPr lang="en-US" altLang="en-US" smtClean="0"/>
              <a:pPr>
                <a:defRPr/>
              </a:pPr>
              <a:t>‹#›</a:t>
            </a:fld>
            <a:endParaRPr lang="en-US" altLang="en-US"/>
          </a:p>
        </p:txBody>
      </p:sp>
    </p:spTree>
    <p:extLst>
      <p:ext uri="{BB962C8B-B14F-4D97-AF65-F5344CB8AC3E}">
        <p14:creationId xmlns:p14="http://schemas.microsoft.com/office/powerpoint/2010/main" val="4267143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B2F6C-2DBE-4220-86C9-26AD126D44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97F632-2344-41BB-8EEA-57122063A1B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D2883D-A1CA-418E-BCE2-1C0CA08285D8}"/>
              </a:ext>
            </a:extLst>
          </p:cNvPr>
          <p:cNvSpPr>
            <a:spLocks noGrp="1"/>
          </p:cNvSpPr>
          <p:nvPr>
            <p:ph type="dt" sz="half" idx="10"/>
          </p:nvPr>
        </p:nvSpPr>
        <p:spPr/>
        <p:txBody>
          <a:bodyPr/>
          <a:lstStyle/>
          <a:p>
            <a:fld id="{19286AA6-8F1B-4D1D-B88E-4C4FF7249906}" type="datetimeFigureOut">
              <a:rPr lang="en-US" smtClean="0"/>
              <a:t>8/6/2019</a:t>
            </a:fld>
            <a:endParaRPr lang="en-US"/>
          </a:p>
        </p:txBody>
      </p:sp>
      <p:sp>
        <p:nvSpPr>
          <p:cNvPr id="5" name="Footer Placeholder 4">
            <a:extLst>
              <a:ext uri="{FF2B5EF4-FFF2-40B4-BE49-F238E27FC236}">
                <a16:creationId xmlns:a16="http://schemas.microsoft.com/office/drawing/2014/main" id="{59AA2F65-8ED3-4810-BFFC-73446D47F169}"/>
              </a:ext>
            </a:extLst>
          </p:cNvPr>
          <p:cNvSpPr>
            <a:spLocks noGrp="1"/>
          </p:cNvSpPr>
          <p:nvPr>
            <p:ph type="ftr" sz="quarter" idx="11"/>
          </p:nvPr>
        </p:nvSpPr>
        <p:spPr/>
        <p:txBody>
          <a:bodyPr/>
          <a:lstStyle/>
          <a:p>
            <a:pPr>
              <a:defRPr/>
            </a:pPr>
            <a:r>
              <a:rPr lang="en-US"/>
              <a:t>Chapter 6 - Hierarchy</a:t>
            </a:r>
          </a:p>
        </p:txBody>
      </p:sp>
      <p:sp>
        <p:nvSpPr>
          <p:cNvPr id="6" name="Slide Number Placeholder 5">
            <a:extLst>
              <a:ext uri="{FF2B5EF4-FFF2-40B4-BE49-F238E27FC236}">
                <a16:creationId xmlns:a16="http://schemas.microsoft.com/office/drawing/2014/main" id="{47E609F4-B227-4092-9DE8-343406620056}"/>
              </a:ext>
            </a:extLst>
          </p:cNvPr>
          <p:cNvSpPr>
            <a:spLocks noGrp="1"/>
          </p:cNvSpPr>
          <p:nvPr>
            <p:ph type="sldNum" sz="quarter" idx="12"/>
          </p:nvPr>
        </p:nvSpPr>
        <p:spPr/>
        <p:txBody>
          <a:bodyPr/>
          <a:lstStyle/>
          <a:p>
            <a:pPr>
              <a:defRPr/>
            </a:pPr>
            <a:fld id="{79A97643-7B8C-42DF-AC08-9CBD5A9DB0FC}" type="slidenum">
              <a:rPr lang="en-US" altLang="en-US" smtClean="0"/>
              <a:pPr>
                <a:defRPr/>
              </a:pPr>
              <a:t>‹#›</a:t>
            </a:fld>
            <a:endParaRPr lang="en-US" altLang="en-US"/>
          </a:p>
        </p:txBody>
      </p:sp>
    </p:spTree>
    <p:extLst>
      <p:ext uri="{BB962C8B-B14F-4D97-AF65-F5344CB8AC3E}">
        <p14:creationId xmlns:p14="http://schemas.microsoft.com/office/powerpoint/2010/main" val="759689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3585C5-0A29-45E3-9650-C586A2B9B7E2}"/>
              </a:ext>
            </a:extLst>
          </p:cNvPr>
          <p:cNvSpPr>
            <a:spLocks noGrp="1"/>
          </p:cNvSpPr>
          <p:nvPr>
            <p:ph type="title" orient="vert"/>
          </p:nvPr>
        </p:nvSpPr>
        <p:spPr>
          <a:xfrm>
            <a:off x="5431478" y="525797"/>
            <a:ext cx="1636559" cy="836931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E3615D-941B-4158-A54D-08B481F29D40}"/>
              </a:ext>
            </a:extLst>
          </p:cNvPr>
          <p:cNvSpPr>
            <a:spLocks noGrp="1"/>
          </p:cNvSpPr>
          <p:nvPr>
            <p:ph type="body" orient="vert" idx="1"/>
          </p:nvPr>
        </p:nvSpPr>
        <p:spPr>
          <a:xfrm>
            <a:off x="521802" y="525797"/>
            <a:ext cx="4814803" cy="836931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C66FC4-3053-471F-8294-7DBC68DEFFDF}"/>
              </a:ext>
            </a:extLst>
          </p:cNvPr>
          <p:cNvSpPr>
            <a:spLocks noGrp="1"/>
          </p:cNvSpPr>
          <p:nvPr>
            <p:ph type="dt" sz="half" idx="10"/>
          </p:nvPr>
        </p:nvSpPr>
        <p:spPr/>
        <p:txBody>
          <a:bodyPr/>
          <a:lstStyle/>
          <a:p>
            <a:fld id="{19286AA6-8F1B-4D1D-B88E-4C4FF7249906}" type="datetimeFigureOut">
              <a:rPr lang="en-US" smtClean="0"/>
              <a:t>8/6/2019</a:t>
            </a:fld>
            <a:endParaRPr lang="en-US"/>
          </a:p>
        </p:txBody>
      </p:sp>
      <p:sp>
        <p:nvSpPr>
          <p:cNvPr id="5" name="Footer Placeholder 4">
            <a:extLst>
              <a:ext uri="{FF2B5EF4-FFF2-40B4-BE49-F238E27FC236}">
                <a16:creationId xmlns:a16="http://schemas.microsoft.com/office/drawing/2014/main" id="{2A5FBF83-1D17-4CC4-9599-E27D81060A26}"/>
              </a:ext>
            </a:extLst>
          </p:cNvPr>
          <p:cNvSpPr>
            <a:spLocks noGrp="1"/>
          </p:cNvSpPr>
          <p:nvPr>
            <p:ph type="ftr" sz="quarter" idx="11"/>
          </p:nvPr>
        </p:nvSpPr>
        <p:spPr/>
        <p:txBody>
          <a:bodyPr/>
          <a:lstStyle/>
          <a:p>
            <a:pPr>
              <a:defRPr/>
            </a:pPr>
            <a:r>
              <a:rPr lang="en-US"/>
              <a:t>Chapter 6 - Hierarchy</a:t>
            </a:r>
          </a:p>
        </p:txBody>
      </p:sp>
      <p:sp>
        <p:nvSpPr>
          <p:cNvPr id="6" name="Slide Number Placeholder 5">
            <a:extLst>
              <a:ext uri="{FF2B5EF4-FFF2-40B4-BE49-F238E27FC236}">
                <a16:creationId xmlns:a16="http://schemas.microsoft.com/office/drawing/2014/main" id="{2750C21F-7559-4583-B069-983E5D1A331D}"/>
              </a:ext>
            </a:extLst>
          </p:cNvPr>
          <p:cNvSpPr>
            <a:spLocks noGrp="1"/>
          </p:cNvSpPr>
          <p:nvPr>
            <p:ph type="sldNum" sz="quarter" idx="12"/>
          </p:nvPr>
        </p:nvSpPr>
        <p:spPr/>
        <p:txBody>
          <a:bodyPr/>
          <a:lstStyle/>
          <a:p>
            <a:pPr>
              <a:defRPr/>
            </a:pPr>
            <a:fld id="{9E55DAA6-A358-4784-851B-C19D0AAF854B}" type="slidenum">
              <a:rPr lang="en-US" altLang="en-US" smtClean="0"/>
              <a:pPr>
                <a:defRPr/>
              </a:pPr>
              <a:t>‹#›</a:t>
            </a:fld>
            <a:endParaRPr lang="en-US" altLang="en-US"/>
          </a:p>
        </p:txBody>
      </p:sp>
    </p:spTree>
    <p:extLst>
      <p:ext uri="{BB962C8B-B14F-4D97-AF65-F5344CB8AC3E}">
        <p14:creationId xmlns:p14="http://schemas.microsoft.com/office/powerpoint/2010/main" val="1817967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90550" y="328613"/>
            <a:ext cx="6451600" cy="1098550"/>
          </a:xfrm>
        </p:spPr>
        <p:txBody>
          <a:bodyPr/>
          <a:lstStyle/>
          <a:p>
            <a:r>
              <a:rPr lang="en-US"/>
              <a:t>Click to edit Master title style</a:t>
            </a:r>
          </a:p>
        </p:txBody>
      </p:sp>
      <p:sp>
        <p:nvSpPr>
          <p:cNvPr id="3" name="Table Placeholder 2"/>
          <p:cNvSpPr>
            <a:spLocks noGrp="1"/>
          </p:cNvSpPr>
          <p:nvPr>
            <p:ph type="tbl" idx="1"/>
          </p:nvPr>
        </p:nvSpPr>
        <p:spPr>
          <a:xfrm>
            <a:off x="569913" y="2193925"/>
            <a:ext cx="6450012" cy="6584950"/>
          </a:xfrm>
        </p:spPr>
        <p:txBody>
          <a:bodyPr/>
          <a:lstStyle/>
          <a:p>
            <a:pPr lvl="0"/>
            <a:endParaRPr lang="en-US" noProof="0"/>
          </a:p>
        </p:txBody>
      </p:sp>
      <p:sp>
        <p:nvSpPr>
          <p:cNvPr id="4" name="Rectangle 7">
            <a:extLst>
              <a:ext uri="{FF2B5EF4-FFF2-40B4-BE49-F238E27FC236}">
                <a16:creationId xmlns:a16="http://schemas.microsoft.com/office/drawing/2014/main" id="{141D847A-EF43-4499-B6A1-D7C2BC8FE5CA}"/>
              </a:ext>
            </a:extLst>
          </p:cNvPr>
          <p:cNvSpPr>
            <a:spLocks noGrp="1" noChangeArrowheads="1"/>
          </p:cNvSpPr>
          <p:nvPr>
            <p:ph type="ftr" sz="quarter" idx="10"/>
          </p:nvPr>
        </p:nvSpPr>
        <p:spPr>
          <a:ln/>
        </p:spPr>
        <p:txBody>
          <a:bodyPr/>
          <a:lstStyle>
            <a:lvl1pPr>
              <a:defRPr/>
            </a:lvl1pPr>
          </a:lstStyle>
          <a:p>
            <a:pPr>
              <a:defRPr/>
            </a:pPr>
            <a:r>
              <a:rPr lang="en-US"/>
              <a:t>Chapter 6 - Hierarchy</a:t>
            </a:r>
          </a:p>
        </p:txBody>
      </p:sp>
      <p:sp>
        <p:nvSpPr>
          <p:cNvPr id="5" name="Rectangle 8">
            <a:extLst>
              <a:ext uri="{FF2B5EF4-FFF2-40B4-BE49-F238E27FC236}">
                <a16:creationId xmlns:a16="http://schemas.microsoft.com/office/drawing/2014/main" id="{28EA29A3-2A07-4F66-AE10-17512C2D2D89}"/>
              </a:ext>
            </a:extLst>
          </p:cNvPr>
          <p:cNvSpPr>
            <a:spLocks noGrp="1" noChangeArrowheads="1"/>
          </p:cNvSpPr>
          <p:nvPr>
            <p:ph type="sldNum" sz="quarter" idx="11"/>
          </p:nvPr>
        </p:nvSpPr>
        <p:spPr>
          <a:ln/>
        </p:spPr>
        <p:txBody>
          <a:bodyPr/>
          <a:lstStyle>
            <a:lvl1pPr>
              <a:defRPr/>
            </a:lvl1pPr>
          </a:lstStyle>
          <a:p>
            <a:pPr>
              <a:defRPr/>
            </a:pPr>
            <a:fld id="{EA26E49F-3EDA-497F-A044-38237DCD9113}" type="slidenum">
              <a:rPr lang="en-US" altLang="en-US"/>
              <a:pPr>
                <a:defRPr/>
              </a:pPr>
              <a:t>‹#›</a:t>
            </a:fld>
            <a:endParaRPr lang="en-US" altLang="en-US"/>
          </a:p>
        </p:txBody>
      </p:sp>
    </p:spTree>
    <p:extLst>
      <p:ext uri="{BB962C8B-B14F-4D97-AF65-F5344CB8AC3E}">
        <p14:creationId xmlns:p14="http://schemas.microsoft.com/office/powerpoint/2010/main" val="350174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F61B9-2005-4164-980B-D1495632C4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9359E5-F20A-49B2-A19B-8A6D42E7774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B38A60-EAE9-4BC3-B415-E1CAF0D1A87D}"/>
              </a:ext>
            </a:extLst>
          </p:cNvPr>
          <p:cNvSpPr>
            <a:spLocks noGrp="1"/>
          </p:cNvSpPr>
          <p:nvPr>
            <p:ph type="dt" sz="half" idx="10"/>
          </p:nvPr>
        </p:nvSpPr>
        <p:spPr/>
        <p:txBody>
          <a:bodyPr/>
          <a:lstStyle/>
          <a:p>
            <a:fld id="{19286AA6-8F1B-4D1D-B88E-4C4FF7249906}" type="datetimeFigureOut">
              <a:rPr lang="en-US" smtClean="0"/>
              <a:t>8/6/2019</a:t>
            </a:fld>
            <a:endParaRPr lang="en-US"/>
          </a:p>
        </p:txBody>
      </p:sp>
      <p:sp>
        <p:nvSpPr>
          <p:cNvPr id="5" name="Footer Placeholder 4">
            <a:extLst>
              <a:ext uri="{FF2B5EF4-FFF2-40B4-BE49-F238E27FC236}">
                <a16:creationId xmlns:a16="http://schemas.microsoft.com/office/drawing/2014/main" id="{B2547D67-9C90-4797-A7E9-01AE856D6055}"/>
              </a:ext>
            </a:extLst>
          </p:cNvPr>
          <p:cNvSpPr>
            <a:spLocks noGrp="1"/>
          </p:cNvSpPr>
          <p:nvPr>
            <p:ph type="ftr" sz="quarter" idx="11"/>
          </p:nvPr>
        </p:nvSpPr>
        <p:spPr/>
        <p:txBody>
          <a:bodyPr/>
          <a:lstStyle/>
          <a:p>
            <a:pPr>
              <a:defRPr/>
            </a:pPr>
            <a:r>
              <a:rPr lang="en-US"/>
              <a:t>Chapter 6 - Hierarchy</a:t>
            </a:r>
          </a:p>
        </p:txBody>
      </p:sp>
      <p:sp>
        <p:nvSpPr>
          <p:cNvPr id="6" name="Slide Number Placeholder 5">
            <a:extLst>
              <a:ext uri="{FF2B5EF4-FFF2-40B4-BE49-F238E27FC236}">
                <a16:creationId xmlns:a16="http://schemas.microsoft.com/office/drawing/2014/main" id="{853E5755-2BD3-49EB-BFC1-F6AFDE6126ED}"/>
              </a:ext>
            </a:extLst>
          </p:cNvPr>
          <p:cNvSpPr>
            <a:spLocks noGrp="1"/>
          </p:cNvSpPr>
          <p:nvPr>
            <p:ph type="sldNum" sz="quarter" idx="12"/>
          </p:nvPr>
        </p:nvSpPr>
        <p:spPr/>
        <p:txBody>
          <a:bodyPr/>
          <a:lstStyle/>
          <a:p>
            <a:pPr>
              <a:defRPr/>
            </a:pPr>
            <a:fld id="{DBAC2633-AE13-4CC9-9FCF-52AD8818A4CD}" type="slidenum">
              <a:rPr lang="en-US" altLang="en-US" smtClean="0"/>
              <a:pPr>
                <a:defRPr/>
              </a:pPr>
              <a:t>‹#›</a:t>
            </a:fld>
            <a:endParaRPr lang="en-US" altLang="en-US"/>
          </a:p>
        </p:txBody>
      </p:sp>
    </p:spTree>
    <p:extLst>
      <p:ext uri="{BB962C8B-B14F-4D97-AF65-F5344CB8AC3E}">
        <p14:creationId xmlns:p14="http://schemas.microsoft.com/office/powerpoint/2010/main" val="880513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472E8-2B59-404B-BD9A-3B3DDFF0BF75}"/>
              </a:ext>
            </a:extLst>
          </p:cNvPr>
          <p:cNvSpPr>
            <a:spLocks noGrp="1"/>
          </p:cNvSpPr>
          <p:nvPr>
            <p:ph type="title"/>
          </p:nvPr>
        </p:nvSpPr>
        <p:spPr>
          <a:xfrm>
            <a:off x="517848" y="2462102"/>
            <a:ext cx="6546235" cy="4108074"/>
          </a:xfrm>
        </p:spPr>
        <p:txBody>
          <a:bodyPr anchor="b"/>
          <a:lstStyle>
            <a:lvl1pPr>
              <a:defRPr sz="3735"/>
            </a:lvl1pPr>
          </a:lstStyle>
          <a:p>
            <a:r>
              <a:rPr lang="en-US"/>
              <a:t>Click to edit Master title style</a:t>
            </a:r>
          </a:p>
        </p:txBody>
      </p:sp>
      <p:sp>
        <p:nvSpPr>
          <p:cNvPr id="3" name="Text Placeholder 2">
            <a:extLst>
              <a:ext uri="{FF2B5EF4-FFF2-40B4-BE49-F238E27FC236}">
                <a16:creationId xmlns:a16="http://schemas.microsoft.com/office/drawing/2014/main" id="{0208DA6B-73FB-4B0A-9F61-53ECF9C5FAD7}"/>
              </a:ext>
            </a:extLst>
          </p:cNvPr>
          <p:cNvSpPr>
            <a:spLocks noGrp="1"/>
          </p:cNvSpPr>
          <p:nvPr>
            <p:ph type="body" idx="1"/>
          </p:nvPr>
        </p:nvSpPr>
        <p:spPr>
          <a:xfrm>
            <a:off x="517848" y="6609040"/>
            <a:ext cx="6546235" cy="2160339"/>
          </a:xfrm>
        </p:spPr>
        <p:txBody>
          <a:bodyPr/>
          <a:lstStyle>
            <a:lvl1pPr marL="0" indent="0">
              <a:buNone/>
              <a:defRPr sz="1494">
                <a:solidFill>
                  <a:schemeClr val="tx1">
                    <a:tint val="75000"/>
                  </a:schemeClr>
                </a:solidFill>
              </a:defRPr>
            </a:lvl1pPr>
            <a:lvl2pPr marL="284607" indent="0">
              <a:buNone/>
              <a:defRPr sz="1245">
                <a:solidFill>
                  <a:schemeClr val="tx1">
                    <a:tint val="75000"/>
                  </a:schemeClr>
                </a:solidFill>
              </a:defRPr>
            </a:lvl2pPr>
            <a:lvl3pPr marL="569214" indent="0">
              <a:buNone/>
              <a:defRPr sz="1121">
                <a:solidFill>
                  <a:schemeClr val="tx1">
                    <a:tint val="75000"/>
                  </a:schemeClr>
                </a:solidFill>
              </a:defRPr>
            </a:lvl3pPr>
            <a:lvl4pPr marL="853821" indent="0">
              <a:buNone/>
              <a:defRPr sz="996">
                <a:solidFill>
                  <a:schemeClr val="tx1">
                    <a:tint val="75000"/>
                  </a:schemeClr>
                </a:solidFill>
              </a:defRPr>
            </a:lvl4pPr>
            <a:lvl5pPr marL="1138428" indent="0">
              <a:buNone/>
              <a:defRPr sz="996">
                <a:solidFill>
                  <a:schemeClr val="tx1">
                    <a:tint val="75000"/>
                  </a:schemeClr>
                </a:solidFill>
              </a:defRPr>
            </a:lvl5pPr>
            <a:lvl6pPr marL="1423035" indent="0">
              <a:buNone/>
              <a:defRPr sz="996">
                <a:solidFill>
                  <a:schemeClr val="tx1">
                    <a:tint val="75000"/>
                  </a:schemeClr>
                </a:solidFill>
              </a:defRPr>
            </a:lvl6pPr>
            <a:lvl7pPr marL="1707642" indent="0">
              <a:buNone/>
              <a:defRPr sz="996">
                <a:solidFill>
                  <a:schemeClr val="tx1">
                    <a:tint val="75000"/>
                  </a:schemeClr>
                </a:solidFill>
              </a:defRPr>
            </a:lvl7pPr>
            <a:lvl8pPr marL="1992249" indent="0">
              <a:buNone/>
              <a:defRPr sz="996">
                <a:solidFill>
                  <a:schemeClr val="tx1">
                    <a:tint val="75000"/>
                  </a:schemeClr>
                </a:solidFill>
              </a:defRPr>
            </a:lvl8pPr>
            <a:lvl9pPr marL="2276856" indent="0">
              <a:buNone/>
              <a:defRPr sz="996">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BC2CB71-038D-4EA5-A614-BF7AF80E00C6}"/>
              </a:ext>
            </a:extLst>
          </p:cNvPr>
          <p:cNvSpPr>
            <a:spLocks noGrp="1"/>
          </p:cNvSpPr>
          <p:nvPr>
            <p:ph type="dt" sz="half" idx="10"/>
          </p:nvPr>
        </p:nvSpPr>
        <p:spPr/>
        <p:txBody>
          <a:bodyPr/>
          <a:lstStyle/>
          <a:p>
            <a:fld id="{19286AA6-8F1B-4D1D-B88E-4C4FF7249906}" type="datetimeFigureOut">
              <a:rPr lang="en-US" smtClean="0"/>
              <a:t>8/6/2019</a:t>
            </a:fld>
            <a:endParaRPr lang="en-US"/>
          </a:p>
        </p:txBody>
      </p:sp>
      <p:sp>
        <p:nvSpPr>
          <p:cNvPr id="5" name="Footer Placeholder 4">
            <a:extLst>
              <a:ext uri="{FF2B5EF4-FFF2-40B4-BE49-F238E27FC236}">
                <a16:creationId xmlns:a16="http://schemas.microsoft.com/office/drawing/2014/main" id="{F488CECC-B9D9-461F-B9CF-1C1AD8C99FDB}"/>
              </a:ext>
            </a:extLst>
          </p:cNvPr>
          <p:cNvSpPr>
            <a:spLocks noGrp="1"/>
          </p:cNvSpPr>
          <p:nvPr>
            <p:ph type="ftr" sz="quarter" idx="11"/>
          </p:nvPr>
        </p:nvSpPr>
        <p:spPr/>
        <p:txBody>
          <a:bodyPr/>
          <a:lstStyle/>
          <a:p>
            <a:pPr>
              <a:defRPr/>
            </a:pPr>
            <a:r>
              <a:rPr lang="en-US"/>
              <a:t>Chapter 6 - Hierarchy</a:t>
            </a:r>
          </a:p>
        </p:txBody>
      </p:sp>
      <p:sp>
        <p:nvSpPr>
          <p:cNvPr id="6" name="Slide Number Placeholder 5">
            <a:extLst>
              <a:ext uri="{FF2B5EF4-FFF2-40B4-BE49-F238E27FC236}">
                <a16:creationId xmlns:a16="http://schemas.microsoft.com/office/drawing/2014/main" id="{FC99442A-3238-4E1D-83A3-90D1931979D7}"/>
              </a:ext>
            </a:extLst>
          </p:cNvPr>
          <p:cNvSpPr>
            <a:spLocks noGrp="1"/>
          </p:cNvSpPr>
          <p:nvPr>
            <p:ph type="sldNum" sz="quarter" idx="12"/>
          </p:nvPr>
        </p:nvSpPr>
        <p:spPr/>
        <p:txBody>
          <a:bodyPr/>
          <a:lstStyle/>
          <a:p>
            <a:pPr>
              <a:defRPr/>
            </a:pPr>
            <a:fld id="{96E48882-8989-402B-AF87-E868D4E2E67C}" type="slidenum">
              <a:rPr lang="en-US" altLang="en-US" smtClean="0"/>
              <a:pPr>
                <a:defRPr/>
              </a:pPr>
              <a:t>‹#›</a:t>
            </a:fld>
            <a:endParaRPr lang="en-US" altLang="en-US"/>
          </a:p>
        </p:txBody>
      </p:sp>
    </p:spTree>
    <p:extLst>
      <p:ext uri="{BB962C8B-B14F-4D97-AF65-F5344CB8AC3E}">
        <p14:creationId xmlns:p14="http://schemas.microsoft.com/office/powerpoint/2010/main" val="2524652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1CD19-0AEC-4CB8-8EC1-E3C23E054D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0C15CF-3EEE-4DD4-8CD8-A163BCF4C4A2}"/>
              </a:ext>
            </a:extLst>
          </p:cNvPr>
          <p:cNvSpPr>
            <a:spLocks noGrp="1"/>
          </p:cNvSpPr>
          <p:nvPr>
            <p:ph sz="half" idx="1"/>
          </p:nvPr>
        </p:nvSpPr>
        <p:spPr>
          <a:xfrm>
            <a:off x="521801" y="2628985"/>
            <a:ext cx="3225681" cy="62661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6D7E4E-2183-4AAF-AC6D-BC3314800A92}"/>
              </a:ext>
            </a:extLst>
          </p:cNvPr>
          <p:cNvSpPr>
            <a:spLocks noGrp="1"/>
          </p:cNvSpPr>
          <p:nvPr>
            <p:ph sz="half" idx="2"/>
          </p:nvPr>
        </p:nvSpPr>
        <p:spPr>
          <a:xfrm>
            <a:off x="3842356" y="2628985"/>
            <a:ext cx="3225681" cy="62661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45C32A-BD51-4CD9-A76B-D0897684149B}"/>
              </a:ext>
            </a:extLst>
          </p:cNvPr>
          <p:cNvSpPr>
            <a:spLocks noGrp="1"/>
          </p:cNvSpPr>
          <p:nvPr>
            <p:ph type="dt" sz="half" idx="10"/>
          </p:nvPr>
        </p:nvSpPr>
        <p:spPr/>
        <p:txBody>
          <a:bodyPr/>
          <a:lstStyle/>
          <a:p>
            <a:fld id="{19286AA6-8F1B-4D1D-B88E-4C4FF7249906}" type="datetimeFigureOut">
              <a:rPr lang="en-US" smtClean="0"/>
              <a:t>8/6/2019</a:t>
            </a:fld>
            <a:endParaRPr lang="en-US"/>
          </a:p>
        </p:txBody>
      </p:sp>
      <p:sp>
        <p:nvSpPr>
          <p:cNvPr id="6" name="Footer Placeholder 5">
            <a:extLst>
              <a:ext uri="{FF2B5EF4-FFF2-40B4-BE49-F238E27FC236}">
                <a16:creationId xmlns:a16="http://schemas.microsoft.com/office/drawing/2014/main" id="{07B19C48-44A4-4102-BDAE-01C94BB05BCD}"/>
              </a:ext>
            </a:extLst>
          </p:cNvPr>
          <p:cNvSpPr>
            <a:spLocks noGrp="1"/>
          </p:cNvSpPr>
          <p:nvPr>
            <p:ph type="ftr" sz="quarter" idx="11"/>
          </p:nvPr>
        </p:nvSpPr>
        <p:spPr/>
        <p:txBody>
          <a:bodyPr/>
          <a:lstStyle/>
          <a:p>
            <a:pPr>
              <a:defRPr/>
            </a:pPr>
            <a:r>
              <a:rPr lang="en-US"/>
              <a:t>Chapter 6 - Hierarchy</a:t>
            </a:r>
          </a:p>
        </p:txBody>
      </p:sp>
      <p:sp>
        <p:nvSpPr>
          <p:cNvPr id="7" name="Slide Number Placeholder 6">
            <a:extLst>
              <a:ext uri="{FF2B5EF4-FFF2-40B4-BE49-F238E27FC236}">
                <a16:creationId xmlns:a16="http://schemas.microsoft.com/office/drawing/2014/main" id="{F2CC8AF4-4DF6-4D30-BA7C-E71860ED1535}"/>
              </a:ext>
            </a:extLst>
          </p:cNvPr>
          <p:cNvSpPr>
            <a:spLocks noGrp="1"/>
          </p:cNvSpPr>
          <p:nvPr>
            <p:ph type="sldNum" sz="quarter" idx="12"/>
          </p:nvPr>
        </p:nvSpPr>
        <p:spPr/>
        <p:txBody>
          <a:bodyPr/>
          <a:lstStyle/>
          <a:p>
            <a:pPr>
              <a:defRPr/>
            </a:pPr>
            <a:fld id="{DA7D3E99-7921-4204-9BBE-8496B4653936}" type="slidenum">
              <a:rPr lang="en-US" altLang="en-US" smtClean="0"/>
              <a:pPr>
                <a:defRPr/>
              </a:pPr>
              <a:t>‹#›</a:t>
            </a:fld>
            <a:endParaRPr lang="en-US" altLang="en-US"/>
          </a:p>
        </p:txBody>
      </p:sp>
    </p:spTree>
    <p:extLst>
      <p:ext uri="{BB962C8B-B14F-4D97-AF65-F5344CB8AC3E}">
        <p14:creationId xmlns:p14="http://schemas.microsoft.com/office/powerpoint/2010/main" val="2007265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7E8B3-B2FC-41AF-8207-81E696C0576A}"/>
              </a:ext>
            </a:extLst>
          </p:cNvPr>
          <p:cNvSpPr>
            <a:spLocks noGrp="1"/>
          </p:cNvSpPr>
          <p:nvPr>
            <p:ph type="title"/>
          </p:nvPr>
        </p:nvSpPr>
        <p:spPr>
          <a:xfrm>
            <a:off x="522790" y="525798"/>
            <a:ext cx="6546235" cy="19088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FDE841-7CDE-41EC-A10A-D8E5FA2E07C3}"/>
              </a:ext>
            </a:extLst>
          </p:cNvPr>
          <p:cNvSpPr>
            <a:spLocks noGrp="1"/>
          </p:cNvSpPr>
          <p:nvPr>
            <p:ph type="body" idx="1"/>
          </p:nvPr>
        </p:nvSpPr>
        <p:spPr>
          <a:xfrm>
            <a:off x="522790" y="2420953"/>
            <a:ext cx="3210857" cy="1186471"/>
          </a:xfrm>
        </p:spPr>
        <p:txBody>
          <a:bodyPr anchor="b"/>
          <a:lstStyle>
            <a:lvl1pPr marL="0" indent="0">
              <a:buNone/>
              <a:defRPr sz="1494" b="1"/>
            </a:lvl1pPr>
            <a:lvl2pPr marL="284607" indent="0">
              <a:buNone/>
              <a:defRPr sz="1245" b="1"/>
            </a:lvl2pPr>
            <a:lvl3pPr marL="569214" indent="0">
              <a:buNone/>
              <a:defRPr sz="1121" b="1"/>
            </a:lvl3pPr>
            <a:lvl4pPr marL="853821" indent="0">
              <a:buNone/>
              <a:defRPr sz="996" b="1"/>
            </a:lvl4pPr>
            <a:lvl5pPr marL="1138428" indent="0">
              <a:buNone/>
              <a:defRPr sz="996" b="1"/>
            </a:lvl5pPr>
            <a:lvl6pPr marL="1423035" indent="0">
              <a:buNone/>
              <a:defRPr sz="996" b="1"/>
            </a:lvl6pPr>
            <a:lvl7pPr marL="1707642" indent="0">
              <a:buNone/>
              <a:defRPr sz="996" b="1"/>
            </a:lvl7pPr>
            <a:lvl8pPr marL="1992249" indent="0">
              <a:buNone/>
              <a:defRPr sz="996" b="1"/>
            </a:lvl8pPr>
            <a:lvl9pPr marL="2276856" indent="0">
              <a:buNone/>
              <a:defRPr sz="996" b="1"/>
            </a:lvl9pPr>
          </a:lstStyle>
          <a:p>
            <a:pPr lvl="0"/>
            <a:r>
              <a:rPr lang="en-US"/>
              <a:t>Edit Master text styles</a:t>
            </a:r>
          </a:p>
        </p:txBody>
      </p:sp>
      <p:sp>
        <p:nvSpPr>
          <p:cNvPr id="4" name="Content Placeholder 3">
            <a:extLst>
              <a:ext uri="{FF2B5EF4-FFF2-40B4-BE49-F238E27FC236}">
                <a16:creationId xmlns:a16="http://schemas.microsoft.com/office/drawing/2014/main" id="{BF44D6B2-1AD1-4434-AC10-650A4E0D5575}"/>
              </a:ext>
            </a:extLst>
          </p:cNvPr>
          <p:cNvSpPr>
            <a:spLocks noGrp="1"/>
          </p:cNvSpPr>
          <p:nvPr>
            <p:ph sz="half" idx="2"/>
          </p:nvPr>
        </p:nvSpPr>
        <p:spPr>
          <a:xfrm>
            <a:off x="522790" y="3607424"/>
            <a:ext cx="3210857" cy="530597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7E11AF-CA7B-484F-97BE-5358B839CBBB}"/>
              </a:ext>
            </a:extLst>
          </p:cNvPr>
          <p:cNvSpPr>
            <a:spLocks noGrp="1"/>
          </p:cNvSpPr>
          <p:nvPr>
            <p:ph type="body" sz="quarter" idx="3"/>
          </p:nvPr>
        </p:nvSpPr>
        <p:spPr>
          <a:xfrm>
            <a:off x="3842355" y="2420953"/>
            <a:ext cx="3226670" cy="1186471"/>
          </a:xfrm>
        </p:spPr>
        <p:txBody>
          <a:bodyPr anchor="b"/>
          <a:lstStyle>
            <a:lvl1pPr marL="0" indent="0">
              <a:buNone/>
              <a:defRPr sz="1494" b="1"/>
            </a:lvl1pPr>
            <a:lvl2pPr marL="284607" indent="0">
              <a:buNone/>
              <a:defRPr sz="1245" b="1"/>
            </a:lvl2pPr>
            <a:lvl3pPr marL="569214" indent="0">
              <a:buNone/>
              <a:defRPr sz="1121" b="1"/>
            </a:lvl3pPr>
            <a:lvl4pPr marL="853821" indent="0">
              <a:buNone/>
              <a:defRPr sz="996" b="1"/>
            </a:lvl4pPr>
            <a:lvl5pPr marL="1138428" indent="0">
              <a:buNone/>
              <a:defRPr sz="996" b="1"/>
            </a:lvl5pPr>
            <a:lvl6pPr marL="1423035" indent="0">
              <a:buNone/>
              <a:defRPr sz="996" b="1"/>
            </a:lvl6pPr>
            <a:lvl7pPr marL="1707642" indent="0">
              <a:buNone/>
              <a:defRPr sz="996" b="1"/>
            </a:lvl7pPr>
            <a:lvl8pPr marL="1992249" indent="0">
              <a:buNone/>
              <a:defRPr sz="996" b="1"/>
            </a:lvl8pPr>
            <a:lvl9pPr marL="2276856" indent="0">
              <a:buNone/>
              <a:defRPr sz="996" b="1"/>
            </a:lvl9pPr>
          </a:lstStyle>
          <a:p>
            <a:pPr lvl="0"/>
            <a:r>
              <a:rPr lang="en-US"/>
              <a:t>Edit Master text styles</a:t>
            </a:r>
          </a:p>
        </p:txBody>
      </p:sp>
      <p:sp>
        <p:nvSpPr>
          <p:cNvPr id="6" name="Content Placeholder 5">
            <a:extLst>
              <a:ext uri="{FF2B5EF4-FFF2-40B4-BE49-F238E27FC236}">
                <a16:creationId xmlns:a16="http://schemas.microsoft.com/office/drawing/2014/main" id="{E61DC24F-02CD-4FC4-8873-525662D31AE6}"/>
              </a:ext>
            </a:extLst>
          </p:cNvPr>
          <p:cNvSpPr>
            <a:spLocks noGrp="1"/>
          </p:cNvSpPr>
          <p:nvPr>
            <p:ph sz="quarter" idx="4"/>
          </p:nvPr>
        </p:nvSpPr>
        <p:spPr>
          <a:xfrm>
            <a:off x="3842355" y="3607424"/>
            <a:ext cx="3226670" cy="530597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521AC3-4D86-42C1-AD4B-6F252B5000A9}"/>
              </a:ext>
            </a:extLst>
          </p:cNvPr>
          <p:cNvSpPr>
            <a:spLocks noGrp="1"/>
          </p:cNvSpPr>
          <p:nvPr>
            <p:ph type="dt" sz="half" idx="10"/>
          </p:nvPr>
        </p:nvSpPr>
        <p:spPr/>
        <p:txBody>
          <a:bodyPr/>
          <a:lstStyle/>
          <a:p>
            <a:fld id="{19286AA6-8F1B-4D1D-B88E-4C4FF7249906}" type="datetimeFigureOut">
              <a:rPr lang="en-US" smtClean="0"/>
              <a:t>8/6/2019</a:t>
            </a:fld>
            <a:endParaRPr lang="en-US"/>
          </a:p>
        </p:txBody>
      </p:sp>
      <p:sp>
        <p:nvSpPr>
          <p:cNvPr id="8" name="Footer Placeholder 7">
            <a:extLst>
              <a:ext uri="{FF2B5EF4-FFF2-40B4-BE49-F238E27FC236}">
                <a16:creationId xmlns:a16="http://schemas.microsoft.com/office/drawing/2014/main" id="{BEB20B61-8943-430D-825C-580B343CC288}"/>
              </a:ext>
            </a:extLst>
          </p:cNvPr>
          <p:cNvSpPr>
            <a:spLocks noGrp="1"/>
          </p:cNvSpPr>
          <p:nvPr>
            <p:ph type="ftr" sz="quarter" idx="11"/>
          </p:nvPr>
        </p:nvSpPr>
        <p:spPr/>
        <p:txBody>
          <a:bodyPr/>
          <a:lstStyle/>
          <a:p>
            <a:pPr>
              <a:defRPr/>
            </a:pPr>
            <a:r>
              <a:rPr lang="en-US"/>
              <a:t>Chapter 6 - Hierarchy</a:t>
            </a:r>
          </a:p>
        </p:txBody>
      </p:sp>
      <p:sp>
        <p:nvSpPr>
          <p:cNvPr id="9" name="Slide Number Placeholder 8">
            <a:extLst>
              <a:ext uri="{FF2B5EF4-FFF2-40B4-BE49-F238E27FC236}">
                <a16:creationId xmlns:a16="http://schemas.microsoft.com/office/drawing/2014/main" id="{9ACAAD77-7C77-4C5C-87AB-DE16119DE246}"/>
              </a:ext>
            </a:extLst>
          </p:cNvPr>
          <p:cNvSpPr>
            <a:spLocks noGrp="1"/>
          </p:cNvSpPr>
          <p:nvPr>
            <p:ph type="sldNum" sz="quarter" idx="12"/>
          </p:nvPr>
        </p:nvSpPr>
        <p:spPr/>
        <p:txBody>
          <a:bodyPr/>
          <a:lstStyle/>
          <a:p>
            <a:pPr>
              <a:defRPr/>
            </a:pPr>
            <a:fld id="{736E41B4-6072-4F6D-977F-9FB51725FAF9}" type="slidenum">
              <a:rPr lang="en-US" altLang="en-US" smtClean="0"/>
              <a:pPr>
                <a:defRPr/>
              </a:pPr>
              <a:t>‹#›</a:t>
            </a:fld>
            <a:endParaRPr lang="en-US" altLang="en-US"/>
          </a:p>
        </p:txBody>
      </p:sp>
    </p:spTree>
    <p:extLst>
      <p:ext uri="{BB962C8B-B14F-4D97-AF65-F5344CB8AC3E}">
        <p14:creationId xmlns:p14="http://schemas.microsoft.com/office/powerpoint/2010/main" val="4268473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722B2-155B-4282-88B6-90D262A660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477359-60C1-4810-857B-13A218325C48}"/>
              </a:ext>
            </a:extLst>
          </p:cNvPr>
          <p:cNvSpPr>
            <a:spLocks noGrp="1"/>
          </p:cNvSpPr>
          <p:nvPr>
            <p:ph type="dt" sz="half" idx="10"/>
          </p:nvPr>
        </p:nvSpPr>
        <p:spPr/>
        <p:txBody>
          <a:bodyPr/>
          <a:lstStyle/>
          <a:p>
            <a:fld id="{19286AA6-8F1B-4D1D-B88E-4C4FF7249906}" type="datetimeFigureOut">
              <a:rPr lang="en-US" smtClean="0"/>
              <a:t>8/6/2019</a:t>
            </a:fld>
            <a:endParaRPr lang="en-US"/>
          </a:p>
        </p:txBody>
      </p:sp>
      <p:sp>
        <p:nvSpPr>
          <p:cNvPr id="4" name="Footer Placeholder 3">
            <a:extLst>
              <a:ext uri="{FF2B5EF4-FFF2-40B4-BE49-F238E27FC236}">
                <a16:creationId xmlns:a16="http://schemas.microsoft.com/office/drawing/2014/main" id="{E1C6C1A3-4A60-4433-9DD8-9E56E8823167}"/>
              </a:ext>
            </a:extLst>
          </p:cNvPr>
          <p:cNvSpPr>
            <a:spLocks noGrp="1"/>
          </p:cNvSpPr>
          <p:nvPr>
            <p:ph type="ftr" sz="quarter" idx="11"/>
          </p:nvPr>
        </p:nvSpPr>
        <p:spPr/>
        <p:txBody>
          <a:bodyPr/>
          <a:lstStyle/>
          <a:p>
            <a:pPr>
              <a:defRPr/>
            </a:pPr>
            <a:r>
              <a:rPr lang="en-US"/>
              <a:t>Chapter 6 - Hierarchy</a:t>
            </a:r>
          </a:p>
        </p:txBody>
      </p:sp>
      <p:sp>
        <p:nvSpPr>
          <p:cNvPr id="5" name="Slide Number Placeholder 4">
            <a:extLst>
              <a:ext uri="{FF2B5EF4-FFF2-40B4-BE49-F238E27FC236}">
                <a16:creationId xmlns:a16="http://schemas.microsoft.com/office/drawing/2014/main" id="{BD0AE9C8-E1F3-47B4-98CF-2E50830E1E43}"/>
              </a:ext>
            </a:extLst>
          </p:cNvPr>
          <p:cNvSpPr>
            <a:spLocks noGrp="1"/>
          </p:cNvSpPr>
          <p:nvPr>
            <p:ph type="sldNum" sz="quarter" idx="12"/>
          </p:nvPr>
        </p:nvSpPr>
        <p:spPr/>
        <p:txBody>
          <a:bodyPr/>
          <a:lstStyle/>
          <a:p>
            <a:pPr>
              <a:defRPr/>
            </a:pPr>
            <a:fld id="{2AA7C833-0E57-492C-B863-D0C0C57C2453}" type="slidenum">
              <a:rPr lang="en-US" altLang="en-US" smtClean="0"/>
              <a:pPr>
                <a:defRPr/>
              </a:pPr>
              <a:t>‹#›</a:t>
            </a:fld>
            <a:endParaRPr lang="en-US" altLang="en-US"/>
          </a:p>
        </p:txBody>
      </p:sp>
    </p:spTree>
    <p:extLst>
      <p:ext uri="{BB962C8B-B14F-4D97-AF65-F5344CB8AC3E}">
        <p14:creationId xmlns:p14="http://schemas.microsoft.com/office/powerpoint/2010/main" val="3084355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09D6EB-47D7-481E-B19B-341DF93DBE10}"/>
              </a:ext>
            </a:extLst>
          </p:cNvPr>
          <p:cNvSpPr>
            <a:spLocks noGrp="1"/>
          </p:cNvSpPr>
          <p:nvPr>
            <p:ph type="dt" sz="half" idx="10"/>
          </p:nvPr>
        </p:nvSpPr>
        <p:spPr/>
        <p:txBody>
          <a:bodyPr/>
          <a:lstStyle/>
          <a:p>
            <a:fld id="{19286AA6-8F1B-4D1D-B88E-4C4FF7249906}" type="datetimeFigureOut">
              <a:rPr lang="en-US" smtClean="0"/>
              <a:t>8/6/2019</a:t>
            </a:fld>
            <a:endParaRPr lang="en-US"/>
          </a:p>
        </p:txBody>
      </p:sp>
      <p:sp>
        <p:nvSpPr>
          <p:cNvPr id="3" name="Footer Placeholder 2">
            <a:extLst>
              <a:ext uri="{FF2B5EF4-FFF2-40B4-BE49-F238E27FC236}">
                <a16:creationId xmlns:a16="http://schemas.microsoft.com/office/drawing/2014/main" id="{60F2F21D-6695-47AE-B63F-B1AD01712DF3}"/>
              </a:ext>
            </a:extLst>
          </p:cNvPr>
          <p:cNvSpPr>
            <a:spLocks noGrp="1"/>
          </p:cNvSpPr>
          <p:nvPr>
            <p:ph type="ftr" sz="quarter" idx="11"/>
          </p:nvPr>
        </p:nvSpPr>
        <p:spPr/>
        <p:txBody>
          <a:bodyPr/>
          <a:lstStyle/>
          <a:p>
            <a:pPr>
              <a:defRPr/>
            </a:pPr>
            <a:r>
              <a:rPr lang="en-US"/>
              <a:t>Chapter 6 - Hierarchy</a:t>
            </a:r>
          </a:p>
        </p:txBody>
      </p:sp>
      <p:sp>
        <p:nvSpPr>
          <p:cNvPr id="4" name="Slide Number Placeholder 3">
            <a:extLst>
              <a:ext uri="{FF2B5EF4-FFF2-40B4-BE49-F238E27FC236}">
                <a16:creationId xmlns:a16="http://schemas.microsoft.com/office/drawing/2014/main" id="{B43BC061-A9E4-4E56-A8E2-E4CF0EE367A6}"/>
              </a:ext>
            </a:extLst>
          </p:cNvPr>
          <p:cNvSpPr>
            <a:spLocks noGrp="1"/>
          </p:cNvSpPr>
          <p:nvPr>
            <p:ph type="sldNum" sz="quarter" idx="12"/>
          </p:nvPr>
        </p:nvSpPr>
        <p:spPr/>
        <p:txBody>
          <a:bodyPr/>
          <a:lstStyle/>
          <a:p>
            <a:pPr>
              <a:defRPr/>
            </a:pPr>
            <a:fld id="{3B5AC3DA-74F3-4758-A507-26A18A598C04}" type="slidenum">
              <a:rPr lang="en-US" altLang="en-US" smtClean="0"/>
              <a:pPr>
                <a:defRPr/>
              </a:pPr>
              <a:t>‹#›</a:t>
            </a:fld>
            <a:endParaRPr lang="en-US" altLang="en-US"/>
          </a:p>
        </p:txBody>
      </p:sp>
    </p:spTree>
    <p:extLst>
      <p:ext uri="{BB962C8B-B14F-4D97-AF65-F5344CB8AC3E}">
        <p14:creationId xmlns:p14="http://schemas.microsoft.com/office/powerpoint/2010/main" val="3334829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3635F-82D0-4CB7-BF49-29E3DEC52A78}"/>
              </a:ext>
            </a:extLst>
          </p:cNvPr>
          <p:cNvSpPr>
            <a:spLocks noGrp="1"/>
          </p:cNvSpPr>
          <p:nvPr>
            <p:ph type="title"/>
          </p:nvPr>
        </p:nvSpPr>
        <p:spPr>
          <a:xfrm>
            <a:off x="522790" y="658389"/>
            <a:ext cx="2447920" cy="2304362"/>
          </a:xfrm>
        </p:spPr>
        <p:txBody>
          <a:bodyPr anchor="b"/>
          <a:lstStyle>
            <a:lvl1pPr>
              <a:defRPr sz="1992"/>
            </a:lvl1pPr>
          </a:lstStyle>
          <a:p>
            <a:r>
              <a:rPr lang="en-US"/>
              <a:t>Click to edit Master title style</a:t>
            </a:r>
          </a:p>
        </p:txBody>
      </p:sp>
      <p:sp>
        <p:nvSpPr>
          <p:cNvPr id="3" name="Content Placeholder 2">
            <a:extLst>
              <a:ext uri="{FF2B5EF4-FFF2-40B4-BE49-F238E27FC236}">
                <a16:creationId xmlns:a16="http://schemas.microsoft.com/office/drawing/2014/main" id="{E71E1C9A-F68A-40A3-BA35-35A757C42723}"/>
              </a:ext>
            </a:extLst>
          </p:cNvPr>
          <p:cNvSpPr>
            <a:spLocks noGrp="1"/>
          </p:cNvSpPr>
          <p:nvPr>
            <p:ph idx="1"/>
          </p:nvPr>
        </p:nvSpPr>
        <p:spPr>
          <a:xfrm>
            <a:off x="3226670" y="1421938"/>
            <a:ext cx="3842355" cy="7018246"/>
          </a:xfrm>
        </p:spPr>
        <p:txBody>
          <a:bodyPr/>
          <a:lstStyle>
            <a:lvl1pPr>
              <a:defRPr sz="1992"/>
            </a:lvl1pPr>
            <a:lvl2pPr>
              <a:defRPr sz="1743"/>
            </a:lvl2pPr>
            <a:lvl3pPr>
              <a:defRPr sz="1494"/>
            </a:lvl3pPr>
            <a:lvl4pPr>
              <a:defRPr sz="1245"/>
            </a:lvl4pPr>
            <a:lvl5pPr>
              <a:defRPr sz="1245"/>
            </a:lvl5pPr>
            <a:lvl6pPr>
              <a:defRPr sz="1245"/>
            </a:lvl6pPr>
            <a:lvl7pPr>
              <a:defRPr sz="1245"/>
            </a:lvl7pPr>
            <a:lvl8pPr>
              <a:defRPr sz="1245"/>
            </a:lvl8pPr>
            <a:lvl9pPr>
              <a:defRPr sz="124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2B3B4B-66AF-41D0-AFD7-3DD8FDE91428}"/>
              </a:ext>
            </a:extLst>
          </p:cNvPr>
          <p:cNvSpPr>
            <a:spLocks noGrp="1"/>
          </p:cNvSpPr>
          <p:nvPr>
            <p:ph type="body" sz="half" idx="2"/>
          </p:nvPr>
        </p:nvSpPr>
        <p:spPr>
          <a:xfrm>
            <a:off x="522790" y="2962752"/>
            <a:ext cx="2447920" cy="5488863"/>
          </a:xfrm>
        </p:spPr>
        <p:txBody>
          <a:bodyPr/>
          <a:lstStyle>
            <a:lvl1pPr marL="0" indent="0">
              <a:buNone/>
              <a:defRPr sz="996"/>
            </a:lvl1pPr>
            <a:lvl2pPr marL="284607" indent="0">
              <a:buNone/>
              <a:defRPr sz="872"/>
            </a:lvl2pPr>
            <a:lvl3pPr marL="569214" indent="0">
              <a:buNone/>
              <a:defRPr sz="747"/>
            </a:lvl3pPr>
            <a:lvl4pPr marL="853821" indent="0">
              <a:buNone/>
              <a:defRPr sz="623"/>
            </a:lvl4pPr>
            <a:lvl5pPr marL="1138428" indent="0">
              <a:buNone/>
              <a:defRPr sz="623"/>
            </a:lvl5pPr>
            <a:lvl6pPr marL="1423035" indent="0">
              <a:buNone/>
              <a:defRPr sz="623"/>
            </a:lvl6pPr>
            <a:lvl7pPr marL="1707642" indent="0">
              <a:buNone/>
              <a:defRPr sz="623"/>
            </a:lvl7pPr>
            <a:lvl8pPr marL="1992249" indent="0">
              <a:buNone/>
              <a:defRPr sz="623"/>
            </a:lvl8pPr>
            <a:lvl9pPr marL="2276856" indent="0">
              <a:buNone/>
              <a:defRPr sz="623"/>
            </a:lvl9pPr>
          </a:lstStyle>
          <a:p>
            <a:pPr lvl="0"/>
            <a:r>
              <a:rPr lang="en-US"/>
              <a:t>Edit Master text styles</a:t>
            </a:r>
          </a:p>
        </p:txBody>
      </p:sp>
      <p:sp>
        <p:nvSpPr>
          <p:cNvPr id="5" name="Date Placeholder 4">
            <a:extLst>
              <a:ext uri="{FF2B5EF4-FFF2-40B4-BE49-F238E27FC236}">
                <a16:creationId xmlns:a16="http://schemas.microsoft.com/office/drawing/2014/main" id="{43235308-85CC-405C-8611-EB960F2F4CCD}"/>
              </a:ext>
            </a:extLst>
          </p:cNvPr>
          <p:cNvSpPr>
            <a:spLocks noGrp="1"/>
          </p:cNvSpPr>
          <p:nvPr>
            <p:ph type="dt" sz="half" idx="10"/>
          </p:nvPr>
        </p:nvSpPr>
        <p:spPr/>
        <p:txBody>
          <a:bodyPr/>
          <a:lstStyle/>
          <a:p>
            <a:fld id="{19286AA6-8F1B-4D1D-B88E-4C4FF7249906}" type="datetimeFigureOut">
              <a:rPr lang="en-US" smtClean="0"/>
              <a:t>8/6/2019</a:t>
            </a:fld>
            <a:endParaRPr lang="en-US"/>
          </a:p>
        </p:txBody>
      </p:sp>
      <p:sp>
        <p:nvSpPr>
          <p:cNvPr id="6" name="Footer Placeholder 5">
            <a:extLst>
              <a:ext uri="{FF2B5EF4-FFF2-40B4-BE49-F238E27FC236}">
                <a16:creationId xmlns:a16="http://schemas.microsoft.com/office/drawing/2014/main" id="{A8831FEB-C5AF-405C-A324-81A88A203231}"/>
              </a:ext>
            </a:extLst>
          </p:cNvPr>
          <p:cNvSpPr>
            <a:spLocks noGrp="1"/>
          </p:cNvSpPr>
          <p:nvPr>
            <p:ph type="ftr" sz="quarter" idx="11"/>
          </p:nvPr>
        </p:nvSpPr>
        <p:spPr/>
        <p:txBody>
          <a:bodyPr/>
          <a:lstStyle/>
          <a:p>
            <a:pPr>
              <a:defRPr/>
            </a:pPr>
            <a:r>
              <a:rPr lang="en-US"/>
              <a:t>Chapter 6 - Hierarchy</a:t>
            </a:r>
          </a:p>
        </p:txBody>
      </p:sp>
      <p:sp>
        <p:nvSpPr>
          <p:cNvPr id="7" name="Slide Number Placeholder 6">
            <a:extLst>
              <a:ext uri="{FF2B5EF4-FFF2-40B4-BE49-F238E27FC236}">
                <a16:creationId xmlns:a16="http://schemas.microsoft.com/office/drawing/2014/main" id="{3FD1459E-6459-4BC2-93E8-E6436CFA300B}"/>
              </a:ext>
            </a:extLst>
          </p:cNvPr>
          <p:cNvSpPr>
            <a:spLocks noGrp="1"/>
          </p:cNvSpPr>
          <p:nvPr>
            <p:ph type="sldNum" sz="quarter" idx="12"/>
          </p:nvPr>
        </p:nvSpPr>
        <p:spPr/>
        <p:txBody>
          <a:bodyPr/>
          <a:lstStyle/>
          <a:p>
            <a:pPr>
              <a:defRPr/>
            </a:pPr>
            <a:fld id="{CEFA1140-5BE3-4962-89B8-09430C7F6504}" type="slidenum">
              <a:rPr lang="en-US" altLang="en-US" smtClean="0"/>
              <a:pPr>
                <a:defRPr/>
              </a:pPr>
              <a:t>‹#›</a:t>
            </a:fld>
            <a:endParaRPr lang="en-US" altLang="en-US"/>
          </a:p>
        </p:txBody>
      </p:sp>
    </p:spTree>
    <p:extLst>
      <p:ext uri="{BB962C8B-B14F-4D97-AF65-F5344CB8AC3E}">
        <p14:creationId xmlns:p14="http://schemas.microsoft.com/office/powerpoint/2010/main" val="1294121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F8F76-1F2C-41BA-8FDA-E8D5CA397F72}"/>
              </a:ext>
            </a:extLst>
          </p:cNvPr>
          <p:cNvSpPr>
            <a:spLocks noGrp="1"/>
          </p:cNvSpPr>
          <p:nvPr>
            <p:ph type="title"/>
          </p:nvPr>
        </p:nvSpPr>
        <p:spPr>
          <a:xfrm>
            <a:off x="522790" y="658389"/>
            <a:ext cx="2447920" cy="2304362"/>
          </a:xfrm>
        </p:spPr>
        <p:txBody>
          <a:bodyPr anchor="b"/>
          <a:lstStyle>
            <a:lvl1pPr>
              <a:defRPr sz="1992"/>
            </a:lvl1pPr>
          </a:lstStyle>
          <a:p>
            <a:r>
              <a:rPr lang="en-US"/>
              <a:t>Click to edit Master title style</a:t>
            </a:r>
          </a:p>
        </p:txBody>
      </p:sp>
      <p:sp>
        <p:nvSpPr>
          <p:cNvPr id="3" name="Picture Placeholder 2">
            <a:extLst>
              <a:ext uri="{FF2B5EF4-FFF2-40B4-BE49-F238E27FC236}">
                <a16:creationId xmlns:a16="http://schemas.microsoft.com/office/drawing/2014/main" id="{81E9331E-82BD-459F-B91D-D680994B2698}"/>
              </a:ext>
            </a:extLst>
          </p:cNvPr>
          <p:cNvSpPr>
            <a:spLocks noGrp="1"/>
          </p:cNvSpPr>
          <p:nvPr>
            <p:ph type="pic" idx="1"/>
          </p:nvPr>
        </p:nvSpPr>
        <p:spPr>
          <a:xfrm>
            <a:off x="3226670" y="1421938"/>
            <a:ext cx="3842355" cy="7018246"/>
          </a:xfrm>
        </p:spPr>
        <p:txBody>
          <a:bodyPr/>
          <a:lstStyle>
            <a:lvl1pPr marL="0" indent="0">
              <a:buNone/>
              <a:defRPr sz="1992"/>
            </a:lvl1pPr>
            <a:lvl2pPr marL="284607" indent="0">
              <a:buNone/>
              <a:defRPr sz="1743"/>
            </a:lvl2pPr>
            <a:lvl3pPr marL="569214" indent="0">
              <a:buNone/>
              <a:defRPr sz="1494"/>
            </a:lvl3pPr>
            <a:lvl4pPr marL="853821" indent="0">
              <a:buNone/>
              <a:defRPr sz="1245"/>
            </a:lvl4pPr>
            <a:lvl5pPr marL="1138428" indent="0">
              <a:buNone/>
              <a:defRPr sz="1245"/>
            </a:lvl5pPr>
            <a:lvl6pPr marL="1423035" indent="0">
              <a:buNone/>
              <a:defRPr sz="1245"/>
            </a:lvl6pPr>
            <a:lvl7pPr marL="1707642" indent="0">
              <a:buNone/>
              <a:defRPr sz="1245"/>
            </a:lvl7pPr>
            <a:lvl8pPr marL="1992249" indent="0">
              <a:buNone/>
              <a:defRPr sz="1245"/>
            </a:lvl8pPr>
            <a:lvl9pPr marL="2276856" indent="0">
              <a:buNone/>
              <a:defRPr sz="1245"/>
            </a:lvl9pPr>
          </a:lstStyle>
          <a:p>
            <a:endParaRPr lang="en-US"/>
          </a:p>
        </p:txBody>
      </p:sp>
      <p:sp>
        <p:nvSpPr>
          <p:cNvPr id="4" name="Text Placeholder 3">
            <a:extLst>
              <a:ext uri="{FF2B5EF4-FFF2-40B4-BE49-F238E27FC236}">
                <a16:creationId xmlns:a16="http://schemas.microsoft.com/office/drawing/2014/main" id="{B7F657D7-489C-4F42-8A6B-BBDE79CDCB1C}"/>
              </a:ext>
            </a:extLst>
          </p:cNvPr>
          <p:cNvSpPr>
            <a:spLocks noGrp="1"/>
          </p:cNvSpPr>
          <p:nvPr>
            <p:ph type="body" sz="half" idx="2"/>
          </p:nvPr>
        </p:nvSpPr>
        <p:spPr>
          <a:xfrm>
            <a:off x="522790" y="2962752"/>
            <a:ext cx="2447920" cy="5488863"/>
          </a:xfrm>
        </p:spPr>
        <p:txBody>
          <a:bodyPr/>
          <a:lstStyle>
            <a:lvl1pPr marL="0" indent="0">
              <a:buNone/>
              <a:defRPr sz="996"/>
            </a:lvl1pPr>
            <a:lvl2pPr marL="284607" indent="0">
              <a:buNone/>
              <a:defRPr sz="872"/>
            </a:lvl2pPr>
            <a:lvl3pPr marL="569214" indent="0">
              <a:buNone/>
              <a:defRPr sz="747"/>
            </a:lvl3pPr>
            <a:lvl4pPr marL="853821" indent="0">
              <a:buNone/>
              <a:defRPr sz="623"/>
            </a:lvl4pPr>
            <a:lvl5pPr marL="1138428" indent="0">
              <a:buNone/>
              <a:defRPr sz="623"/>
            </a:lvl5pPr>
            <a:lvl6pPr marL="1423035" indent="0">
              <a:buNone/>
              <a:defRPr sz="623"/>
            </a:lvl6pPr>
            <a:lvl7pPr marL="1707642" indent="0">
              <a:buNone/>
              <a:defRPr sz="623"/>
            </a:lvl7pPr>
            <a:lvl8pPr marL="1992249" indent="0">
              <a:buNone/>
              <a:defRPr sz="623"/>
            </a:lvl8pPr>
            <a:lvl9pPr marL="2276856" indent="0">
              <a:buNone/>
              <a:defRPr sz="623"/>
            </a:lvl9pPr>
          </a:lstStyle>
          <a:p>
            <a:pPr lvl="0"/>
            <a:r>
              <a:rPr lang="en-US"/>
              <a:t>Edit Master text styles</a:t>
            </a:r>
          </a:p>
        </p:txBody>
      </p:sp>
      <p:sp>
        <p:nvSpPr>
          <p:cNvPr id="5" name="Date Placeholder 4">
            <a:extLst>
              <a:ext uri="{FF2B5EF4-FFF2-40B4-BE49-F238E27FC236}">
                <a16:creationId xmlns:a16="http://schemas.microsoft.com/office/drawing/2014/main" id="{ED99A077-6FFF-4928-9F1C-C3F90A507FFD}"/>
              </a:ext>
            </a:extLst>
          </p:cNvPr>
          <p:cNvSpPr>
            <a:spLocks noGrp="1"/>
          </p:cNvSpPr>
          <p:nvPr>
            <p:ph type="dt" sz="half" idx="10"/>
          </p:nvPr>
        </p:nvSpPr>
        <p:spPr/>
        <p:txBody>
          <a:bodyPr/>
          <a:lstStyle/>
          <a:p>
            <a:fld id="{19286AA6-8F1B-4D1D-B88E-4C4FF7249906}" type="datetimeFigureOut">
              <a:rPr lang="en-US" smtClean="0"/>
              <a:t>8/6/2019</a:t>
            </a:fld>
            <a:endParaRPr lang="en-US"/>
          </a:p>
        </p:txBody>
      </p:sp>
      <p:sp>
        <p:nvSpPr>
          <p:cNvPr id="6" name="Footer Placeholder 5">
            <a:extLst>
              <a:ext uri="{FF2B5EF4-FFF2-40B4-BE49-F238E27FC236}">
                <a16:creationId xmlns:a16="http://schemas.microsoft.com/office/drawing/2014/main" id="{B9C20DE3-420E-4877-B762-59253D6E8F1B}"/>
              </a:ext>
            </a:extLst>
          </p:cNvPr>
          <p:cNvSpPr>
            <a:spLocks noGrp="1"/>
          </p:cNvSpPr>
          <p:nvPr>
            <p:ph type="ftr" sz="quarter" idx="11"/>
          </p:nvPr>
        </p:nvSpPr>
        <p:spPr/>
        <p:txBody>
          <a:bodyPr/>
          <a:lstStyle/>
          <a:p>
            <a:pPr>
              <a:defRPr/>
            </a:pPr>
            <a:r>
              <a:rPr lang="en-US"/>
              <a:t>Chapter 6 - Hierarchy</a:t>
            </a:r>
          </a:p>
        </p:txBody>
      </p:sp>
      <p:sp>
        <p:nvSpPr>
          <p:cNvPr id="7" name="Slide Number Placeholder 6">
            <a:extLst>
              <a:ext uri="{FF2B5EF4-FFF2-40B4-BE49-F238E27FC236}">
                <a16:creationId xmlns:a16="http://schemas.microsoft.com/office/drawing/2014/main" id="{87A6627E-350D-42AB-BE20-026D48CC240A}"/>
              </a:ext>
            </a:extLst>
          </p:cNvPr>
          <p:cNvSpPr>
            <a:spLocks noGrp="1"/>
          </p:cNvSpPr>
          <p:nvPr>
            <p:ph type="sldNum" sz="quarter" idx="12"/>
          </p:nvPr>
        </p:nvSpPr>
        <p:spPr/>
        <p:txBody>
          <a:bodyPr/>
          <a:lstStyle/>
          <a:p>
            <a:pPr>
              <a:defRPr/>
            </a:pPr>
            <a:fld id="{D4B5BA7B-3917-48C6-ACD8-8F3348265986}" type="slidenum">
              <a:rPr lang="en-US" altLang="en-US" smtClean="0"/>
              <a:pPr>
                <a:defRPr/>
              </a:pPr>
              <a:t>‹#›</a:t>
            </a:fld>
            <a:endParaRPr lang="en-US" altLang="en-US"/>
          </a:p>
        </p:txBody>
      </p:sp>
    </p:spTree>
    <p:extLst>
      <p:ext uri="{BB962C8B-B14F-4D97-AF65-F5344CB8AC3E}">
        <p14:creationId xmlns:p14="http://schemas.microsoft.com/office/powerpoint/2010/main" val="2949562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CC4DEE-D722-4080-ABA1-AEEEEC0A769E}"/>
              </a:ext>
            </a:extLst>
          </p:cNvPr>
          <p:cNvSpPr>
            <a:spLocks noGrp="1"/>
          </p:cNvSpPr>
          <p:nvPr>
            <p:ph type="title"/>
          </p:nvPr>
        </p:nvSpPr>
        <p:spPr>
          <a:xfrm>
            <a:off x="521802" y="525798"/>
            <a:ext cx="6546235" cy="19088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5F5EAE-9ED1-41CF-8682-CA83D8D6475C}"/>
              </a:ext>
            </a:extLst>
          </p:cNvPr>
          <p:cNvSpPr>
            <a:spLocks noGrp="1"/>
          </p:cNvSpPr>
          <p:nvPr>
            <p:ph type="body" idx="1"/>
          </p:nvPr>
        </p:nvSpPr>
        <p:spPr>
          <a:xfrm>
            <a:off x="521802" y="2628985"/>
            <a:ext cx="6546235" cy="626612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E82C92-8037-46F2-864F-3A908CEA3A73}"/>
              </a:ext>
            </a:extLst>
          </p:cNvPr>
          <p:cNvSpPr>
            <a:spLocks noGrp="1"/>
          </p:cNvSpPr>
          <p:nvPr>
            <p:ph type="dt" sz="half" idx="2"/>
          </p:nvPr>
        </p:nvSpPr>
        <p:spPr>
          <a:xfrm>
            <a:off x="521801" y="9153439"/>
            <a:ext cx="1707714" cy="525797"/>
          </a:xfrm>
          <a:prstGeom prst="rect">
            <a:avLst/>
          </a:prstGeom>
        </p:spPr>
        <p:txBody>
          <a:bodyPr vert="horz" lIns="91440" tIns="45720" rIns="91440" bIns="45720" rtlCol="0" anchor="ctr"/>
          <a:lstStyle>
            <a:lvl1pPr algn="l">
              <a:defRPr sz="747">
                <a:solidFill>
                  <a:schemeClr val="tx1">
                    <a:tint val="75000"/>
                  </a:schemeClr>
                </a:solidFill>
              </a:defRPr>
            </a:lvl1pPr>
          </a:lstStyle>
          <a:p>
            <a:fld id="{19286AA6-8F1B-4D1D-B88E-4C4FF7249906}" type="datetimeFigureOut">
              <a:rPr lang="en-US" smtClean="0"/>
              <a:t>8/6/2019</a:t>
            </a:fld>
            <a:endParaRPr lang="en-US"/>
          </a:p>
        </p:txBody>
      </p:sp>
      <p:sp>
        <p:nvSpPr>
          <p:cNvPr id="5" name="Footer Placeholder 4">
            <a:extLst>
              <a:ext uri="{FF2B5EF4-FFF2-40B4-BE49-F238E27FC236}">
                <a16:creationId xmlns:a16="http://schemas.microsoft.com/office/drawing/2014/main" id="{3559FE1C-9C08-4D75-ABD1-1E249F69BBD3}"/>
              </a:ext>
            </a:extLst>
          </p:cNvPr>
          <p:cNvSpPr>
            <a:spLocks noGrp="1"/>
          </p:cNvSpPr>
          <p:nvPr>
            <p:ph type="ftr" sz="quarter" idx="3"/>
          </p:nvPr>
        </p:nvSpPr>
        <p:spPr>
          <a:xfrm>
            <a:off x="2514134" y="9153439"/>
            <a:ext cx="2561570" cy="525797"/>
          </a:xfrm>
          <a:prstGeom prst="rect">
            <a:avLst/>
          </a:prstGeom>
        </p:spPr>
        <p:txBody>
          <a:bodyPr vert="horz" lIns="91440" tIns="45720" rIns="91440" bIns="45720" rtlCol="0" anchor="ctr"/>
          <a:lstStyle>
            <a:lvl1pPr algn="ctr">
              <a:defRPr sz="747">
                <a:solidFill>
                  <a:schemeClr val="tx1">
                    <a:tint val="75000"/>
                  </a:schemeClr>
                </a:solidFill>
              </a:defRPr>
            </a:lvl1pPr>
          </a:lstStyle>
          <a:p>
            <a:pPr>
              <a:defRPr/>
            </a:pPr>
            <a:r>
              <a:rPr lang="en-US"/>
              <a:t>Chapter 6 - Hierarchy</a:t>
            </a:r>
          </a:p>
        </p:txBody>
      </p:sp>
      <p:sp>
        <p:nvSpPr>
          <p:cNvPr id="6" name="Slide Number Placeholder 5">
            <a:extLst>
              <a:ext uri="{FF2B5EF4-FFF2-40B4-BE49-F238E27FC236}">
                <a16:creationId xmlns:a16="http://schemas.microsoft.com/office/drawing/2014/main" id="{A82B53E2-D121-45D8-BA60-056E2584EC38}"/>
              </a:ext>
            </a:extLst>
          </p:cNvPr>
          <p:cNvSpPr>
            <a:spLocks noGrp="1"/>
          </p:cNvSpPr>
          <p:nvPr>
            <p:ph type="sldNum" sz="quarter" idx="4"/>
          </p:nvPr>
        </p:nvSpPr>
        <p:spPr>
          <a:xfrm>
            <a:off x="5360323" y="9153439"/>
            <a:ext cx="1707714" cy="525797"/>
          </a:xfrm>
          <a:prstGeom prst="rect">
            <a:avLst/>
          </a:prstGeom>
        </p:spPr>
        <p:txBody>
          <a:bodyPr vert="horz" lIns="91440" tIns="45720" rIns="91440" bIns="45720" rtlCol="0" anchor="ctr"/>
          <a:lstStyle>
            <a:lvl1pPr algn="r">
              <a:defRPr sz="747">
                <a:solidFill>
                  <a:schemeClr val="tx1">
                    <a:tint val="75000"/>
                  </a:schemeClr>
                </a:solidFill>
              </a:defRPr>
            </a:lvl1pPr>
          </a:lstStyle>
          <a:p>
            <a:pPr>
              <a:defRPr/>
            </a:pPr>
            <a:fld id="{64CC1CDC-A6C8-43CB-9AA1-CF2B9C619B07}" type="slidenum">
              <a:rPr lang="en-US" altLang="en-US" smtClean="0"/>
              <a:pPr>
                <a:defRPr/>
              </a:pPr>
              <a:t>‹#›</a:t>
            </a:fld>
            <a:endParaRPr lang="en-US" altLang="en-US"/>
          </a:p>
        </p:txBody>
      </p:sp>
    </p:spTree>
    <p:extLst>
      <p:ext uri="{BB962C8B-B14F-4D97-AF65-F5344CB8AC3E}">
        <p14:creationId xmlns:p14="http://schemas.microsoft.com/office/powerpoint/2010/main" val="224010893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Lst>
  <p:hf hdr="0" dt="0"/>
  <p:txStyles>
    <p:titleStyle>
      <a:lvl1pPr algn="l" defTabSz="569214" rtl="0" eaLnBrk="1" latinLnBrk="0" hangingPunct="1">
        <a:lnSpc>
          <a:spcPct val="90000"/>
        </a:lnSpc>
        <a:spcBef>
          <a:spcPct val="0"/>
        </a:spcBef>
        <a:buNone/>
        <a:defRPr sz="2739" kern="1200">
          <a:solidFill>
            <a:schemeClr val="tx1"/>
          </a:solidFill>
          <a:latin typeface="+mj-lt"/>
          <a:ea typeface="+mj-ea"/>
          <a:cs typeface="+mj-cs"/>
        </a:defRPr>
      </a:lvl1pPr>
    </p:titleStyle>
    <p:bodyStyle>
      <a:lvl1pPr marL="142304" indent="-142304" algn="l" defTabSz="569214" rtl="0" eaLnBrk="1" latinLnBrk="0" hangingPunct="1">
        <a:lnSpc>
          <a:spcPct val="90000"/>
        </a:lnSpc>
        <a:spcBef>
          <a:spcPts val="623"/>
        </a:spcBef>
        <a:buFont typeface="Arial" panose="020B0604020202020204" pitchFamily="34" charset="0"/>
        <a:buChar char="•"/>
        <a:defRPr sz="1743" kern="1200">
          <a:solidFill>
            <a:schemeClr val="tx1"/>
          </a:solidFill>
          <a:latin typeface="+mn-lt"/>
          <a:ea typeface="+mn-ea"/>
          <a:cs typeface="+mn-cs"/>
        </a:defRPr>
      </a:lvl1pPr>
      <a:lvl2pPr marL="426911" indent="-142304" algn="l" defTabSz="569214" rtl="0" eaLnBrk="1" latinLnBrk="0" hangingPunct="1">
        <a:lnSpc>
          <a:spcPct val="90000"/>
        </a:lnSpc>
        <a:spcBef>
          <a:spcPts val="311"/>
        </a:spcBef>
        <a:buFont typeface="Arial" panose="020B0604020202020204" pitchFamily="34" charset="0"/>
        <a:buChar char="•"/>
        <a:defRPr sz="1494" kern="1200">
          <a:solidFill>
            <a:schemeClr val="tx1"/>
          </a:solidFill>
          <a:latin typeface="+mn-lt"/>
          <a:ea typeface="+mn-ea"/>
          <a:cs typeface="+mn-cs"/>
        </a:defRPr>
      </a:lvl2pPr>
      <a:lvl3pPr marL="711518" indent="-142304" algn="l" defTabSz="569214" rtl="0" eaLnBrk="1" latinLnBrk="0" hangingPunct="1">
        <a:lnSpc>
          <a:spcPct val="90000"/>
        </a:lnSpc>
        <a:spcBef>
          <a:spcPts val="311"/>
        </a:spcBef>
        <a:buFont typeface="Arial" panose="020B0604020202020204" pitchFamily="34" charset="0"/>
        <a:buChar char="•"/>
        <a:defRPr sz="1245" kern="1200">
          <a:solidFill>
            <a:schemeClr val="tx1"/>
          </a:solidFill>
          <a:latin typeface="+mn-lt"/>
          <a:ea typeface="+mn-ea"/>
          <a:cs typeface="+mn-cs"/>
        </a:defRPr>
      </a:lvl3pPr>
      <a:lvl4pPr marL="996125" indent="-142304" algn="l" defTabSz="569214" rtl="0" eaLnBrk="1" latinLnBrk="0" hangingPunct="1">
        <a:lnSpc>
          <a:spcPct val="90000"/>
        </a:lnSpc>
        <a:spcBef>
          <a:spcPts val="311"/>
        </a:spcBef>
        <a:buFont typeface="Arial" panose="020B0604020202020204" pitchFamily="34" charset="0"/>
        <a:buChar char="•"/>
        <a:defRPr sz="1121" kern="1200">
          <a:solidFill>
            <a:schemeClr val="tx1"/>
          </a:solidFill>
          <a:latin typeface="+mn-lt"/>
          <a:ea typeface="+mn-ea"/>
          <a:cs typeface="+mn-cs"/>
        </a:defRPr>
      </a:lvl4pPr>
      <a:lvl5pPr marL="1280732" indent="-142304" algn="l" defTabSz="569214" rtl="0" eaLnBrk="1" latinLnBrk="0" hangingPunct="1">
        <a:lnSpc>
          <a:spcPct val="90000"/>
        </a:lnSpc>
        <a:spcBef>
          <a:spcPts val="311"/>
        </a:spcBef>
        <a:buFont typeface="Arial" panose="020B0604020202020204" pitchFamily="34" charset="0"/>
        <a:buChar char="•"/>
        <a:defRPr sz="1121" kern="1200">
          <a:solidFill>
            <a:schemeClr val="tx1"/>
          </a:solidFill>
          <a:latin typeface="+mn-lt"/>
          <a:ea typeface="+mn-ea"/>
          <a:cs typeface="+mn-cs"/>
        </a:defRPr>
      </a:lvl5pPr>
      <a:lvl6pPr marL="1565339" indent="-142304" algn="l" defTabSz="569214" rtl="0" eaLnBrk="1" latinLnBrk="0" hangingPunct="1">
        <a:lnSpc>
          <a:spcPct val="90000"/>
        </a:lnSpc>
        <a:spcBef>
          <a:spcPts val="311"/>
        </a:spcBef>
        <a:buFont typeface="Arial" panose="020B0604020202020204" pitchFamily="34" charset="0"/>
        <a:buChar char="•"/>
        <a:defRPr sz="1121" kern="1200">
          <a:solidFill>
            <a:schemeClr val="tx1"/>
          </a:solidFill>
          <a:latin typeface="+mn-lt"/>
          <a:ea typeface="+mn-ea"/>
          <a:cs typeface="+mn-cs"/>
        </a:defRPr>
      </a:lvl6pPr>
      <a:lvl7pPr marL="1849946" indent="-142304" algn="l" defTabSz="569214" rtl="0" eaLnBrk="1" latinLnBrk="0" hangingPunct="1">
        <a:lnSpc>
          <a:spcPct val="90000"/>
        </a:lnSpc>
        <a:spcBef>
          <a:spcPts val="311"/>
        </a:spcBef>
        <a:buFont typeface="Arial" panose="020B0604020202020204" pitchFamily="34" charset="0"/>
        <a:buChar char="•"/>
        <a:defRPr sz="1121" kern="1200">
          <a:solidFill>
            <a:schemeClr val="tx1"/>
          </a:solidFill>
          <a:latin typeface="+mn-lt"/>
          <a:ea typeface="+mn-ea"/>
          <a:cs typeface="+mn-cs"/>
        </a:defRPr>
      </a:lvl7pPr>
      <a:lvl8pPr marL="2134553" indent="-142304" algn="l" defTabSz="569214" rtl="0" eaLnBrk="1" latinLnBrk="0" hangingPunct="1">
        <a:lnSpc>
          <a:spcPct val="90000"/>
        </a:lnSpc>
        <a:spcBef>
          <a:spcPts val="311"/>
        </a:spcBef>
        <a:buFont typeface="Arial" panose="020B0604020202020204" pitchFamily="34" charset="0"/>
        <a:buChar char="•"/>
        <a:defRPr sz="1121" kern="1200">
          <a:solidFill>
            <a:schemeClr val="tx1"/>
          </a:solidFill>
          <a:latin typeface="+mn-lt"/>
          <a:ea typeface="+mn-ea"/>
          <a:cs typeface="+mn-cs"/>
        </a:defRPr>
      </a:lvl8pPr>
      <a:lvl9pPr marL="2419160" indent="-142304" algn="l" defTabSz="569214" rtl="0" eaLnBrk="1" latinLnBrk="0" hangingPunct="1">
        <a:lnSpc>
          <a:spcPct val="90000"/>
        </a:lnSpc>
        <a:spcBef>
          <a:spcPts val="311"/>
        </a:spcBef>
        <a:buFont typeface="Arial" panose="020B0604020202020204" pitchFamily="34" charset="0"/>
        <a:buChar char="•"/>
        <a:defRPr sz="1121" kern="1200">
          <a:solidFill>
            <a:schemeClr val="tx1"/>
          </a:solidFill>
          <a:latin typeface="+mn-lt"/>
          <a:ea typeface="+mn-ea"/>
          <a:cs typeface="+mn-cs"/>
        </a:defRPr>
      </a:lvl9pPr>
    </p:bodyStyle>
    <p:otherStyle>
      <a:defPPr>
        <a:defRPr lang="en-US"/>
      </a:defPPr>
      <a:lvl1pPr marL="0" algn="l" defTabSz="569214" rtl="0" eaLnBrk="1" latinLnBrk="0" hangingPunct="1">
        <a:defRPr sz="1121" kern="1200">
          <a:solidFill>
            <a:schemeClr val="tx1"/>
          </a:solidFill>
          <a:latin typeface="+mn-lt"/>
          <a:ea typeface="+mn-ea"/>
          <a:cs typeface="+mn-cs"/>
        </a:defRPr>
      </a:lvl1pPr>
      <a:lvl2pPr marL="284607" algn="l" defTabSz="569214" rtl="0" eaLnBrk="1" latinLnBrk="0" hangingPunct="1">
        <a:defRPr sz="1121" kern="1200">
          <a:solidFill>
            <a:schemeClr val="tx1"/>
          </a:solidFill>
          <a:latin typeface="+mn-lt"/>
          <a:ea typeface="+mn-ea"/>
          <a:cs typeface="+mn-cs"/>
        </a:defRPr>
      </a:lvl2pPr>
      <a:lvl3pPr marL="569214" algn="l" defTabSz="569214" rtl="0" eaLnBrk="1" latinLnBrk="0" hangingPunct="1">
        <a:defRPr sz="1121" kern="1200">
          <a:solidFill>
            <a:schemeClr val="tx1"/>
          </a:solidFill>
          <a:latin typeface="+mn-lt"/>
          <a:ea typeface="+mn-ea"/>
          <a:cs typeface="+mn-cs"/>
        </a:defRPr>
      </a:lvl3pPr>
      <a:lvl4pPr marL="853821" algn="l" defTabSz="569214" rtl="0" eaLnBrk="1" latinLnBrk="0" hangingPunct="1">
        <a:defRPr sz="1121" kern="1200">
          <a:solidFill>
            <a:schemeClr val="tx1"/>
          </a:solidFill>
          <a:latin typeface="+mn-lt"/>
          <a:ea typeface="+mn-ea"/>
          <a:cs typeface="+mn-cs"/>
        </a:defRPr>
      </a:lvl4pPr>
      <a:lvl5pPr marL="1138428" algn="l" defTabSz="569214" rtl="0" eaLnBrk="1" latinLnBrk="0" hangingPunct="1">
        <a:defRPr sz="1121" kern="1200">
          <a:solidFill>
            <a:schemeClr val="tx1"/>
          </a:solidFill>
          <a:latin typeface="+mn-lt"/>
          <a:ea typeface="+mn-ea"/>
          <a:cs typeface="+mn-cs"/>
        </a:defRPr>
      </a:lvl5pPr>
      <a:lvl6pPr marL="1423035" algn="l" defTabSz="569214" rtl="0" eaLnBrk="1" latinLnBrk="0" hangingPunct="1">
        <a:defRPr sz="1121" kern="1200">
          <a:solidFill>
            <a:schemeClr val="tx1"/>
          </a:solidFill>
          <a:latin typeface="+mn-lt"/>
          <a:ea typeface="+mn-ea"/>
          <a:cs typeface="+mn-cs"/>
        </a:defRPr>
      </a:lvl6pPr>
      <a:lvl7pPr marL="1707642" algn="l" defTabSz="569214" rtl="0" eaLnBrk="1" latinLnBrk="0" hangingPunct="1">
        <a:defRPr sz="1121" kern="1200">
          <a:solidFill>
            <a:schemeClr val="tx1"/>
          </a:solidFill>
          <a:latin typeface="+mn-lt"/>
          <a:ea typeface="+mn-ea"/>
          <a:cs typeface="+mn-cs"/>
        </a:defRPr>
      </a:lvl7pPr>
      <a:lvl8pPr marL="1992249" algn="l" defTabSz="569214" rtl="0" eaLnBrk="1" latinLnBrk="0" hangingPunct="1">
        <a:defRPr sz="1121" kern="1200">
          <a:solidFill>
            <a:schemeClr val="tx1"/>
          </a:solidFill>
          <a:latin typeface="+mn-lt"/>
          <a:ea typeface="+mn-ea"/>
          <a:cs typeface="+mn-cs"/>
        </a:defRPr>
      </a:lvl8pPr>
      <a:lvl9pPr marL="2276856" algn="l" defTabSz="569214" rtl="0" eaLnBrk="1" latinLnBrk="0" hangingPunct="1">
        <a:defRPr sz="112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image" Target="../media/image4.e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5.wmf"/><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6.wmf"/><Relationship Id="rId4" Type="http://schemas.openxmlformats.org/officeDocument/2006/relationships/oleObject" Target="../embeddings/oleObject6.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7.wmf"/><Relationship Id="rId4" Type="http://schemas.openxmlformats.org/officeDocument/2006/relationships/oleObject" Target="../embeddings/oleObject7.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8.wmf"/><Relationship Id="rId4" Type="http://schemas.openxmlformats.org/officeDocument/2006/relationships/oleObject" Target="../embeddings/oleObject8.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9.wmf"/><Relationship Id="rId4" Type="http://schemas.openxmlformats.org/officeDocument/2006/relationships/oleObject" Target="../embeddings/oleObject9.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w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D85E2-471D-4B09-A0FF-5B4E864911D3}"/>
              </a:ext>
            </a:extLst>
          </p:cNvPr>
          <p:cNvSpPr>
            <a:spLocks noGrp="1"/>
          </p:cNvSpPr>
          <p:nvPr>
            <p:ph type="ctrTitle"/>
          </p:nvPr>
        </p:nvSpPr>
        <p:spPr>
          <a:xfrm>
            <a:off x="921146" y="1585119"/>
            <a:ext cx="5692379" cy="3438255"/>
          </a:xfrm>
        </p:spPr>
        <p:txBody>
          <a:bodyPr>
            <a:normAutofit/>
          </a:bodyPr>
          <a:lstStyle/>
          <a:p>
            <a:r>
              <a:rPr lang="en-US" altLang="en-US" sz="4000" b="1" dirty="0">
                <a:latin typeface="Tahoma" panose="020B0604030504040204" pitchFamily="34" charset="0"/>
              </a:rPr>
              <a:t>Class Hierarchy</a:t>
            </a:r>
            <a:br>
              <a:rPr lang="en-US" altLang="en-US" sz="4000" b="1" dirty="0">
                <a:latin typeface="Tahoma" panose="020B0604030504040204" pitchFamily="34" charset="0"/>
              </a:rPr>
            </a:br>
            <a:br>
              <a:rPr lang="en-US" altLang="en-US" sz="2800" b="1" dirty="0">
                <a:latin typeface="Tahoma" panose="020B0604030504040204" pitchFamily="34" charset="0"/>
              </a:rPr>
            </a:br>
            <a:endParaRPr lang="en-US" sz="2800" dirty="0"/>
          </a:p>
        </p:txBody>
      </p:sp>
      <p:sp>
        <p:nvSpPr>
          <p:cNvPr id="3" name="Subtitle 2">
            <a:extLst>
              <a:ext uri="{FF2B5EF4-FFF2-40B4-BE49-F238E27FC236}">
                <a16:creationId xmlns:a16="http://schemas.microsoft.com/office/drawing/2014/main" id="{0DB5C356-7951-4AE7-8A11-975D2061BCFE}"/>
              </a:ext>
            </a:extLst>
          </p:cNvPr>
          <p:cNvSpPr>
            <a:spLocks noGrp="1"/>
          </p:cNvSpPr>
          <p:nvPr>
            <p:ph type="subTitle" idx="1"/>
          </p:nvPr>
        </p:nvSpPr>
        <p:spPr/>
        <p:txBody>
          <a:bodyPr>
            <a:normAutofit/>
          </a:bodyPr>
          <a:lstStyle/>
          <a:p>
            <a:r>
              <a:rPr lang="en-US" sz="2400" dirty="0"/>
              <a:t>Jim Fawcett</a:t>
            </a:r>
          </a:p>
          <a:p>
            <a:r>
              <a:rPr lang="en-US" sz="2400" dirty="0"/>
              <a:t>August 2019</a:t>
            </a:r>
          </a:p>
        </p:txBody>
      </p:sp>
      <p:sp>
        <p:nvSpPr>
          <p:cNvPr id="3075" name="Slide Number Placeholder 4">
            <a:extLst>
              <a:ext uri="{FF2B5EF4-FFF2-40B4-BE49-F238E27FC236}">
                <a16:creationId xmlns:a16="http://schemas.microsoft.com/office/drawing/2014/main" id="{3C75C706-CC47-4513-9E9B-593750AB4F86}"/>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3D724A33-DDF1-4E1B-9633-1EBEA18EF716}" type="slidenum">
              <a:rPr lang="en-US" altLang="en-US" sz="1500">
                <a:solidFill>
                  <a:schemeClr val="tx1"/>
                </a:solidFill>
              </a:rPr>
              <a:pPr>
                <a:spcBef>
                  <a:spcPct val="0"/>
                </a:spcBef>
                <a:buClrTx/>
                <a:buSzTx/>
                <a:buFontTx/>
                <a:buNone/>
              </a:pPr>
              <a:t>1</a:t>
            </a:fld>
            <a:endParaRPr lang="en-US" altLang="en-US" sz="1500">
              <a:solidFill>
                <a:schemeClr val="tx1"/>
              </a:solidFill>
            </a:endParaRPr>
          </a:p>
        </p:txBody>
      </p:sp>
      <p:sp>
        <p:nvSpPr>
          <p:cNvPr id="3076" name="Rectangle 4">
            <a:extLst>
              <a:ext uri="{FF2B5EF4-FFF2-40B4-BE49-F238E27FC236}">
                <a16:creationId xmlns:a16="http://schemas.microsoft.com/office/drawing/2014/main" id="{388BA6D9-BECC-4185-8A8D-E1103F6F8209}"/>
              </a:ext>
            </a:extLst>
          </p:cNvPr>
          <p:cNvSpPr>
            <a:spLocks noChangeArrowheads="1"/>
          </p:cNvSpPr>
          <p:nvPr/>
        </p:nvSpPr>
        <p:spPr bwMode="auto">
          <a:xfrm>
            <a:off x="976313" y="2651125"/>
            <a:ext cx="5637212" cy="4818063"/>
          </a:xfrm>
          <a:prstGeom prst="rect">
            <a:avLst/>
          </a:prstGeom>
          <a:noFill/>
          <a:ln>
            <a:noFill/>
          </a:ln>
          <a:effectLst/>
        </p:spPr>
        <p:txBody>
          <a:bodyPr wrap="none" lIns="100012" tIns="49212" rIns="100012" bIns="49212" anchor="ctr"/>
          <a:lstStyle>
            <a:lvl1pPr defTabSz="987425">
              <a:defRPr sz="2800">
                <a:solidFill>
                  <a:schemeClr val="tx1"/>
                </a:solidFill>
                <a:latin typeface="Times New Roman" panose="02020603050405020304" pitchFamily="18" charset="0"/>
              </a:defRPr>
            </a:lvl1pPr>
            <a:lvl2pPr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en-US" altLang="en-US" sz="3000" b="1" dirty="0">
              <a:latin typeface="Arial" panose="020B0604020202020204" pitchFamily="34" charset="0"/>
            </a:endParaRPr>
          </a:p>
          <a:p>
            <a:pPr algn="ctr"/>
            <a:endParaRPr lang="en-US" altLang="en-US" sz="2000" b="1" dirty="0">
              <a:solidFill>
                <a:schemeClr val="accent2"/>
              </a:solidFill>
              <a:latin typeface="Tahoma" panose="020B0604030504040204" pitchFamily="34" charset="0"/>
            </a:endParaRPr>
          </a:p>
          <a:p>
            <a:pPr algn="ctr"/>
            <a:endParaRPr lang="en-US" altLang="en-US" sz="1700" b="1" dirty="0">
              <a:latin typeface="Century Schoolbook" panose="02040604050505020304" pitchFamily="18" charset="0"/>
            </a:endParaRPr>
          </a:p>
          <a:p>
            <a:pPr algn="ctr"/>
            <a:endParaRPr lang="en-US" altLang="en-US" sz="1700" b="1" dirty="0">
              <a:latin typeface="Century Schoolbook" panose="02040604050505020304" pitchFamily="18" charset="0"/>
            </a:endParaRPr>
          </a:p>
          <a:p>
            <a:pPr algn="ctr"/>
            <a:endParaRPr lang="en-US" altLang="en-US" sz="1700" b="1" dirty="0">
              <a:latin typeface="Century Schoolbook" panose="02040604050505020304" pitchFamily="18" charset="0"/>
            </a:endParaRPr>
          </a:p>
          <a:p>
            <a:pPr algn="ctr" latinLnBrk="1"/>
            <a:endParaRPr lang="en-US" altLang="en-US" sz="1700" b="1" dirty="0">
              <a:latin typeface="Century Schoolbook" panose="02040604050505020304"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4">
            <a:extLst>
              <a:ext uri="{FF2B5EF4-FFF2-40B4-BE49-F238E27FC236}">
                <a16:creationId xmlns:a16="http://schemas.microsoft.com/office/drawing/2014/main" id="{CC9DD597-CAB0-4D34-B83E-A2B50443E7DE}"/>
              </a:ext>
            </a:extLst>
          </p:cNvPr>
          <p:cNvSpPr>
            <a:spLocks noGrp="1" noChangeArrowheads="1"/>
          </p:cNvSpPr>
          <p:nvPr>
            <p:ph type="title"/>
          </p:nvPr>
        </p:nvSpPr>
        <p:spPr/>
        <p:txBody>
          <a:bodyPr>
            <a:normAutofit/>
          </a:bodyPr>
          <a:lstStyle/>
          <a:p>
            <a:r>
              <a:rPr lang="en-US" altLang="en-US" sz="3200" b="1" dirty="0"/>
              <a:t>Derived Class Access Privileges</a:t>
            </a:r>
          </a:p>
        </p:txBody>
      </p:sp>
      <p:graphicFrame>
        <p:nvGraphicFramePr>
          <p:cNvPr id="21508" name="Object 3">
            <a:hlinkClick r:id="" action="ppaction://ole?verb=0"/>
            <a:extLst>
              <a:ext uri="{FF2B5EF4-FFF2-40B4-BE49-F238E27FC236}">
                <a16:creationId xmlns:a16="http://schemas.microsoft.com/office/drawing/2014/main" id="{1894154F-5036-45AE-B6B2-814D1083811E}"/>
              </a:ext>
            </a:extLst>
          </p:cNvPr>
          <p:cNvGraphicFramePr>
            <a:graphicFrameLocks noGrp="1"/>
          </p:cNvGraphicFramePr>
          <p:nvPr>
            <p:ph type="tbl" idx="1"/>
            <p:extLst>
              <p:ext uri="{D42A27DB-BD31-4B8C-83A1-F6EECF244321}">
                <p14:modId xmlns:p14="http://schemas.microsoft.com/office/powerpoint/2010/main" val="1252455174"/>
              </p:ext>
            </p:extLst>
          </p:nvPr>
        </p:nvGraphicFramePr>
        <p:xfrm>
          <a:off x="1281112" y="1813719"/>
          <a:ext cx="5761038" cy="6584950"/>
        </p:xfrm>
        <a:graphic>
          <a:graphicData uri="http://schemas.openxmlformats.org/presentationml/2006/ole">
            <mc:AlternateContent xmlns:mc="http://schemas.openxmlformats.org/markup-compatibility/2006">
              <mc:Choice xmlns:v="urn:schemas-microsoft-com:vml" Requires="v">
                <p:oleObj spid="_x0000_s21516" name="Document" r:id="rId4" imgW="6791249" imgH="7762752" progId="Word.Document.8">
                  <p:embed/>
                </p:oleObj>
              </mc:Choice>
              <mc:Fallback>
                <p:oleObj name="Document" r:id="rId4" imgW="6791249" imgH="7762752" progId="Word.Document.8">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1112" y="1813719"/>
                        <a:ext cx="5761038" cy="658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07" name="Slide Number Placeholder 4">
            <a:extLst>
              <a:ext uri="{FF2B5EF4-FFF2-40B4-BE49-F238E27FC236}">
                <a16:creationId xmlns:a16="http://schemas.microsoft.com/office/drawing/2014/main" id="{A09A0DFC-1084-486B-ADC5-903ECEA9B438}"/>
              </a:ext>
            </a:extLst>
          </p:cNvPr>
          <p:cNvSpPr>
            <a:spLocks noGrp="1"/>
          </p:cNvSpPr>
          <p:nvPr>
            <p:ph type="sldNum" sz="quarter" idx="11"/>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A771E014-5506-490E-85A4-5051F7159EB2}" type="slidenum">
              <a:rPr lang="en-US" altLang="en-US" sz="1500">
                <a:solidFill>
                  <a:schemeClr val="tx1"/>
                </a:solidFill>
              </a:rPr>
              <a:pPr>
                <a:spcBef>
                  <a:spcPct val="0"/>
                </a:spcBef>
                <a:buClrTx/>
                <a:buSzTx/>
                <a:buFontTx/>
                <a:buNone/>
              </a:pPr>
              <a:t>10</a:t>
            </a:fld>
            <a:endParaRPr lang="en-US" altLang="en-US" sz="1500">
              <a:solidFill>
                <a:schemeClr val="tx1"/>
              </a:solidFill>
            </a:endParaRPr>
          </a:p>
        </p:txBody>
      </p:sp>
      <p:sp>
        <p:nvSpPr>
          <p:cNvPr id="6" name="Footer Placeholder 3">
            <a:extLst>
              <a:ext uri="{FF2B5EF4-FFF2-40B4-BE49-F238E27FC236}">
                <a16:creationId xmlns:a16="http://schemas.microsoft.com/office/drawing/2014/main" id="{4294B097-B410-4D2A-927A-D90816294453}"/>
              </a:ext>
            </a:extLst>
          </p:cNvPr>
          <p:cNvSpPr txBox="1">
            <a:spLocks/>
          </p:cNvSpPr>
          <p:nvPr/>
        </p:nvSpPr>
        <p:spPr>
          <a:xfrm>
            <a:off x="2514134" y="9153439"/>
            <a:ext cx="2561570" cy="525797"/>
          </a:xfrm>
          <a:prstGeom prst="rect">
            <a:avLst/>
          </a:prstGeom>
          <a:ln/>
        </p:spPr>
        <p:txBody>
          <a:bodyPr vert="horz" lIns="91440" tIns="45720" rIns="91440" bIns="45720" rtlCol="0" anchor="ctr"/>
          <a:lstStyle>
            <a:defPPr>
              <a:defRPr lang="en-US"/>
            </a:defPPr>
            <a:lvl1pPr marL="0" algn="r" defTabSz="914400" rtl="0" eaLnBrk="1" latinLnBrk="0" hangingPunct="1">
              <a:defRPr sz="747"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050" dirty="0"/>
              <a:t> Hierarchy</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4">
            <a:extLst>
              <a:ext uri="{FF2B5EF4-FFF2-40B4-BE49-F238E27FC236}">
                <a16:creationId xmlns:a16="http://schemas.microsoft.com/office/drawing/2014/main" id="{029FFCD7-BA93-4215-8D00-9D82ACA7A7F6}"/>
              </a:ext>
            </a:extLst>
          </p:cNvPr>
          <p:cNvSpPr>
            <a:spLocks noGrp="1" noChangeArrowheads="1"/>
          </p:cNvSpPr>
          <p:nvPr>
            <p:ph type="title"/>
          </p:nvPr>
        </p:nvSpPr>
        <p:spPr>
          <a:xfrm>
            <a:off x="590550" y="328613"/>
            <a:ext cx="6451600" cy="800100"/>
          </a:xfrm>
        </p:spPr>
        <p:txBody>
          <a:bodyPr>
            <a:normAutofit/>
          </a:bodyPr>
          <a:lstStyle/>
          <a:p>
            <a:r>
              <a:rPr lang="en-US" altLang="en-US" sz="3200" b="1" dirty="0"/>
              <a:t>Inheritance Example</a:t>
            </a:r>
          </a:p>
        </p:txBody>
      </p:sp>
      <p:sp>
        <p:nvSpPr>
          <p:cNvPr id="23556" name="Rectangle 3">
            <a:extLst>
              <a:ext uri="{FF2B5EF4-FFF2-40B4-BE49-F238E27FC236}">
                <a16:creationId xmlns:a16="http://schemas.microsoft.com/office/drawing/2014/main" id="{D35F1C2C-BBAB-4535-94FC-DB43CE3BB65A}"/>
              </a:ext>
            </a:extLst>
          </p:cNvPr>
          <p:cNvSpPr>
            <a:spLocks noGrp="1" noChangeArrowheads="1"/>
          </p:cNvSpPr>
          <p:nvPr>
            <p:ph idx="1"/>
          </p:nvPr>
        </p:nvSpPr>
        <p:spPr>
          <a:xfrm>
            <a:off x="366713" y="1508919"/>
            <a:ext cx="6858000" cy="7543800"/>
          </a:xfrm>
          <a:solidFill>
            <a:schemeClr val="bg1"/>
          </a:solidFill>
        </p:spPr>
        <p:txBody>
          <a:bodyPr lIns="283464" tIns="49212" rIns="283464" bIns="49212">
            <a:normAutofit/>
          </a:bodyPr>
          <a:lstStyle/>
          <a:p>
            <a:pPr>
              <a:lnSpc>
                <a:spcPct val="80000"/>
              </a:lnSpc>
            </a:pPr>
            <a:r>
              <a:rPr lang="en-US" altLang="en-US" sz="2000" dirty="0"/>
              <a:t>The inheritance diagram on the next page represents an architecture for a graphics editor.  The display list refers to graphics objects, which because of the “is-a” relation-ship, can be any of the derived objects.  Presumably a client of the display list creates graphic objects based on user inputs and attaches them to the list.  The display list and its clients do not need to know about the types of each of the objects.  They simply need to know how to send messages defined by the graphics object base class.</a:t>
            </a:r>
            <a:br>
              <a:rPr lang="en-US" altLang="en-US" sz="2000" dirty="0"/>
            </a:br>
            <a:endParaRPr lang="en-US" altLang="en-US" sz="2000" dirty="0"/>
          </a:p>
          <a:p>
            <a:pPr>
              <a:lnSpc>
                <a:spcPct val="80000"/>
              </a:lnSpc>
            </a:pPr>
            <a:r>
              <a:rPr lang="en-US" altLang="en-US" sz="2000" dirty="0"/>
              <a:t>The base class </a:t>
            </a:r>
            <a:r>
              <a:rPr lang="en-US" altLang="en-US" sz="2000" dirty="0" err="1"/>
              <a:t>graphicsObject</a:t>
            </a:r>
            <a:r>
              <a:rPr lang="en-US" altLang="en-US" sz="2000" dirty="0"/>
              <a:t> provides a protocol for</a:t>
            </a:r>
            <a:br>
              <a:rPr lang="en-US" altLang="en-US" sz="2000" dirty="0"/>
            </a:br>
            <a:r>
              <a:rPr lang="en-US" altLang="en-US" sz="2000" dirty="0"/>
              <a:t>clients like the display list to use, e.g., draw(), erase(),</a:t>
            </a:r>
            <a:br>
              <a:rPr lang="en-US" altLang="en-US" sz="2000" dirty="0"/>
            </a:br>
            <a:r>
              <a:rPr lang="en-US" altLang="en-US" sz="2000" dirty="0"/>
              <a:t>move(), ...  Clients do not need to know any of the details that distinguish one of the derived class objects from another.</a:t>
            </a:r>
            <a:br>
              <a:rPr lang="en-US" altLang="en-US" sz="2000" dirty="0"/>
            </a:br>
            <a:endParaRPr lang="en-US" altLang="en-US" sz="2000" dirty="0"/>
          </a:p>
          <a:p>
            <a:pPr>
              <a:lnSpc>
                <a:spcPct val="80000"/>
              </a:lnSpc>
            </a:pPr>
            <a:r>
              <a:rPr lang="en-US" altLang="en-US" sz="2000" dirty="0"/>
              <a:t>The absence of a diamond shape on the list class </a:t>
            </a:r>
            <a:r>
              <a:rPr lang="en-US" altLang="en-US" sz="2000" dirty="0" err="1"/>
              <a:t>indi</a:t>
            </a:r>
            <a:r>
              <a:rPr lang="en-US" altLang="en-US" sz="2000" dirty="0"/>
              <a:t>-cates that the list does not manage the creation or des-</a:t>
            </a:r>
            <a:r>
              <a:rPr lang="en-US" altLang="en-US" sz="2000" dirty="0" err="1"/>
              <a:t>truction</a:t>
            </a:r>
            <a:r>
              <a:rPr lang="en-US" altLang="en-US" sz="2000" dirty="0"/>
              <a:t> of the graphics objects it refers to.  </a:t>
            </a:r>
            <a:br>
              <a:rPr lang="en-US" altLang="en-US" sz="2000" dirty="0"/>
            </a:br>
            <a:endParaRPr lang="en-US" altLang="en-US" sz="2000" dirty="0"/>
          </a:p>
          <a:p>
            <a:pPr>
              <a:lnSpc>
                <a:spcPct val="80000"/>
              </a:lnSpc>
            </a:pPr>
            <a:r>
              <a:rPr lang="en-US" altLang="en-US" sz="2000" dirty="0"/>
              <a:t>This example illustrates why the inheritance relationship is considered to represent an “or” relationship between objects on the same level.  Display list members are either lines or circles or polygons or ...</a:t>
            </a:r>
          </a:p>
        </p:txBody>
      </p:sp>
      <p:sp>
        <p:nvSpPr>
          <p:cNvPr id="23555" name="Slide Number Placeholder 4">
            <a:extLst>
              <a:ext uri="{FF2B5EF4-FFF2-40B4-BE49-F238E27FC236}">
                <a16:creationId xmlns:a16="http://schemas.microsoft.com/office/drawing/2014/main" id="{095D10F1-134C-4A09-B997-0DB6A4EBBC65}"/>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375F7A4A-15A6-48B2-ACB2-577CDF4E8830}" type="slidenum">
              <a:rPr lang="en-US" altLang="en-US" sz="1500">
                <a:solidFill>
                  <a:schemeClr val="tx1"/>
                </a:solidFill>
              </a:rPr>
              <a:pPr>
                <a:spcBef>
                  <a:spcPct val="0"/>
                </a:spcBef>
                <a:buClrTx/>
                <a:buSzTx/>
                <a:buFontTx/>
                <a:buNone/>
              </a:pPr>
              <a:t>11</a:t>
            </a:fld>
            <a:endParaRPr lang="en-US" altLang="en-US" sz="1500">
              <a:solidFill>
                <a:schemeClr val="tx1"/>
              </a:solidFill>
            </a:endParaRPr>
          </a:p>
        </p:txBody>
      </p:sp>
      <p:sp>
        <p:nvSpPr>
          <p:cNvPr id="6" name="Footer Placeholder 3">
            <a:extLst>
              <a:ext uri="{FF2B5EF4-FFF2-40B4-BE49-F238E27FC236}">
                <a16:creationId xmlns:a16="http://schemas.microsoft.com/office/drawing/2014/main" id="{41CC76AA-ECF4-4E81-8672-9C4A9065F201}"/>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4">
            <a:extLst>
              <a:ext uri="{FF2B5EF4-FFF2-40B4-BE49-F238E27FC236}">
                <a16:creationId xmlns:a16="http://schemas.microsoft.com/office/drawing/2014/main" id="{64D59DAB-7255-4422-9C2A-C22EADB3FC3D}"/>
              </a:ext>
            </a:extLst>
          </p:cNvPr>
          <p:cNvSpPr>
            <a:spLocks noGrp="1" noChangeArrowheads="1"/>
          </p:cNvSpPr>
          <p:nvPr>
            <p:ph type="title"/>
          </p:nvPr>
        </p:nvSpPr>
        <p:spPr>
          <a:xfrm>
            <a:off x="521802" y="525798"/>
            <a:ext cx="6546235" cy="830721"/>
          </a:xfrm>
        </p:spPr>
        <p:txBody>
          <a:bodyPr>
            <a:normAutofit/>
          </a:bodyPr>
          <a:lstStyle/>
          <a:p>
            <a:r>
              <a:rPr lang="en-US" altLang="en-US" sz="3200" b="1" dirty="0"/>
              <a:t>Graphics Editor Classes</a:t>
            </a:r>
          </a:p>
        </p:txBody>
      </p:sp>
      <p:sp>
        <p:nvSpPr>
          <p:cNvPr id="25603" name="Slide Number Placeholder 4">
            <a:extLst>
              <a:ext uri="{FF2B5EF4-FFF2-40B4-BE49-F238E27FC236}">
                <a16:creationId xmlns:a16="http://schemas.microsoft.com/office/drawing/2014/main" id="{281747C8-CBA3-4E9F-9141-337D8282E03A}"/>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5CC57F51-6D2E-4673-B618-9C12C8C79FA6}" type="slidenum">
              <a:rPr lang="en-US" altLang="en-US" sz="1500">
                <a:solidFill>
                  <a:schemeClr val="tx1"/>
                </a:solidFill>
              </a:rPr>
              <a:pPr>
                <a:spcBef>
                  <a:spcPct val="0"/>
                </a:spcBef>
                <a:buClrTx/>
                <a:buSzTx/>
                <a:buFontTx/>
                <a:buNone/>
              </a:pPr>
              <a:t>12</a:t>
            </a:fld>
            <a:endParaRPr lang="en-US" altLang="en-US" sz="1500">
              <a:solidFill>
                <a:schemeClr val="tx1"/>
              </a:solidFill>
            </a:endParaRPr>
          </a:p>
        </p:txBody>
      </p:sp>
      <p:graphicFrame>
        <p:nvGraphicFramePr>
          <p:cNvPr id="25604" name="Object 3">
            <a:hlinkClick r:id="" action="ppaction://ole?verb=0"/>
            <a:extLst>
              <a:ext uri="{FF2B5EF4-FFF2-40B4-BE49-F238E27FC236}">
                <a16:creationId xmlns:a16="http://schemas.microsoft.com/office/drawing/2014/main" id="{EB7DAA95-7FF9-43C5-A09F-C99F6EA8FA7E}"/>
              </a:ext>
            </a:extLst>
          </p:cNvPr>
          <p:cNvGraphicFramePr>
            <a:graphicFrameLocks/>
          </p:cNvGraphicFramePr>
          <p:nvPr>
            <p:extLst>
              <p:ext uri="{D42A27DB-BD31-4B8C-83A1-F6EECF244321}">
                <p14:modId xmlns:p14="http://schemas.microsoft.com/office/powerpoint/2010/main" val="2636542246"/>
              </p:ext>
            </p:extLst>
          </p:nvPr>
        </p:nvGraphicFramePr>
        <p:xfrm>
          <a:off x="1089819" y="1813719"/>
          <a:ext cx="5753100" cy="4459288"/>
        </p:xfrm>
        <a:graphic>
          <a:graphicData uri="http://schemas.openxmlformats.org/presentationml/2006/ole">
            <mc:AlternateContent xmlns:mc="http://schemas.openxmlformats.org/markup-compatibility/2006">
              <mc:Choice xmlns:v="urn:schemas-microsoft-com:vml" Requires="v">
                <p:oleObj spid="_x0000_s25612" name="VISIO" r:id="rId4" imgW="4599432" imgH="3075432" progId="Visio.Drawing.4">
                  <p:embed/>
                </p:oleObj>
              </mc:Choice>
              <mc:Fallback>
                <p:oleObj name="VISIO" r:id="rId4" imgW="4599432" imgH="3075432" progId="Visio.Drawing.4">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9819" y="1813719"/>
                        <a:ext cx="5753100" cy="445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Footer Placeholder 3">
            <a:extLst>
              <a:ext uri="{FF2B5EF4-FFF2-40B4-BE49-F238E27FC236}">
                <a16:creationId xmlns:a16="http://schemas.microsoft.com/office/drawing/2014/main" id="{5CB61450-A6C6-4543-87AE-6764EDA06259}"/>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4">
            <a:extLst>
              <a:ext uri="{FF2B5EF4-FFF2-40B4-BE49-F238E27FC236}">
                <a16:creationId xmlns:a16="http://schemas.microsoft.com/office/drawing/2014/main" id="{AC6379BC-FE5B-4695-B51D-60037FA839A2}"/>
              </a:ext>
            </a:extLst>
          </p:cNvPr>
          <p:cNvSpPr>
            <a:spLocks noGrp="1" noChangeArrowheads="1"/>
          </p:cNvSpPr>
          <p:nvPr>
            <p:ph type="title"/>
          </p:nvPr>
        </p:nvSpPr>
        <p:spPr>
          <a:xfrm>
            <a:off x="590550" y="481013"/>
            <a:ext cx="6451600" cy="952500"/>
          </a:xfrm>
        </p:spPr>
        <p:txBody>
          <a:bodyPr>
            <a:normAutofit/>
          </a:bodyPr>
          <a:lstStyle/>
          <a:p>
            <a:r>
              <a:rPr lang="en-US" altLang="en-US" sz="3200" b="1" dirty="0"/>
              <a:t>Public Inheritance – “is-a”</a:t>
            </a:r>
          </a:p>
        </p:txBody>
      </p:sp>
      <p:sp>
        <p:nvSpPr>
          <p:cNvPr id="27652" name="Rectangle 3">
            <a:extLst>
              <a:ext uri="{FF2B5EF4-FFF2-40B4-BE49-F238E27FC236}">
                <a16:creationId xmlns:a16="http://schemas.microsoft.com/office/drawing/2014/main" id="{6CC17C42-44DC-4B5D-B406-A73D364D3520}"/>
              </a:ext>
            </a:extLst>
          </p:cNvPr>
          <p:cNvSpPr>
            <a:spLocks noGrp="1" noChangeArrowheads="1"/>
          </p:cNvSpPr>
          <p:nvPr>
            <p:ph idx="1"/>
          </p:nvPr>
        </p:nvSpPr>
        <p:spPr>
          <a:xfrm>
            <a:off x="595313" y="1585119"/>
            <a:ext cx="6450012" cy="8534400"/>
          </a:xfrm>
          <a:noFill/>
        </p:spPr>
        <p:txBody>
          <a:bodyPr lIns="100012" tIns="49212" rIns="100012" bIns="49212">
            <a:normAutofit/>
          </a:bodyPr>
          <a:lstStyle/>
          <a:p>
            <a:r>
              <a:rPr lang="en-US" altLang="en-US" sz="2000" b="1" dirty="0"/>
              <a:t>Syntax</a:t>
            </a:r>
            <a:r>
              <a:rPr lang="en-US" altLang="en-US" sz="2000" b="1" dirty="0">
                <a:latin typeface="Consolas" panose="020B0609020204030204" pitchFamily="49" charset="0"/>
              </a:rPr>
              <a:t>:  </a:t>
            </a:r>
            <a:r>
              <a:rPr lang="en-US" altLang="en-US" sz="2000" dirty="0">
                <a:latin typeface="Consolas" panose="020B0609020204030204" pitchFamily="49" charset="0"/>
              </a:rPr>
              <a:t>class derived : public base {...};</a:t>
            </a:r>
            <a:br>
              <a:rPr lang="en-US" altLang="en-US" sz="2000" dirty="0">
                <a:latin typeface="Consolas" panose="020B0609020204030204" pitchFamily="49" charset="0"/>
              </a:rPr>
            </a:br>
            <a:endParaRPr lang="en-US" altLang="en-US" sz="2000" b="1" dirty="0">
              <a:latin typeface="Consolas" panose="020B0609020204030204" pitchFamily="49" charset="0"/>
            </a:endParaRPr>
          </a:p>
          <a:p>
            <a:r>
              <a:rPr lang="en-US" altLang="en-US" sz="2000" b="1" dirty="0"/>
              <a:t>Public</a:t>
            </a:r>
            <a:r>
              <a:rPr lang="en-US" altLang="en-US" sz="2000" dirty="0"/>
              <a:t> derivation makes all of the base class functionality available to derived class objects.   This has two very important consequences:</a:t>
            </a:r>
          </a:p>
          <a:p>
            <a:pPr lvl="1"/>
            <a:r>
              <a:rPr lang="en-US" altLang="en-US" sz="1600" dirty="0"/>
              <a:t>clients interpret the derived object as a base class object with either specialized, or new capabilities, or both.</a:t>
            </a:r>
          </a:p>
          <a:p>
            <a:pPr lvl="1"/>
            <a:r>
              <a:rPr lang="en-US" altLang="en-US" sz="1600" dirty="0"/>
              <a:t>a derived class object, since it is a base class object, can be used anywhere a base class object can be used.  For example, a function typed to accept a base class pointer, or reference, will accept a derived class pointer, or reference in its place.</a:t>
            </a:r>
            <a:br>
              <a:rPr lang="en-US" altLang="en-US" sz="1600" dirty="0"/>
            </a:br>
            <a:endParaRPr lang="en-US" altLang="en-US" sz="1600" dirty="0"/>
          </a:p>
          <a:p>
            <a:r>
              <a:rPr lang="en-US" altLang="en-US" sz="2000" dirty="0"/>
              <a:t>New capabilities occur when the derived class adds new member functions or new state members which give the derived object richer state and functional behaviors.</a:t>
            </a:r>
            <a:br>
              <a:rPr lang="en-US" altLang="en-US" sz="2000" dirty="0"/>
            </a:br>
            <a:endParaRPr lang="en-US" altLang="en-US" sz="2000" dirty="0"/>
          </a:p>
          <a:p>
            <a:r>
              <a:rPr lang="en-US" altLang="en-US" sz="2000" dirty="0"/>
              <a:t>Specialized capabilities occur when the derived class modifies a base class virtual function.  </a:t>
            </a:r>
          </a:p>
          <a:p>
            <a:pPr lvl="1"/>
            <a:r>
              <a:rPr lang="en-US" altLang="en-US" sz="1600" dirty="0"/>
              <a:t>The base class object and derived class object respond to the same message, but in somewhat different ways, determined by the implementations of the virtual function in each class.</a:t>
            </a:r>
          </a:p>
          <a:p>
            <a:pPr lvl="1"/>
            <a:r>
              <a:rPr lang="en-US" altLang="en-US" sz="1600" dirty="0"/>
              <a:t>Because the modified function is qualified in the base class by the keyword virtual, which function is called is determined by the type of object invoking it.</a:t>
            </a:r>
          </a:p>
        </p:txBody>
      </p:sp>
      <p:sp>
        <p:nvSpPr>
          <p:cNvPr id="27651" name="Slide Number Placeholder 4">
            <a:extLst>
              <a:ext uri="{FF2B5EF4-FFF2-40B4-BE49-F238E27FC236}">
                <a16:creationId xmlns:a16="http://schemas.microsoft.com/office/drawing/2014/main" id="{042B22C4-5062-4C1D-9908-A2699E59FAEB}"/>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F45E9EEF-5C69-4B76-AEF3-8BD102F0AF69}" type="slidenum">
              <a:rPr lang="en-US" altLang="en-US" sz="1500">
                <a:solidFill>
                  <a:schemeClr val="tx1"/>
                </a:solidFill>
              </a:rPr>
              <a:pPr>
                <a:spcBef>
                  <a:spcPct val="0"/>
                </a:spcBef>
                <a:buClrTx/>
                <a:buSzTx/>
                <a:buFontTx/>
                <a:buNone/>
              </a:pPr>
              <a:t>13</a:t>
            </a:fld>
            <a:endParaRPr lang="en-US" altLang="en-US" sz="1500">
              <a:solidFill>
                <a:schemeClr val="tx1"/>
              </a:solidFill>
            </a:endParaRPr>
          </a:p>
        </p:txBody>
      </p:sp>
      <p:sp>
        <p:nvSpPr>
          <p:cNvPr id="6" name="Footer Placeholder 3">
            <a:extLst>
              <a:ext uri="{FF2B5EF4-FFF2-40B4-BE49-F238E27FC236}">
                <a16:creationId xmlns:a16="http://schemas.microsoft.com/office/drawing/2014/main" id="{78BE4F92-25E5-4E80-963B-DED046888A6A}"/>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4">
            <a:extLst>
              <a:ext uri="{FF2B5EF4-FFF2-40B4-BE49-F238E27FC236}">
                <a16:creationId xmlns:a16="http://schemas.microsoft.com/office/drawing/2014/main" id="{4064F8D5-3B3F-43BA-A4D9-E360AA9FB157}"/>
              </a:ext>
            </a:extLst>
          </p:cNvPr>
          <p:cNvSpPr>
            <a:spLocks noGrp="1" noChangeArrowheads="1"/>
          </p:cNvSpPr>
          <p:nvPr>
            <p:ph type="title"/>
          </p:nvPr>
        </p:nvSpPr>
        <p:spPr>
          <a:xfrm>
            <a:off x="590550" y="481013"/>
            <a:ext cx="6451600" cy="952500"/>
          </a:xfrm>
        </p:spPr>
        <p:txBody>
          <a:bodyPr/>
          <a:lstStyle/>
          <a:p>
            <a:r>
              <a:rPr lang="en-US" altLang="en-US" sz="3200" b="1" dirty="0"/>
              <a:t>Private Inheritance – “part of”</a:t>
            </a:r>
          </a:p>
        </p:txBody>
      </p:sp>
      <p:sp>
        <p:nvSpPr>
          <p:cNvPr id="29700" name="Rectangle 3">
            <a:extLst>
              <a:ext uri="{FF2B5EF4-FFF2-40B4-BE49-F238E27FC236}">
                <a16:creationId xmlns:a16="http://schemas.microsoft.com/office/drawing/2014/main" id="{60787F98-B762-4DC9-ADCE-BAB93014D148}"/>
              </a:ext>
            </a:extLst>
          </p:cNvPr>
          <p:cNvSpPr>
            <a:spLocks noGrp="1" noChangeArrowheads="1"/>
          </p:cNvSpPr>
          <p:nvPr>
            <p:ph idx="1"/>
          </p:nvPr>
        </p:nvSpPr>
        <p:spPr>
          <a:xfrm>
            <a:off x="595313" y="1585119"/>
            <a:ext cx="6450012" cy="7087394"/>
          </a:xfrm>
          <a:noFill/>
        </p:spPr>
        <p:txBody>
          <a:bodyPr lIns="100012" tIns="49212" rIns="100012" bIns="49212">
            <a:normAutofit/>
          </a:bodyPr>
          <a:lstStyle/>
          <a:p>
            <a:r>
              <a:rPr lang="en-US" altLang="en-US" sz="2000" b="1" dirty="0"/>
              <a:t>Syntax:</a:t>
            </a:r>
            <a:r>
              <a:rPr lang="en-US" altLang="en-US" sz="2000" dirty="0"/>
              <a:t>  </a:t>
            </a:r>
            <a:r>
              <a:rPr lang="en-US" altLang="en-US" sz="2000" dirty="0">
                <a:latin typeface="Consolas" panose="020B0609020204030204" pitchFamily="49" charset="0"/>
              </a:rPr>
              <a:t>class derived : private base { ... };</a:t>
            </a:r>
            <a:br>
              <a:rPr lang="en-US" altLang="en-US" sz="2000" dirty="0"/>
            </a:br>
            <a:endParaRPr lang="en-US" altLang="en-US" sz="2000" dirty="0"/>
          </a:p>
          <a:p>
            <a:r>
              <a:rPr lang="en-US" altLang="en-US" sz="2000" b="1" dirty="0"/>
              <a:t>Private</a:t>
            </a:r>
            <a:r>
              <a:rPr lang="en-US" altLang="en-US" sz="2000" dirty="0"/>
              <a:t> derivation hides all of the base class interface from clients.  By default none of the base class member functions are accessible to derived class clients.</a:t>
            </a:r>
            <a:br>
              <a:rPr lang="en-US" altLang="en-US" sz="2000" dirty="0"/>
            </a:br>
            <a:endParaRPr lang="en-US" altLang="en-US" sz="2000" dirty="0"/>
          </a:p>
          <a:p>
            <a:r>
              <a:rPr lang="en-US" altLang="en-US" sz="1800" dirty="0"/>
              <a:t>The base class object is “part of” the derived class.  All of its attributes are attributes of the derived class. </a:t>
            </a:r>
            <a:br>
              <a:rPr lang="en-US" altLang="en-US" sz="1800" dirty="0"/>
            </a:br>
            <a:r>
              <a:rPr lang="en-US" altLang="en-US" sz="1800" dirty="0"/>
              <a:t>Public and protected member functions are available to derived class functions to support their implementation.</a:t>
            </a:r>
            <a:br>
              <a:rPr lang="en-US" altLang="en-US" sz="1800" dirty="0"/>
            </a:br>
            <a:endParaRPr lang="en-US" altLang="en-US" sz="1800" dirty="0"/>
          </a:p>
          <a:p>
            <a:r>
              <a:rPr lang="en-US" altLang="en-US" sz="1800" dirty="0"/>
              <a:t>Clients of the derived class see base class functionality only as manifested through derived class interface operations.</a:t>
            </a:r>
            <a:br>
              <a:rPr lang="en-US" altLang="en-US" sz="1800" dirty="0"/>
            </a:br>
            <a:endParaRPr lang="en-US" altLang="en-US" sz="1800" dirty="0"/>
          </a:p>
          <a:p>
            <a:r>
              <a:rPr lang="en-US" altLang="en-US" sz="1800" dirty="0"/>
              <a:t>From the </a:t>
            </a:r>
            <a:r>
              <a:rPr lang="en-US" altLang="en-US" sz="1800" u="sng" dirty="0"/>
              <a:t>client’s</a:t>
            </a:r>
            <a:r>
              <a:rPr lang="en-US" altLang="en-US" sz="1800" dirty="0"/>
              <a:t> point of view private derivation creates an aggregation.</a:t>
            </a:r>
            <a:br>
              <a:rPr lang="en-US" altLang="en-US" sz="1800" dirty="0"/>
            </a:br>
            <a:endParaRPr lang="en-US" altLang="en-US" sz="1800" dirty="0"/>
          </a:p>
          <a:p>
            <a:r>
              <a:rPr lang="en-US" altLang="en-US" sz="1800" dirty="0"/>
              <a:t>The only difference is that, using private inheritance, the derived class has access to protected members of the base class.</a:t>
            </a:r>
            <a:br>
              <a:rPr lang="en-US" altLang="en-US" sz="1800" dirty="0"/>
            </a:br>
            <a:endParaRPr lang="en-US" altLang="en-US" sz="1800" dirty="0"/>
          </a:p>
          <a:p>
            <a:r>
              <a:rPr lang="en-US" altLang="en-US" sz="1800" dirty="0"/>
              <a:t>In private inheritance any class derived again from the derived class has no more access privileges to the base than any other client of the derived class.</a:t>
            </a:r>
          </a:p>
        </p:txBody>
      </p:sp>
      <p:sp>
        <p:nvSpPr>
          <p:cNvPr id="29699" name="Slide Number Placeholder 4">
            <a:extLst>
              <a:ext uri="{FF2B5EF4-FFF2-40B4-BE49-F238E27FC236}">
                <a16:creationId xmlns:a16="http://schemas.microsoft.com/office/drawing/2014/main" id="{8AF48535-7C68-4E4D-8DB1-BE952BE6B125}"/>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D2788999-3726-424A-A60A-6E4B946518E8}" type="slidenum">
              <a:rPr lang="en-US" altLang="en-US" sz="1500">
                <a:solidFill>
                  <a:schemeClr val="tx1"/>
                </a:solidFill>
              </a:rPr>
              <a:pPr>
                <a:spcBef>
                  <a:spcPct val="0"/>
                </a:spcBef>
                <a:buClrTx/>
                <a:buSzTx/>
                <a:buFontTx/>
                <a:buNone/>
              </a:pPr>
              <a:t>14</a:t>
            </a:fld>
            <a:endParaRPr lang="en-US" altLang="en-US" sz="1500">
              <a:solidFill>
                <a:schemeClr val="tx1"/>
              </a:solidFill>
            </a:endParaRPr>
          </a:p>
        </p:txBody>
      </p:sp>
      <p:sp>
        <p:nvSpPr>
          <p:cNvPr id="6" name="Footer Placeholder 3">
            <a:extLst>
              <a:ext uri="{FF2B5EF4-FFF2-40B4-BE49-F238E27FC236}">
                <a16:creationId xmlns:a16="http://schemas.microsoft.com/office/drawing/2014/main" id="{A04533BA-BFC6-48E6-9990-A0DF360D71DD}"/>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4">
            <a:extLst>
              <a:ext uri="{FF2B5EF4-FFF2-40B4-BE49-F238E27FC236}">
                <a16:creationId xmlns:a16="http://schemas.microsoft.com/office/drawing/2014/main" id="{C1987644-A807-4E14-A4B8-D4C7431899D6}"/>
              </a:ext>
            </a:extLst>
          </p:cNvPr>
          <p:cNvSpPr>
            <a:spLocks noGrp="1" noChangeArrowheads="1"/>
          </p:cNvSpPr>
          <p:nvPr>
            <p:ph type="title"/>
          </p:nvPr>
        </p:nvSpPr>
        <p:spPr>
          <a:xfrm>
            <a:off x="290513" y="519113"/>
            <a:ext cx="7086600" cy="914400"/>
          </a:xfrm>
        </p:spPr>
        <p:txBody>
          <a:bodyPr/>
          <a:lstStyle/>
          <a:p>
            <a:r>
              <a:rPr lang="en-US" altLang="en-US" sz="3200" b="1" dirty="0"/>
              <a:t>Protected Inheritance – “part of”</a:t>
            </a:r>
          </a:p>
        </p:txBody>
      </p:sp>
      <p:sp>
        <p:nvSpPr>
          <p:cNvPr id="31748" name="Rectangle 3">
            <a:extLst>
              <a:ext uri="{FF2B5EF4-FFF2-40B4-BE49-F238E27FC236}">
                <a16:creationId xmlns:a16="http://schemas.microsoft.com/office/drawing/2014/main" id="{79582C67-7847-421D-BE49-6B3BA3BE4857}"/>
              </a:ext>
            </a:extLst>
          </p:cNvPr>
          <p:cNvSpPr>
            <a:spLocks noGrp="1" noChangeArrowheads="1"/>
          </p:cNvSpPr>
          <p:nvPr>
            <p:ph idx="1"/>
          </p:nvPr>
        </p:nvSpPr>
        <p:spPr>
          <a:xfrm>
            <a:off x="595313" y="1585119"/>
            <a:ext cx="6450012" cy="7315994"/>
          </a:xfrm>
          <a:noFill/>
        </p:spPr>
        <p:txBody>
          <a:bodyPr lIns="100012" tIns="49212" rIns="100012" bIns="49212"/>
          <a:lstStyle/>
          <a:p>
            <a:r>
              <a:rPr lang="en-US" altLang="en-US" sz="2000" b="1" dirty="0"/>
              <a:t>Syntax:</a:t>
            </a:r>
            <a:r>
              <a:rPr lang="en-US" altLang="en-US" sz="2000" dirty="0"/>
              <a:t>  </a:t>
            </a:r>
            <a:r>
              <a:rPr lang="en-US" altLang="en-US" sz="2000" dirty="0">
                <a:latin typeface="Consolas" panose="020B0609020204030204" pitchFamily="49" charset="0"/>
              </a:rPr>
              <a:t>class derived : protected base {...};</a:t>
            </a:r>
            <a:br>
              <a:rPr lang="en-US" altLang="en-US" sz="2000" dirty="0">
                <a:latin typeface="Consolas" panose="020B0609020204030204" pitchFamily="49" charset="0"/>
              </a:rPr>
            </a:br>
            <a:endParaRPr lang="en-US" altLang="en-US" sz="2000" dirty="0">
              <a:latin typeface="Consolas" panose="020B0609020204030204" pitchFamily="49" charset="0"/>
            </a:endParaRPr>
          </a:p>
          <a:p>
            <a:r>
              <a:rPr lang="en-US" altLang="en-US" sz="2000" dirty="0"/>
              <a:t>Protected inheritance is just like private inheritance from client’s perspective.  Clients have no access to base class functionality except through the derived class interface.</a:t>
            </a:r>
            <a:br>
              <a:rPr lang="en-US" altLang="en-US" sz="2000" dirty="0"/>
            </a:br>
            <a:endParaRPr lang="en-US" altLang="en-US" sz="2000" dirty="0"/>
          </a:p>
          <a:p>
            <a:r>
              <a:rPr lang="en-US" altLang="en-US" sz="2000" dirty="0"/>
              <a:t>Protected inheritance is just like public inheritance from the derived class’s point of view.  Derived class member functions have access to all the base class public and protected members.  The derived class members can use a derived class object anywhere a base class object is expected.</a:t>
            </a:r>
            <a:br>
              <a:rPr lang="en-US" altLang="en-US" sz="2000" dirty="0"/>
            </a:br>
            <a:endParaRPr lang="en-US" altLang="en-US" sz="2000" dirty="0"/>
          </a:p>
          <a:p>
            <a:r>
              <a:rPr lang="en-US" altLang="en-US" sz="2000" dirty="0"/>
              <a:t>Protected inheritance, unlike private inheritance, passes on to all subsequent protected derived classes access privileges to the base public and protected members. </a:t>
            </a:r>
          </a:p>
        </p:txBody>
      </p:sp>
      <p:sp>
        <p:nvSpPr>
          <p:cNvPr id="31747" name="Slide Number Placeholder 4">
            <a:extLst>
              <a:ext uri="{FF2B5EF4-FFF2-40B4-BE49-F238E27FC236}">
                <a16:creationId xmlns:a16="http://schemas.microsoft.com/office/drawing/2014/main" id="{5E024D7D-7731-40F0-955C-426474087BDB}"/>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59E757F9-084B-44D2-8050-D3767CCD0386}" type="slidenum">
              <a:rPr lang="en-US" altLang="en-US" sz="1500">
                <a:solidFill>
                  <a:schemeClr val="tx1"/>
                </a:solidFill>
              </a:rPr>
              <a:pPr>
                <a:spcBef>
                  <a:spcPct val="0"/>
                </a:spcBef>
                <a:buClrTx/>
                <a:buSzTx/>
                <a:buFontTx/>
                <a:buNone/>
              </a:pPr>
              <a:t>15</a:t>
            </a:fld>
            <a:endParaRPr lang="en-US" altLang="en-US" sz="1500">
              <a:solidFill>
                <a:schemeClr val="tx1"/>
              </a:solidFill>
            </a:endParaRPr>
          </a:p>
        </p:txBody>
      </p:sp>
      <p:sp>
        <p:nvSpPr>
          <p:cNvPr id="6" name="Footer Placeholder 3">
            <a:extLst>
              <a:ext uri="{FF2B5EF4-FFF2-40B4-BE49-F238E27FC236}">
                <a16:creationId xmlns:a16="http://schemas.microsoft.com/office/drawing/2014/main" id="{298C9DA8-914E-426B-8221-AAEC743AAA5E}"/>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a:extLst>
              <a:ext uri="{FF2B5EF4-FFF2-40B4-BE49-F238E27FC236}">
                <a16:creationId xmlns:a16="http://schemas.microsoft.com/office/drawing/2014/main" id="{0F5507D9-EB3D-48E0-B8FC-387A9443F6B5}"/>
              </a:ext>
            </a:extLst>
          </p:cNvPr>
          <p:cNvSpPr>
            <a:spLocks noGrp="1" noChangeArrowheads="1"/>
          </p:cNvSpPr>
          <p:nvPr>
            <p:ph type="title"/>
          </p:nvPr>
        </p:nvSpPr>
        <p:spPr>
          <a:xfrm>
            <a:off x="521802" y="525798"/>
            <a:ext cx="6546235" cy="1059321"/>
          </a:xfrm>
        </p:spPr>
        <p:txBody>
          <a:bodyPr>
            <a:normAutofit/>
          </a:bodyPr>
          <a:lstStyle/>
          <a:p>
            <a:r>
              <a:rPr lang="en-US" altLang="en-US" sz="3200" b="1" dirty="0"/>
              <a:t>Initialization Sequences</a:t>
            </a:r>
          </a:p>
        </p:txBody>
      </p:sp>
      <p:sp>
        <p:nvSpPr>
          <p:cNvPr id="33797" name="Rectangle 3">
            <a:extLst>
              <a:ext uri="{FF2B5EF4-FFF2-40B4-BE49-F238E27FC236}">
                <a16:creationId xmlns:a16="http://schemas.microsoft.com/office/drawing/2014/main" id="{08F5DE6C-E09A-41DE-93A9-522F81542348}"/>
              </a:ext>
            </a:extLst>
          </p:cNvPr>
          <p:cNvSpPr>
            <a:spLocks noGrp="1" noChangeArrowheads="1"/>
          </p:cNvSpPr>
          <p:nvPr>
            <p:ph idx="1"/>
          </p:nvPr>
        </p:nvSpPr>
        <p:spPr>
          <a:xfrm>
            <a:off x="521802" y="1585119"/>
            <a:ext cx="6546235" cy="7309994"/>
          </a:xfrm>
        </p:spPr>
        <p:txBody>
          <a:bodyPr>
            <a:normAutofit/>
          </a:bodyPr>
          <a:lstStyle/>
          <a:p>
            <a:r>
              <a:rPr lang="en-US" altLang="en-US" sz="2400" dirty="0"/>
              <a:t>C++ provides constructors specifically to initialize a newly created object so that its state will assume some correct values.</a:t>
            </a:r>
          </a:p>
          <a:p>
            <a:endParaRPr lang="en-US" altLang="en-US" sz="2400" dirty="0"/>
          </a:p>
          <a:p>
            <a:r>
              <a:rPr lang="en-US" altLang="en-US" sz="2400" dirty="0"/>
              <a:t>In the body of the constructor we can allocate needed resources and assign values to data members of the class.</a:t>
            </a:r>
          </a:p>
          <a:p>
            <a:endParaRPr lang="en-US" altLang="en-US" sz="2400" dirty="0"/>
          </a:p>
          <a:p>
            <a:r>
              <a:rPr lang="en-US" altLang="en-US" sz="2400" dirty="0"/>
              <a:t>However, it is preferable to use an initialization sequence:</a:t>
            </a:r>
          </a:p>
          <a:p>
            <a:pPr lvl="1"/>
            <a:r>
              <a:rPr lang="en-US" altLang="en-US" sz="2000" dirty="0"/>
              <a:t>Initialization sequences are more efficient than void construction and assignment.</a:t>
            </a:r>
          </a:p>
          <a:p>
            <a:pPr lvl="1"/>
            <a:r>
              <a:rPr lang="en-US" altLang="en-US" sz="2000" dirty="0"/>
              <a:t>Use of an initialization sequence is the </a:t>
            </a:r>
            <a:r>
              <a:rPr lang="en-US" altLang="en-US" sz="2000" b="1" i="1" dirty="0"/>
              <a:t>only</a:t>
            </a:r>
            <a:r>
              <a:rPr lang="en-US" altLang="en-US" sz="2000" dirty="0"/>
              <a:t> way to chose which constructor will be called for base classes and set member reference values.</a:t>
            </a:r>
            <a:br>
              <a:rPr lang="en-US" altLang="en-US" sz="2000" dirty="0"/>
            </a:br>
            <a:br>
              <a:rPr lang="en-US" altLang="en-US" sz="2000" dirty="0"/>
            </a:br>
            <a:r>
              <a:rPr lang="en-US" altLang="en-US" sz="2000" dirty="0"/>
              <a:t>We will see in the demonstration code that this is critically important. </a:t>
            </a:r>
          </a:p>
        </p:txBody>
      </p:sp>
      <p:sp>
        <p:nvSpPr>
          <p:cNvPr id="33795" name="Slide Number Placeholder 4">
            <a:extLst>
              <a:ext uri="{FF2B5EF4-FFF2-40B4-BE49-F238E27FC236}">
                <a16:creationId xmlns:a16="http://schemas.microsoft.com/office/drawing/2014/main" id="{A879D97F-DD0E-4626-82C7-E04EF007CE2B}"/>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85615B6B-FE6E-4DAA-89C4-1DEBA19B1B38}" type="slidenum">
              <a:rPr lang="en-US" altLang="en-US" sz="1500">
                <a:solidFill>
                  <a:schemeClr val="tx1"/>
                </a:solidFill>
              </a:rPr>
              <a:pPr>
                <a:spcBef>
                  <a:spcPct val="0"/>
                </a:spcBef>
                <a:buClrTx/>
                <a:buSzTx/>
                <a:buFontTx/>
                <a:buNone/>
              </a:pPr>
              <a:t>16</a:t>
            </a:fld>
            <a:endParaRPr lang="en-US" altLang="en-US" sz="1500">
              <a:solidFill>
                <a:schemeClr val="tx1"/>
              </a:solidFill>
            </a:endParaRPr>
          </a:p>
        </p:txBody>
      </p:sp>
      <p:sp>
        <p:nvSpPr>
          <p:cNvPr id="6" name="Footer Placeholder 3">
            <a:extLst>
              <a:ext uri="{FF2B5EF4-FFF2-40B4-BE49-F238E27FC236}">
                <a16:creationId xmlns:a16="http://schemas.microsoft.com/office/drawing/2014/main" id="{A5F5514C-9428-4C82-B399-824A13007F6A}"/>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a:extLst>
              <a:ext uri="{FF2B5EF4-FFF2-40B4-BE49-F238E27FC236}">
                <a16:creationId xmlns:a16="http://schemas.microsoft.com/office/drawing/2014/main" id="{5A42CB3C-6C05-4C91-ADFC-7BDAA2F3BF85}"/>
              </a:ext>
            </a:extLst>
          </p:cNvPr>
          <p:cNvSpPr>
            <a:spLocks noGrp="1" noChangeArrowheads="1"/>
          </p:cNvSpPr>
          <p:nvPr>
            <p:ph type="title"/>
          </p:nvPr>
        </p:nvSpPr>
        <p:spPr>
          <a:xfrm>
            <a:off x="595313" y="366713"/>
            <a:ext cx="6451600" cy="1098550"/>
          </a:xfrm>
        </p:spPr>
        <p:txBody>
          <a:bodyPr/>
          <a:lstStyle/>
          <a:p>
            <a:r>
              <a:rPr lang="en-US" altLang="en-US" sz="3200" b="1" dirty="0"/>
              <a:t>Initialization Sequence Syntax</a:t>
            </a:r>
          </a:p>
        </p:txBody>
      </p:sp>
      <p:sp>
        <p:nvSpPr>
          <p:cNvPr id="35845" name="Rectangle 3">
            <a:extLst>
              <a:ext uri="{FF2B5EF4-FFF2-40B4-BE49-F238E27FC236}">
                <a16:creationId xmlns:a16="http://schemas.microsoft.com/office/drawing/2014/main" id="{BAF4BEA9-BB02-4D75-A4BB-463F65D055A6}"/>
              </a:ext>
            </a:extLst>
          </p:cNvPr>
          <p:cNvSpPr>
            <a:spLocks noGrp="1" noChangeArrowheads="1"/>
          </p:cNvSpPr>
          <p:nvPr>
            <p:ph idx="1"/>
          </p:nvPr>
        </p:nvSpPr>
        <p:spPr>
          <a:xfrm>
            <a:off x="595313" y="1585119"/>
            <a:ext cx="6629400" cy="7195344"/>
          </a:xfrm>
        </p:spPr>
        <p:txBody>
          <a:bodyPr>
            <a:normAutofit/>
          </a:bodyPr>
          <a:lstStyle/>
          <a:p>
            <a:r>
              <a:rPr lang="en-US" altLang="en-US" sz="2000" dirty="0"/>
              <a:t>An initialization sequence is part of the syntax of a constructor definition:</a:t>
            </a:r>
            <a:br>
              <a:rPr lang="en-US" altLang="en-US" sz="2000" dirty="0"/>
            </a:br>
            <a:br>
              <a:rPr lang="en-US" altLang="en-US" sz="3200" dirty="0">
                <a:latin typeface="Consolas" panose="020B0609020204030204" pitchFamily="49" charset="0"/>
              </a:rPr>
            </a:br>
            <a:r>
              <a:rPr lang="en-US" altLang="en-US" sz="2000" dirty="0">
                <a:latin typeface="Consolas" panose="020B0609020204030204" pitchFamily="49" charset="0"/>
              </a:rPr>
              <a:t>class D : public B</a:t>
            </a:r>
            <a:br>
              <a:rPr lang="en-US" altLang="en-US" sz="2000" dirty="0">
                <a:latin typeface="Consolas" panose="020B0609020204030204" pitchFamily="49" charset="0"/>
              </a:rPr>
            </a:br>
            <a:r>
              <a:rPr lang="en-US" altLang="en-US" sz="2000" dirty="0">
                <a:latin typeface="Consolas" panose="020B0609020204030204" pitchFamily="49" charset="0"/>
              </a:rPr>
              <a:t>{ </a:t>
            </a:r>
            <a:br>
              <a:rPr lang="en-US" altLang="en-US" sz="2000" dirty="0">
                <a:latin typeface="Consolas" panose="020B0609020204030204" pitchFamily="49" charset="0"/>
              </a:rPr>
            </a:br>
            <a:r>
              <a:rPr lang="en-US" altLang="en-US" sz="2000" dirty="0">
                <a:latin typeface="Consolas" panose="020B0609020204030204" pitchFamily="49" charset="0"/>
              </a:rPr>
              <a:t>  // public interface</a:t>
            </a:r>
            <a:br>
              <a:rPr lang="en-US" altLang="en-US" sz="2000" dirty="0">
                <a:latin typeface="Consolas" panose="020B0609020204030204" pitchFamily="49" charset="0"/>
              </a:rPr>
            </a:br>
            <a:r>
              <a:rPr lang="en-US" altLang="en-US" sz="2000" dirty="0">
                <a:latin typeface="Consolas" panose="020B0609020204030204" pitchFamily="49" charset="0"/>
              </a:rPr>
              <a:t>  private:</a:t>
            </a:r>
            <a:br>
              <a:rPr lang="en-US" altLang="en-US" sz="2000" dirty="0">
                <a:latin typeface="Consolas" panose="020B0609020204030204" pitchFamily="49" charset="0"/>
              </a:rPr>
            </a:br>
            <a:r>
              <a:rPr lang="en-US" altLang="en-US" sz="2000" dirty="0">
                <a:latin typeface="Consolas" panose="020B0609020204030204" pitchFamily="49" charset="0"/>
              </a:rPr>
              <a:t>    </a:t>
            </a:r>
            <a:r>
              <a:rPr lang="en-US" altLang="en-US" sz="2000" dirty="0" err="1">
                <a:latin typeface="Consolas" panose="020B0609020204030204" pitchFamily="49" charset="0"/>
              </a:rPr>
              <a:t>ostream</a:t>
            </a:r>
            <a:r>
              <a:rPr lang="en-US" altLang="en-US" sz="2000" dirty="0">
                <a:latin typeface="Consolas" panose="020B0609020204030204" pitchFamily="49" charset="0"/>
              </a:rPr>
              <a:t> &amp;_out;</a:t>
            </a:r>
            <a:br>
              <a:rPr lang="en-US" altLang="en-US" sz="2000" dirty="0">
                <a:latin typeface="Consolas" panose="020B0609020204030204" pitchFamily="49" charset="0"/>
              </a:rPr>
            </a:br>
            <a:r>
              <a:rPr lang="en-US" altLang="en-US" sz="2000" dirty="0">
                <a:latin typeface="Consolas" panose="020B0609020204030204" pitchFamily="49" charset="0"/>
              </a:rPr>
              <a:t>    </a:t>
            </a:r>
            <a:r>
              <a:rPr lang="en-US" altLang="en-US" sz="2000" dirty="0" err="1">
                <a:latin typeface="Consolas" panose="020B0609020204030204" pitchFamily="49" charset="0"/>
              </a:rPr>
              <a:t>int</a:t>
            </a:r>
            <a:r>
              <a:rPr lang="en-US" altLang="en-US" sz="2000" dirty="0">
                <a:latin typeface="Consolas" panose="020B0609020204030204" pitchFamily="49" charset="0"/>
              </a:rPr>
              <a:t> _size;</a:t>
            </a:r>
            <a:br>
              <a:rPr lang="en-US" altLang="en-US" sz="2000" dirty="0">
                <a:latin typeface="Consolas" panose="020B0609020204030204" pitchFamily="49" charset="0"/>
              </a:rPr>
            </a:br>
            <a:r>
              <a:rPr lang="en-US" altLang="en-US" sz="2000" dirty="0">
                <a:latin typeface="Consolas" panose="020B0609020204030204" pitchFamily="49" charset="0"/>
              </a:rPr>
              <a:t>    double *</a:t>
            </a:r>
            <a:r>
              <a:rPr lang="en-US" altLang="en-US" sz="2000" dirty="0" err="1">
                <a:latin typeface="Consolas" panose="020B0609020204030204" pitchFamily="49" charset="0"/>
              </a:rPr>
              <a:t>darray</a:t>
            </a:r>
            <a:r>
              <a:rPr lang="en-US" altLang="en-US" sz="2000" dirty="0">
                <a:latin typeface="Consolas" panose="020B0609020204030204" pitchFamily="49" charset="0"/>
              </a:rPr>
              <a:t>;</a:t>
            </a:r>
            <a:br>
              <a:rPr lang="en-US" altLang="en-US" sz="2000" dirty="0">
                <a:latin typeface="Consolas" panose="020B0609020204030204" pitchFamily="49" charset="0"/>
              </a:rPr>
            </a:br>
            <a:r>
              <a:rPr lang="en-US" altLang="en-US" sz="2000" dirty="0">
                <a:latin typeface="Consolas" panose="020B0609020204030204" pitchFamily="49" charset="0"/>
              </a:rPr>
              <a:t>};</a:t>
            </a:r>
            <a:br>
              <a:rPr lang="en-US" altLang="en-US" sz="2000" dirty="0">
                <a:latin typeface="Consolas" panose="020B0609020204030204" pitchFamily="49" charset="0"/>
              </a:rPr>
            </a:br>
            <a:br>
              <a:rPr lang="en-US" altLang="en-US" sz="2000" dirty="0">
                <a:latin typeface="Consolas" panose="020B0609020204030204" pitchFamily="49" charset="0"/>
              </a:rPr>
            </a:br>
            <a:r>
              <a:rPr lang="en-US" altLang="en-US" sz="2000" dirty="0">
                <a:latin typeface="Consolas" panose="020B0609020204030204" pitchFamily="49" charset="0"/>
              </a:rPr>
              <a:t>// This syntax assumes that D’s base B can</a:t>
            </a:r>
            <a:br>
              <a:rPr lang="en-US" altLang="en-US" sz="2000" dirty="0">
                <a:latin typeface="Consolas" panose="020B0609020204030204" pitchFamily="49" charset="0"/>
              </a:rPr>
            </a:br>
            <a:r>
              <a:rPr lang="en-US" altLang="en-US" sz="2000" dirty="0">
                <a:latin typeface="Consolas" panose="020B0609020204030204" pitchFamily="49" charset="0"/>
              </a:rPr>
              <a:t>// be initialized with a </a:t>
            </a:r>
            <a:r>
              <a:rPr lang="en-US" altLang="en-US" sz="2000" dirty="0" err="1">
                <a:latin typeface="Consolas" panose="020B0609020204030204" pitchFamily="49" charset="0"/>
              </a:rPr>
              <a:t>std</a:t>
            </a:r>
            <a:r>
              <a:rPr lang="en-US" altLang="en-US" sz="2000" dirty="0">
                <a:latin typeface="Consolas" panose="020B0609020204030204" pitchFamily="49" charset="0"/>
              </a:rPr>
              <a:t>::string, e.g.,</a:t>
            </a:r>
            <a:br>
              <a:rPr lang="en-US" altLang="en-US" sz="2000" dirty="0">
                <a:latin typeface="Consolas" panose="020B0609020204030204" pitchFamily="49" charset="0"/>
              </a:rPr>
            </a:br>
            <a:r>
              <a:rPr lang="en-US" altLang="en-US" sz="2000" dirty="0">
                <a:latin typeface="Consolas" panose="020B0609020204030204" pitchFamily="49" charset="0"/>
              </a:rPr>
              <a:t>// it has a constructor that takes a string</a:t>
            </a:r>
            <a:br>
              <a:rPr lang="en-US" altLang="en-US" sz="2000" dirty="0">
                <a:latin typeface="Consolas" panose="020B0609020204030204" pitchFamily="49" charset="0"/>
              </a:rPr>
            </a:br>
            <a:r>
              <a:rPr lang="en-US" altLang="en-US" sz="2000" dirty="0">
                <a:latin typeface="Consolas" panose="020B0609020204030204" pitchFamily="49" charset="0"/>
              </a:rPr>
              <a:t>// as its only argument.</a:t>
            </a:r>
            <a:br>
              <a:rPr lang="en-US" altLang="en-US" sz="2000" dirty="0">
                <a:latin typeface="Courier New" panose="02070309020205020404" pitchFamily="49" charset="0"/>
              </a:rPr>
            </a:br>
            <a:br>
              <a:rPr lang="en-US" altLang="en-US" sz="2000" dirty="0">
                <a:latin typeface="Courier New" panose="02070309020205020404" pitchFamily="49" charset="0"/>
              </a:rPr>
            </a:br>
            <a:r>
              <a:rPr lang="en-US" altLang="en-US" sz="2000" dirty="0">
                <a:latin typeface="Consolas" panose="020B0609020204030204" pitchFamily="49" charset="0"/>
              </a:rPr>
              <a:t>D::D(ostream &amp;out, </a:t>
            </a:r>
            <a:r>
              <a:rPr lang="en-US" altLang="en-US" sz="2000" dirty="0" err="1">
                <a:latin typeface="Consolas" panose="020B0609020204030204" pitchFamily="49" charset="0"/>
              </a:rPr>
              <a:t>int</a:t>
            </a:r>
            <a:r>
              <a:rPr lang="en-US" altLang="en-US" sz="2000" dirty="0">
                <a:latin typeface="Consolas" panose="020B0609020204030204" pitchFamily="49" charset="0"/>
              </a:rPr>
              <a:t> size, </a:t>
            </a:r>
            <a:r>
              <a:rPr lang="en-US" altLang="en-US" sz="2000" dirty="0" err="1">
                <a:latin typeface="Consolas" panose="020B0609020204030204" pitchFamily="49" charset="0"/>
              </a:rPr>
              <a:t>std</a:t>
            </a:r>
            <a:r>
              <a:rPr lang="en-US" altLang="en-US" sz="2000" dirty="0">
                <a:latin typeface="Consolas" panose="020B0609020204030204" pitchFamily="49" charset="0"/>
              </a:rPr>
              <a:t>::string &amp;s) </a:t>
            </a:r>
            <a:br>
              <a:rPr lang="en-US" altLang="en-US" sz="2000" dirty="0">
                <a:latin typeface="Consolas" panose="020B0609020204030204" pitchFamily="49" charset="0"/>
              </a:rPr>
            </a:br>
            <a:r>
              <a:rPr lang="en-US" altLang="en-US" sz="2000" dirty="0">
                <a:latin typeface="Consolas" panose="020B0609020204030204" pitchFamily="49" charset="0"/>
              </a:rPr>
              <a:t>  : B(s),	// initialize base class</a:t>
            </a:r>
            <a:br>
              <a:rPr lang="en-US" altLang="en-US" sz="2000" dirty="0">
                <a:latin typeface="Consolas" panose="020B0609020204030204" pitchFamily="49" charset="0"/>
              </a:rPr>
            </a:br>
            <a:r>
              <a:rPr lang="en-US" altLang="en-US" sz="2000" dirty="0">
                <a:latin typeface="Consolas" panose="020B0609020204030204" pitchFamily="49" charset="0"/>
              </a:rPr>
              <a:t>    _out(out), _size(size), </a:t>
            </a:r>
            <a:br>
              <a:rPr lang="en-US" altLang="en-US" sz="2000" dirty="0">
                <a:latin typeface="Consolas" panose="020B0609020204030204" pitchFamily="49" charset="0"/>
              </a:rPr>
            </a:br>
            <a:r>
              <a:rPr lang="en-US" altLang="en-US" sz="2000" dirty="0">
                <a:latin typeface="Consolas" panose="020B0609020204030204" pitchFamily="49" charset="0"/>
              </a:rPr>
              <a:t>    </a:t>
            </a:r>
            <a:r>
              <a:rPr lang="en-US" altLang="en-US" sz="2000" dirty="0" err="1">
                <a:latin typeface="Consolas" panose="020B0609020204030204" pitchFamily="49" charset="0"/>
              </a:rPr>
              <a:t>darray</a:t>
            </a:r>
            <a:r>
              <a:rPr lang="en-US" altLang="en-US" sz="2000" dirty="0">
                <a:latin typeface="Consolas" panose="020B0609020204030204" pitchFamily="49" charset="0"/>
              </a:rPr>
              <a:t>(new double[size]) {}</a:t>
            </a:r>
          </a:p>
        </p:txBody>
      </p:sp>
      <p:sp>
        <p:nvSpPr>
          <p:cNvPr id="35843" name="Slide Number Placeholder 4">
            <a:extLst>
              <a:ext uri="{FF2B5EF4-FFF2-40B4-BE49-F238E27FC236}">
                <a16:creationId xmlns:a16="http://schemas.microsoft.com/office/drawing/2014/main" id="{55EB1973-1A0F-49BE-B465-A0E540DFA3F9}"/>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2EC7229D-89A4-46F7-8E89-72A568E9F81E}" type="slidenum">
              <a:rPr lang="en-US" altLang="en-US" sz="1500">
                <a:solidFill>
                  <a:schemeClr val="tx1"/>
                </a:solidFill>
              </a:rPr>
              <a:pPr>
                <a:spcBef>
                  <a:spcPct val="0"/>
                </a:spcBef>
                <a:buClrTx/>
                <a:buSzTx/>
                <a:buFontTx/>
                <a:buNone/>
              </a:pPr>
              <a:t>17</a:t>
            </a:fld>
            <a:endParaRPr lang="en-US" altLang="en-US" sz="1500">
              <a:solidFill>
                <a:schemeClr val="tx1"/>
              </a:solidFill>
            </a:endParaRPr>
          </a:p>
        </p:txBody>
      </p:sp>
      <p:sp>
        <p:nvSpPr>
          <p:cNvPr id="6" name="Footer Placeholder 3">
            <a:extLst>
              <a:ext uri="{FF2B5EF4-FFF2-40B4-BE49-F238E27FC236}">
                <a16:creationId xmlns:a16="http://schemas.microsoft.com/office/drawing/2014/main" id="{90A132E0-2F39-4E32-82A6-858BCAF3A22A}"/>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4">
            <a:extLst>
              <a:ext uri="{FF2B5EF4-FFF2-40B4-BE49-F238E27FC236}">
                <a16:creationId xmlns:a16="http://schemas.microsoft.com/office/drawing/2014/main" id="{A937285A-A5E1-4284-94D1-11F4B9826E39}"/>
              </a:ext>
            </a:extLst>
          </p:cNvPr>
          <p:cNvSpPr>
            <a:spLocks noGrp="1" noChangeArrowheads="1"/>
          </p:cNvSpPr>
          <p:nvPr>
            <p:ph type="title"/>
          </p:nvPr>
        </p:nvSpPr>
        <p:spPr>
          <a:xfrm>
            <a:off x="590550" y="557213"/>
            <a:ext cx="6451600" cy="800100"/>
          </a:xfrm>
        </p:spPr>
        <p:txBody>
          <a:bodyPr>
            <a:normAutofit/>
          </a:bodyPr>
          <a:lstStyle/>
          <a:p>
            <a:r>
              <a:rPr lang="en-US" altLang="en-US" sz="3200" b="1" dirty="0"/>
              <a:t>Polymorphism</a:t>
            </a:r>
          </a:p>
        </p:txBody>
      </p:sp>
      <p:sp>
        <p:nvSpPr>
          <p:cNvPr id="37892" name="Rectangle 3">
            <a:extLst>
              <a:ext uri="{FF2B5EF4-FFF2-40B4-BE49-F238E27FC236}">
                <a16:creationId xmlns:a16="http://schemas.microsoft.com/office/drawing/2014/main" id="{F6024C07-03CC-41E1-A2A5-187C2DDC01CF}"/>
              </a:ext>
            </a:extLst>
          </p:cNvPr>
          <p:cNvSpPr>
            <a:spLocks noGrp="1" noChangeArrowheads="1"/>
          </p:cNvSpPr>
          <p:nvPr>
            <p:ph idx="1"/>
          </p:nvPr>
        </p:nvSpPr>
        <p:spPr>
          <a:xfrm>
            <a:off x="442913" y="1508920"/>
            <a:ext cx="6781800" cy="7239794"/>
          </a:xfrm>
          <a:solidFill>
            <a:schemeClr val="bg1"/>
          </a:solidFill>
        </p:spPr>
        <p:txBody>
          <a:bodyPr lIns="283464" tIns="49212" rIns="283464" bIns="49212">
            <a:normAutofit lnSpcReduction="10000"/>
          </a:bodyPr>
          <a:lstStyle/>
          <a:p>
            <a:r>
              <a:rPr lang="en-US" altLang="en-US" sz="2000" dirty="0"/>
              <a:t>Consider the display list example from the next page.  Objects on the list may be any of the types derived from </a:t>
            </a:r>
            <a:r>
              <a:rPr lang="en-US" altLang="en-US" sz="2000" dirty="0" err="1"/>
              <a:t>graphicsObject</a:t>
            </a:r>
            <a:r>
              <a:rPr lang="en-US" altLang="en-US" sz="2000" dirty="0"/>
              <a:t>.  The display list is said to contain a heterogeneous collection of objects since any one of the </a:t>
            </a:r>
            <a:r>
              <a:rPr lang="en-US" altLang="en-US" sz="2000" dirty="0" err="1"/>
              <a:t>graphicsObject</a:t>
            </a:r>
            <a:r>
              <a:rPr lang="en-US" altLang="en-US" sz="2000" dirty="0"/>
              <a:t> types can occur on the list in any order.</a:t>
            </a:r>
            <a:br>
              <a:rPr lang="en-US" altLang="en-US" sz="2000" dirty="0"/>
            </a:br>
            <a:endParaRPr lang="en-US" altLang="en-US" sz="2000" dirty="0"/>
          </a:p>
          <a:p>
            <a:r>
              <a:rPr lang="en-US" altLang="en-US" sz="2000" dirty="0"/>
              <a:t>The list manager needs to be able to apply one of several specific operations, like draw() or hide(), to every member of the list.  However, draw() and hide() processing will be different for each object.</a:t>
            </a:r>
            <a:br>
              <a:rPr lang="en-US" altLang="en-US" sz="2000" dirty="0"/>
            </a:br>
            <a:endParaRPr lang="en-US" altLang="en-US" sz="2000" dirty="0"/>
          </a:p>
          <a:p>
            <a:r>
              <a:rPr lang="en-US" altLang="en-US" sz="2000" dirty="0"/>
              <a:t>Languages which support object oriented design provide a mechanism called </a:t>
            </a:r>
            <a:r>
              <a:rPr lang="en-US" altLang="en-US" sz="2000" u="sng" dirty="0"/>
              <a:t>polymorphism</a:t>
            </a:r>
            <a:r>
              <a:rPr lang="en-US" altLang="en-US" sz="2000" dirty="0"/>
              <a:t> to handle this situation.  Each object determines for itself how to process draw() or hide() messages.</a:t>
            </a:r>
            <a:br>
              <a:rPr lang="en-US" altLang="en-US" sz="2000" dirty="0"/>
            </a:br>
            <a:endParaRPr lang="en-US" altLang="en-US" sz="2000" dirty="0"/>
          </a:p>
          <a:p>
            <a:r>
              <a:rPr lang="en-US" altLang="en-US" sz="2000" dirty="0"/>
              <a:t>This powerful mechanism is implemented in C++ using virtual functions.  Each derived class redefines the base class virtual draw() and hide() member functions in ways appropriate for its class, </a:t>
            </a:r>
            <a:r>
              <a:rPr lang="en-US" altLang="en-US" sz="2000" u="sng" dirty="0"/>
              <a:t>using exactly the same signature as in the base class</a:t>
            </a:r>
            <a:r>
              <a:rPr lang="en-US" altLang="en-US" sz="2000" dirty="0"/>
              <a:t>.</a:t>
            </a:r>
            <a:br>
              <a:rPr lang="en-US" altLang="en-US" sz="2000" dirty="0"/>
            </a:br>
            <a:endParaRPr lang="en-US" altLang="en-US" sz="2000" dirty="0"/>
          </a:p>
          <a:p>
            <a:r>
              <a:rPr lang="en-US" altLang="en-US" sz="2000" dirty="0"/>
              <a:t>We say that the </a:t>
            </a:r>
            <a:r>
              <a:rPr lang="en-US" altLang="en-US" sz="2000" dirty="0" err="1"/>
              <a:t>graphicsObject</a:t>
            </a:r>
            <a:r>
              <a:rPr lang="en-US" altLang="en-US" sz="2000" dirty="0"/>
              <a:t> base class provides a protocol for its derived classes by specifying  names and signatures of the polymorphic (virtual function) operations.</a:t>
            </a:r>
            <a:br>
              <a:rPr lang="en-US" altLang="en-US" sz="2000" dirty="0"/>
            </a:br>
            <a:br>
              <a:rPr lang="en-US" altLang="en-US" sz="2000" dirty="0"/>
            </a:br>
            <a:endParaRPr lang="en-US" altLang="en-US" sz="2000" dirty="0"/>
          </a:p>
        </p:txBody>
      </p:sp>
      <p:sp>
        <p:nvSpPr>
          <p:cNvPr id="37891" name="Slide Number Placeholder 4">
            <a:extLst>
              <a:ext uri="{FF2B5EF4-FFF2-40B4-BE49-F238E27FC236}">
                <a16:creationId xmlns:a16="http://schemas.microsoft.com/office/drawing/2014/main" id="{2495B272-E626-4A82-A7E4-0ED8743D3D1A}"/>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E75B351E-6C53-4A02-A72F-98BEF8A2D895}" type="slidenum">
              <a:rPr lang="en-US" altLang="en-US" sz="1500">
                <a:solidFill>
                  <a:schemeClr val="tx1"/>
                </a:solidFill>
              </a:rPr>
              <a:pPr>
                <a:spcBef>
                  <a:spcPct val="0"/>
                </a:spcBef>
                <a:buClrTx/>
                <a:buSzTx/>
                <a:buFontTx/>
                <a:buNone/>
              </a:pPr>
              <a:t>18</a:t>
            </a:fld>
            <a:endParaRPr lang="en-US" altLang="en-US" sz="1500">
              <a:solidFill>
                <a:schemeClr val="tx1"/>
              </a:solidFill>
            </a:endParaRPr>
          </a:p>
        </p:txBody>
      </p:sp>
      <p:sp>
        <p:nvSpPr>
          <p:cNvPr id="6" name="Footer Placeholder 3">
            <a:extLst>
              <a:ext uri="{FF2B5EF4-FFF2-40B4-BE49-F238E27FC236}">
                <a16:creationId xmlns:a16="http://schemas.microsoft.com/office/drawing/2014/main" id="{5855F15C-933A-4956-9F4B-5E0815BD5A90}"/>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2" name="Rectangle 25">
            <a:extLst>
              <a:ext uri="{FF2B5EF4-FFF2-40B4-BE49-F238E27FC236}">
                <a16:creationId xmlns:a16="http://schemas.microsoft.com/office/drawing/2014/main" id="{126EAE99-DB8D-4753-BB13-21B64F500628}"/>
              </a:ext>
            </a:extLst>
          </p:cNvPr>
          <p:cNvSpPr>
            <a:spLocks noGrp="1" noChangeArrowheads="1"/>
          </p:cNvSpPr>
          <p:nvPr>
            <p:ph type="title"/>
          </p:nvPr>
        </p:nvSpPr>
        <p:spPr>
          <a:xfrm>
            <a:off x="590550" y="328613"/>
            <a:ext cx="6451600" cy="714528"/>
          </a:xfrm>
        </p:spPr>
        <p:txBody>
          <a:bodyPr>
            <a:normAutofit/>
          </a:bodyPr>
          <a:lstStyle/>
          <a:p>
            <a:r>
              <a:rPr lang="en-US" altLang="en-US" sz="3200" b="1" dirty="0"/>
              <a:t>Polymorphism (</a:t>
            </a:r>
            <a:r>
              <a:rPr lang="en-US" altLang="en-US" sz="3200" b="1" dirty="0" err="1"/>
              <a:t>cont</a:t>
            </a:r>
            <a:r>
              <a:rPr lang="en-US" altLang="en-US" sz="3200" b="1" dirty="0"/>
              <a:t>)</a:t>
            </a:r>
          </a:p>
        </p:txBody>
      </p:sp>
      <p:sp>
        <p:nvSpPr>
          <p:cNvPr id="39940" name="Rectangle 3">
            <a:extLst>
              <a:ext uri="{FF2B5EF4-FFF2-40B4-BE49-F238E27FC236}">
                <a16:creationId xmlns:a16="http://schemas.microsoft.com/office/drawing/2014/main" id="{ACAB8048-20AE-4FAB-A3DE-62837407BEB7}"/>
              </a:ext>
            </a:extLst>
          </p:cNvPr>
          <p:cNvSpPr>
            <a:spLocks noGrp="1" noChangeArrowheads="1"/>
          </p:cNvSpPr>
          <p:nvPr>
            <p:ph idx="1"/>
          </p:nvPr>
        </p:nvSpPr>
        <p:spPr>
          <a:xfrm>
            <a:off x="519113" y="1204913"/>
            <a:ext cx="6629400" cy="7518400"/>
          </a:xfrm>
          <a:solidFill>
            <a:schemeClr val="bg1"/>
          </a:solidFill>
        </p:spPr>
        <p:txBody>
          <a:bodyPr lIns="283464" tIns="49212" rIns="283464" bIns="49212">
            <a:normAutofit lnSpcReduction="10000"/>
          </a:bodyPr>
          <a:lstStyle/>
          <a:p>
            <a:r>
              <a:rPr lang="en-US" altLang="en-US" sz="1600" dirty="0"/>
              <a:t>When a virtual function is redefined in a derived class there are multiple definitions for the same signature, one for each derived class redefinition and often one for the base class as well.  Which is called?</a:t>
            </a:r>
            <a:br>
              <a:rPr lang="en-US" altLang="en-US" sz="1600" dirty="0"/>
            </a:br>
            <a:br>
              <a:rPr lang="en-US" altLang="en-US" sz="1600" dirty="0"/>
            </a:br>
            <a:br>
              <a:rPr lang="en-US" altLang="en-US" sz="1600" dirty="0"/>
            </a:br>
            <a:br>
              <a:rPr lang="en-US" altLang="en-US" sz="1600" dirty="0"/>
            </a:br>
            <a:br>
              <a:rPr lang="en-US" altLang="en-US" sz="1600" dirty="0"/>
            </a:br>
            <a:br>
              <a:rPr lang="en-US" altLang="en-US" sz="1600" dirty="0"/>
            </a:br>
            <a:br>
              <a:rPr lang="en-US" altLang="en-US" sz="1600" dirty="0"/>
            </a:br>
            <a:br>
              <a:rPr lang="en-US" altLang="en-US" sz="1600" dirty="0"/>
            </a:br>
            <a:br>
              <a:rPr lang="en-US" altLang="en-US" sz="1600" dirty="0"/>
            </a:br>
            <a:br>
              <a:rPr lang="en-US" altLang="en-US" sz="1600" dirty="0"/>
            </a:br>
            <a:br>
              <a:rPr lang="en-US" altLang="en-US" sz="1600" dirty="0"/>
            </a:br>
            <a:br>
              <a:rPr lang="en-US" altLang="en-US" sz="1600" dirty="0"/>
            </a:br>
            <a:br>
              <a:rPr lang="en-US" altLang="en-US" sz="1600" dirty="0"/>
            </a:br>
            <a:br>
              <a:rPr lang="en-US" altLang="en-US" sz="1600" dirty="0"/>
            </a:br>
            <a:endParaRPr lang="en-US" altLang="en-US" sz="1600" dirty="0"/>
          </a:p>
          <a:p>
            <a:r>
              <a:rPr lang="en-US" altLang="en-US" sz="1600" dirty="0"/>
              <a:t>Suppose that a base class member function, say</a:t>
            </a:r>
            <a:br>
              <a:rPr lang="en-US" altLang="en-US" sz="1600" dirty="0"/>
            </a:br>
            <a:br>
              <a:rPr lang="en-US" altLang="en-US" sz="1600" dirty="0"/>
            </a:br>
            <a:r>
              <a:rPr lang="en-US" altLang="en-US" sz="1600" dirty="0"/>
              <a:t>	</a:t>
            </a:r>
            <a:r>
              <a:rPr lang="en-US" altLang="en-US" sz="1600" b="1" dirty="0">
                <a:latin typeface="Consolas" panose="020B0609020204030204" pitchFamily="49" charset="0"/>
              </a:rPr>
              <a:t>virtual void </a:t>
            </a:r>
            <a:r>
              <a:rPr lang="en-US" altLang="en-US" sz="1600" b="1" dirty="0" err="1">
                <a:latin typeface="Consolas" panose="020B0609020204030204" pitchFamily="49" charset="0"/>
              </a:rPr>
              <a:t>graphicsObj</a:t>
            </a:r>
            <a:r>
              <a:rPr lang="en-US" altLang="en-US" sz="1600" b="1" dirty="0">
                <a:latin typeface="Consolas" panose="020B0609020204030204" pitchFamily="49" charset="0"/>
              </a:rPr>
              <a:t>::draw() {...}</a:t>
            </a:r>
            <a:br>
              <a:rPr lang="en-US" altLang="en-US" sz="1600" b="1" dirty="0">
                <a:latin typeface="Courier New" panose="02070309020205020404" pitchFamily="49" charset="0"/>
              </a:rPr>
            </a:br>
            <a:br>
              <a:rPr lang="en-US" altLang="en-US" sz="1600" dirty="0">
                <a:latin typeface="Courier New" panose="02070309020205020404" pitchFamily="49" charset="0"/>
              </a:rPr>
            </a:br>
            <a:r>
              <a:rPr lang="en-US" altLang="en-US" sz="1600" dirty="0"/>
              <a:t>is redefined by each of the derived graphics objects.  If </a:t>
            </a:r>
            <a:r>
              <a:rPr lang="en-US" altLang="en-US" sz="1600" dirty="0" err="1"/>
              <a:t>myLine</a:t>
            </a:r>
            <a:r>
              <a:rPr lang="en-US" altLang="en-US" sz="1600" dirty="0"/>
              <a:t> is an instance of the line class, an invocation </a:t>
            </a:r>
            <a:br>
              <a:rPr lang="en-US" altLang="en-US" sz="1600" dirty="0"/>
            </a:br>
            <a:br>
              <a:rPr lang="en-US" altLang="en-US" sz="1600" dirty="0"/>
            </a:br>
            <a:r>
              <a:rPr lang="en-US" altLang="en-US" sz="1600" dirty="0"/>
              <a:t>	</a:t>
            </a:r>
            <a:r>
              <a:rPr lang="en-US" altLang="en-US" sz="1600" b="1" dirty="0" err="1">
                <a:latin typeface="Consolas" panose="020B0609020204030204" pitchFamily="49" charset="0"/>
              </a:rPr>
              <a:t>myLine.draw</a:t>
            </a:r>
            <a:r>
              <a:rPr lang="en-US" altLang="en-US" sz="1600" b="1" dirty="0">
                <a:latin typeface="Consolas" panose="020B0609020204030204" pitchFamily="49" charset="0"/>
              </a:rPr>
              <a:t>() </a:t>
            </a:r>
            <a:br>
              <a:rPr lang="en-US" altLang="en-US" sz="1600" b="1" dirty="0">
                <a:latin typeface="Courier New" panose="02070309020205020404" pitchFamily="49" charset="0"/>
              </a:rPr>
            </a:br>
            <a:br>
              <a:rPr lang="en-US" altLang="en-US" sz="1600" dirty="0"/>
            </a:br>
            <a:r>
              <a:rPr lang="en-US" altLang="en-US" sz="1600" dirty="0"/>
              <a:t>will invoke the version defined by the line class.</a:t>
            </a:r>
            <a:br>
              <a:rPr lang="en-US" altLang="en-US" sz="1600" dirty="0"/>
            </a:br>
            <a:endParaRPr lang="en-US" altLang="en-US" sz="1600" dirty="0"/>
          </a:p>
          <a:p>
            <a:r>
              <a:rPr lang="en-US" altLang="en-US" sz="1600" dirty="0"/>
              <a:t>If, however, a display list object has a list of pointers to base class </a:t>
            </a:r>
            <a:r>
              <a:rPr lang="en-US" altLang="en-US" sz="1600" dirty="0" err="1"/>
              <a:t>graphicsObjects</a:t>
            </a:r>
            <a:r>
              <a:rPr lang="en-US" altLang="en-US" sz="1600" dirty="0"/>
              <a:t>, the list can point to any derived object, line, circle, ... and an invocation:</a:t>
            </a:r>
            <a:br>
              <a:rPr lang="en-US" altLang="en-US" sz="1600" dirty="0"/>
            </a:br>
            <a:br>
              <a:rPr lang="en-US" altLang="en-US" sz="1600" dirty="0"/>
            </a:br>
            <a:r>
              <a:rPr lang="en-US" altLang="en-US" sz="1600" dirty="0"/>
              <a:t>	</a:t>
            </a:r>
            <a:r>
              <a:rPr lang="en-US" altLang="en-US" sz="1600" b="1" dirty="0" err="1">
                <a:latin typeface="Consolas" panose="020B0609020204030204" pitchFamily="49" charset="0"/>
              </a:rPr>
              <a:t>listPtr</a:t>
            </a:r>
            <a:r>
              <a:rPr lang="en-US" altLang="en-US" sz="1600" b="1" dirty="0">
                <a:latin typeface="Consolas" panose="020B0609020204030204" pitchFamily="49" charset="0"/>
              </a:rPr>
              <a:t>[</a:t>
            </a:r>
            <a:r>
              <a:rPr lang="en-US" altLang="en-US" sz="1600" b="1" dirty="0" err="1">
                <a:latin typeface="Consolas" panose="020B0609020204030204" pitchFamily="49" charset="0"/>
              </a:rPr>
              <a:t>i</a:t>
            </a:r>
            <a:r>
              <a:rPr lang="en-US" altLang="en-US" sz="1600" b="1" dirty="0">
                <a:latin typeface="Consolas" panose="020B0609020204030204" pitchFamily="49" charset="0"/>
              </a:rPr>
              <a:t>] </a:t>
            </a:r>
            <a:r>
              <a:rPr lang="en-US" altLang="en-US" sz="1600" b="1" dirty="0">
                <a:latin typeface="Consolas" panose="020B0609020204030204" pitchFamily="49" charset="0"/>
                <a:sym typeface="Symbol" panose="05050102010706020507" pitchFamily="18" charset="2"/>
              </a:rPr>
              <a:t></a:t>
            </a:r>
            <a:r>
              <a:rPr lang="en-US" altLang="en-US" sz="1600" b="1" dirty="0">
                <a:latin typeface="Consolas" panose="020B0609020204030204" pitchFamily="49" charset="0"/>
              </a:rPr>
              <a:t> draw();</a:t>
            </a:r>
            <a:br>
              <a:rPr lang="en-US" altLang="en-US" sz="1600" b="1" dirty="0">
                <a:latin typeface="Consolas" panose="020B0609020204030204" pitchFamily="49" charset="0"/>
              </a:rPr>
            </a:br>
            <a:br>
              <a:rPr lang="en-US" altLang="en-US" sz="1600" dirty="0"/>
            </a:br>
            <a:r>
              <a:rPr lang="en-US" altLang="en-US" sz="1600" dirty="0"/>
              <a:t>will call the draw function of the object pointed to, e.g. line, circle, ... , polygon.</a:t>
            </a:r>
          </a:p>
        </p:txBody>
      </p:sp>
      <p:sp>
        <p:nvSpPr>
          <p:cNvPr id="39939" name="Slide Number Placeholder 4">
            <a:extLst>
              <a:ext uri="{FF2B5EF4-FFF2-40B4-BE49-F238E27FC236}">
                <a16:creationId xmlns:a16="http://schemas.microsoft.com/office/drawing/2014/main" id="{BC8D5046-9498-42A2-9F6D-25B3C93C2B68}"/>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A9A81F77-5A8E-490E-AC0F-E89468E086B4}" type="slidenum">
              <a:rPr lang="en-US" altLang="en-US" sz="1500">
                <a:solidFill>
                  <a:schemeClr val="tx1"/>
                </a:solidFill>
              </a:rPr>
              <a:pPr>
                <a:spcBef>
                  <a:spcPct val="0"/>
                </a:spcBef>
                <a:buClrTx/>
                <a:buSzTx/>
                <a:buFontTx/>
                <a:buNone/>
              </a:pPr>
              <a:t>19</a:t>
            </a:fld>
            <a:endParaRPr lang="en-US" altLang="en-US" sz="1500">
              <a:solidFill>
                <a:schemeClr val="tx1"/>
              </a:solidFill>
            </a:endParaRPr>
          </a:p>
        </p:txBody>
      </p:sp>
      <p:grpSp>
        <p:nvGrpSpPr>
          <p:cNvPr id="39941" name="Group 24">
            <a:extLst>
              <a:ext uri="{FF2B5EF4-FFF2-40B4-BE49-F238E27FC236}">
                <a16:creationId xmlns:a16="http://schemas.microsoft.com/office/drawing/2014/main" id="{13C5D217-4A57-4E98-8060-5A3D442B2A81}"/>
              </a:ext>
            </a:extLst>
          </p:cNvPr>
          <p:cNvGrpSpPr>
            <a:grpSpLocks/>
          </p:cNvGrpSpPr>
          <p:nvPr/>
        </p:nvGrpSpPr>
        <p:grpSpPr bwMode="auto">
          <a:xfrm>
            <a:off x="1509713" y="2492375"/>
            <a:ext cx="4351337" cy="1684338"/>
            <a:chOff x="934" y="1466"/>
            <a:chExt cx="2741" cy="1062"/>
          </a:xfrm>
        </p:grpSpPr>
        <p:sp>
          <p:nvSpPr>
            <p:cNvPr id="39943" name="Rectangle 4">
              <a:extLst>
                <a:ext uri="{FF2B5EF4-FFF2-40B4-BE49-F238E27FC236}">
                  <a16:creationId xmlns:a16="http://schemas.microsoft.com/office/drawing/2014/main" id="{7CAA21F3-46F4-43E2-A265-2707F8B68C11}"/>
                </a:ext>
              </a:extLst>
            </p:cNvPr>
            <p:cNvSpPr>
              <a:spLocks noChangeArrowheads="1"/>
            </p:cNvSpPr>
            <p:nvPr/>
          </p:nvSpPr>
          <p:spPr bwMode="auto">
            <a:xfrm>
              <a:off x="2007" y="1466"/>
              <a:ext cx="904"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39944" name="Rectangle 5">
              <a:extLst>
                <a:ext uri="{FF2B5EF4-FFF2-40B4-BE49-F238E27FC236}">
                  <a16:creationId xmlns:a16="http://schemas.microsoft.com/office/drawing/2014/main" id="{AC9E3651-EF7D-403D-97E7-6BC48259628D}"/>
                </a:ext>
              </a:extLst>
            </p:cNvPr>
            <p:cNvSpPr>
              <a:spLocks noChangeArrowheads="1"/>
            </p:cNvSpPr>
            <p:nvPr/>
          </p:nvSpPr>
          <p:spPr bwMode="auto">
            <a:xfrm>
              <a:off x="1979" y="1484"/>
              <a:ext cx="928"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graphicsObject</a:t>
              </a:r>
            </a:p>
          </p:txBody>
        </p:sp>
        <p:sp>
          <p:nvSpPr>
            <p:cNvPr id="39945" name="Line 6">
              <a:extLst>
                <a:ext uri="{FF2B5EF4-FFF2-40B4-BE49-F238E27FC236}">
                  <a16:creationId xmlns:a16="http://schemas.microsoft.com/office/drawing/2014/main" id="{5984874B-9201-4EA6-88FD-E080933431C0}"/>
                </a:ext>
              </a:extLst>
            </p:cNvPr>
            <p:cNvSpPr>
              <a:spLocks noChangeShapeType="1"/>
            </p:cNvSpPr>
            <p:nvPr/>
          </p:nvSpPr>
          <p:spPr bwMode="auto">
            <a:xfrm>
              <a:off x="1526" y="2022"/>
              <a:ext cx="141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9946" name="Group 9">
              <a:extLst>
                <a:ext uri="{FF2B5EF4-FFF2-40B4-BE49-F238E27FC236}">
                  <a16:creationId xmlns:a16="http://schemas.microsoft.com/office/drawing/2014/main" id="{A93E1FEC-A622-45A6-AFA6-903F6CCD8130}"/>
                </a:ext>
              </a:extLst>
            </p:cNvPr>
            <p:cNvGrpSpPr>
              <a:grpSpLocks/>
            </p:cNvGrpSpPr>
            <p:nvPr/>
          </p:nvGrpSpPr>
          <p:grpSpPr bwMode="auto">
            <a:xfrm>
              <a:off x="1236" y="2263"/>
              <a:ext cx="598" cy="254"/>
              <a:chOff x="1236" y="2263"/>
              <a:chExt cx="598" cy="254"/>
            </a:xfrm>
          </p:grpSpPr>
          <p:sp>
            <p:nvSpPr>
              <p:cNvPr id="39961" name="Rectangle 7">
                <a:extLst>
                  <a:ext uri="{FF2B5EF4-FFF2-40B4-BE49-F238E27FC236}">
                    <a16:creationId xmlns:a16="http://schemas.microsoft.com/office/drawing/2014/main" id="{2744A940-17A9-40D9-81E8-1D668F899C07}"/>
                  </a:ext>
                </a:extLst>
              </p:cNvPr>
              <p:cNvSpPr>
                <a:spLocks noChangeArrowheads="1"/>
              </p:cNvSpPr>
              <p:nvPr/>
            </p:nvSpPr>
            <p:spPr bwMode="auto">
              <a:xfrm>
                <a:off x="1236" y="2263"/>
                <a:ext cx="598" cy="24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39962" name="Rectangle 8">
                <a:extLst>
                  <a:ext uri="{FF2B5EF4-FFF2-40B4-BE49-F238E27FC236}">
                    <a16:creationId xmlns:a16="http://schemas.microsoft.com/office/drawing/2014/main" id="{000A3EFA-3136-456D-AE01-B50906311F0C}"/>
                  </a:ext>
                </a:extLst>
              </p:cNvPr>
              <p:cNvSpPr>
                <a:spLocks noChangeArrowheads="1"/>
              </p:cNvSpPr>
              <p:nvPr/>
            </p:nvSpPr>
            <p:spPr bwMode="auto">
              <a:xfrm>
                <a:off x="1347" y="2311"/>
                <a:ext cx="314"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line</a:t>
                </a:r>
              </a:p>
            </p:txBody>
          </p:sp>
        </p:grpSp>
        <p:sp>
          <p:nvSpPr>
            <p:cNvPr id="39947" name="Line 10">
              <a:extLst>
                <a:ext uri="{FF2B5EF4-FFF2-40B4-BE49-F238E27FC236}">
                  <a16:creationId xmlns:a16="http://schemas.microsoft.com/office/drawing/2014/main" id="{4E14E4D2-A371-401F-8488-B3248463765E}"/>
                </a:ext>
              </a:extLst>
            </p:cNvPr>
            <p:cNvSpPr>
              <a:spLocks noChangeShapeType="1"/>
            </p:cNvSpPr>
            <p:nvPr/>
          </p:nvSpPr>
          <p:spPr bwMode="auto">
            <a:xfrm>
              <a:off x="1528" y="2024"/>
              <a:ext cx="0" cy="2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8" name="Line 11">
              <a:extLst>
                <a:ext uri="{FF2B5EF4-FFF2-40B4-BE49-F238E27FC236}">
                  <a16:creationId xmlns:a16="http://schemas.microsoft.com/office/drawing/2014/main" id="{D01D4363-CFF7-44DA-9503-D0E80E2D9514}"/>
                </a:ext>
              </a:extLst>
            </p:cNvPr>
            <p:cNvSpPr>
              <a:spLocks noChangeShapeType="1"/>
            </p:cNvSpPr>
            <p:nvPr/>
          </p:nvSpPr>
          <p:spPr bwMode="auto">
            <a:xfrm>
              <a:off x="2393" y="1710"/>
              <a:ext cx="0" cy="3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9" name="Freeform 12">
              <a:extLst>
                <a:ext uri="{FF2B5EF4-FFF2-40B4-BE49-F238E27FC236}">
                  <a16:creationId xmlns:a16="http://schemas.microsoft.com/office/drawing/2014/main" id="{FC1E3A46-BADA-4B5A-9F4A-E998D530C3C4}"/>
                </a:ext>
              </a:extLst>
            </p:cNvPr>
            <p:cNvSpPr>
              <a:spLocks/>
            </p:cNvSpPr>
            <p:nvPr/>
          </p:nvSpPr>
          <p:spPr bwMode="auto">
            <a:xfrm>
              <a:off x="2298" y="1931"/>
              <a:ext cx="181" cy="92"/>
            </a:xfrm>
            <a:custGeom>
              <a:avLst/>
              <a:gdLst>
                <a:gd name="T0" fmla="*/ 94 w 181"/>
                <a:gd name="T1" fmla="*/ 0 h 92"/>
                <a:gd name="T2" fmla="*/ 0 w 181"/>
                <a:gd name="T3" fmla="*/ 91 h 92"/>
                <a:gd name="T4" fmla="*/ 180 w 181"/>
                <a:gd name="T5" fmla="*/ 91 h 92"/>
                <a:gd name="T6" fmla="*/ 94 w 181"/>
                <a:gd name="T7" fmla="*/ 0 h 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1" h="92">
                  <a:moveTo>
                    <a:pt x="94" y="0"/>
                  </a:moveTo>
                  <a:lnTo>
                    <a:pt x="0" y="91"/>
                  </a:lnTo>
                  <a:lnTo>
                    <a:pt x="180" y="91"/>
                  </a:lnTo>
                  <a:lnTo>
                    <a:pt x="94"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0" name="Rectangle 13">
              <a:extLst>
                <a:ext uri="{FF2B5EF4-FFF2-40B4-BE49-F238E27FC236}">
                  <a16:creationId xmlns:a16="http://schemas.microsoft.com/office/drawing/2014/main" id="{32D760DC-0DE0-4556-B41B-3E10A125DC1C}"/>
                </a:ext>
              </a:extLst>
            </p:cNvPr>
            <p:cNvSpPr>
              <a:spLocks noChangeArrowheads="1"/>
            </p:cNvSpPr>
            <p:nvPr/>
          </p:nvSpPr>
          <p:spPr bwMode="auto">
            <a:xfrm>
              <a:off x="2109" y="2273"/>
              <a:ext cx="598" cy="25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39951" name="Rectangle 14">
              <a:extLst>
                <a:ext uri="{FF2B5EF4-FFF2-40B4-BE49-F238E27FC236}">
                  <a16:creationId xmlns:a16="http://schemas.microsoft.com/office/drawing/2014/main" id="{86DEF6CC-1ABF-41CC-A560-1B5D00E4E92F}"/>
                </a:ext>
              </a:extLst>
            </p:cNvPr>
            <p:cNvSpPr>
              <a:spLocks noChangeArrowheads="1"/>
            </p:cNvSpPr>
            <p:nvPr/>
          </p:nvSpPr>
          <p:spPr bwMode="auto">
            <a:xfrm>
              <a:off x="2219" y="2315"/>
              <a:ext cx="407"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circle</a:t>
              </a:r>
            </a:p>
          </p:txBody>
        </p:sp>
        <p:sp>
          <p:nvSpPr>
            <p:cNvPr id="39952" name="Line 15">
              <a:extLst>
                <a:ext uri="{FF2B5EF4-FFF2-40B4-BE49-F238E27FC236}">
                  <a16:creationId xmlns:a16="http://schemas.microsoft.com/office/drawing/2014/main" id="{16615E47-B1B9-407E-BF87-4A0C1FF55310}"/>
                </a:ext>
              </a:extLst>
            </p:cNvPr>
            <p:cNvSpPr>
              <a:spLocks noChangeShapeType="1"/>
            </p:cNvSpPr>
            <p:nvPr/>
          </p:nvSpPr>
          <p:spPr bwMode="auto">
            <a:xfrm>
              <a:off x="2388" y="2023"/>
              <a:ext cx="0" cy="23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3" name="Rectangle 16">
              <a:extLst>
                <a:ext uri="{FF2B5EF4-FFF2-40B4-BE49-F238E27FC236}">
                  <a16:creationId xmlns:a16="http://schemas.microsoft.com/office/drawing/2014/main" id="{05BA2F5D-16C3-46C5-91FF-E35C7CD61662}"/>
                </a:ext>
              </a:extLst>
            </p:cNvPr>
            <p:cNvSpPr>
              <a:spLocks noChangeArrowheads="1"/>
            </p:cNvSpPr>
            <p:nvPr/>
          </p:nvSpPr>
          <p:spPr bwMode="auto">
            <a:xfrm>
              <a:off x="3076" y="2270"/>
              <a:ext cx="599" cy="25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39954" name="Rectangle 17">
              <a:extLst>
                <a:ext uri="{FF2B5EF4-FFF2-40B4-BE49-F238E27FC236}">
                  <a16:creationId xmlns:a16="http://schemas.microsoft.com/office/drawing/2014/main" id="{5750CD19-F0F1-4A86-AB22-02353DB56310}"/>
                </a:ext>
              </a:extLst>
            </p:cNvPr>
            <p:cNvSpPr>
              <a:spLocks noChangeArrowheads="1"/>
            </p:cNvSpPr>
            <p:nvPr/>
          </p:nvSpPr>
          <p:spPr bwMode="auto">
            <a:xfrm>
              <a:off x="3119" y="2296"/>
              <a:ext cx="548"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polygon</a:t>
              </a:r>
            </a:p>
          </p:txBody>
        </p:sp>
        <p:sp>
          <p:nvSpPr>
            <p:cNvPr id="39955" name="Line 18">
              <a:extLst>
                <a:ext uri="{FF2B5EF4-FFF2-40B4-BE49-F238E27FC236}">
                  <a16:creationId xmlns:a16="http://schemas.microsoft.com/office/drawing/2014/main" id="{3B707A72-FD4F-4520-B1CC-F865D68D93D7}"/>
                </a:ext>
              </a:extLst>
            </p:cNvPr>
            <p:cNvSpPr>
              <a:spLocks noChangeShapeType="1"/>
            </p:cNvSpPr>
            <p:nvPr/>
          </p:nvSpPr>
          <p:spPr bwMode="auto">
            <a:xfrm>
              <a:off x="3432" y="2032"/>
              <a:ext cx="0" cy="2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6" name="Line 19">
              <a:extLst>
                <a:ext uri="{FF2B5EF4-FFF2-40B4-BE49-F238E27FC236}">
                  <a16:creationId xmlns:a16="http://schemas.microsoft.com/office/drawing/2014/main" id="{407AE723-CBE3-4E9F-9064-4D4EF808E12D}"/>
                </a:ext>
              </a:extLst>
            </p:cNvPr>
            <p:cNvSpPr>
              <a:spLocks noChangeShapeType="1"/>
            </p:cNvSpPr>
            <p:nvPr/>
          </p:nvSpPr>
          <p:spPr bwMode="auto">
            <a:xfrm flipH="1">
              <a:off x="3134" y="2027"/>
              <a:ext cx="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7" name="Rectangle 20">
              <a:extLst>
                <a:ext uri="{FF2B5EF4-FFF2-40B4-BE49-F238E27FC236}">
                  <a16:creationId xmlns:a16="http://schemas.microsoft.com/office/drawing/2014/main" id="{378B61CE-0DB8-4A68-BDA0-2C9A25EC54EB}"/>
                </a:ext>
              </a:extLst>
            </p:cNvPr>
            <p:cNvSpPr>
              <a:spLocks noChangeArrowheads="1"/>
            </p:cNvSpPr>
            <p:nvPr/>
          </p:nvSpPr>
          <p:spPr bwMode="auto">
            <a:xfrm>
              <a:off x="934" y="1466"/>
              <a:ext cx="764"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39958" name="Rectangle 21">
              <a:extLst>
                <a:ext uri="{FF2B5EF4-FFF2-40B4-BE49-F238E27FC236}">
                  <a16:creationId xmlns:a16="http://schemas.microsoft.com/office/drawing/2014/main" id="{1B09B2D5-3D1B-4718-AD56-F4595755B0F5}"/>
                </a:ext>
              </a:extLst>
            </p:cNvPr>
            <p:cNvSpPr>
              <a:spLocks noChangeArrowheads="1"/>
            </p:cNvSpPr>
            <p:nvPr/>
          </p:nvSpPr>
          <p:spPr bwMode="auto">
            <a:xfrm>
              <a:off x="967" y="1473"/>
              <a:ext cx="681"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display list</a:t>
              </a:r>
            </a:p>
          </p:txBody>
        </p:sp>
        <p:sp>
          <p:nvSpPr>
            <p:cNvPr id="39959" name="Line 22">
              <a:extLst>
                <a:ext uri="{FF2B5EF4-FFF2-40B4-BE49-F238E27FC236}">
                  <a16:creationId xmlns:a16="http://schemas.microsoft.com/office/drawing/2014/main" id="{94CD13AB-567C-418F-816E-543BF6D8143C}"/>
                </a:ext>
              </a:extLst>
            </p:cNvPr>
            <p:cNvSpPr>
              <a:spLocks noChangeShapeType="1"/>
            </p:cNvSpPr>
            <p:nvPr/>
          </p:nvSpPr>
          <p:spPr bwMode="auto">
            <a:xfrm>
              <a:off x="1699" y="1573"/>
              <a:ext cx="30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0" name="Oval 23">
              <a:extLst>
                <a:ext uri="{FF2B5EF4-FFF2-40B4-BE49-F238E27FC236}">
                  <a16:creationId xmlns:a16="http://schemas.microsoft.com/office/drawing/2014/main" id="{918F55A2-0479-4C8B-B06D-CA5EF3BB2B33}"/>
                </a:ext>
              </a:extLst>
            </p:cNvPr>
            <p:cNvSpPr>
              <a:spLocks noChangeArrowheads="1"/>
            </p:cNvSpPr>
            <p:nvPr/>
          </p:nvSpPr>
          <p:spPr bwMode="auto">
            <a:xfrm>
              <a:off x="1943" y="1555"/>
              <a:ext cx="53" cy="33"/>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sp>
        <p:nvSpPr>
          <p:cNvPr id="27" name="Footer Placeholder 3">
            <a:extLst>
              <a:ext uri="{FF2B5EF4-FFF2-40B4-BE49-F238E27FC236}">
                <a16:creationId xmlns:a16="http://schemas.microsoft.com/office/drawing/2014/main" id="{DEC16E79-AD75-4EB5-8618-92B6C8D69F58}"/>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Rectangle 5">
            <a:extLst>
              <a:ext uri="{FF2B5EF4-FFF2-40B4-BE49-F238E27FC236}">
                <a16:creationId xmlns:a16="http://schemas.microsoft.com/office/drawing/2014/main" id="{72084731-9C4B-434B-BA27-F9D78DA25637}"/>
              </a:ext>
            </a:extLst>
          </p:cNvPr>
          <p:cNvSpPr>
            <a:spLocks noGrp="1" noChangeArrowheads="1"/>
          </p:cNvSpPr>
          <p:nvPr>
            <p:ph type="title"/>
          </p:nvPr>
        </p:nvSpPr>
        <p:spPr>
          <a:xfrm>
            <a:off x="590550" y="328613"/>
            <a:ext cx="6451600" cy="571500"/>
          </a:xfrm>
        </p:spPr>
        <p:txBody>
          <a:bodyPr>
            <a:normAutofit/>
          </a:bodyPr>
          <a:lstStyle/>
          <a:p>
            <a:r>
              <a:rPr lang="en-US" altLang="en-US" sz="3200" b="1" dirty="0"/>
              <a:t>The Object Model</a:t>
            </a:r>
          </a:p>
        </p:txBody>
      </p:sp>
      <p:sp>
        <p:nvSpPr>
          <p:cNvPr id="5126" name="Rectangle 4">
            <a:extLst>
              <a:ext uri="{FF2B5EF4-FFF2-40B4-BE49-F238E27FC236}">
                <a16:creationId xmlns:a16="http://schemas.microsoft.com/office/drawing/2014/main" id="{0202E30C-5625-4BD4-9CC3-C07658E5844F}"/>
              </a:ext>
            </a:extLst>
          </p:cNvPr>
          <p:cNvSpPr>
            <a:spLocks noGrp="1" noChangeArrowheads="1"/>
          </p:cNvSpPr>
          <p:nvPr>
            <p:ph idx="1"/>
          </p:nvPr>
        </p:nvSpPr>
        <p:spPr>
          <a:xfrm>
            <a:off x="823913" y="1051719"/>
            <a:ext cx="5945187" cy="8101720"/>
          </a:xfrm>
          <a:extLst>
            <a:ext uri="{909E8E84-426E-40DD-AFC4-6F175D3DCCD1}">
              <a14:hiddenFill xmlns:a14="http://schemas.microsoft.com/office/drawing/2010/main">
                <a:solidFill>
                  <a:schemeClr val="bg1"/>
                </a:solidFill>
              </a14:hiddenFill>
            </a:ext>
          </a:extLst>
        </p:spPr>
        <p:txBody>
          <a:bodyPr lIns="283464" tIns="228600" rIns="283464" bIns="49212">
            <a:normAutofit lnSpcReduction="10000"/>
          </a:bodyPr>
          <a:lstStyle/>
          <a:p>
            <a:r>
              <a:rPr lang="en-US" altLang="en-US" sz="2000" b="1" u="sng" dirty="0"/>
              <a:t>Abstraction</a:t>
            </a:r>
          </a:p>
          <a:p>
            <a:pPr lvl="1"/>
            <a:r>
              <a:rPr lang="en-US" altLang="en-US" sz="1800" dirty="0"/>
              <a:t>Application analysis:  class or object model extracts the essential features of a real class or object.</a:t>
            </a:r>
          </a:p>
          <a:p>
            <a:pPr lvl="1"/>
            <a:r>
              <a:rPr lang="en-US" altLang="en-US" sz="1800" dirty="0"/>
              <a:t>Software design: public interface supports simple logical model.  Implementation complexity hidden from client view.</a:t>
            </a:r>
          </a:p>
          <a:p>
            <a:r>
              <a:rPr lang="en-US" altLang="en-US" sz="2000" b="1" u="sng" dirty="0"/>
              <a:t>Modularity</a:t>
            </a:r>
          </a:p>
          <a:p>
            <a:pPr lvl="1"/>
            <a:r>
              <a:rPr lang="en-US" altLang="en-US" sz="1800" dirty="0"/>
              <a:t>Application analysis: objects provide a more expressive and fine-grained structuring capability than decomposition by processing activity alone.</a:t>
            </a:r>
          </a:p>
          <a:p>
            <a:pPr lvl="1"/>
            <a:r>
              <a:rPr lang="en-US" altLang="en-US" sz="1800" dirty="0"/>
              <a:t>Software design: objects are information clusters which can be declared as often and wherever needed.</a:t>
            </a:r>
          </a:p>
          <a:p>
            <a:r>
              <a:rPr lang="en-US" altLang="en-US" sz="2000" b="1" u="sng" dirty="0"/>
              <a:t>Encapsulation</a:t>
            </a:r>
            <a:endParaRPr lang="en-US" altLang="en-US" sz="2000" dirty="0"/>
          </a:p>
          <a:p>
            <a:pPr lvl="1"/>
            <a:r>
              <a:rPr lang="en-US" altLang="en-US" sz="1800" dirty="0"/>
              <a:t>classes build “firewalls” around objects, forcing all access through public interfaces, preventing access to private implementation.</a:t>
            </a:r>
          </a:p>
          <a:p>
            <a:pPr lvl="1"/>
            <a:r>
              <a:rPr lang="en-US" altLang="en-US" sz="1800" dirty="0"/>
              <a:t>Objects intercept errors before they propagate outward throughout system</a:t>
            </a:r>
            <a:br>
              <a:rPr lang="en-US" altLang="en-US" sz="1800" dirty="0"/>
            </a:br>
            <a:endParaRPr lang="en-US" altLang="en-US" sz="1800" dirty="0"/>
          </a:p>
          <a:p>
            <a:r>
              <a:rPr lang="en-US" altLang="en-US" sz="2000" b="1" u="sng" dirty="0"/>
              <a:t>Hierarchy</a:t>
            </a:r>
          </a:p>
          <a:p>
            <a:pPr lvl="1"/>
            <a:r>
              <a:rPr lang="en-US" altLang="en-US" sz="1800" dirty="0"/>
              <a:t>Form </a:t>
            </a:r>
            <a:r>
              <a:rPr lang="en-US" altLang="en-US" sz="1800" b="1" dirty="0"/>
              <a:t>aggregations</a:t>
            </a:r>
            <a:r>
              <a:rPr lang="en-US" altLang="en-US" sz="1800" dirty="0"/>
              <a:t> by class compositions, e.g., one class uses objects of another as data elements.  Supports “part-of” semantic relationship between contained and containing objects.</a:t>
            </a:r>
          </a:p>
          <a:p>
            <a:pPr lvl="1"/>
            <a:r>
              <a:rPr lang="en-US" altLang="en-US" sz="1800" dirty="0"/>
              <a:t>Define subclasses of objects through </a:t>
            </a:r>
            <a:r>
              <a:rPr lang="en-US" altLang="en-US" sz="1800" b="1" dirty="0"/>
              <a:t>inheritance </a:t>
            </a:r>
            <a:r>
              <a:rPr lang="en-US" altLang="en-US" sz="1800" dirty="0"/>
              <a:t>from base class.  Supports an “is-a” semantic relationship between derived classes and base class.</a:t>
            </a:r>
          </a:p>
          <a:p>
            <a:pPr>
              <a:buFont typeface="Symbol" panose="05050102010706020507" pitchFamily="18" charset="2"/>
              <a:buNone/>
            </a:pPr>
            <a:br>
              <a:rPr lang="en-US" altLang="en-US" sz="1800" dirty="0"/>
            </a:br>
            <a:endParaRPr lang="en-US" altLang="en-US" sz="1800" dirty="0"/>
          </a:p>
        </p:txBody>
      </p:sp>
      <p:sp>
        <p:nvSpPr>
          <p:cNvPr id="5123" name="Slide Number Placeholder 4">
            <a:extLst>
              <a:ext uri="{FF2B5EF4-FFF2-40B4-BE49-F238E27FC236}">
                <a16:creationId xmlns:a16="http://schemas.microsoft.com/office/drawing/2014/main" id="{6D4287A2-1F31-4B72-9E90-029D274B71F0}"/>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B088391D-7AE1-417A-A1A3-42F89D61CA7B}" type="slidenum">
              <a:rPr lang="en-US" altLang="en-US" sz="1500">
                <a:solidFill>
                  <a:schemeClr val="tx1"/>
                </a:solidFill>
              </a:rPr>
              <a:pPr>
                <a:spcBef>
                  <a:spcPct val="0"/>
                </a:spcBef>
                <a:buClrTx/>
                <a:buSzTx/>
                <a:buFontTx/>
                <a:buNone/>
              </a:pPr>
              <a:t>2</a:t>
            </a:fld>
            <a:endParaRPr lang="en-US" altLang="en-US" sz="1500">
              <a:solidFill>
                <a:schemeClr val="tx1"/>
              </a:solidFill>
            </a:endParaRPr>
          </a:p>
        </p:txBody>
      </p:sp>
      <p:sp>
        <p:nvSpPr>
          <p:cNvPr id="9" name="Footer Placeholder 3">
            <a:extLst>
              <a:ext uri="{FF2B5EF4-FFF2-40B4-BE49-F238E27FC236}">
                <a16:creationId xmlns:a16="http://schemas.microsoft.com/office/drawing/2014/main" id="{4D4BC3A7-100D-48A5-B426-31C9424EDF14}"/>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0" name="Rectangle 5">
            <a:extLst>
              <a:ext uri="{FF2B5EF4-FFF2-40B4-BE49-F238E27FC236}">
                <a16:creationId xmlns:a16="http://schemas.microsoft.com/office/drawing/2014/main" id="{0670E328-63DB-411A-B9FA-7D091D30E34E}"/>
              </a:ext>
            </a:extLst>
          </p:cNvPr>
          <p:cNvSpPr>
            <a:spLocks noGrp="1" noChangeArrowheads="1"/>
          </p:cNvSpPr>
          <p:nvPr>
            <p:ph type="title"/>
          </p:nvPr>
        </p:nvSpPr>
        <p:spPr>
          <a:xfrm>
            <a:off x="590550" y="481013"/>
            <a:ext cx="6451600" cy="876300"/>
          </a:xfrm>
        </p:spPr>
        <p:txBody>
          <a:bodyPr>
            <a:normAutofit/>
          </a:bodyPr>
          <a:lstStyle/>
          <a:p>
            <a:r>
              <a:rPr lang="en-US" altLang="en-US" sz="3200" b="1" dirty="0"/>
              <a:t>Still More Polymorphism</a:t>
            </a:r>
          </a:p>
        </p:txBody>
      </p:sp>
      <p:sp>
        <p:nvSpPr>
          <p:cNvPr id="41989" name="Rectangle 4">
            <a:extLst>
              <a:ext uri="{FF2B5EF4-FFF2-40B4-BE49-F238E27FC236}">
                <a16:creationId xmlns:a16="http://schemas.microsoft.com/office/drawing/2014/main" id="{811C2A2D-14DF-49D6-B862-CD68688ACDC2}"/>
              </a:ext>
            </a:extLst>
          </p:cNvPr>
          <p:cNvSpPr>
            <a:spLocks noGrp="1" noChangeArrowheads="1"/>
          </p:cNvSpPr>
          <p:nvPr>
            <p:ph idx="1"/>
          </p:nvPr>
        </p:nvSpPr>
        <p:spPr>
          <a:xfrm>
            <a:off x="823913" y="1585119"/>
            <a:ext cx="5945187" cy="6934994"/>
          </a:xfrm>
          <a:noFill/>
        </p:spPr>
        <p:txBody>
          <a:bodyPr lIns="100012" tIns="49212" rIns="100012" bIns="49212">
            <a:normAutofit lnSpcReduction="10000"/>
          </a:bodyPr>
          <a:lstStyle/>
          <a:p>
            <a:r>
              <a:rPr lang="en-US" altLang="en-US" sz="2000" dirty="0"/>
              <a:t>An invocation of a virtual function through an object will call the function definition provided by the class of the object.</a:t>
            </a:r>
            <a:br>
              <a:rPr lang="en-US" altLang="en-US" sz="2000" dirty="0"/>
            </a:br>
            <a:endParaRPr lang="en-US" altLang="en-US" sz="2000" dirty="0"/>
          </a:p>
          <a:p>
            <a:r>
              <a:rPr lang="en-US" altLang="en-US" sz="2000" dirty="0"/>
              <a:t>An invocation of a virtual function through a base class pointer or reference to an object will call the function definition provided by the class of the object referred to.  </a:t>
            </a:r>
            <a:br>
              <a:rPr lang="en-US" altLang="en-US" sz="2000" dirty="0"/>
            </a:br>
            <a:endParaRPr lang="en-US" altLang="en-US" sz="2000" dirty="0"/>
          </a:p>
          <a:p>
            <a:r>
              <a:rPr lang="en-US" altLang="en-US" sz="2000" dirty="0"/>
              <a:t>This process is called polymorphic dispatching.  We say that the display list object dispatches the virtual function draw()</a:t>
            </a:r>
            <a:br>
              <a:rPr lang="en-US" altLang="en-US" sz="2000" dirty="0"/>
            </a:br>
            <a:br>
              <a:rPr lang="en-US" altLang="en-US" sz="2000" dirty="0"/>
            </a:br>
            <a:endParaRPr lang="en-US" altLang="en-US" sz="2000" dirty="0"/>
          </a:p>
          <a:p>
            <a:r>
              <a:rPr lang="en-US" altLang="en-US" sz="2000" dirty="0"/>
              <a:t>Polymorphism places the responsibility for choosing the implementation to call with the object, not with the caller.</a:t>
            </a:r>
            <a:br>
              <a:rPr lang="en-US" altLang="en-US" sz="2000" dirty="0"/>
            </a:br>
            <a:br>
              <a:rPr lang="en-US" altLang="en-US" sz="2000" dirty="0"/>
            </a:br>
            <a:endParaRPr lang="en-US" altLang="en-US" sz="2000" dirty="0"/>
          </a:p>
          <a:p>
            <a:r>
              <a:rPr lang="en-US" altLang="en-US" sz="2000" dirty="0"/>
              <a:t>Allowing different objects (which must be type compatible) to respond to a common message with behaviors suited to the object is a powerful design mechanism.  It allows the caller to be ignorant of all the details associated with the differences between objects an simply focus on their base protocol.</a:t>
            </a:r>
          </a:p>
        </p:txBody>
      </p:sp>
      <p:sp>
        <p:nvSpPr>
          <p:cNvPr id="41987" name="Slide Number Placeholder 4">
            <a:extLst>
              <a:ext uri="{FF2B5EF4-FFF2-40B4-BE49-F238E27FC236}">
                <a16:creationId xmlns:a16="http://schemas.microsoft.com/office/drawing/2014/main" id="{7C78D722-FE67-4B0F-A0F4-37E683B7C343}"/>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632A82E1-8FB8-4A81-A074-72D4E37A055C}" type="slidenum">
              <a:rPr lang="en-US" altLang="en-US" sz="1500">
                <a:solidFill>
                  <a:schemeClr val="tx1"/>
                </a:solidFill>
              </a:rPr>
              <a:pPr>
                <a:spcBef>
                  <a:spcPct val="0"/>
                </a:spcBef>
                <a:buClrTx/>
                <a:buSzTx/>
                <a:buFontTx/>
                <a:buNone/>
              </a:pPr>
              <a:t>20</a:t>
            </a:fld>
            <a:endParaRPr lang="en-US" altLang="en-US" sz="1500">
              <a:solidFill>
                <a:schemeClr val="tx1"/>
              </a:solidFill>
            </a:endParaRPr>
          </a:p>
        </p:txBody>
      </p:sp>
      <p:sp>
        <p:nvSpPr>
          <p:cNvPr id="7" name="Footer Placeholder 3">
            <a:extLst>
              <a:ext uri="{FF2B5EF4-FFF2-40B4-BE49-F238E27FC236}">
                <a16:creationId xmlns:a16="http://schemas.microsoft.com/office/drawing/2014/main" id="{FC3B1234-1D47-4A18-8E0A-12A9929554A7}"/>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9" name="Rectangle 19">
            <a:extLst>
              <a:ext uri="{FF2B5EF4-FFF2-40B4-BE49-F238E27FC236}">
                <a16:creationId xmlns:a16="http://schemas.microsoft.com/office/drawing/2014/main" id="{4D3112F4-598E-4063-8A2B-43ECE005D796}"/>
              </a:ext>
            </a:extLst>
          </p:cNvPr>
          <p:cNvSpPr>
            <a:spLocks noGrp="1" noChangeArrowheads="1"/>
          </p:cNvSpPr>
          <p:nvPr>
            <p:ph type="title"/>
          </p:nvPr>
        </p:nvSpPr>
        <p:spPr>
          <a:xfrm>
            <a:off x="590550" y="557213"/>
            <a:ext cx="6451600" cy="876300"/>
          </a:xfrm>
        </p:spPr>
        <p:txBody>
          <a:bodyPr>
            <a:normAutofit/>
          </a:bodyPr>
          <a:lstStyle/>
          <a:p>
            <a:r>
              <a:rPr lang="en-US" altLang="en-US" sz="3200" b="1" dirty="0"/>
              <a:t>Double Dispatching</a:t>
            </a:r>
          </a:p>
        </p:txBody>
      </p:sp>
      <p:sp>
        <p:nvSpPr>
          <p:cNvPr id="44036" name="Rectangle 3">
            <a:extLst>
              <a:ext uri="{FF2B5EF4-FFF2-40B4-BE49-F238E27FC236}">
                <a16:creationId xmlns:a16="http://schemas.microsoft.com/office/drawing/2014/main" id="{13F2CBAE-F900-4E00-BDE3-6CFBF21832F4}"/>
              </a:ext>
            </a:extLst>
          </p:cNvPr>
          <p:cNvSpPr>
            <a:spLocks noGrp="1" noChangeArrowheads="1"/>
          </p:cNvSpPr>
          <p:nvPr>
            <p:ph idx="1"/>
          </p:nvPr>
        </p:nvSpPr>
        <p:spPr>
          <a:xfrm>
            <a:off x="442913" y="1433513"/>
            <a:ext cx="6781800" cy="7696200"/>
          </a:xfrm>
          <a:solidFill>
            <a:schemeClr val="bg1"/>
          </a:solidFill>
        </p:spPr>
        <p:txBody>
          <a:bodyPr lIns="283464" tIns="49212" rIns="283464" bIns="49212">
            <a:normAutofit fontScale="92500" lnSpcReduction="10000"/>
          </a:bodyPr>
          <a:lstStyle/>
          <a:p>
            <a:r>
              <a:rPr lang="en-US" altLang="en-US" sz="2000" dirty="0"/>
              <a:t>It is possible to design in more than one level of dispatching.  Suppose that we need to support more than one environment with our graphics editor.  We might define the class hierarchy:</a:t>
            </a:r>
            <a:br>
              <a:rPr lang="en-US" altLang="en-US" sz="2000" dirty="0"/>
            </a:br>
            <a:br>
              <a:rPr lang="en-US" altLang="en-US" sz="2000" dirty="0"/>
            </a:br>
            <a:br>
              <a:rPr lang="en-US" altLang="en-US" sz="2000" dirty="0"/>
            </a:br>
            <a:br>
              <a:rPr lang="en-US" altLang="en-US" sz="2000" dirty="0"/>
            </a:br>
            <a:br>
              <a:rPr lang="en-US" altLang="en-US" sz="2000" dirty="0"/>
            </a:br>
            <a:br>
              <a:rPr lang="en-US" altLang="en-US" sz="2000" dirty="0"/>
            </a:br>
            <a:br>
              <a:rPr lang="en-US" altLang="en-US" sz="2000" dirty="0"/>
            </a:br>
            <a:r>
              <a:rPr lang="en-US" altLang="en-US" sz="2000" dirty="0"/>
              <a:t> </a:t>
            </a:r>
            <a:br>
              <a:rPr lang="en-US" altLang="en-US" sz="2000" dirty="0"/>
            </a:br>
            <a:br>
              <a:rPr lang="en-US" altLang="en-US" sz="2000" dirty="0"/>
            </a:br>
            <a:br>
              <a:rPr lang="en-US" altLang="en-US" sz="2000" dirty="0"/>
            </a:br>
            <a:br>
              <a:rPr lang="en-US" altLang="en-US" sz="2000" dirty="0"/>
            </a:br>
            <a:br>
              <a:rPr lang="en-US" altLang="en-US" sz="2000" dirty="0"/>
            </a:br>
            <a:br>
              <a:rPr lang="en-US" altLang="en-US" sz="2000" dirty="0"/>
            </a:br>
            <a:endParaRPr lang="en-US" altLang="en-US" sz="2000" dirty="0"/>
          </a:p>
          <a:p>
            <a:r>
              <a:rPr lang="en-US" altLang="en-US" sz="2000" dirty="0"/>
              <a:t>Suppose further that the draw function was designed to accept a device object which provides all the device specific details:</a:t>
            </a:r>
            <a:br>
              <a:rPr lang="en-US" altLang="en-US" sz="2000" dirty="0"/>
            </a:br>
            <a:br>
              <a:rPr lang="en-US" altLang="en-US" sz="2000" dirty="0"/>
            </a:br>
            <a:r>
              <a:rPr lang="en-US" altLang="en-US" sz="2000" dirty="0">
                <a:latin typeface="Consolas" panose="020B0609020204030204" pitchFamily="49" charset="0"/>
              </a:rPr>
              <a:t>	</a:t>
            </a:r>
            <a:r>
              <a:rPr lang="en-US" altLang="en-US" sz="1800" b="1" dirty="0">
                <a:latin typeface="Consolas" panose="020B0609020204030204" pitchFamily="49" charset="0"/>
              </a:rPr>
              <a:t>virtual void</a:t>
            </a:r>
            <a:br>
              <a:rPr lang="en-US" altLang="en-US" sz="1800" b="1" dirty="0">
                <a:latin typeface="Consolas" panose="020B0609020204030204" pitchFamily="49" charset="0"/>
              </a:rPr>
            </a:br>
            <a:r>
              <a:rPr lang="en-US" altLang="en-US" sz="1800" b="1" dirty="0">
                <a:latin typeface="Consolas" panose="020B0609020204030204" pitchFamily="49" charset="0"/>
              </a:rPr>
              <a:t> 	</a:t>
            </a:r>
            <a:r>
              <a:rPr lang="en-US" altLang="en-US" sz="1800" b="1" dirty="0" err="1">
                <a:latin typeface="Consolas" panose="020B0609020204030204" pitchFamily="49" charset="0"/>
              </a:rPr>
              <a:t>graphicsObject</a:t>
            </a:r>
            <a:r>
              <a:rPr lang="en-US" altLang="en-US" sz="1800" b="1" dirty="0">
                <a:latin typeface="Consolas" panose="020B0609020204030204" pitchFamily="49" charset="0"/>
              </a:rPr>
              <a:t>::draw(</a:t>
            </a:r>
            <a:r>
              <a:rPr lang="en-US" altLang="en-US" sz="1800" b="1" dirty="0" err="1">
                <a:latin typeface="Consolas" panose="020B0609020204030204" pitchFamily="49" charset="0"/>
              </a:rPr>
              <a:t>displayDevice</a:t>
            </a:r>
            <a:r>
              <a:rPr lang="en-US" altLang="en-US" sz="1800" b="1" dirty="0">
                <a:latin typeface="Consolas" panose="020B0609020204030204" pitchFamily="49" charset="0"/>
              </a:rPr>
              <a:t>&amp; </a:t>
            </a:r>
            <a:r>
              <a:rPr lang="en-US" altLang="en-US" sz="1800" b="1" dirty="0" err="1">
                <a:latin typeface="Consolas" panose="020B0609020204030204" pitchFamily="49" charset="0"/>
              </a:rPr>
              <a:t>dd</a:t>
            </a:r>
            <a:r>
              <a:rPr lang="en-US" altLang="en-US" sz="1800" b="1" dirty="0">
                <a:latin typeface="Consolas" panose="020B0609020204030204" pitchFamily="49" charset="0"/>
              </a:rPr>
              <a:t>);</a:t>
            </a:r>
            <a:br>
              <a:rPr lang="en-US" altLang="en-US" sz="1800" b="1" dirty="0">
                <a:latin typeface="Consolas" panose="020B0609020204030204" pitchFamily="49" charset="0"/>
              </a:rPr>
            </a:br>
            <a:endParaRPr lang="en-US" altLang="en-US" sz="1800" b="1" dirty="0">
              <a:latin typeface="Consolas" panose="020B0609020204030204" pitchFamily="49" charset="0"/>
            </a:endParaRPr>
          </a:p>
          <a:p>
            <a:r>
              <a:rPr lang="en-US" altLang="en-US" sz="2000" dirty="0"/>
              <a:t>The invocation:</a:t>
            </a:r>
            <a:br>
              <a:rPr lang="en-US" altLang="en-US" sz="2000" dirty="0"/>
            </a:br>
            <a:br>
              <a:rPr lang="en-US" altLang="en-US" sz="2000" dirty="0"/>
            </a:br>
            <a:r>
              <a:rPr lang="en-US" altLang="en-US" sz="2000" dirty="0"/>
              <a:t>	</a:t>
            </a:r>
            <a:r>
              <a:rPr lang="en-US" altLang="en-US" sz="1800" b="1" dirty="0" err="1">
                <a:latin typeface="Consolas" panose="020B0609020204030204" pitchFamily="49" charset="0"/>
              </a:rPr>
              <a:t>listPtr</a:t>
            </a:r>
            <a:r>
              <a:rPr lang="en-US" altLang="en-US" sz="1800" b="1" dirty="0">
                <a:latin typeface="Consolas" panose="020B0609020204030204" pitchFamily="49" charset="0"/>
              </a:rPr>
              <a:t>[</a:t>
            </a:r>
            <a:r>
              <a:rPr lang="en-US" altLang="en-US" sz="1800" b="1" dirty="0" err="1">
                <a:latin typeface="Consolas" panose="020B0609020204030204" pitchFamily="49" charset="0"/>
              </a:rPr>
              <a:t>i</a:t>
            </a:r>
            <a:r>
              <a:rPr lang="en-US" altLang="en-US" sz="1800" b="1" dirty="0">
                <a:latin typeface="Consolas" panose="020B0609020204030204" pitchFamily="49" charset="0"/>
              </a:rPr>
              <a:t>] </a:t>
            </a:r>
            <a:r>
              <a:rPr lang="en-US" altLang="en-US" sz="1800" b="1" dirty="0">
                <a:latin typeface="Consolas" panose="020B0609020204030204" pitchFamily="49" charset="0"/>
                <a:sym typeface="Symbol" panose="05050102010706020507" pitchFamily="18" charset="2"/>
              </a:rPr>
              <a:t></a:t>
            </a:r>
            <a:r>
              <a:rPr lang="en-US" altLang="en-US" sz="1800" b="1" dirty="0">
                <a:latin typeface="Consolas" panose="020B0609020204030204" pitchFamily="49" charset="0"/>
              </a:rPr>
              <a:t> draw(</a:t>
            </a:r>
            <a:r>
              <a:rPr lang="en-US" altLang="en-US" sz="1800" b="1" dirty="0" err="1">
                <a:latin typeface="Consolas" panose="020B0609020204030204" pitchFamily="49" charset="0"/>
              </a:rPr>
              <a:t>dd</a:t>
            </a:r>
            <a:r>
              <a:rPr lang="en-US" altLang="en-US" sz="1800" b="1" dirty="0">
                <a:latin typeface="Consolas" panose="020B0609020204030204" pitchFamily="49" charset="0"/>
              </a:rPr>
              <a:t>)</a:t>
            </a:r>
            <a:br>
              <a:rPr lang="en-US" altLang="en-US" sz="1800" b="1" dirty="0">
                <a:latin typeface="Consolas" panose="020B0609020204030204" pitchFamily="49" charset="0"/>
              </a:rPr>
            </a:br>
            <a:br>
              <a:rPr lang="en-US" altLang="en-US" sz="1900" dirty="0">
                <a:latin typeface="Consolas" panose="020B0609020204030204" pitchFamily="49" charset="0"/>
              </a:rPr>
            </a:br>
            <a:r>
              <a:rPr lang="en-US" altLang="en-US" sz="2000" dirty="0"/>
              <a:t>will dispatch the draw function for the object pointed to and will dispatch the device calls based on device reference dd.</a:t>
            </a:r>
            <a:br>
              <a:rPr lang="en-US" altLang="en-US" sz="2000" dirty="0"/>
            </a:br>
            <a:endParaRPr lang="en-US" altLang="en-US" sz="2000" dirty="0"/>
          </a:p>
        </p:txBody>
      </p:sp>
      <p:sp>
        <p:nvSpPr>
          <p:cNvPr id="44035" name="Slide Number Placeholder 4">
            <a:extLst>
              <a:ext uri="{FF2B5EF4-FFF2-40B4-BE49-F238E27FC236}">
                <a16:creationId xmlns:a16="http://schemas.microsoft.com/office/drawing/2014/main" id="{0608746E-1D11-41C1-BF52-C84A096502C5}"/>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70A0B276-5826-4DDB-AB29-10E9515E9C78}" type="slidenum">
              <a:rPr lang="en-US" altLang="en-US" sz="1500">
                <a:solidFill>
                  <a:schemeClr val="tx1"/>
                </a:solidFill>
              </a:rPr>
              <a:pPr>
                <a:spcBef>
                  <a:spcPct val="0"/>
                </a:spcBef>
                <a:buClrTx/>
                <a:buSzTx/>
                <a:buFontTx/>
                <a:buNone/>
              </a:pPr>
              <a:t>21</a:t>
            </a:fld>
            <a:endParaRPr lang="en-US" altLang="en-US" sz="1500">
              <a:solidFill>
                <a:schemeClr val="tx1"/>
              </a:solidFill>
            </a:endParaRPr>
          </a:p>
        </p:txBody>
      </p:sp>
      <p:grpSp>
        <p:nvGrpSpPr>
          <p:cNvPr id="44037" name="Group 17">
            <a:extLst>
              <a:ext uri="{FF2B5EF4-FFF2-40B4-BE49-F238E27FC236}">
                <a16:creationId xmlns:a16="http://schemas.microsoft.com/office/drawing/2014/main" id="{9BCFF090-927F-4097-8990-B14ED9FE269C}"/>
              </a:ext>
            </a:extLst>
          </p:cNvPr>
          <p:cNvGrpSpPr>
            <a:grpSpLocks/>
          </p:cNvGrpSpPr>
          <p:nvPr/>
        </p:nvGrpSpPr>
        <p:grpSpPr bwMode="auto">
          <a:xfrm>
            <a:off x="1669256" y="2804319"/>
            <a:ext cx="4251325" cy="1939925"/>
            <a:chOff x="1010" y="1805"/>
            <a:chExt cx="2678" cy="1220"/>
          </a:xfrm>
        </p:grpSpPr>
        <p:grpSp>
          <p:nvGrpSpPr>
            <p:cNvPr id="44040" name="Group 6">
              <a:extLst>
                <a:ext uri="{FF2B5EF4-FFF2-40B4-BE49-F238E27FC236}">
                  <a16:creationId xmlns:a16="http://schemas.microsoft.com/office/drawing/2014/main" id="{C0FBFB2C-2962-44D5-9261-59EB523DB364}"/>
                </a:ext>
              </a:extLst>
            </p:cNvPr>
            <p:cNvGrpSpPr>
              <a:grpSpLocks/>
            </p:cNvGrpSpPr>
            <p:nvPr/>
          </p:nvGrpSpPr>
          <p:grpSpPr bwMode="auto">
            <a:xfrm>
              <a:off x="1737" y="1805"/>
              <a:ext cx="1038" cy="352"/>
              <a:chOff x="1737" y="1805"/>
              <a:chExt cx="1038" cy="352"/>
            </a:xfrm>
          </p:grpSpPr>
          <p:sp>
            <p:nvSpPr>
              <p:cNvPr id="44051" name="Rectangle 4">
                <a:extLst>
                  <a:ext uri="{FF2B5EF4-FFF2-40B4-BE49-F238E27FC236}">
                    <a16:creationId xmlns:a16="http://schemas.microsoft.com/office/drawing/2014/main" id="{B48A3705-1D05-4844-8900-79ECDA617893}"/>
                  </a:ext>
                </a:extLst>
              </p:cNvPr>
              <p:cNvSpPr>
                <a:spLocks noChangeArrowheads="1"/>
              </p:cNvSpPr>
              <p:nvPr/>
            </p:nvSpPr>
            <p:spPr bwMode="auto">
              <a:xfrm>
                <a:off x="1737" y="1805"/>
                <a:ext cx="1038" cy="35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44052" name="Rectangle 5">
                <a:extLst>
                  <a:ext uri="{FF2B5EF4-FFF2-40B4-BE49-F238E27FC236}">
                    <a16:creationId xmlns:a16="http://schemas.microsoft.com/office/drawing/2014/main" id="{7306DF61-6FFE-4A68-A4C4-D3647F5662DC}"/>
                  </a:ext>
                </a:extLst>
              </p:cNvPr>
              <p:cNvSpPr>
                <a:spLocks noChangeArrowheads="1"/>
              </p:cNvSpPr>
              <p:nvPr/>
            </p:nvSpPr>
            <p:spPr bwMode="auto">
              <a:xfrm>
                <a:off x="1810" y="1886"/>
                <a:ext cx="869"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displayDevice</a:t>
                </a:r>
              </a:p>
            </p:txBody>
          </p:sp>
        </p:grpSp>
        <p:grpSp>
          <p:nvGrpSpPr>
            <p:cNvPr id="44041" name="Group 9">
              <a:extLst>
                <a:ext uri="{FF2B5EF4-FFF2-40B4-BE49-F238E27FC236}">
                  <a16:creationId xmlns:a16="http://schemas.microsoft.com/office/drawing/2014/main" id="{EA662089-A1F3-4D85-91E9-153F6A777D2F}"/>
                </a:ext>
              </a:extLst>
            </p:cNvPr>
            <p:cNvGrpSpPr>
              <a:grpSpLocks/>
            </p:cNvGrpSpPr>
            <p:nvPr/>
          </p:nvGrpSpPr>
          <p:grpSpPr bwMode="auto">
            <a:xfrm>
              <a:off x="1010" y="2664"/>
              <a:ext cx="1038" cy="352"/>
              <a:chOff x="1010" y="2664"/>
              <a:chExt cx="1038" cy="352"/>
            </a:xfrm>
          </p:grpSpPr>
          <p:sp>
            <p:nvSpPr>
              <p:cNvPr id="44049" name="Rectangle 7">
                <a:extLst>
                  <a:ext uri="{FF2B5EF4-FFF2-40B4-BE49-F238E27FC236}">
                    <a16:creationId xmlns:a16="http://schemas.microsoft.com/office/drawing/2014/main" id="{3DD549A7-C09C-480B-9495-4BD992240937}"/>
                  </a:ext>
                </a:extLst>
              </p:cNvPr>
              <p:cNvSpPr>
                <a:spLocks noChangeArrowheads="1"/>
              </p:cNvSpPr>
              <p:nvPr/>
            </p:nvSpPr>
            <p:spPr bwMode="auto">
              <a:xfrm>
                <a:off x="1010" y="2664"/>
                <a:ext cx="1038" cy="35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44050" name="Rectangle 8">
                <a:extLst>
                  <a:ext uri="{FF2B5EF4-FFF2-40B4-BE49-F238E27FC236}">
                    <a16:creationId xmlns:a16="http://schemas.microsoft.com/office/drawing/2014/main" id="{B91F65D9-2C9C-4482-B58B-A25B28D0EA78}"/>
                  </a:ext>
                </a:extLst>
              </p:cNvPr>
              <p:cNvSpPr>
                <a:spLocks noChangeArrowheads="1"/>
              </p:cNvSpPr>
              <p:nvPr/>
            </p:nvSpPr>
            <p:spPr bwMode="auto">
              <a:xfrm>
                <a:off x="1082" y="2745"/>
                <a:ext cx="860"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  VGA-display</a:t>
                </a:r>
              </a:p>
            </p:txBody>
          </p:sp>
        </p:grpSp>
        <p:grpSp>
          <p:nvGrpSpPr>
            <p:cNvPr id="44042" name="Group 12">
              <a:extLst>
                <a:ext uri="{FF2B5EF4-FFF2-40B4-BE49-F238E27FC236}">
                  <a16:creationId xmlns:a16="http://schemas.microsoft.com/office/drawing/2014/main" id="{F220D3E7-FA70-468B-8170-F93A11F9ED9C}"/>
                </a:ext>
              </a:extLst>
            </p:cNvPr>
            <p:cNvGrpSpPr>
              <a:grpSpLocks/>
            </p:cNvGrpSpPr>
            <p:nvPr/>
          </p:nvGrpSpPr>
          <p:grpSpPr bwMode="auto">
            <a:xfrm>
              <a:off x="2534" y="2674"/>
              <a:ext cx="1154" cy="351"/>
              <a:chOff x="2534" y="2674"/>
              <a:chExt cx="1154" cy="351"/>
            </a:xfrm>
          </p:grpSpPr>
          <p:sp>
            <p:nvSpPr>
              <p:cNvPr id="44047" name="Rectangle 10">
                <a:extLst>
                  <a:ext uri="{FF2B5EF4-FFF2-40B4-BE49-F238E27FC236}">
                    <a16:creationId xmlns:a16="http://schemas.microsoft.com/office/drawing/2014/main" id="{47EAC850-8428-448D-9D08-39A9386566B9}"/>
                  </a:ext>
                </a:extLst>
              </p:cNvPr>
              <p:cNvSpPr>
                <a:spLocks noChangeArrowheads="1"/>
              </p:cNvSpPr>
              <p:nvPr/>
            </p:nvSpPr>
            <p:spPr bwMode="auto">
              <a:xfrm>
                <a:off x="2534" y="2674"/>
                <a:ext cx="1154" cy="35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44048" name="Rectangle 11">
                <a:extLst>
                  <a:ext uri="{FF2B5EF4-FFF2-40B4-BE49-F238E27FC236}">
                    <a16:creationId xmlns:a16="http://schemas.microsoft.com/office/drawing/2014/main" id="{F3302DC9-774F-4C2B-8AB4-FB9BEAB3DA28}"/>
                  </a:ext>
                </a:extLst>
              </p:cNvPr>
              <p:cNvSpPr>
                <a:spLocks noChangeArrowheads="1"/>
              </p:cNvSpPr>
              <p:nvPr/>
            </p:nvSpPr>
            <p:spPr bwMode="auto">
              <a:xfrm>
                <a:off x="2622" y="2754"/>
                <a:ext cx="954"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TARGA-display</a:t>
                </a:r>
              </a:p>
            </p:txBody>
          </p:sp>
        </p:grpSp>
        <p:sp>
          <p:nvSpPr>
            <p:cNvPr id="44043" name="Line 13">
              <a:extLst>
                <a:ext uri="{FF2B5EF4-FFF2-40B4-BE49-F238E27FC236}">
                  <a16:creationId xmlns:a16="http://schemas.microsoft.com/office/drawing/2014/main" id="{4E648A52-F3A9-4D5B-BCBD-99F78550E5E2}"/>
                </a:ext>
              </a:extLst>
            </p:cNvPr>
            <p:cNvSpPr>
              <a:spLocks noChangeShapeType="1"/>
            </p:cNvSpPr>
            <p:nvPr/>
          </p:nvSpPr>
          <p:spPr bwMode="auto">
            <a:xfrm>
              <a:off x="1448" y="2407"/>
              <a:ext cx="16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4" name="Line 14">
              <a:extLst>
                <a:ext uri="{FF2B5EF4-FFF2-40B4-BE49-F238E27FC236}">
                  <a16:creationId xmlns:a16="http://schemas.microsoft.com/office/drawing/2014/main" id="{D42CD5BA-8A06-472D-A18C-CED5F081B38D}"/>
                </a:ext>
              </a:extLst>
            </p:cNvPr>
            <p:cNvSpPr>
              <a:spLocks noChangeShapeType="1"/>
            </p:cNvSpPr>
            <p:nvPr/>
          </p:nvSpPr>
          <p:spPr bwMode="auto">
            <a:xfrm>
              <a:off x="1448" y="2411"/>
              <a:ext cx="0" cy="2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5" name="Line 15">
              <a:extLst>
                <a:ext uri="{FF2B5EF4-FFF2-40B4-BE49-F238E27FC236}">
                  <a16:creationId xmlns:a16="http://schemas.microsoft.com/office/drawing/2014/main" id="{1FE7EBCD-8320-4E57-9770-E637CDEB23FA}"/>
                </a:ext>
              </a:extLst>
            </p:cNvPr>
            <p:cNvSpPr>
              <a:spLocks noChangeShapeType="1"/>
            </p:cNvSpPr>
            <p:nvPr/>
          </p:nvSpPr>
          <p:spPr bwMode="auto">
            <a:xfrm>
              <a:off x="3071" y="2411"/>
              <a:ext cx="0" cy="2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6" name="Line 16">
              <a:extLst>
                <a:ext uri="{FF2B5EF4-FFF2-40B4-BE49-F238E27FC236}">
                  <a16:creationId xmlns:a16="http://schemas.microsoft.com/office/drawing/2014/main" id="{A7944F28-0D1E-45C7-976C-10033D2822DA}"/>
                </a:ext>
              </a:extLst>
            </p:cNvPr>
            <p:cNvSpPr>
              <a:spLocks noChangeShapeType="1"/>
            </p:cNvSpPr>
            <p:nvPr/>
          </p:nvSpPr>
          <p:spPr bwMode="auto">
            <a:xfrm>
              <a:off x="2258" y="2162"/>
              <a:ext cx="0" cy="2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4038" name="Freeform 18">
            <a:extLst>
              <a:ext uri="{FF2B5EF4-FFF2-40B4-BE49-F238E27FC236}">
                <a16:creationId xmlns:a16="http://schemas.microsoft.com/office/drawing/2014/main" id="{E6723EAD-011B-41E7-8D9F-85273BB5924E}"/>
              </a:ext>
            </a:extLst>
          </p:cNvPr>
          <p:cNvSpPr>
            <a:spLocks/>
          </p:cNvSpPr>
          <p:nvPr/>
        </p:nvSpPr>
        <p:spPr bwMode="auto">
          <a:xfrm>
            <a:off x="3490119" y="3566319"/>
            <a:ext cx="322262" cy="183828"/>
          </a:xfrm>
          <a:custGeom>
            <a:avLst/>
            <a:gdLst>
              <a:gd name="T0" fmla="*/ 2147483646 w 203"/>
              <a:gd name="T1" fmla="*/ 0 h 88"/>
              <a:gd name="T2" fmla="*/ 0 w 203"/>
              <a:gd name="T3" fmla="*/ 2147483646 h 88"/>
              <a:gd name="T4" fmla="*/ 2147483646 w 203"/>
              <a:gd name="T5" fmla="*/ 2147483646 h 88"/>
              <a:gd name="T6" fmla="*/ 2147483646 w 203"/>
              <a:gd name="T7" fmla="*/ 0 h 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3" h="88">
                <a:moveTo>
                  <a:pt x="95" y="0"/>
                </a:moveTo>
                <a:lnTo>
                  <a:pt x="0" y="87"/>
                </a:lnTo>
                <a:lnTo>
                  <a:pt x="202" y="87"/>
                </a:lnTo>
                <a:lnTo>
                  <a:pt x="95"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ooter Placeholder 3">
            <a:extLst>
              <a:ext uri="{FF2B5EF4-FFF2-40B4-BE49-F238E27FC236}">
                <a16:creationId xmlns:a16="http://schemas.microsoft.com/office/drawing/2014/main" id="{4868531C-4752-437B-B0C0-9C856EDE2165}"/>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6" name="Rectangle 25">
            <a:extLst>
              <a:ext uri="{FF2B5EF4-FFF2-40B4-BE49-F238E27FC236}">
                <a16:creationId xmlns:a16="http://schemas.microsoft.com/office/drawing/2014/main" id="{205AA7BC-8C39-4B15-93B1-F76BDDD41499}"/>
              </a:ext>
            </a:extLst>
          </p:cNvPr>
          <p:cNvSpPr>
            <a:spLocks noGrp="1" noChangeArrowheads="1"/>
          </p:cNvSpPr>
          <p:nvPr>
            <p:ph type="title"/>
          </p:nvPr>
        </p:nvSpPr>
        <p:spPr>
          <a:xfrm>
            <a:off x="590550" y="328613"/>
            <a:ext cx="6451600" cy="950912"/>
          </a:xfrm>
        </p:spPr>
        <p:txBody>
          <a:bodyPr>
            <a:normAutofit/>
          </a:bodyPr>
          <a:lstStyle/>
          <a:p>
            <a:r>
              <a:rPr lang="en-US" altLang="en-US" sz="3200" b="1"/>
              <a:t>Abstract Base Class</a:t>
            </a:r>
          </a:p>
        </p:txBody>
      </p:sp>
      <p:sp>
        <p:nvSpPr>
          <p:cNvPr id="46084" name="Rectangle 3">
            <a:extLst>
              <a:ext uri="{FF2B5EF4-FFF2-40B4-BE49-F238E27FC236}">
                <a16:creationId xmlns:a16="http://schemas.microsoft.com/office/drawing/2014/main" id="{47A31D85-0DAE-47A5-8316-2E9B87AEFBE5}"/>
              </a:ext>
            </a:extLst>
          </p:cNvPr>
          <p:cNvSpPr>
            <a:spLocks noGrp="1" noChangeArrowheads="1"/>
          </p:cNvSpPr>
          <p:nvPr>
            <p:ph idx="1"/>
          </p:nvPr>
        </p:nvSpPr>
        <p:spPr>
          <a:xfrm>
            <a:off x="518319" y="1356519"/>
            <a:ext cx="6629400" cy="7796920"/>
          </a:xfrm>
          <a:solidFill>
            <a:schemeClr val="bg1"/>
          </a:solidFill>
        </p:spPr>
        <p:txBody>
          <a:bodyPr lIns="283464" tIns="49212" rIns="283464" bIns="49212">
            <a:normAutofit/>
          </a:bodyPr>
          <a:lstStyle/>
          <a:p>
            <a:r>
              <a:rPr lang="en-US" altLang="en-US" sz="1800" dirty="0"/>
              <a:t>A base class like </a:t>
            </a:r>
            <a:r>
              <a:rPr lang="en-US" altLang="en-US" sz="1800" dirty="0" err="1"/>
              <a:t>graphicsObject</a:t>
            </a:r>
            <a:r>
              <a:rPr lang="en-US" altLang="en-US" sz="1800" dirty="0"/>
              <a:t> should probably never be instantiated.</a:t>
            </a:r>
            <a:br>
              <a:rPr lang="en-US" altLang="en-US" sz="1800" dirty="0"/>
            </a:br>
            <a:br>
              <a:rPr lang="en-US" altLang="en-US" sz="1800" dirty="0"/>
            </a:br>
            <a:br>
              <a:rPr lang="en-US" altLang="en-US" sz="1800" dirty="0"/>
            </a:br>
            <a:br>
              <a:rPr lang="en-US" altLang="en-US" sz="1800" dirty="0"/>
            </a:br>
            <a:br>
              <a:rPr lang="en-US" altLang="en-US" sz="1800" dirty="0"/>
            </a:br>
            <a:br>
              <a:rPr lang="en-US" altLang="en-US" sz="1800" dirty="0"/>
            </a:br>
            <a:br>
              <a:rPr lang="en-US" altLang="en-US" sz="1800" dirty="0"/>
            </a:br>
            <a:br>
              <a:rPr lang="en-US" altLang="en-US" sz="1800" dirty="0"/>
            </a:br>
            <a:br>
              <a:rPr lang="en-US" altLang="en-US" sz="1800" dirty="0"/>
            </a:br>
            <a:br>
              <a:rPr lang="en-US" altLang="en-US" sz="1800" dirty="0"/>
            </a:br>
            <a:br>
              <a:rPr lang="en-US" altLang="en-US" sz="1800" dirty="0"/>
            </a:br>
            <a:br>
              <a:rPr lang="en-US" altLang="en-US" sz="1800" dirty="0"/>
            </a:br>
            <a:endParaRPr lang="en-US" altLang="en-US" sz="1800" dirty="0"/>
          </a:p>
          <a:p>
            <a:r>
              <a:rPr lang="en-US" altLang="en-US" sz="1800" dirty="0"/>
              <a:t>This can be prevented by making </a:t>
            </a:r>
            <a:r>
              <a:rPr lang="en-US" altLang="en-US" sz="1800" dirty="0" err="1"/>
              <a:t>graphicsObject</a:t>
            </a:r>
            <a:r>
              <a:rPr lang="en-US" altLang="en-US" sz="1800" dirty="0"/>
              <a:t> an abstract base class.  We do that by defining at least one pure virtual function in the class, e.g.:</a:t>
            </a:r>
            <a:br>
              <a:rPr lang="en-US" altLang="en-US" sz="1800" dirty="0"/>
            </a:br>
            <a:br>
              <a:rPr lang="en-US" altLang="en-US" sz="1800" dirty="0"/>
            </a:br>
            <a:br>
              <a:rPr lang="en-US" altLang="en-US" sz="1800" dirty="0"/>
            </a:br>
            <a:r>
              <a:rPr lang="en-US" altLang="en-US" sz="1800" dirty="0"/>
              <a:t>	</a:t>
            </a:r>
            <a:r>
              <a:rPr lang="en-US" altLang="en-US" sz="1600" b="1" dirty="0">
                <a:latin typeface="Consolas" panose="020B0609020204030204" pitchFamily="49" charset="0"/>
              </a:rPr>
              <a:t>class </a:t>
            </a:r>
            <a:r>
              <a:rPr lang="en-US" altLang="en-US" sz="1600" b="1" dirty="0" err="1">
                <a:latin typeface="Consolas" panose="020B0609020204030204" pitchFamily="49" charset="0"/>
              </a:rPr>
              <a:t>graphicsObject</a:t>
            </a:r>
            <a:r>
              <a:rPr lang="en-US" altLang="en-US" sz="1600" b="1" dirty="0">
                <a:latin typeface="Consolas" panose="020B0609020204030204" pitchFamily="49" charset="0"/>
              </a:rPr>
              <a:t> {</a:t>
            </a:r>
            <a:br>
              <a:rPr lang="en-US" altLang="en-US" sz="1600" b="1" dirty="0">
                <a:latin typeface="Consolas" panose="020B0609020204030204" pitchFamily="49" charset="0"/>
              </a:rPr>
            </a:br>
            <a:r>
              <a:rPr lang="en-US" altLang="en-US" sz="1600" b="1" dirty="0">
                <a:latin typeface="Consolas" panose="020B0609020204030204" pitchFamily="49" charset="0"/>
              </a:rPr>
              <a:t>	   public:</a:t>
            </a:r>
            <a:br>
              <a:rPr lang="en-US" altLang="en-US" sz="1600" b="1" dirty="0">
                <a:latin typeface="Consolas" panose="020B0609020204030204" pitchFamily="49" charset="0"/>
              </a:rPr>
            </a:br>
            <a:r>
              <a:rPr lang="en-US" altLang="en-US" sz="1600" b="1" dirty="0">
                <a:latin typeface="Consolas" panose="020B0609020204030204" pitchFamily="49" charset="0"/>
              </a:rPr>
              <a:t>	      virtual void draw() = 0;</a:t>
            </a:r>
            <a:br>
              <a:rPr lang="en-US" altLang="en-US" sz="1600" b="1" dirty="0">
                <a:latin typeface="Consolas" panose="020B0609020204030204" pitchFamily="49" charset="0"/>
              </a:rPr>
            </a:br>
            <a:r>
              <a:rPr lang="en-US" altLang="en-US" sz="1600" b="1" dirty="0">
                <a:latin typeface="Consolas" panose="020B0609020204030204" pitchFamily="49" charset="0"/>
              </a:rPr>
              <a:t>		- - -</a:t>
            </a:r>
            <a:br>
              <a:rPr lang="en-US" altLang="en-US" sz="1600" b="1" dirty="0">
                <a:latin typeface="Consolas" panose="020B0609020204030204" pitchFamily="49" charset="0"/>
              </a:rPr>
            </a:br>
            <a:r>
              <a:rPr lang="en-US" altLang="en-US" sz="1600" b="1" dirty="0">
                <a:latin typeface="Consolas" panose="020B0609020204030204" pitchFamily="49" charset="0"/>
              </a:rPr>
              <a:t>	};</a:t>
            </a:r>
            <a:br>
              <a:rPr lang="en-US" altLang="en-US" sz="1600" b="1" dirty="0">
                <a:latin typeface="Consolas" panose="020B0609020204030204" pitchFamily="49" charset="0"/>
              </a:rPr>
            </a:br>
            <a:endParaRPr lang="en-US" altLang="en-US" sz="1600" b="1" dirty="0">
              <a:latin typeface="Consolas" panose="020B0609020204030204" pitchFamily="49" charset="0"/>
            </a:endParaRPr>
          </a:p>
          <a:p>
            <a:r>
              <a:rPr lang="en-US" altLang="en-US" sz="1800" dirty="0"/>
              <a:t>The draw() = 0 syntax tells the compiler that draw may not be called by a client of this class.  This in turn means that no instance of the class can be created.  It isn’t widely known that a body may be defined for a pure virtual function, although we usually don’t need to do that.</a:t>
            </a:r>
          </a:p>
        </p:txBody>
      </p:sp>
      <p:sp>
        <p:nvSpPr>
          <p:cNvPr id="46083" name="Slide Number Placeholder 4">
            <a:extLst>
              <a:ext uri="{FF2B5EF4-FFF2-40B4-BE49-F238E27FC236}">
                <a16:creationId xmlns:a16="http://schemas.microsoft.com/office/drawing/2014/main" id="{0BFA089B-F2F2-42F6-8CE9-1B506A9D230E}"/>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055CC908-5142-49FE-810F-2147F200A806}" type="slidenum">
              <a:rPr lang="en-US" altLang="en-US" sz="1500">
                <a:solidFill>
                  <a:schemeClr val="tx1"/>
                </a:solidFill>
              </a:rPr>
              <a:pPr>
                <a:spcBef>
                  <a:spcPct val="0"/>
                </a:spcBef>
                <a:buClrTx/>
                <a:buSzTx/>
                <a:buFontTx/>
                <a:buNone/>
              </a:pPr>
              <a:t>22</a:t>
            </a:fld>
            <a:endParaRPr lang="en-US" altLang="en-US" sz="1500">
              <a:solidFill>
                <a:schemeClr val="tx1"/>
              </a:solidFill>
            </a:endParaRPr>
          </a:p>
        </p:txBody>
      </p:sp>
      <p:grpSp>
        <p:nvGrpSpPr>
          <p:cNvPr id="46085" name="Group 24">
            <a:extLst>
              <a:ext uri="{FF2B5EF4-FFF2-40B4-BE49-F238E27FC236}">
                <a16:creationId xmlns:a16="http://schemas.microsoft.com/office/drawing/2014/main" id="{9240F06A-3A39-4FA1-B81D-0272061A4B7D}"/>
              </a:ext>
            </a:extLst>
          </p:cNvPr>
          <p:cNvGrpSpPr>
            <a:grpSpLocks/>
          </p:cNvGrpSpPr>
          <p:nvPr/>
        </p:nvGrpSpPr>
        <p:grpSpPr bwMode="auto">
          <a:xfrm>
            <a:off x="1405731" y="2303463"/>
            <a:ext cx="4351338" cy="1685925"/>
            <a:chOff x="934" y="1622"/>
            <a:chExt cx="2741" cy="1061"/>
          </a:xfrm>
        </p:grpSpPr>
        <p:sp>
          <p:nvSpPr>
            <p:cNvPr id="46087" name="Rectangle 4">
              <a:extLst>
                <a:ext uri="{FF2B5EF4-FFF2-40B4-BE49-F238E27FC236}">
                  <a16:creationId xmlns:a16="http://schemas.microsoft.com/office/drawing/2014/main" id="{8D633122-A90D-4C47-B371-D6F7918D9692}"/>
                </a:ext>
              </a:extLst>
            </p:cNvPr>
            <p:cNvSpPr>
              <a:spLocks noChangeArrowheads="1"/>
            </p:cNvSpPr>
            <p:nvPr/>
          </p:nvSpPr>
          <p:spPr bwMode="auto">
            <a:xfrm>
              <a:off x="2007" y="1622"/>
              <a:ext cx="904"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46088" name="Rectangle 5">
              <a:extLst>
                <a:ext uri="{FF2B5EF4-FFF2-40B4-BE49-F238E27FC236}">
                  <a16:creationId xmlns:a16="http://schemas.microsoft.com/office/drawing/2014/main" id="{B14E2599-3A22-43A3-984F-2C1D92D06734}"/>
                </a:ext>
              </a:extLst>
            </p:cNvPr>
            <p:cNvSpPr>
              <a:spLocks noChangeArrowheads="1"/>
            </p:cNvSpPr>
            <p:nvPr/>
          </p:nvSpPr>
          <p:spPr bwMode="auto">
            <a:xfrm>
              <a:off x="1979" y="1640"/>
              <a:ext cx="928"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graphicsObject</a:t>
              </a:r>
            </a:p>
          </p:txBody>
        </p:sp>
        <p:sp>
          <p:nvSpPr>
            <p:cNvPr id="46089" name="Line 6">
              <a:extLst>
                <a:ext uri="{FF2B5EF4-FFF2-40B4-BE49-F238E27FC236}">
                  <a16:creationId xmlns:a16="http://schemas.microsoft.com/office/drawing/2014/main" id="{57EAA716-92A6-4DE3-99D8-E3CFCB98300F}"/>
                </a:ext>
              </a:extLst>
            </p:cNvPr>
            <p:cNvSpPr>
              <a:spLocks noChangeShapeType="1"/>
            </p:cNvSpPr>
            <p:nvPr/>
          </p:nvSpPr>
          <p:spPr bwMode="auto">
            <a:xfrm>
              <a:off x="1526" y="2177"/>
              <a:ext cx="141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6090" name="Group 9">
              <a:extLst>
                <a:ext uri="{FF2B5EF4-FFF2-40B4-BE49-F238E27FC236}">
                  <a16:creationId xmlns:a16="http://schemas.microsoft.com/office/drawing/2014/main" id="{9653BFF0-0FE6-46DD-9ACA-EFD0EE33E862}"/>
                </a:ext>
              </a:extLst>
            </p:cNvPr>
            <p:cNvGrpSpPr>
              <a:grpSpLocks/>
            </p:cNvGrpSpPr>
            <p:nvPr/>
          </p:nvGrpSpPr>
          <p:grpSpPr bwMode="auto">
            <a:xfrm>
              <a:off x="1236" y="2419"/>
              <a:ext cx="598" cy="253"/>
              <a:chOff x="1236" y="2419"/>
              <a:chExt cx="598" cy="253"/>
            </a:xfrm>
          </p:grpSpPr>
          <p:sp>
            <p:nvSpPr>
              <p:cNvPr id="46105" name="Rectangle 7">
                <a:extLst>
                  <a:ext uri="{FF2B5EF4-FFF2-40B4-BE49-F238E27FC236}">
                    <a16:creationId xmlns:a16="http://schemas.microsoft.com/office/drawing/2014/main" id="{C17DCBA2-FA22-4459-9E6B-BCC7B413A799}"/>
                  </a:ext>
                </a:extLst>
              </p:cNvPr>
              <p:cNvSpPr>
                <a:spLocks noChangeArrowheads="1"/>
              </p:cNvSpPr>
              <p:nvPr/>
            </p:nvSpPr>
            <p:spPr bwMode="auto">
              <a:xfrm>
                <a:off x="1236" y="2419"/>
                <a:ext cx="598" cy="24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46106" name="Rectangle 8">
                <a:extLst>
                  <a:ext uri="{FF2B5EF4-FFF2-40B4-BE49-F238E27FC236}">
                    <a16:creationId xmlns:a16="http://schemas.microsoft.com/office/drawing/2014/main" id="{7C0BD180-D0B4-4146-A1D6-74549E8F4AF0}"/>
                  </a:ext>
                </a:extLst>
              </p:cNvPr>
              <p:cNvSpPr>
                <a:spLocks noChangeArrowheads="1"/>
              </p:cNvSpPr>
              <p:nvPr/>
            </p:nvSpPr>
            <p:spPr bwMode="auto">
              <a:xfrm>
                <a:off x="1347" y="2466"/>
                <a:ext cx="314"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line</a:t>
                </a:r>
              </a:p>
            </p:txBody>
          </p:sp>
        </p:grpSp>
        <p:sp>
          <p:nvSpPr>
            <p:cNvPr id="46091" name="Line 10">
              <a:extLst>
                <a:ext uri="{FF2B5EF4-FFF2-40B4-BE49-F238E27FC236}">
                  <a16:creationId xmlns:a16="http://schemas.microsoft.com/office/drawing/2014/main" id="{8E38EF8D-4704-42D2-A02C-BB445ABCEC0A}"/>
                </a:ext>
              </a:extLst>
            </p:cNvPr>
            <p:cNvSpPr>
              <a:spLocks noChangeShapeType="1"/>
            </p:cNvSpPr>
            <p:nvPr/>
          </p:nvSpPr>
          <p:spPr bwMode="auto">
            <a:xfrm>
              <a:off x="1528" y="2179"/>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2" name="Line 11">
              <a:extLst>
                <a:ext uri="{FF2B5EF4-FFF2-40B4-BE49-F238E27FC236}">
                  <a16:creationId xmlns:a16="http://schemas.microsoft.com/office/drawing/2014/main" id="{51F5D015-3AF7-4A5A-A413-1845B78EE916}"/>
                </a:ext>
              </a:extLst>
            </p:cNvPr>
            <p:cNvSpPr>
              <a:spLocks noChangeShapeType="1"/>
            </p:cNvSpPr>
            <p:nvPr/>
          </p:nvSpPr>
          <p:spPr bwMode="auto">
            <a:xfrm>
              <a:off x="2393" y="1866"/>
              <a:ext cx="0" cy="30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3" name="Freeform 12">
              <a:extLst>
                <a:ext uri="{FF2B5EF4-FFF2-40B4-BE49-F238E27FC236}">
                  <a16:creationId xmlns:a16="http://schemas.microsoft.com/office/drawing/2014/main" id="{23BE1F9A-ECE4-4C2E-9642-E54DCE5199C0}"/>
                </a:ext>
              </a:extLst>
            </p:cNvPr>
            <p:cNvSpPr>
              <a:spLocks/>
            </p:cNvSpPr>
            <p:nvPr/>
          </p:nvSpPr>
          <p:spPr bwMode="auto">
            <a:xfrm>
              <a:off x="2298" y="2087"/>
              <a:ext cx="181" cy="91"/>
            </a:xfrm>
            <a:custGeom>
              <a:avLst/>
              <a:gdLst>
                <a:gd name="T0" fmla="*/ 94 w 181"/>
                <a:gd name="T1" fmla="*/ 0 h 91"/>
                <a:gd name="T2" fmla="*/ 0 w 181"/>
                <a:gd name="T3" fmla="*/ 90 h 91"/>
                <a:gd name="T4" fmla="*/ 180 w 181"/>
                <a:gd name="T5" fmla="*/ 90 h 91"/>
                <a:gd name="T6" fmla="*/ 94 w 181"/>
                <a:gd name="T7" fmla="*/ 0 h 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1" h="91">
                  <a:moveTo>
                    <a:pt x="94" y="0"/>
                  </a:moveTo>
                  <a:lnTo>
                    <a:pt x="0" y="90"/>
                  </a:lnTo>
                  <a:lnTo>
                    <a:pt x="180" y="90"/>
                  </a:lnTo>
                  <a:lnTo>
                    <a:pt x="94"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4" name="Rectangle 13">
              <a:extLst>
                <a:ext uri="{FF2B5EF4-FFF2-40B4-BE49-F238E27FC236}">
                  <a16:creationId xmlns:a16="http://schemas.microsoft.com/office/drawing/2014/main" id="{CE4AC44B-4823-48BC-942A-BE0144EF2969}"/>
                </a:ext>
              </a:extLst>
            </p:cNvPr>
            <p:cNvSpPr>
              <a:spLocks noChangeArrowheads="1"/>
            </p:cNvSpPr>
            <p:nvPr/>
          </p:nvSpPr>
          <p:spPr bwMode="auto">
            <a:xfrm>
              <a:off x="2109" y="2429"/>
              <a:ext cx="598" cy="25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46095" name="Rectangle 14">
              <a:extLst>
                <a:ext uri="{FF2B5EF4-FFF2-40B4-BE49-F238E27FC236}">
                  <a16:creationId xmlns:a16="http://schemas.microsoft.com/office/drawing/2014/main" id="{AB0B9583-A675-43A5-9EE2-30903FEABC7C}"/>
                </a:ext>
              </a:extLst>
            </p:cNvPr>
            <p:cNvSpPr>
              <a:spLocks noChangeArrowheads="1"/>
            </p:cNvSpPr>
            <p:nvPr/>
          </p:nvSpPr>
          <p:spPr bwMode="auto">
            <a:xfrm>
              <a:off x="2219" y="2470"/>
              <a:ext cx="407"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circle</a:t>
              </a:r>
            </a:p>
          </p:txBody>
        </p:sp>
        <p:sp>
          <p:nvSpPr>
            <p:cNvPr id="46096" name="Line 15">
              <a:extLst>
                <a:ext uri="{FF2B5EF4-FFF2-40B4-BE49-F238E27FC236}">
                  <a16:creationId xmlns:a16="http://schemas.microsoft.com/office/drawing/2014/main" id="{F820A8E4-D5BA-443E-8A68-89A3AC11A335}"/>
                </a:ext>
              </a:extLst>
            </p:cNvPr>
            <p:cNvSpPr>
              <a:spLocks noChangeShapeType="1"/>
            </p:cNvSpPr>
            <p:nvPr/>
          </p:nvSpPr>
          <p:spPr bwMode="auto">
            <a:xfrm>
              <a:off x="2388" y="2178"/>
              <a:ext cx="0" cy="23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7" name="Rectangle 16">
              <a:extLst>
                <a:ext uri="{FF2B5EF4-FFF2-40B4-BE49-F238E27FC236}">
                  <a16:creationId xmlns:a16="http://schemas.microsoft.com/office/drawing/2014/main" id="{7FE793A3-0E66-478D-9247-4DAC79EA857A}"/>
                </a:ext>
              </a:extLst>
            </p:cNvPr>
            <p:cNvSpPr>
              <a:spLocks noChangeArrowheads="1"/>
            </p:cNvSpPr>
            <p:nvPr/>
          </p:nvSpPr>
          <p:spPr bwMode="auto">
            <a:xfrm>
              <a:off x="3076" y="2425"/>
              <a:ext cx="599" cy="25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46098" name="Rectangle 17">
              <a:extLst>
                <a:ext uri="{FF2B5EF4-FFF2-40B4-BE49-F238E27FC236}">
                  <a16:creationId xmlns:a16="http://schemas.microsoft.com/office/drawing/2014/main" id="{04B77C95-E900-47C1-A3BF-AB9A28063689}"/>
                </a:ext>
              </a:extLst>
            </p:cNvPr>
            <p:cNvSpPr>
              <a:spLocks noChangeArrowheads="1"/>
            </p:cNvSpPr>
            <p:nvPr/>
          </p:nvSpPr>
          <p:spPr bwMode="auto">
            <a:xfrm>
              <a:off x="3119" y="2452"/>
              <a:ext cx="548"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polygon</a:t>
              </a:r>
            </a:p>
          </p:txBody>
        </p:sp>
        <p:sp>
          <p:nvSpPr>
            <p:cNvPr id="46099" name="Line 18">
              <a:extLst>
                <a:ext uri="{FF2B5EF4-FFF2-40B4-BE49-F238E27FC236}">
                  <a16:creationId xmlns:a16="http://schemas.microsoft.com/office/drawing/2014/main" id="{91DDDCD8-0935-42CD-A8A4-7E2835D46FB5}"/>
                </a:ext>
              </a:extLst>
            </p:cNvPr>
            <p:cNvSpPr>
              <a:spLocks noChangeShapeType="1"/>
            </p:cNvSpPr>
            <p:nvPr/>
          </p:nvSpPr>
          <p:spPr bwMode="auto">
            <a:xfrm>
              <a:off x="3432" y="2188"/>
              <a:ext cx="0" cy="22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0" name="Line 19">
              <a:extLst>
                <a:ext uri="{FF2B5EF4-FFF2-40B4-BE49-F238E27FC236}">
                  <a16:creationId xmlns:a16="http://schemas.microsoft.com/office/drawing/2014/main" id="{5D5DD27E-769F-4248-BF69-BC049850C9BA}"/>
                </a:ext>
              </a:extLst>
            </p:cNvPr>
            <p:cNvSpPr>
              <a:spLocks noChangeShapeType="1"/>
            </p:cNvSpPr>
            <p:nvPr/>
          </p:nvSpPr>
          <p:spPr bwMode="auto">
            <a:xfrm flipH="1">
              <a:off x="3134" y="2183"/>
              <a:ext cx="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1" name="Rectangle 20">
              <a:extLst>
                <a:ext uri="{FF2B5EF4-FFF2-40B4-BE49-F238E27FC236}">
                  <a16:creationId xmlns:a16="http://schemas.microsoft.com/office/drawing/2014/main" id="{D1702ECA-08B0-4146-BD27-665FA979DB09}"/>
                </a:ext>
              </a:extLst>
            </p:cNvPr>
            <p:cNvSpPr>
              <a:spLocks noChangeArrowheads="1"/>
            </p:cNvSpPr>
            <p:nvPr/>
          </p:nvSpPr>
          <p:spPr bwMode="auto">
            <a:xfrm>
              <a:off x="934" y="1622"/>
              <a:ext cx="764"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46102" name="Rectangle 21">
              <a:extLst>
                <a:ext uri="{FF2B5EF4-FFF2-40B4-BE49-F238E27FC236}">
                  <a16:creationId xmlns:a16="http://schemas.microsoft.com/office/drawing/2014/main" id="{20E14FAD-196C-4ADB-9F11-892FB9C0D4FB}"/>
                </a:ext>
              </a:extLst>
            </p:cNvPr>
            <p:cNvSpPr>
              <a:spLocks noChangeArrowheads="1"/>
            </p:cNvSpPr>
            <p:nvPr/>
          </p:nvSpPr>
          <p:spPr bwMode="auto">
            <a:xfrm>
              <a:off x="967" y="1629"/>
              <a:ext cx="681"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display list</a:t>
              </a:r>
            </a:p>
          </p:txBody>
        </p:sp>
        <p:sp>
          <p:nvSpPr>
            <p:cNvPr id="46103" name="Line 22">
              <a:extLst>
                <a:ext uri="{FF2B5EF4-FFF2-40B4-BE49-F238E27FC236}">
                  <a16:creationId xmlns:a16="http://schemas.microsoft.com/office/drawing/2014/main" id="{5F8CAD1B-7C00-43AD-A3EF-8996632B8548}"/>
                </a:ext>
              </a:extLst>
            </p:cNvPr>
            <p:cNvSpPr>
              <a:spLocks noChangeShapeType="1"/>
            </p:cNvSpPr>
            <p:nvPr/>
          </p:nvSpPr>
          <p:spPr bwMode="auto">
            <a:xfrm>
              <a:off x="1699" y="1728"/>
              <a:ext cx="30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4" name="Oval 23">
              <a:extLst>
                <a:ext uri="{FF2B5EF4-FFF2-40B4-BE49-F238E27FC236}">
                  <a16:creationId xmlns:a16="http://schemas.microsoft.com/office/drawing/2014/main" id="{C3D61F27-D8DD-4EFB-AB95-4E1AAD555ED9}"/>
                </a:ext>
              </a:extLst>
            </p:cNvPr>
            <p:cNvSpPr>
              <a:spLocks noChangeArrowheads="1"/>
            </p:cNvSpPr>
            <p:nvPr/>
          </p:nvSpPr>
          <p:spPr bwMode="auto">
            <a:xfrm>
              <a:off x="1943" y="1710"/>
              <a:ext cx="53" cy="33"/>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sp>
        <p:nvSpPr>
          <p:cNvPr id="27" name="Footer Placeholder 3">
            <a:extLst>
              <a:ext uri="{FF2B5EF4-FFF2-40B4-BE49-F238E27FC236}">
                <a16:creationId xmlns:a16="http://schemas.microsoft.com/office/drawing/2014/main" id="{807CD550-A8CC-43EE-B6B8-B591AFC1BF7F}"/>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4">
            <a:extLst>
              <a:ext uri="{FF2B5EF4-FFF2-40B4-BE49-F238E27FC236}">
                <a16:creationId xmlns:a16="http://schemas.microsoft.com/office/drawing/2014/main" id="{A1030AC9-EF04-4069-ABE8-4BFFF41AA7B2}"/>
              </a:ext>
            </a:extLst>
          </p:cNvPr>
          <p:cNvSpPr>
            <a:spLocks noGrp="1" noChangeArrowheads="1"/>
          </p:cNvSpPr>
          <p:nvPr>
            <p:ph type="title"/>
          </p:nvPr>
        </p:nvSpPr>
        <p:spPr>
          <a:xfrm>
            <a:off x="521802" y="525798"/>
            <a:ext cx="6546235" cy="883989"/>
          </a:xfrm>
        </p:spPr>
        <p:txBody>
          <a:bodyPr>
            <a:normAutofit/>
          </a:bodyPr>
          <a:lstStyle/>
          <a:p>
            <a:r>
              <a:rPr lang="en-US" altLang="en-US" sz="3200" b="1" dirty="0"/>
              <a:t>Abstract Base Class (</a:t>
            </a:r>
            <a:r>
              <a:rPr lang="en-US" altLang="en-US" sz="3200" b="1" dirty="0" err="1"/>
              <a:t>cont</a:t>
            </a:r>
            <a:r>
              <a:rPr lang="en-US" altLang="en-US" sz="3200" b="1" dirty="0"/>
              <a:t>)</a:t>
            </a:r>
          </a:p>
        </p:txBody>
      </p:sp>
      <p:sp>
        <p:nvSpPr>
          <p:cNvPr id="48132" name="Rectangle 3">
            <a:extLst>
              <a:ext uri="{FF2B5EF4-FFF2-40B4-BE49-F238E27FC236}">
                <a16:creationId xmlns:a16="http://schemas.microsoft.com/office/drawing/2014/main" id="{99049271-4F22-49DD-9979-D7E612DBBBF0}"/>
              </a:ext>
            </a:extLst>
          </p:cNvPr>
          <p:cNvSpPr>
            <a:spLocks noGrp="1" noChangeArrowheads="1"/>
          </p:cNvSpPr>
          <p:nvPr>
            <p:ph idx="1"/>
          </p:nvPr>
        </p:nvSpPr>
        <p:spPr>
          <a:xfrm>
            <a:off x="823913" y="1508919"/>
            <a:ext cx="5945187" cy="7011194"/>
          </a:xfrm>
          <a:noFill/>
        </p:spPr>
        <p:txBody>
          <a:bodyPr lIns="100012" tIns="49212" rIns="100012" bIns="49212">
            <a:normAutofit/>
          </a:bodyPr>
          <a:lstStyle/>
          <a:p>
            <a:r>
              <a:rPr lang="en-US" altLang="en-US" sz="2000" dirty="0"/>
              <a:t>No instance of an abstract class can be created.  To attempt to do so is a compile time error.</a:t>
            </a:r>
            <a:br>
              <a:rPr lang="en-US" altLang="en-US" sz="2000" dirty="0"/>
            </a:br>
            <a:endParaRPr lang="en-US" altLang="en-US" sz="2000" dirty="0"/>
          </a:p>
          <a:p>
            <a:r>
              <a:rPr lang="en-US" altLang="en-US" sz="2000" dirty="0"/>
              <a:t>If a derived class does not redefine all pure virtual functions in its base class it also is an abstract class.</a:t>
            </a:r>
            <a:br>
              <a:rPr lang="en-US" altLang="en-US" sz="2000" dirty="0"/>
            </a:br>
            <a:endParaRPr lang="en-US" altLang="en-US" sz="2000" dirty="0"/>
          </a:p>
          <a:p>
            <a:r>
              <a:rPr lang="en-US" altLang="en-US" sz="2000" dirty="0"/>
              <a:t>If all pure virtual functions are properly redefined in the derived class, that is, with exactly the same signatures as in the base class excluding the “= 0” part, then instances of the derived class can be created.</a:t>
            </a:r>
            <a:br>
              <a:rPr lang="en-US" altLang="en-US" sz="2000" dirty="0"/>
            </a:br>
            <a:endParaRPr lang="en-US" altLang="en-US" sz="2000" dirty="0"/>
          </a:p>
          <a:p>
            <a:r>
              <a:rPr lang="en-US" altLang="en-US" sz="2000" dirty="0"/>
              <a:t>Abstract base classes are called </a:t>
            </a:r>
            <a:r>
              <a:rPr lang="en-US" altLang="en-US" sz="2000" u="sng" dirty="0"/>
              <a:t>protocol classes</a:t>
            </a:r>
            <a:r>
              <a:rPr lang="en-US" altLang="en-US" sz="2000" dirty="0"/>
              <a:t> because they provide a protocol or communication standard by which all derived classes must abide.</a:t>
            </a:r>
          </a:p>
        </p:txBody>
      </p:sp>
      <p:sp>
        <p:nvSpPr>
          <p:cNvPr id="48131" name="Slide Number Placeholder 4">
            <a:extLst>
              <a:ext uri="{FF2B5EF4-FFF2-40B4-BE49-F238E27FC236}">
                <a16:creationId xmlns:a16="http://schemas.microsoft.com/office/drawing/2014/main" id="{C77939AF-B645-477D-B284-ACC70669352F}"/>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809CA712-C17C-4286-B968-C3ABE2F3C6D6}" type="slidenum">
              <a:rPr lang="en-US" altLang="en-US" sz="1500">
                <a:solidFill>
                  <a:schemeClr val="tx1"/>
                </a:solidFill>
              </a:rPr>
              <a:pPr>
                <a:spcBef>
                  <a:spcPct val="0"/>
                </a:spcBef>
                <a:buClrTx/>
                <a:buSzTx/>
                <a:buFontTx/>
                <a:buNone/>
              </a:pPr>
              <a:t>23</a:t>
            </a:fld>
            <a:endParaRPr lang="en-US" altLang="en-US" sz="1500">
              <a:solidFill>
                <a:schemeClr val="tx1"/>
              </a:solidFill>
            </a:endParaRPr>
          </a:p>
        </p:txBody>
      </p:sp>
      <p:sp>
        <p:nvSpPr>
          <p:cNvPr id="6" name="Footer Placeholder 3">
            <a:extLst>
              <a:ext uri="{FF2B5EF4-FFF2-40B4-BE49-F238E27FC236}">
                <a16:creationId xmlns:a16="http://schemas.microsoft.com/office/drawing/2014/main" id="{06F6E9FE-E4E7-4427-B266-0A103C9ED0A7}"/>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4">
            <a:extLst>
              <a:ext uri="{FF2B5EF4-FFF2-40B4-BE49-F238E27FC236}">
                <a16:creationId xmlns:a16="http://schemas.microsoft.com/office/drawing/2014/main" id="{18CCAC63-2AEB-4AAD-A075-DAEEBA18C620}"/>
              </a:ext>
            </a:extLst>
          </p:cNvPr>
          <p:cNvSpPr>
            <a:spLocks noGrp="1" noChangeArrowheads="1"/>
          </p:cNvSpPr>
          <p:nvPr>
            <p:ph type="title"/>
          </p:nvPr>
        </p:nvSpPr>
        <p:spPr>
          <a:xfrm>
            <a:off x="590550" y="481013"/>
            <a:ext cx="6451600" cy="876300"/>
          </a:xfrm>
        </p:spPr>
        <p:txBody>
          <a:bodyPr/>
          <a:lstStyle/>
          <a:p>
            <a:r>
              <a:rPr lang="en-US" altLang="en-US" sz="3200" b="1"/>
              <a:t>Finite State Machine Example</a:t>
            </a:r>
          </a:p>
        </p:txBody>
      </p:sp>
      <p:sp>
        <p:nvSpPr>
          <p:cNvPr id="50180" name="Rectangle 3">
            <a:extLst>
              <a:ext uri="{FF2B5EF4-FFF2-40B4-BE49-F238E27FC236}">
                <a16:creationId xmlns:a16="http://schemas.microsoft.com/office/drawing/2014/main" id="{81136F80-87DA-4643-80C8-948E20D1E071}"/>
              </a:ext>
            </a:extLst>
          </p:cNvPr>
          <p:cNvSpPr>
            <a:spLocks noGrp="1" noChangeArrowheads="1"/>
          </p:cNvSpPr>
          <p:nvPr>
            <p:ph idx="1"/>
          </p:nvPr>
        </p:nvSpPr>
        <p:spPr>
          <a:xfrm>
            <a:off x="442913" y="1204119"/>
            <a:ext cx="6781800" cy="7468394"/>
          </a:xfrm>
          <a:solidFill>
            <a:schemeClr val="bg1"/>
          </a:solidFill>
        </p:spPr>
        <p:txBody>
          <a:bodyPr lIns="283464" tIns="49212" rIns="283464" bIns="49212">
            <a:normAutofit lnSpcReduction="10000"/>
          </a:bodyPr>
          <a:lstStyle/>
          <a:p>
            <a:pPr>
              <a:buFont typeface="Symbol" panose="05050102010706020507" pitchFamily="18" charset="2"/>
              <a:buNone/>
            </a:pPr>
            <a:br>
              <a:rPr lang="en-US" altLang="en-US" sz="2000" dirty="0"/>
            </a:br>
            <a:r>
              <a:rPr lang="en-US" altLang="en-US" sz="2000" dirty="0"/>
              <a:t>This example simulates an elevator which visits only two floors.  When on the first floor the elevator is stationary until the up button is pressed.  It then travels toward the second floor.  The arrival event brings the elevator to the second floor.  It remains stationary on the second floor until the down button is pressed.  It then travels toward the first floor.  An arrival event brings the elevator back to the first floor.</a:t>
            </a:r>
            <a:br>
              <a:rPr lang="en-US" altLang="en-US" sz="2000" dirty="0"/>
            </a:br>
            <a:br>
              <a:rPr lang="en-US" altLang="en-US" sz="2000" dirty="0"/>
            </a:br>
            <a:r>
              <a:rPr lang="en-US" altLang="en-US" sz="2000" dirty="0"/>
              <a:t>This event sequence is described by the state transition diagram shown on the next page.  The elevator simulation consists of implementing the state mechanism with one derived class for each state and a global event processing loop.  </a:t>
            </a:r>
            <a:br>
              <a:rPr lang="en-US" altLang="en-US" sz="2000" dirty="0"/>
            </a:br>
            <a:br>
              <a:rPr lang="en-US" altLang="en-US" sz="2000" dirty="0"/>
            </a:br>
            <a:r>
              <a:rPr lang="en-US" altLang="en-US" sz="2000" dirty="0"/>
              <a:t>The base class defines, as member functions, each of the events the system must respond.  The base class members all return pointers to themselves without taking any other action.  This essentially defines null events.</a:t>
            </a:r>
            <a:br>
              <a:rPr lang="en-US" altLang="en-US" sz="2000" dirty="0"/>
            </a:br>
            <a:br>
              <a:rPr lang="en-US" altLang="en-US" sz="2000" dirty="0"/>
            </a:br>
            <a:r>
              <a:rPr lang="en-US" altLang="en-US" sz="2000" dirty="0"/>
              <a:t>Derived classes override  any event which will cause a transition out of that state by returning a pointer to the next state.  So, for example, </a:t>
            </a:r>
            <a:r>
              <a:rPr lang="en-US" altLang="en-US" sz="2000" dirty="0" err="1"/>
              <a:t>StateOnFirstFloor</a:t>
            </a:r>
            <a:r>
              <a:rPr lang="en-US" altLang="en-US" sz="2000" dirty="0"/>
              <a:t> over-rides </a:t>
            </a:r>
            <a:r>
              <a:rPr lang="en-US" altLang="en-US" sz="2000" dirty="0" err="1"/>
              <a:t>upButton</a:t>
            </a:r>
            <a:r>
              <a:rPr lang="en-US" altLang="en-US" sz="2000" dirty="0"/>
              <a:t> to return a pointer to </a:t>
            </a:r>
            <a:r>
              <a:rPr lang="en-US" altLang="en-US" sz="2000" dirty="0" err="1"/>
              <a:t>StateGoingUp</a:t>
            </a:r>
            <a:r>
              <a:rPr lang="en-US" altLang="en-US" sz="2000" dirty="0"/>
              <a:t>.  Here again, we see polymorphic operation allowing each state object to determine how it responds to the protocol established by the </a:t>
            </a:r>
            <a:r>
              <a:rPr lang="en-US" altLang="en-US" sz="2000" dirty="0" err="1"/>
              <a:t>ElevState</a:t>
            </a:r>
            <a:r>
              <a:rPr lang="en-US" altLang="en-US" sz="2000" dirty="0"/>
              <a:t> base class.</a:t>
            </a:r>
          </a:p>
        </p:txBody>
      </p:sp>
      <p:sp>
        <p:nvSpPr>
          <p:cNvPr id="50179" name="Slide Number Placeholder 4">
            <a:extLst>
              <a:ext uri="{FF2B5EF4-FFF2-40B4-BE49-F238E27FC236}">
                <a16:creationId xmlns:a16="http://schemas.microsoft.com/office/drawing/2014/main" id="{44617880-0C4D-4436-A591-121F13A669B5}"/>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94FD0AF8-5B69-41B9-BE4B-186DBF510F8D}" type="slidenum">
              <a:rPr lang="en-US" altLang="en-US" sz="1500">
                <a:solidFill>
                  <a:schemeClr val="tx1"/>
                </a:solidFill>
              </a:rPr>
              <a:pPr>
                <a:spcBef>
                  <a:spcPct val="0"/>
                </a:spcBef>
                <a:buClrTx/>
                <a:buSzTx/>
                <a:buFontTx/>
                <a:buNone/>
              </a:pPr>
              <a:t>24</a:t>
            </a:fld>
            <a:endParaRPr lang="en-US" altLang="en-US" sz="1500">
              <a:solidFill>
                <a:schemeClr val="tx1"/>
              </a:solidFill>
            </a:endParaRPr>
          </a:p>
        </p:txBody>
      </p:sp>
      <p:sp>
        <p:nvSpPr>
          <p:cNvPr id="6" name="Footer Placeholder 3">
            <a:extLst>
              <a:ext uri="{FF2B5EF4-FFF2-40B4-BE49-F238E27FC236}">
                <a16:creationId xmlns:a16="http://schemas.microsoft.com/office/drawing/2014/main" id="{08800442-7B6F-4E46-AF32-B2BB4BCF734C}"/>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43" name="Rectangle 57">
            <a:extLst>
              <a:ext uri="{FF2B5EF4-FFF2-40B4-BE49-F238E27FC236}">
                <a16:creationId xmlns:a16="http://schemas.microsoft.com/office/drawing/2014/main" id="{8744284D-E4AC-4365-A93F-26A85D463E8B}"/>
              </a:ext>
            </a:extLst>
          </p:cNvPr>
          <p:cNvSpPr>
            <a:spLocks noGrp="1" noChangeArrowheads="1"/>
          </p:cNvSpPr>
          <p:nvPr>
            <p:ph type="title"/>
          </p:nvPr>
        </p:nvSpPr>
        <p:spPr>
          <a:xfrm>
            <a:off x="521802" y="525798"/>
            <a:ext cx="6546235" cy="1176003"/>
          </a:xfrm>
        </p:spPr>
        <p:txBody>
          <a:bodyPr>
            <a:normAutofit/>
          </a:bodyPr>
          <a:lstStyle/>
          <a:p>
            <a:r>
              <a:rPr lang="en-US" altLang="en-US" sz="3200" b="1" dirty="0"/>
              <a:t>FSM Elevator Example</a:t>
            </a:r>
          </a:p>
        </p:txBody>
      </p:sp>
      <p:sp>
        <p:nvSpPr>
          <p:cNvPr id="52228" name="Rectangle 3">
            <a:extLst>
              <a:ext uri="{FF2B5EF4-FFF2-40B4-BE49-F238E27FC236}">
                <a16:creationId xmlns:a16="http://schemas.microsoft.com/office/drawing/2014/main" id="{6A5DCA6E-6480-410B-BABE-B0378C3C1E6D}"/>
              </a:ext>
            </a:extLst>
          </p:cNvPr>
          <p:cNvSpPr>
            <a:spLocks noGrp="1" noChangeArrowheads="1"/>
          </p:cNvSpPr>
          <p:nvPr>
            <p:ph idx="1"/>
          </p:nvPr>
        </p:nvSpPr>
        <p:spPr>
          <a:xfrm>
            <a:off x="595313" y="1477169"/>
            <a:ext cx="6450012" cy="7118350"/>
          </a:xfrm>
          <a:noFill/>
        </p:spPr>
        <p:txBody>
          <a:bodyPr lIns="100012" tIns="49212" rIns="100012" bIns="49212"/>
          <a:lstStyle/>
          <a:p>
            <a:pPr>
              <a:buFont typeface="Symbol" panose="05050102010706020507" pitchFamily="18" charset="2"/>
              <a:buNone/>
            </a:pPr>
            <a:br>
              <a:rPr lang="en-US" altLang="en-US" sz="1800" dirty="0"/>
            </a:br>
            <a:r>
              <a:rPr lang="en-US" altLang="en-US" sz="1800" u="sng" dirty="0"/>
              <a:t>Elevator States:</a:t>
            </a:r>
            <a:br>
              <a:rPr lang="en-US" altLang="en-US" sz="1800" dirty="0"/>
            </a:br>
            <a:br>
              <a:rPr lang="en-US" altLang="en-US" sz="1800" dirty="0"/>
            </a:br>
            <a:br>
              <a:rPr lang="en-US" altLang="en-US" sz="1800" dirty="0"/>
            </a:br>
            <a:br>
              <a:rPr lang="en-US" altLang="en-US" sz="1800" dirty="0"/>
            </a:br>
            <a:br>
              <a:rPr lang="en-US" altLang="en-US" sz="1800" dirty="0"/>
            </a:br>
            <a:br>
              <a:rPr lang="en-US" altLang="en-US" sz="1800" dirty="0"/>
            </a:br>
            <a:br>
              <a:rPr lang="en-US" altLang="en-US" sz="1800" dirty="0"/>
            </a:br>
            <a:endParaRPr lang="en-US" altLang="en-US" sz="1800" dirty="0"/>
          </a:p>
          <a:p>
            <a:pPr>
              <a:buFont typeface="Symbol" panose="05050102010706020507" pitchFamily="18" charset="2"/>
              <a:buNone/>
            </a:pPr>
            <a:br>
              <a:rPr lang="en-US" altLang="en-US" sz="1800" dirty="0"/>
            </a:br>
            <a:br>
              <a:rPr lang="en-US" altLang="en-US" sz="1800" dirty="0"/>
            </a:br>
            <a:r>
              <a:rPr lang="en-US" altLang="en-US" sz="1800" u="sng" dirty="0"/>
              <a:t>Event Loop:</a:t>
            </a:r>
            <a:br>
              <a:rPr lang="en-US" altLang="en-US" sz="1800" dirty="0"/>
            </a:br>
            <a:br>
              <a:rPr lang="en-US" altLang="en-US" sz="1800" dirty="0"/>
            </a:br>
            <a:br>
              <a:rPr lang="en-US" altLang="en-US" sz="1800" dirty="0"/>
            </a:br>
            <a:br>
              <a:rPr lang="en-US" altLang="en-US" sz="1800" dirty="0"/>
            </a:br>
            <a:br>
              <a:rPr lang="en-US" altLang="en-US" sz="1800" dirty="0"/>
            </a:br>
            <a:br>
              <a:rPr lang="en-US" altLang="en-US" sz="1800" dirty="0"/>
            </a:br>
            <a:br>
              <a:rPr lang="en-US" altLang="en-US" sz="1800" dirty="0"/>
            </a:br>
            <a:r>
              <a:rPr lang="en-US" altLang="en-US" sz="1800" u="sng" dirty="0"/>
              <a:t>Class Hierarchy:</a:t>
            </a:r>
            <a:br>
              <a:rPr lang="en-US" altLang="en-US" sz="1800" dirty="0"/>
            </a:br>
            <a:br>
              <a:rPr lang="en-US" altLang="en-US" sz="1800" dirty="0"/>
            </a:br>
            <a:endParaRPr lang="en-US" altLang="en-US" sz="1800" dirty="0"/>
          </a:p>
        </p:txBody>
      </p:sp>
      <p:sp>
        <p:nvSpPr>
          <p:cNvPr id="52227" name="Slide Number Placeholder 4">
            <a:extLst>
              <a:ext uri="{FF2B5EF4-FFF2-40B4-BE49-F238E27FC236}">
                <a16:creationId xmlns:a16="http://schemas.microsoft.com/office/drawing/2014/main" id="{C31F2FFA-0DF0-461D-AE26-AA5166393E59}"/>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D15609D8-37A4-4C16-A192-BA5B748F5A21}" type="slidenum">
              <a:rPr lang="en-US" altLang="en-US" sz="1500">
                <a:solidFill>
                  <a:schemeClr val="tx1"/>
                </a:solidFill>
              </a:rPr>
              <a:pPr>
                <a:spcBef>
                  <a:spcPct val="0"/>
                </a:spcBef>
                <a:buClrTx/>
                <a:buSzTx/>
                <a:buFontTx/>
                <a:buNone/>
              </a:pPr>
              <a:t>25</a:t>
            </a:fld>
            <a:endParaRPr lang="en-US" altLang="en-US" sz="1500">
              <a:solidFill>
                <a:schemeClr val="tx1"/>
              </a:solidFill>
            </a:endParaRPr>
          </a:p>
        </p:txBody>
      </p:sp>
      <p:grpSp>
        <p:nvGrpSpPr>
          <p:cNvPr id="52229" name="Group 6">
            <a:extLst>
              <a:ext uri="{FF2B5EF4-FFF2-40B4-BE49-F238E27FC236}">
                <a16:creationId xmlns:a16="http://schemas.microsoft.com/office/drawing/2014/main" id="{C473AD9E-B814-4EB0-B852-C1D2615FC9A6}"/>
              </a:ext>
            </a:extLst>
          </p:cNvPr>
          <p:cNvGrpSpPr>
            <a:grpSpLocks/>
          </p:cNvGrpSpPr>
          <p:nvPr/>
        </p:nvGrpSpPr>
        <p:grpSpPr bwMode="auto">
          <a:xfrm>
            <a:off x="1269207" y="2361406"/>
            <a:ext cx="1463675" cy="365125"/>
            <a:chOff x="761" y="1533"/>
            <a:chExt cx="922" cy="231"/>
          </a:xfrm>
        </p:grpSpPr>
        <p:sp>
          <p:nvSpPr>
            <p:cNvPr id="52281" name="Rectangle 4">
              <a:extLst>
                <a:ext uri="{FF2B5EF4-FFF2-40B4-BE49-F238E27FC236}">
                  <a16:creationId xmlns:a16="http://schemas.microsoft.com/office/drawing/2014/main" id="{AB594451-D1EA-4E40-9B09-06E3C4DB7EF9}"/>
                </a:ext>
              </a:extLst>
            </p:cNvPr>
            <p:cNvSpPr>
              <a:spLocks noChangeArrowheads="1"/>
            </p:cNvSpPr>
            <p:nvPr/>
          </p:nvSpPr>
          <p:spPr bwMode="auto">
            <a:xfrm>
              <a:off x="840" y="1558"/>
              <a:ext cx="793"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OnFirstFloor</a:t>
              </a:r>
            </a:p>
          </p:txBody>
        </p:sp>
        <p:sp>
          <p:nvSpPr>
            <p:cNvPr id="52282" name="Oval 5">
              <a:extLst>
                <a:ext uri="{FF2B5EF4-FFF2-40B4-BE49-F238E27FC236}">
                  <a16:creationId xmlns:a16="http://schemas.microsoft.com/office/drawing/2014/main" id="{C5C4DD36-DBAC-4621-8224-528FB9C0B627}"/>
                </a:ext>
              </a:extLst>
            </p:cNvPr>
            <p:cNvSpPr>
              <a:spLocks noChangeArrowheads="1"/>
            </p:cNvSpPr>
            <p:nvPr/>
          </p:nvSpPr>
          <p:spPr bwMode="auto">
            <a:xfrm>
              <a:off x="761" y="1533"/>
              <a:ext cx="922" cy="20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grpSp>
        <p:nvGrpSpPr>
          <p:cNvPr id="52230" name="Group 9">
            <a:extLst>
              <a:ext uri="{FF2B5EF4-FFF2-40B4-BE49-F238E27FC236}">
                <a16:creationId xmlns:a16="http://schemas.microsoft.com/office/drawing/2014/main" id="{91BF8797-FA53-4A64-908F-586803FD0BD4}"/>
              </a:ext>
            </a:extLst>
          </p:cNvPr>
          <p:cNvGrpSpPr>
            <a:grpSpLocks/>
          </p:cNvGrpSpPr>
          <p:nvPr/>
        </p:nvGrpSpPr>
        <p:grpSpPr bwMode="auto">
          <a:xfrm>
            <a:off x="4474369" y="2347119"/>
            <a:ext cx="1189038" cy="363537"/>
            <a:chOff x="2780" y="1525"/>
            <a:chExt cx="749" cy="229"/>
          </a:xfrm>
        </p:grpSpPr>
        <p:sp>
          <p:nvSpPr>
            <p:cNvPr id="52279" name="Rectangle 7">
              <a:extLst>
                <a:ext uri="{FF2B5EF4-FFF2-40B4-BE49-F238E27FC236}">
                  <a16:creationId xmlns:a16="http://schemas.microsoft.com/office/drawing/2014/main" id="{97CABF52-6FDB-4D52-AA63-B5A8436FC019}"/>
                </a:ext>
              </a:extLst>
            </p:cNvPr>
            <p:cNvSpPr>
              <a:spLocks noChangeArrowheads="1"/>
            </p:cNvSpPr>
            <p:nvPr/>
          </p:nvSpPr>
          <p:spPr bwMode="auto">
            <a:xfrm>
              <a:off x="2832" y="1548"/>
              <a:ext cx="601"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GoingUp</a:t>
              </a:r>
            </a:p>
          </p:txBody>
        </p:sp>
        <p:sp>
          <p:nvSpPr>
            <p:cNvPr id="52280" name="Oval 8">
              <a:extLst>
                <a:ext uri="{FF2B5EF4-FFF2-40B4-BE49-F238E27FC236}">
                  <a16:creationId xmlns:a16="http://schemas.microsoft.com/office/drawing/2014/main" id="{81FB9681-D859-4CF4-AC9B-8736B266E46A}"/>
                </a:ext>
              </a:extLst>
            </p:cNvPr>
            <p:cNvSpPr>
              <a:spLocks noChangeArrowheads="1"/>
            </p:cNvSpPr>
            <p:nvPr/>
          </p:nvSpPr>
          <p:spPr bwMode="auto">
            <a:xfrm>
              <a:off x="2780" y="1525"/>
              <a:ext cx="749" cy="201"/>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grpSp>
        <p:nvGrpSpPr>
          <p:cNvPr id="52231" name="Group 12">
            <a:extLst>
              <a:ext uri="{FF2B5EF4-FFF2-40B4-BE49-F238E27FC236}">
                <a16:creationId xmlns:a16="http://schemas.microsoft.com/office/drawing/2014/main" id="{03678B99-5CDF-4693-842E-A955789F03C5}"/>
              </a:ext>
            </a:extLst>
          </p:cNvPr>
          <p:cNvGrpSpPr>
            <a:grpSpLocks/>
          </p:cNvGrpSpPr>
          <p:nvPr/>
        </p:nvGrpSpPr>
        <p:grpSpPr bwMode="auto">
          <a:xfrm>
            <a:off x="4220369" y="3663156"/>
            <a:ext cx="1860550" cy="361950"/>
            <a:chOff x="2620" y="2354"/>
            <a:chExt cx="1172" cy="228"/>
          </a:xfrm>
        </p:grpSpPr>
        <p:sp>
          <p:nvSpPr>
            <p:cNvPr id="52277" name="Rectangle 10">
              <a:extLst>
                <a:ext uri="{FF2B5EF4-FFF2-40B4-BE49-F238E27FC236}">
                  <a16:creationId xmlns:a16="http://schemas.microsoft.com/office/drawing/2014/main" id="{DCD8B6ED-75C3-4137-9CDC-0A3356078178}"/>
                </a:ext>
              </a:extLst>
            </p:cNvPr>
            <p:cNvSpPr>
              <a:spLocks noChangeArrowheads="1"/>
            </p:cNvSpPr>
            <p:nvPr/>
          </p:nvSpPr>
          <p:spPr bwMode="auto">
            <a:xfrm>
              <a:off x="2739" y="2376"/>
              <a:ext cx="968"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dirty="0" err="1">
                  <a:latin typeface="Arial" panose="020B0604020202020204" pitchFamily="34" charset="0"/>
                </a:rPr>
                <a:t>OnSecondFloor</a:t>
              </a:r>
              <a:endParaRPr lang="en-US" altLang="en-US" sz="1500" dirty="0">
                <a:latin typeface="Arial" panose="020B0604020202020204" pitchFamily="34" charset="0"/>
              </a:endParaRPr>
            </a:p>
          </p:txBody>
        </p:sp>
        <p:sp>
          <p:nvSpPr>
            <p:cNvPr id="52278" name="Oval 11">
              <a:extLst>
                <a:ext uri="{FF2B5EF4-FFF2-40B4-BE49-F238E27FC236}">
                  <a16:creationId xmlns:a16="http://schemas.microsoft.com/office/drawing/2014/main" id="{710B930E-D50A-4F8B-BBCC-0EC684E2D5A2}"/>
                </a:ext>
              </a:extLst>
            </p:cNvPr>
            <p:cNvSpPr>
              <a:spLocks noChangeArrowheads="1"/>
            </p:cNvSpPr>
            <p:nvPr/>
          </p:nvSpPr>
          <p:spPr bwMode="auto">
            <a:xfrm>
              <a:off x="2620" y="2354"/>
              <a:ext cx="1172" cy="201"/>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grpSp>
        <p:nvGrpSpPr>
          <p:cNvPr id="52232" name="Group 15">
            <a:extLst>
              <a:ext uri="{FF2B5EF4-FFF2-40B4-BE49-F238E27FC236}">
                <a16:creationId xmlns:a16="http://schemas.microsoft.com/office/drawing/2014/main" id="{AB1647D1-417C-49CF-8CC2-8F2D918CB8D4}"/>
              </a:ext>
            </a:extLst>
          </p:cNvPr>
          <p:cNvGrpSpPr>
            <a:grpSpLocks/>
          </p:cNvGrpSpPr>
          <p:nvPr/>
        </p:nvGrpSpPr>
        <p:grpSpPr bwMode="auto">
          <a:xfrm>
            <a:off x="1332707" y="3634581"/>
            <a:ext cx="1462087" cy="363538"/>
            <a:chOff x="801" y="2336"/>
            <a:chExt cx="921" cy="229"/>
          </a:xfrm>
        </p:grpSpPr>
        <p:sp>
          <p:nvSpPr>
            <p:cNvPr id="52275" name="Rectangle 13">
              <a:extLst>
                <a:ext uri="{FF2B5EF4-FFF2-40B4-BE49-F238E27FC236}">
                  <a16:creationId xmlns:a16="http://schemas.microsoft.com/office/drawing/2014/main" id="{D9E4EBAE-DFC8-44C6-AA6A-53889F9D56F5}"/>
                </a:ext>
              </a:extLst>
            </p:cNvPr>
            <p:cNvSpPr>
              <a:spLocks noChangeArrowheads="1"/>
            </p:cNvSpPr>
            <p:nvPr/>
          </p:nvSpPr>
          <p:spPr bwMode="auto">
            <a:xfrm>
              <a:off x="880" y="2359"/>
              <a:ext cx="755"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GoingDown</a:t>
              </a:r>
            </a:p>
          </p:txBody>
        </p:sp>
        <p:sp>
          <p:nvSpPr>
            <p:cNvPr id="52276" name="Oval 14">
              <a:extLst>
                <a:ext uri="{FF2B5EF4-FFF2-40B4-BE49-F238E27FC236}">
                  <a16:creationId xmlns:a16="http://schemas.microsoft.com/office/drawing/2014/main" id="{BAB2E6B0-469D-4715-9FEF-034AFACD1F6F}"/>
                </a:ext>
              </a:extLst>
            </p:cNvPr>
            <p:cNvSpPr>
              <a:spLocks noChangeArrowheads="1"/>
            </p:cNvSpPr>
            <p:nvPr/>
          </p:nvSpPr>
          <p:spPr bwMode="auto">
            <a:xfrm>
              <a:off x="801" y="2336"/>
              <a:ext cx="921" cy="2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sp>
        <p:nvSpPr>
          <p:cNvPr id="52233" name="Line 16">
            <a:extLst>
              <a:ext uri="{FF2B5EF4-FFF2-40B4-BE49-F238E27FC236}">
                <a16:creationId xmlns:a16="http://schemas.microsoft.com/office/drawing/2014/main" id="{6FF6B35D-BD75-46D1-9B54-635C720654A9}"/>
              </a:ext>
            </a:extLst>
          </p:cNvPr>
          <p:cNvSpPr>
            <a:spLocks noChangeShapeType="1"/>
          </p:cNvSpPr>
          <p:nvPr/>
        </p:nvSpPr>
        <p:spPr bwMode="auto">
          <a:xfrm flipV="1">
            <a:off x="2042319" y="2667794"/>
            <a:ext cx="0" cy="9525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4" name="Line 17">
            <a:extLst>
              <a:ext uri="{FF2B5EF4-FFF2-40B4-BE49-F238E27FC236}">
                <a16:creationId xmlns:a16="http://schemas.microsoft.com/office/drawing/2014/main" id="{85963216-6BB8-48CA-A79E-E2E77F4BA66A}"/>
              </a:ext>
            </a:extLst>
          </p:cNvPr>
          <p:cNvSpPr>
            <a:spLocks noChangeShapeType="1"/>
          </p:cNvSpPr>
          <p:nvPr/>
        </p:nvSpPr>
        <p:spPr bwMode="auto">
          <a:xfrm>
            <a:off x="2745582" y="2504281"/>
            <a:ext cx="1716087"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5" name="Line 18">
            <a:extLst>
              <a:ext uri="{FF2B5EF4-FFF2-40B4-BE49-F238E27FC236}">
                <a16:creationId xmlns:a16="http://schemas.microsoft.com/office/drawing/2014/main" id="{5B477138-D10E-4980-A5B2-B1D2A0778574}"/>
              </a:ext>
            </a:extLst>
          </p:cNvPr>
          <p:cNvSpPr>
            <a:spLocks noChangeShapeType="1"/>
          </p:cNvSpPr>
          <p:nvPr/>
        </p:nvSpPr>
        <p:spPr bwMode="auto">
          <a:xfrm>
            <a:off x="5099844" y="2678906"/>
            <a:ext cx="0" cy="95567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6" name="Line 19">
            <a:extLst>
              <a:ext uri="{FF2B5EF4-FFF2-40B4-BE49-F238E27FC236}">
                <a16:creationId xmlns:a16="http://schemas.microsoft.com/office/drawing/2014/main" id="{3334CAE3-DE2A-4916-A9AB-59E17A82DCC1}"/>
              </a:ext>
            </a:extLst>
          </p:cNvPr>
          <p:cNvSpPr>
            <a:spLocks noChangeShapeType="1"/>
          </p:cNvSpPr>
          <p:nvPr/>
        </p:nvSpPr>
        <p:spPr bwMode="auto">
          <a:xfrm flipH="1">
            <a:off x="2794794" y="3794919"/>
            <a:ext cx="140493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7" name="Rectangle 20">
            <a:extLst>
              <a:ext uri="{FF2B5EF4-FFF2-40B4-BE49-F238E27FC236}">
                <a16:creationId xmlns:a16="http://schemas.microsoft.com/office/drawing/2014/main" id="{9048870F-CFF8-461F-ABC4-6BBEAB219C75}"/>
              </a:ext>
            </a:extLst>
          </p:cNvPr>
          <p:cNvSpPr>
            <a:spLocks noChangeArrowheads="1"/>
          </p:cNvSpPr>
          <p:nvPr/>
        </p:nvSpPr>
        <p:spPr bwMode="auto">
          <a:xfrm>
            <a:off x="3041650" y="2190750"/>
            <a:ext cx="995363"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UpButton</a:t>
            </a:r>
          </a:p>
        </p:txBody>
      </p:sp>
      <p:sp>
        <p:nvSpPr>
          <p:cNvPr id="52238" name="Rectangle 21">
            <a:extLst>
              <a:ext uri="{FF2B5EF4-FFF2-40B4-BE49-F238E27FC236}">
                <a16:creationId xmlns:a16="http://schemas.microsoft.com/office/drawing/2014/main" id="{91C2F7E1-DA68-4825-A65F-20D8CB727A07}"/>
              </a:ext>
            </a:extLst>
          </p:cNvPr>
          <p:cNvSpPr>
            <a:spLocks noChangeArrowheads="1"/>
          </p:cNvSpPr>
          <p:nvPr/>
        </p:nvSpPr>
        <p:spPr bwMode="auto">
          <a:xfrm>
            <a:off x="2975769" y="3948906"/>
            <a:ext cx="1239838"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DownButton</a:t>
            </a:r>
          </a:p>
        </p:txBody>
      </p:sp>
      <p:sp>
        <p:nvSpPr>
          <p:cNvPr id="52239" name="Rectangle 22">
            <a:extLst>
              <a:ext uri="{FF2B5EF4-FFF2-40B4-BE49-F238E27FC236}">
                <a16:creationId xmlns:a16="http://schemas.microsoft.com/office/drawing/2014/main" id="{31E141B3-A8AC-4738-AFC5-82F306F05390}"/>
              </a:ext>
            </a:extLst>
          </p:cNvPr>
          <p:cNvSpPr>
            <a:spLocks noChangeArrowheads="1"/>
          </p:cNvSpPr>
          <p:nvPr/>
        </p:nvSpPr>
        <p:spPr bwMode="auto">
          <a:xfrm>
            <a:off x="5231607" y="2994819"/>
            <a:ext cx="804862" cy="3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Arrived</a:t>
            </a:r>
          </a:p>
        </p:txBody>
      </p:sp>
      <p:sp>
        <p:nvSpPr>
          <p:cNvPr id="52240" name="Rectangle 23">
            <a:extLst>
              <a:ext uri="{FF2B5EF4-FFF2-40B4-BE49-F238E27FC236}">
                <a16:creationId xmlns:a16="http://schemas.microsoft.com/office/drawing/2014/main" id="{0B6863E2-A945-4F55-B286-A2539CBB7127}"/>
              </a:ext>
            </a:extLst>
          </p:cNvPr>
          <p:cNvSpPr>
            <a:spLocks noChangeArrowheads="1"/>
          </p:cNvSpPr>
          <p:nvPr/>
        </p:nvSpPr>
        <p:spPr bwMode="auto">
          <a:xfrm>
            <a:off x="1078707" y="3018631"/>
            <a:ext cx="804862"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Arrived</a:t>
            </a:r>
          </a:p>
        </p:txBody>
      </p:sp>
      <p:grpSp>
        <p:nvGrpSpPr>
          <p:cNvPr id="52241" name="Group 29">
            <a:extLst>
              <a:ext uri="{FF2B5EF4-FFF2-40B4-BE49-F238E27FC236}">
                <a16:creationId xmlns:a16="http://schemas.microsoft.com/office/drawing/2014/main" id="{137D3E45-C6A1-486C-B5EA-8D26D58F6144}"/>
              </a:ext>
            </a:extLst>
          </p:cNvPr>
          <p:cNvGrpSpPr>
            <a:grpSpLocks/>
          </p:cNvGrpSpPr>
          <p:nvPr/>
        </p:nvGrpSpPr>
        <p:grpSpPr bwMode="auto">
          <a:xfrm>
            <a:off x="2194719" y="4714082"/>
            <a:ext cx="4232275" cy="1138237"/>
            <a:chOff x="1186" y="3063"/>
            <a:chExt cx="2666" cy="717"/>
          </a:xfrm>
        </p:grpSpPr>
        <p:sp>
          <p:nvSpPr>
            <p:cNvPr id="52270" name="Oval 24">
              <a:extLst>
                <a:ext uri="{FF2B5EF4-FFF2-40B4-BE49-F238E27FC236}">
                  <a16:creationId xmlns:a16="http://schemas.microsoft.com/office/drawing/2014/main" id="{3FFF87B3-7381-4ED0-9E64-8A918AC66FD3}"/>
                </a:ext>
              </a:extLst>
            </p:cNvPr>
            <p:cNvSpPr>
              <a:spLocks noChangeArrowheads="1"/>
            </p:cNvSpPr>
            <p:nvPr/>
          </p:nvSpPr>
          <p:spPr bwMode="auto">
            <a:xfrm rot="660000">
              <a:off x="1877" y="3063"/>
              <a:ext cx="1107" cy="717"/>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52271" name="Freeform 25">
              <a:extLst>
                <a:ext uri="{FF2B5EF4-FFF2-40B4-BE49-F238E27FC236}">
                  <a16:creationId xmlns:a16="http://schemas.microsoft.com/office/drawing/2014/main" id="{9F8AE37B-5FFC-4E40-87BB-A10E2C8D01DE}"/>
                </a:ext>
              </a:extLst>
            </p:cNvPr>
            <p:cNvSpPr>
              <a:spLocks/>
            </p:cNvSpPr>
            <p:nvPr/>
          </p:nvSpPr>
          <p:spPr bwMode="auto">
            <a:xfrm>
              <a:off x="1906" y="3479"/>
              <a:ext cx="80" cy="108"/>
            </a:xfrm>
            <a:custGeom>
              <a:avLst/>
              <a:gdLst>
                <a:gd name="T0" fmla="*/ 0 w 80"/>
                <a:gd name="T1" fmla="*/ 0 h 108"/>
                <a:gd name="T2" fmla="*/ 21 w 80"/>
                <a:gd name="T3" fmla="*/ 107 h 108"/>
                <a:gd name="T4" fmla="*/ 79 w 80"/>
                <a:gd name="T5" fmla="*/ 57 h 108"/>
                <a:gd name="T6" fmla="*/ 0 w 80"/>
                <a:gd name="T7" fmla="*/ 0 h 1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0" h="108">
                  <a:moveTo>
                    <a:pt x="0" y="0"/>
                  </a:moveTo>
                  <a:lnTo>
                    <a:pt x="21" y="107"/>
                  </a:lnTo>
                  <a:lnTo>
                    <a:pt x="79" y="57"/>
                  </a:lnTo>
                  <a:lnTo>
                    <a:pt x="0" y="0"/>
                  </a:lnTo>
                </a:path>
              </a:pathLst>
            </a:custGeom>
            <a:solidFill>
              <a:schemeClr val="tx2"/>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72" name="Freeform 26">
              <a:extLst>
                <a:ext uri="{FF2B5EF4-FFF2-40B4-BE49-F238E27FC236}">
                  <a16:creationId xmlns:a16="http://schemas.microsoft.com/office/drawing/2014/main" id="{C46F5091-1B52-4EFB-8CA8-3FF3CF6C401A}"/>
                </a:ext>
              </a:extLst>
            </p:cNvPr>
            <p:cNvSpPr>
              <a:spLocks/>
            </p:cNvSpPr>
            <p:nvPr/>
          </p:nvSpPr>
          <p:spPr bwMode="auto">
            <a:xfrm>
              <a:off x="2889" y="3276"/>
              <a:ext cx="70" cy="103"/>
            </a:xfrm>
            <a:custGeom>
              <a:avLst/>
              <a:gdLst>
                <a:gd name="T0" fmla="*/ 69 w 70"/>
                <a:gd name="T1" fmla="*/ 102 h 103"/>
                <a:gd name="T2" fmla="*/ 51 w 70"/>
                <a:gd name="T3" fmla="*/ 0 h 103"/>
                <a:gd name="T4" fmla="*/ 0 w 70"/>
                <a:gd name="T5" fmla="*/ 30 h 103"/>
                <a:gd name="T6" fmla="*/ 69 w 70"/>
                <a:gd name="T7" fmla="*/ 102 h 10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0" h="103">
                  <a:moveTo>
                    <a:pt x="69" y="102"/>
                  </a:moveTo>
                  <a:lnTo>
                    <a:pt x="51" y="0"/>
                  </a:lnTo>
                  <a:lnTo>
                    <a:pt x="0" y="30"/>
                  </a:lnTo>
                  <a:lnTo>
                    <a:pt x="69" y="102"/>
                  </a:lnTo>
                </a:path>
              </a:pathLst>
            </a:custGeom>
            <a:solidFill>
              <a:schemeClr val="tx2"/>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73" name="Oval 27">
              <a:extLst>
                <a:ext uri="{FF2B5EF4-FFF2-40B4-BE49-F238E27FC236}">
                  <a16:creationId xmlns:a16="http://schemas.microsoft.com/office/drawing/2014/main" id="{E9DE5B39-BEF8-44A6-95D3-11B4EC25A55D}"/>
                </a:ext>
              </a:extLst>
            </p:cNvPr>
            <p:cNvSpPr>
              <a:spLocks noChangeArrowheads="1"/>
            </p:cNvSpPr>
            <p:nvPr/>
          </p:nvSpPr>
          <p:spPr bwMode="auto">
            <a:xfrm>
              <a:off x="1186" y="3220"/>
              <a:ext cx="842" cy="274"/>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nchor="ctr">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en-US" sz="1500">
                  <a:latin typeface="Arial" panose="020B0604020202020204" pitchFamily="34" charset="0"/>
                </a:rPr>
                <a:t>GetEvent</a:t>
              </a:r>
            </a:p>
          </p:txBody>
        </p:sp>
        <p:sp>
          <p:nvSpPr>
            <p:cNvPr id="52274" name="Oval 28">
              <a:extLst>
                <a:ext uri="{FF2B5EF4-FFF2-40B4-BE49-F238E27FC236}">
                  <a16:creationId xmlns:a16="http://schemas.microsoft.com/office/drawing/2014/main" id="{1F9CEA4D-8950-4BCE-9D0B-31FD654DC146}"/>
                </a:ext>
              </a:extLst>
            </p:cNvPr>
            <p:cNvSpPr>
              <a:spLocks noChangeArrowheads="1"/>
            </p:cNvSpPr>
            <p:nvPr/>
          </p:nvSpPr>
          <p:spPr bwMode="auto">
            <a:xfrm>
              <a:off x="2669" y="3375"/>
              <a:ext cx="1183" cy="274"/>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nchor="ctr">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en-US" sz="1500">
                  <a:latin typeface="Arial" panose="020B0604020202020204" pitchFamily="34" charset="0"/>
                </a:rPr>
                <a:t>ProcessEvent</a:t>
              </a:r>
            </a:p>
          </p:txBody>
        </p:sp>
      </p:grpSp>
      <p:grpSp>
        <p:nvGrpSpPr>
          <p:cNvPr id="52242" name="Group 56">
            <a:extLst>
              <a:ext uri="{FF2B5EF4-FFF2-40B4-BE49-F238E27FC236}">
                <a16:creationId xmlns:a16="http://schemas.microsoft.com/office/drawing/2014/main" id="{5649A39B-9591-4435-92EB-D3B9AEEC3092}"/>
              </a:ext>
            </a:extLst>
          </p:cNvPr>
          <p:cNvGrpSpPr>
            <a:grpSpLocks/>
          </p:cNvGrpSpPr>
          <p:nvPr/>
        </p:nvGrpSpPr>
        <p:grpSpPr bwMode="auto">
          <a:xfrm>
            <a:off x="701675" y="6524625"/>
            <a:ext cx="6102350" cy="2651125"/>
            <a:chOff x="442" y="4110"/>
            <a:chExt cx="3844" cy="1671"/>
          </a:xfrm>
        </p:grpSpPr>
        <p:sp>
          <p:nvSpPr>
            <p:cNvPr id="52244" name="Rectangle 30">
              <a:extLst>
                <a:ext uri="{FF2B5EF4-FFF2-40B4-BE49-F238E27FC236}">
                  <a16:creationId xmlns:a16="http://schemas.microsoft.com/office/drawing/2014/main" id="{43FCF7A4-7DCB-4154-8B1A-B288D60D8ED1}"/>
                </a:ext>
              </a:extLst>
            </p:cNvPr>
            <p:cNvSpPr>
              <a:spLocks noChangeArrowheads="1"/>
            </p:cNvSpPr>
            <p:nvPr/>
          </p:nvSpPr>
          <p:spPr bwMode="auto">
            <a:xfrm>
              <a:off x="1916" y="4110"/>
              <a:ext cx="640"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ElevState</a:t>
              </a:r>
            </a:p>
          </p:txBody>
        </p:sp>
        <p:sp>
          <p:nvSpPr>
            <p:cNvPr id="52245" name="Rectangle 31">
              <a:extLst>
                <a:ext uri="{FF2B5EF4-FFF2-40B4-BE49-F238E27FC236}">
                  <a16:creationId xmlns:a16="http://schemas.microsoft.com/office/drawing/2014/main" id="{4E76121B-D52B-451D-801C-B59EE27BBA48}"/>
                </a:ext>
              </a:extLst>
            </p:cNvPr>
            <p:cNvSpPr>
              <a:spLocks noChangeArrowheads="1"/>
            </p:cNvSpPr>
            <p:nvPr/>
          </p:nvSpPr>
          <p:spPr bwMode="auto">
            <a:xfrm>
              <a:off x="1837" y="4116"/>
              <a:ext cx="802" cy="54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nvGrpSpPr>
            <p:cNvPr id="52246" name="Group 34">
              <a:extLst>
                <a:ext uri="{FF2B5EF4-FFF2-40B4-BE49-F238E27FC236}">
                  <a16:creationId xmlns:a16="http://schemas.microsoft.com/office/drawing/2014/main" id="{AB556E8A-80A5-4A4D-814C-B30E04E46235}"/>
                </a:ext>
              </a:extLst>
            </p:cNvPr>
            <p:cNvGrpSpPr>
              <a:grpSpLocks/>
            </p:cNvGrpSpPr>
            <p:nvPr/>
          </p:nvGrpSpPr>
          <p:grpSpPr bwMode="auto">
            <a:xfrm>
              <a:off x="442" y="4940"/>
              <a:ext cx="1121" cy="206"/>
              <a:chOff x="442" y="4940"/>
              <a:chExt cx="1121" cy="206"/>
            </a:xfrm>
          </p:grpSpPr>
          <p:sp>
            <p:nvSpPr>
              <p:cNvPr id="52268" name="Rectangle 32">
                <a:extLst>
                  <a:ext uri="{FF2B5EF4-FFF2-40B4-BE49-F238E27FC236}">
                    <a16:creationId xmlns:a16="http://schemas.microsoft.com/office/drawing/2014/main" id="{73C6F31F-06A0-4193-A376-318E55FACBF0}"/>
                  </a:ext>
                </a:extLst>
              </p:cNvPr>
              <p:cNvSpPr>
                <a:spLocks noChangeArrowheads="1"/>
              </p:cNvSpPr>
              <p:nvPr/>
            </p:nvSpPr>
            <p:spPr bwMode="auto">
              <a:xfrm>
                <a:off x="455" y="4940"/>
                <a:ext cx="1073"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StateOnFirstFloor</a:t>
                </a:r>
              </a:p>
            </p:txBody>
          </p:sp>
          <p:sp>
            <p:nvSpPr>
              <p:cNvPr id="52269" name="Rectangle 33">
                <a:extLst>
                  <a:ext uri="{FF2B5EF4-FFF2-40B4-BE49-F238E27FC236}">
                    <a16:creationId xmlns:a16="http://schemas.microsoft.com/office/drawing/2014/main" id="{E2F56755-B6CE-4B25-821A-FE364BA1B915}"/>
                  </a:ext>
                </a:extLst>
              </p:cNvPr>
              <p:cNvSpPr>
                <a:spLocks noChangeArrowheads="1"/>
              </p:cNvSpPr>
              <p:nvPr/>
            </p:nvSpPr>
            <p:spPr bwMode="auto">
              <a:xfrm>
                <a:off x="442" y="4945"/>
                <a:ext cx="1121" cy="16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grpSp>
          <p:nvGrpSpPr>
            <p:cNvPr id="52247" name="Group 37">
              <a:extLst>
                <a:ext uri="{FF2B5EF4-FFF2-40B4-BE49-F238E27FC236}">
                  <a16:creationId xmlns:a16="http://schemas.microsoft.com/office/drawing/2014/main" id="{C6B40549-096B-4F71-918E-09D812C11D75}"/>
                </a:ext>
              </a:extLst>
            </p:cNvPr>
            <p:cNvGrpSpPr>
              <a:grpSpLocks/>
            </p:cNvGrpSpPr>
            <p:nvPr/>
          </p:nvGrpSpPr>
          <p:grpSpPr bwMode="auto">
            <a:xfrm>
              <a:off x="1226" y="5250"/>
              <a:ext cx="1014" cy="206"/>
              <a:chOff x="1226" y="5250"/>
              <a:chExt cx="1014" cy="206"/>
            </a:xfrm>
          </p:grpSpPr>
          <p:sp>
            <p:nvSpPr>
              <p:cNvPr id="52266" name="Rectangle 35">
                <a:extLst>
                  <a:ext uri="{FF2B5EF4-FFF2-40B4-BE49-F238E27FC236}">
                    <a16:creationId xmlns:a16="http://schemas.microsoft.com/office/drawing/2014/main" id="{D89F9B01-1FEA-445E-8F85-B915CAD3FE4E}"/>
                  </a:ext>
                </a:extLst>
              </p:cNvPr>
              <p:cNvSpPr>
                <a:spLocks noChangeArrowheads="1"/>
              </p:cNvSpPr>
              <p:nvPr/>
            </p:nvSpPr>
            <p:spPr bwMode="auto">
              <a:xfrm>
                <a:off x="1231" y="5250"/>
                <a:ext cx="881"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StateGoingUp</a:t>
                </a:r>
              </a:p>
            </p:txBody>
          </p:sp>
          <p:sp>
            <p:nvSpPr>
              <p:cNvPr id="52267" name="Rectangle 36">
                <a:extLst>
                  <a:ext uri="{FF2B5EF4-FFF2-40B4-BE49-F238E27FC236}">
                    <a16:creationId xmlns:a16="http://schemas.microsoft.com/office/drawing/2014/main" id="{840A2710-E9E1-405E-8971-A66963AB9CA5}"/>
                  </a:ext>
                </a:extLst>
              </p:cNvPr>
              <p:cNvSpPr>
                <a:spLocks noChangeArrowheads="1"/>
              </p:cNvSpPr>
              <p:nvPr/>
            </p:nvSpPr>
            <p:spPr bwMode="auto">
              <a:xfrm>
                <a:off x="1226" y="5253"/>
                <a:ext cx="1014" cy="18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grpSp>
          <p:nvGrpSpPr>
            <p:cNvPr id="52248" name="Group 40">
              <a:extLst>
                <a:ext uri="{FF2B5EF4-FFF2-40B4-BE49-F238E27FC236}">
                  <a16:creationId xmlns:a16="http://schemas.microsoft.com/office/drawing/2014/main" id="{363F2A24-DB1C-4CF7-8C28-5F4FAD6A9A66}"/>
                </a:ext>
              </a:extLst>
            </p:cNvPr>
            <p:cNvGrpSpPr>
              <a:grpSpLocks/>
            </p:cNvGrpSpPr>
            <p:nvPr/>
          </p:nvGrpSpPr>
          <p:grpSpPr bwMode="auto">
            <a:xfrm>
              <a:off x="2195" y="5575"/>
              <a:ext cx="1317" cy="206"/>
              <a:chOff x="2195" y="5575"/>
              <a:chExt cx="1317" cy="206"/>
            </a:xfrm>
          </p:grpSpPr>
          <p:sp>
            <p:nvSpPr>
              <p:cNvPr id="52264" name="Rectangle 38">
                <a:extLst>
                  <a:ext uri="{FF2B5EF4-FFF2-40B4-BE49-F238E27FC236}">
                    <a16:creationId xmlns:a16="http://schemas.microsoft.com/office/drawing/2014/main" id="{85E8DADD-721E-4308-919F-B84B14D53105}"/>
                  </a:ext>
                </a:extLst>
              </p:cNvPr>
              <p:cNvSpPr>
                <a:spLocks noChangeArrowheads="1"/>
              </p:cNvSpPr>
              <p:nvPr/>
            </p:nvSpPr>
            <p:spPr bwMode="auto">
              <a:xfrm>
                <a:off x="2221" y="5575"/>
                <a:ext cx="1248"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StateOnSecondFloor</a:t>
                </a:r>
              </a:p>
            </p:txBody>
          </p:sp>
          <p:sp>
            <p:nvSpPr>
              <p:cNvPr id="52265" name="Rectangle 39">
                <a:extLst>
                  <a:ext uri="{FF2B5EF4-FFF2-40B4-BE49-F238E27FC236}">
                    <a16:creationId xmlns:a16="http://schemas.microsoft.com/office/drawing/2014/main" id="{F85B2728-6F5C-4558-A68B-D21E7DBDCC4A}"/>
                  </a:ext>
                </a:extLst>
              </p:cNvPr>
              <p:cNvSpPr>
                <a:spLocks noChangeArrowheads="1"/>
              </p:cNvSpPr>
              <p:nvPr/>
            </p:nvSpPr>
            <p:spPr bwMode="auto">
              <a:xfrm>
                <a:off x="2195" y="5581"/>
                <a:ext cx="1317" cy="16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grpSp>
          <p:nvGrpSpPr>
            <p:cNvPr id="52249" name="Group 43">
              <a:extLst>
                <a:ext uri="{FF2B5EF4-FFF2-40B4-BE49-F238E27FC236}">
                  <a16:creationId xmlns:a16="http://schemas.microsoft.com/office/drawing/2014/main" id="{0CA0490C-D4D0-49F4-A2DB-A7DAEDBFA6E4}"/>
                </a:ext>
              </a:extLst>
            </p:cNvPr>
            <p:cNvGrpSpPr>
              <a:grpSpLocks/>
            </p:cNvGrpSpPr>
            <p:nvPr/>
          </p:nvGrpSpPr>
          <p:grpSpPr bwMode="auto">
            <a:xfrm>
              <a:off x="3165" y="5247"/>
              <a:ext cx="1121" cy="206"/>
              <a:chOff x="3165" y="5247"/>
              <a:chExt cx="1121" cy="206"/>
            </a:xfrm>
          </p:grpSpPr>
          <p:sp>
            <p:nvSpPr>
              <p:cNvPr id="52262" name="Rectangle 41">
                <a:extLst>
                  <a:ext uri="{FF2B5EF4-FFF2-40B4-BE49-F238E27FC236}">
                    <a16:creationId xmlns:a16="http://schemas.microsoft.com/office/drawing/2014/main" id="{687D80A1-2098-420D-94DD-13974094233A}"/>
                  </a:ext>
                </a:extLst>
              </p:cNvPr>
              <p:cNvSpPr>
                <a:spLocks noChangeArrowheads="1"/>
              </p:cNvSpPr>
              <p:nvPr/>
            </p:nvSpPr>
            <p:spPr bwMode="auto">
              <a:xfrm>
                <a:off x="3177" y="5247"/>
                <a:ext cx="1035"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StateGoingDown</a:t>
                </a:r>
              </a:p>
            </p:txBody>
          </p:sp>
          <p:sp>
            <p:nvSpPr>
              <p:cNvPr id="52263" name="Rectangle 42">
                <a:extLst>
                  <a:ext uri="{FF2B5EF4-FFF2-40B4-BE49-F238E27FC236}">
                    <a16:creationId xmlns:a16="http://schemas.microsoft.com/office/drawing/2014/main" id="{3D000CB9-9416-4E43-9DFB-B8FD78129352}"/>
                  </a:ext>
                </a:extLst>
              </p:cNvPr>
              <p:cNvSpPr>
                <a:spLocks noChangeArrowheads="1"/>
              </p:cNvSpPr>
              <p:nvPr/>
            </p:nvSpPr>
            <p:spPr bwMode="auto">
              <a:xfrm>
                <a:off x="3165" y="5253"/>
                <a:ext cx="1121" cy="16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sp>
          <p:nvSpPr>
            <p:cNvPr id="52250" name="Line 44">
              <a:extLst>
                <a:ext uri="{FF2B5EF4-FFF2-40B4-BE49-F238E27FC236}">
                  <a16:creationId xmlns:a16="http://schemas.microsoft.com/office/drawing/2014/main" id="{47B2584A-5014-43DA-9D02-FDF7A5E87597}"/>
                </a:ext>
              </a:extLst>
            </p:cNvPr>
            <p:cNvSpPr>
              <a:spLocks noChangeShapeType="1"/>
            </p:cNvSpPr>
            <p:nvPr/>
          </p:nvSpPr>
          <p:spPr bwMode="auto">
            <a:xfrm flipV="1">
              <a:off x="1310" y="4641"/>
              <a:ext cx="519" cy="3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1" name="Line 45">
              <a:extLst>
                <a:ext uri="{FF2B5EF4-FFF2-40B4-BE49-F238E27FC236}">
                  <a16:creationId xmlns:a16="http://schemas.microsoft.com/office/drawing/2014/main" id="{37C43176-5C8B-4F56-AD79-47CB7F42D642}"/>
                </a:ext>
              </a:extLst>
            </p:cNvPr>
            <p:cNvSpPr>
              <a:spLocks noChangeShapeType="1"/>
            </p:cNvSpPr>
            <p:nvPr/>
          </p:nvSpPr>
          <p:spPr bwMode="auto">
            <a:xfrm flipV="1">
              <a:off x="1863" y="4664"/>
              <a:ext cx="138" cy="58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2" name="Line 46">
              <a:extLst>
                <a:ext uri="{FF2B5EF4-FFF2-40B4-BE49-F238E27FC236}">
                  <a16:creationId xmlns:a16="http://schemas.microsoft.com/office/drawing/2014/main" id="{BE7D21FB-5F70-4F0A-9719-53BEEBC0F1F2}"/>
                </a:ext>
              </a:extLst>
            </p:cNvPr>
            <p:cNvSpPr>
              <a:spLocks noChangeShapeType="1"/>
            </p:cNvSpPr>
            <p:nvPr/>
          </p:nvSpPr>
          <p:spPr bwMode="auto">
            <a:xfrm flipH="1" flipV="1">
              <a:off x="2400" y="4656"/>
              <a:ext cx="229" cy="9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3" name="Line 47">
              <a:extLst>
                <a:ext uri="{FF2B5EF4-FFF2-40B4-BE49-F238E27FC236}">
                  <a16:creationId xmlns:a16="http://schemas.microsoft.com/office/drawing/2014/main" id="{7E296FE4-BE84-427C-A9C5-AEC22901941B}"/>
                </a:ext>
              </a:extLst>
            </p:cNvPr>
            <p:cNvSpPr>
              <a:spLocks noChangeShapeType="1"/>
            </p:cNvSpPr>
            <p:nvPr/>
          </p:nvSpPr>
          <p:spPr bwMode="auto">
            <a:xfrm flipH="1" flipV="1">
              <a:off x="2639" y="4664"/>
              <a:ext cx="769" cy="5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4" name="Freeform 48">
              <a:extLst>
                <a:ext uri="{FF2B5EF4-FFF2-40B4-BE49-F238E27FC236}">
                  <a16:creationId xmlns:a16="http://schemas.microsoft.com/office/drawing/2014/main" id="{B39CC172-FC6A-449A-8228-1944F5884C96}"/>
                </a:ext>
              </a:extLst>
            </p:cNvPr>
            <p:cNvSpPr>
              <a:spLocks/>
            </p:cNvSpPr>
            <p:nvPr/>
          </p:nvSpPr>
          <p:spPr bwMode="auto">
            <a:xfrm>
              <a:off x="1381" y="4829"/>
              <a:ext cx="116" cy="78"/>
            </a:xfrm>
            <a:custGeom>
              <a:avLst/>
              <a:gdLst>
                <a:gd name="T0" fmla="*/ 115 w 116"/>
                <a:gd name="T1" fmla="*/ 0 h 78"/>
                <a:gd name="T2" fmla="*/ 0 w 116"/>
                <a:gd name="T3" fmla="*/ 29 h 78"/>
                <a:gd name="T4" fmla="*/ 49 w 116"/>
                <a:gd name="T5" fmla="*/ 77 h 78"/>
                <a:gd name="T6" fmla="*/ 115 w 116"/>
                <a:gd name="T7" fmla="*/ 0 h 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6" h="78">
                  <a:moveTo>
                    <a:pt x="115" y="0"/>
                  </a:moveTo>
                  <a:lnTo>
                    <a:pt x="0" y="29"/>
                  </a:lnTo>
                  <a:lnTo>
                    <a:pt x="49" y="77"/>
                  </a:lnTo>
                  <a:lnTo>
                    <a:pt x="115"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55" name="Freeform 49">
              <a:extLst>
                <a:ext uri="{FF2B5EF4-FFF2-40B4-BE49-F238E27FC236}">
                  <a16:creationId xmlns:a16="http://schemas.microsoft.com/office/drawing/2014/main" id="{A18F9CF8-0B9A-4F0A-9699-B3A9D40CAE5B}"/>
                </a:ext>
              </a:extLst>
            </p:cNvPr>
            <p:cNvSpPr>
              <a:spLocks/>
            </p:cNvSpPr>
            <p:nvPr/>
          </p:nvSpPr>
          <p:spPr bwMode="auto">
            <a:xfrm>
              <a:off x="1850" y="5041"/>
              <a:ext cx="81" cy="80"/>
            </a:xfrm>
            <a:custGeom>
              <a:avLst/>
              <a:gdLst>
                <a:gd name="T0" fmla="*/ 53 w 81"/>
                <a:gd name="T1" fmla="*/ 0 h 80"/>
                <a:gd name="T2" fmla="*/ 0 w 81"/>
                <a:gd name="T3" fmla="*/ 65 h 80"/>
                <a:gd name="T4" fmla="*/ 80 w 81"/>
                <a:gd name="T5" fmla="*/ 79 h 80"/>
                <a:gd name="T6" fmla="*/ 53 w 81"/>
                <a:gd name="T7" fmla="*/ 0 h 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1" h="80">
                  <a:moveTo>
                    <a:pt x="53" y="0"/>
                  </a:moveTo>
                  <a:lnTo>
                    <a:pt x="0" y="65"/>
                  </a:lnTo>
                  <a:lnTo>
                    <a:pt x="80" y="79"/>
                  </a:lnTo>
                  <a:lnTo>
                    <a:pt x="53"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56" name="Freeform 50">
              <a:extLst>
                <a:ext uri="{FF2B5EF4-FFF2-40B4-BE49-F238E27FC236}">
                  <a16:creationId xmlns:a16="http://schemas.microsoft.com/office/drawing/2014/main" id="{930AF9FF-6378-48C0-9AE7-F39EAA75EF15}"/>
                </a:ext>
              </a:extLst>
            </p:cNvPr>
            <p:cNvSpPr>
              <a:spLocks/>
            </p:cNvSpPr>
            <p:nvPr/>
          </p:nvSpPr>
          <p:spPr bwMode="auto">
            <a:xfrm>
              <a:off x="2554" y="5402"/>
              <a:ext cx="103" cy="100"/>
            </a:xfrm>
            <a:custGeom>
              <a:avLst/>
              <a:gdLst>
                <a:gd name="T0" fmla="*/ 22 w 103"/>
                <a:gd name="T1" fmla="*/ 0 h 100"/>
                <a:gd name="T2" fmla="*/ 0 w 103"/>
                <a:gd name="T3" fmla="*/ 99 h 100"/>
                <a:gd name="T4" fmla="*/ 102 w 103"/>
                <a:gd name="T5" fmla="*/ 70 h 100"/>
                <a:gd name="T6" fmla="*/ 22 w 103"/>
                <a:gd name="T7" fmla="*/ 0 h 1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3" h="100">
                  <a:moveTo>
                    <a:pt x="22" y="0"/>
                  </a:moveTo>
                  <a:lnTo>
                    <a:pt x="0" y="99"/>
                  </a:lnTo>
                  <a:lnTo>
                    <a:pt x="102" y="70"/>
                  </a:lnTo>
                  <a:lnTo>
                    <a:pt x="22"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57" name="Freeform 51">
              <a:extLst>
                <a:ext uri="{FF2B5EF4-FFF2-40B4-BE49-F238E27FC236}">
                  <a16:creationId xmlns:a16="http://schemas.microsoft.com/office/drawing/2014/main" id="{BA83480B-9B42-41E0-90B1-C09900C602C6}"/>
                </a:ext>
              </a:extLst>
            </p:cNvPr>
            <p:cNvSpPr>
              <a:spLocks/>
            </p:cNvSpPr>
            <p:nvPr/>
          </p:nvSpPr>
          <p:spPr bwMode="auto">
            <a:xfrm>
              <a:off x="3192" y="5088"/>
              <a:ext cx="120" cy="96"/>
            </a:xfrm>
            <a:custGeom>
              <a:avLst/>
              <a:gdLst>
                <a:gd name="T0" fmla="*/ 0 w 120"/>
                <a:gd name="T1" fmla="*/ 0 h 96"/>
                <a:gd name="T2" fmla="*/ 40 w 120"/>
                <a:gd name="T3" fmla="*/ 95 h 96"/>
                <a:gd name="T4" fmla="*/ 119 w 120"/>
                <a:gd name="T5" fmla="*/ 26 h 96"/>
                <a:gd name="T6" fmla="*/ 0 w 120"/>
                <a:gd name="T7" fmla="*/ 0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0" h="96">
                  <a:moveTo>
                    <a:pt x="0" y="0"/>
                  </a:moveTo>
                  <a:lnTo>
                    <a:pt x="40" y="95"/>
                  </a:lnTo>
                  <a:lnTo>
                    <a:pt x="119" y="26"/>
                  </a:lnTo>
                  <a:lnTo>
                    <a:pt x="0"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58" name="Line 52">
              <a:extLst>
                <a:ext uri="{FF2B5EF4-FFF2-40B4-BE49-F238E27FC236}">
                  <a16:creationId xmlns:a16="http://schemas.microsoft.com/office/drawing/2014/main" id="{C68B877F-2719-4130-A05E-100BD88797D7}"/>
                </a:ext>
              </a:extLst>
            </p:cNvPr>
            <p:cNvSpPr>
              <a:spLocks noChangeShapeType="1"/>
            </p:cNvSpPr>
            <p:nvPr/>
          </p:nvSpPr>
          <p:spPr bwMode="auto">
            <a:xfrm flipV="1">
              <a:off x="1832" y="4292"/>
              <a:ext cx="810" cy="1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9" name="Rectangle 53">
              <a:extLst>
                <a:ext uri="{FF2B5EF4-FFF2-40B4-BE49-F238E27FC236}">
                  <a16:creationId xmlns:a16="http://schemas.microsoft.com/office/drawing/2014/main" id="{C9B6AEF5-5FD1-499A-9BA1-27D932F3F142}"/>
                </a:ext>
              </a:extLst>
            </p:cNvPr>
            <p:cNvSpPr>
              <a:spLocks noChangeArrowheads="1"/>
            </p:cNvSpPr>
            <p:nvPr/>
          </p:nvSpPr>
          <p:spPr bwMode="auto">
            <a:xfrm>
              <a:off x="2018" y="4304"/>
              <a:ext cx="474" cy="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900">
                  <a:latin typeface="Arial" panose="020B0604020202020204" pitchFamily="34" charset="0"/>
                </a:rPr>
                <a:t>UpButton()</a:t>
              </a:r>
            </a:p>
          </p:txBody>
        </p:sp>
        <p:sp>
          <p:nvSpPr>
            <p:cNvPr id="52260" name="Rectangle 54">
              <a:extLst>
                <a:ext uri="{FF2B5EF4-FFF2-40B4-BE49-F238E27FC236}">
                  <a16:creationId xmlns:a16="http://schemas.microsoft.com/office/drawing/2014/main" id="{7698FD4C-AA5C-406D-8AC6-9DECFBDC2761}"/>
                </a:ext>
              </a:extLst>
            </p:cNvPr>
            <p:cNvSpPr>
              <a:spLocks noChangeArrowheads="1"/>
            </p:cNvSpPr>
            <p:nvPr/>
          </p:nvSpPr>
          <p:spPr bwMode="auto">
            <a:xfrm>
              <a:off x="2018" y="4403"/>
              <a:ext cx="566" cy="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900">
                  <a:latin typeface="Arial" panose="020B0604020202020204" pitchFamily="34" charset="0"/>
                </a:rPr>
                <a:t>DownButton()</a:t>
              </a:r>
            </a:p>
          </p:txBody>
        </p:sp>
        <p:sp>
          <p:nvSpPr>
            <p:cNvPr id="52261" name="Rectangle 55">
              <a:extLst>
                <a:ext uri="{FF2B5EF4-FFF2-40B4-BE49-F238E27FC236}">
                  <a16:creationId xmlns:a16="http://schemas.microsoft.com/office/drawing/2014/main" id="{7B499B61-0408-4B61-B6FA-BEC48544F67B}"/>
                </a:ext>
              </a:extLst>
            </p:cNvPr>
            <p:cNvSpPr>
              <a:spLocks noChangeArrowheads="1"/>
            </p:cNvSpPr>
            <p:nvPr/>
          </p:nvSpPr>
          <p:spPr bwMode="auto">
            <a:xfrm>
              <a:off x="2022" y="4503"/>
              <a:ext cx="378" cy="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900">
                  <a:latin typeface="Arial" panose="020B0604020202020204" pitchFamily="34" charset="0"/>
                </a:rPr>
                <a:t>Arrival()</a:t>
              </a:r>
            </a:p>
          </p:txBody>
        </p:sp>
      </p:grpSp>
      <p:sp>
        <p:nvSpPr>
          <p:cNvPr id="59" name="Footer Placeholder 3">
            <a:extLst>
              <a:ext uri="{FF2B5EF4-FFF2-40B4-BE49-F238E27FC236}">
                <a16:creationId xmlns:a16="http://schemas.microsoft.com/office/drawing/2014/main" id="{B93D0F44-C316-4D37-9A40-DE6459189615}"/>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4">
            <a:extLst>
              <a:ext uri="{FF2B5EF4-FFF2-40B4-BE49-F238E27FC236}">
                <a16:creationId xmlns:a16="http://schemas.microsoft.com/office/drawing/2014/main" id="{CB590195-EAA7-4621-8B23-AF3FB13336A7}"/>
              </a:ext>
            </a:extLst>
          </p:cNvPr>
          <p:cNvSpPr>
            <a:spLocks noGrp="1" noChangeArrowheads="1"/>
          </p:cNvSpPr>
          <p:nvPr>
            <p:ph type="title"/>
          </p:nvPr>
        </p:nvSpPr>
        <p:spPr>
          <a:xfrm>
            <a:off x="590550" y="328613"/>
            <a:ext cx="6451600" cy="722312"/>
          </a:xfrm>
        </p:spPr>
        <p:txBody>
          <a:bodyPr>
            <a:normAutofit/>
          </a:bodyPr>
          <a:lstStyle/>
          <a:p>
            <a:r>
              <a:rPr lang="en-US" altLang="en-US" sz="3200" b="1" dirty="0"/>
              <a:t>Members not Inherited</a:t>
            </a:r>
          </a:p>
        </p:txBody>
      </p:sp>
      <p:sp>
        <p:nvSpPr>
          <p:cNvPr id="54276" name="Rectangle 3">
            <a:extLst>
              <a:ext uri="{FF2B5EF4-FFF2-40B4-BE49-F238E27FC236}">
                <a16:creationId xmlns:a16="http://schemas.microsoft.com/office/drawing/2014/main" id="{C46D8067-B52D-418C-8126-D0F5D0C1D2BF}"/>
              </a:ext>
            </a:extLst>
          </p:cNvPr>
          <p:cNvSpPr>
            <a:spLocks noGrp="1" noChangeArrowheads="1"/>
          </p:cNvSpPr>
          <p:nvPr>
            <p:ph idx="1"/>
          </p:nvPr>
        </p:nvSpPr>
        <p:spPr>
          <a:xfrm>
            <a:off x="519113" y="1204913"/>
            <a:ext cx="6629400" cy="7772400"/>
          </a:xfrm>
          <a:solidFill>
            <a:schemeClr val="bg1"/>
          </a:solidFill>
        </p:spPr>
        <p:txBody>
          <a:bodyPr lIns="283464" tIns="49212" rIns="283464" bIns="49212">
            <a:normAutofit/>
          </a:bodyPr>
          <a:lstStyle/>
          <a:p>
            <a:r>
              <a:rPr lang="en-US" altLang="en-US" sz="2000" dirty="0"/>
              <a:t>When a class is publicly derived from a base class most of the base class member functions are inherited along with all the base class data members.  However, there are a few members which are not inherited:</a:t>
            </a:r>
            <a:br>
              <a:rPr lang="en-US" altLang="en-US" sz="2000" dirty="0"/>
            </a:br>
            <a:endParaRPr lang="en-US" altLang="en-US" sz="1050" dirty="0"/>
          </a:p>
          <a:p>
            <a:pPr lvl="1"/>
            <a:r>
              <a:rPr lang="en-US" altLang="en-US" sz="1600" u="sng" dirty="0"/>
              <a:t>Constructors</a:t>
            </a:r>
            <a:r>
              <a:rPr lang="en-US" altLang="en-US" sz="1600" dirty="0"/>
              <a:t> must be defined for derived class.  They automatically call a base class constructor as their first operation.  Derived constructors initialize the new data attributes defined by the derived class and pass initializing values to the base class constructors (see example code demInherit3.cpp).</a:t>
            </a:r>
            <a:br>
              <a:rPr lang="en-US" altLang="en-US" sz="1600" dirty="0"/>
            </a:br>
            <a:endParaRPr lang="en-US" altLang="en-US" sz="1050" dirty="0"/>
          </a:p>
          <a:p>
            <a:pPr lvl="1"/>
            <a:r>
              <a:rPr lang="en-US" altLang="en-US" sz="1600" u="sng" dirty="0"/>
              <a:t>Destructor</a:t>
            </a:r>
            <a:r>
              <a:rPr lang="en-US" altLang="en-US" sz="1600" dirty="0"/>
              <a:t> must also be defined for the derived class.  It should release resources allocated by the derived class.  All base class resources are released by the base class destructor which is automatically called by the derived destructor as its last operation.</a:t>
            </a:r>
            <a:br>
              <a:rPr lang="en-US" altLang="en-US" sz="1050" dirty="0"/>
            </a:br>
            <a:endParaRPr lang="en-US" altLang="en-US" sz="1050" dirty="0"/>
          </a:p>
          <a:p>
            <a:pPr lvl="1"/>
            <a:r>
              <a:rPr lang="en-US" altLang="en-US" sz="1600" u="sng" dirty="0"/>
              <a:t>Assignment</a:t>
            </a:r>
            <a:r>
              <a:rPr lang="en-US" altLang="en-US" sz="1600" dirty="0"/>
              <a:t> operator must be defined for the derived class.  An assignment operator should explicitly invoke its base class assignment operator to assign base class data attributes and then assign any derived class data attributes.</a:t>
            </a:r>
            <a:br>
              <a:rPr lang="en-US" altLang="en-US" sz="1600" dirty="0"/>
            </a:br>
            <a:endParaRPr lang="en-US" altLang="en-US" sz="1050" dirty="0"/>
          </a:p>
          <a:p>
            <a:r>
              <a:rPr lang="en-US" altLang="en-US" sz="2000" dirty="0"/>
              <a:t>Under </a:t>
            </a:r>
            <a:r>
              <a:rPr lang="en-US" altLang="en-US" sz="2000" b="1" dirty="0"/>
              <a:t>private</a:t>
            </a:r>
            <a:r>
              <a:rPr lang="en-US" altLang="en-US" sz="2000" dirty="0"/>
              <a:t> inheritance none of the base class operations are accessible (to a client) by default.  However, one or more member functions can be made accessible by including in the derived class declaration the expression:</a:t>
            </a:r>
            <a:br>
              <a:rPr lang="en-US" altLang="en-US" sz="2000" dirty="0"/>
            </a:br>
            <a:br>
              <a:rPr lang="en-US" altLang="en-US" sz="1050" dirty="0"/>
            </a:br>
            <a:r>
              <a:rPr lang="en-US" altLang="en-US" sz="1600" dirty="0"/>
              <a:t>	</a:t>
            </a:r>
            <a:r>
              <a:rPr lang="en-US" altLang="en-US" sz="1600" dirty="0">
                <a:latin typeface="Consolas" panose="020B0609020204030204" pitchFamily="49" charset="0"/>
              </a:rPr>
              <a:t>base : </a:t>
            </a:r>
            <a:r>
              <a:rPr lang="en-US" altLang="en-US" sz="1600" dirty="0" err="1">
                <a:latin typeface="Consolas" panose="020B0609020204030204" pitchFamily="49" charset="0"/>
              </a:rPr>
              <a:t>baseMemberFunction</a:t>
            </a:r>
            <a:br>
              <a:rPr lang="en-US" altLang="en-US" sz="1600" dirty="0"/>
            </a:br>
            <a:br>
              <a:rPr lang="en-US" altLang="en-US" sz="1050" dirty="0"/>
            </a:br>
            <a:r>
              <a:rPr lang="en-US" altLang="en-US" sz="2000" dirty="0"/>
              <a:t>base is the name of the base class and </a:t>
            </a:r>
            <a:r>
              <a:rPr lang="en-US" altLang="en-US" sz="2000" dirty="0" err="1"/>
              <a:t>baseMemberFunction</a:t>
            </a:r>
            <a:r>
              <a:rPr lang="en-US" altLang="en-US" sz="2000" dirty="0"/>
              <a:t> is the name of the base class member function to be made accessible.</a:t>
            </a:r>
          </a:p>
        </p:txBody>
      </p:sp>
      <p:sp>
        <p:nvSpPr>
          <p:cNvPr id="54275" name="Slide Number Placeholder 4">
            <a:extLst>
              <a:ext uri="{FF2B5EF4-FFF2-40B4-BE49-F238E27FC236}">
                <a16:creationId xmlns:a16="http://schemas.microsoft.com/office/drawing/2014/main" id="{2DB097FE-E650-44B3-97C6-504E63FB8156}"/>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28EC004C-CA40-4E39-A544-31DA0EF0178E}" type="slidenum">
              <a:rPr lang="en-US" altLang="en-US" sz="1500">
                <a:solidFill>
                  <a:schemeClr val="tx1"/>
                </a:solidFill>
              </a:rPr>
              <a:pPr>
                <a:spcBef>
                  <a:spcPct val="0"/>
                </a:spcBef>
                <a:buClrTx/>
                <a:buSzTx/>
                <a:buFontTx/>
                <a:buNone/>
              </a:pPr>
              <a:t>26</a:t>
            </a:fld>
            <a:endParaRPr lang="en-US" altLang="en-US" sz="1500">
              <a:solidFill>
                <a:schemeClr val="tx1"/>
              </a:solidFill>
            </a:endParaRPr>
          </a:p>
        </p:txBody>
      </p:sp>
      <p:sp>
        <p:nvSpPr>
          <p:cNvPr id="6" name="Footer Placeholder 3">
            <a:extLst>
              <a:ext uri="{FF2B5EF4-FFF2-40B4-BE49-F238E27FC236}">
                <a16:creationId xmlns:a16="http://schemas.microsoft.com/office/drawing/2014/main" id="{527FD001-2701-4F1D-9182-C5834D4A2806}"/>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Rectangle 4">
            <a:extLst>
              <a:ext uri="{FF2B5EF4-FFF2-40B4-BE49-F238E27FC236}">
                <a16:creationId xmlns:a16="http://schemas.microsoft.com/office/drawing/2014/main" id="{452A448C-7C3E-4635-9732-B40C80AA4F20}"/>
              </a:ext>
            </a:extLst>
          </p:cNvPr>
          <p:cNvSpPr>
            <a:spLocks noGrp="1" noChangeArrowheads="1"/>
          </p:cNvSpPr>
          <p:nvPr>
            <p:ph type="title"/>
          </p:nvPr>
        </p:nvSpPr>
        <p:spPr>
          <a:xfrm>
            <a:off x="590550" y="328613"/>
            <a:ext cx="6451600" cy="571500"/>
          </a:xfrm>
        </p:spPr>
        <p:txBody>
          <a:bodyPr>
            <a:normAutofit/>
          </a:bodyPr>
          <a:lstStyle/>
          <a:p>
            <a:r>
              <a:rPr lang="en-US" altLang="en-US" sz="3200" b="1" dirty="0"/>
              <a:t>Default Members</a:t>
            </a:r>
          </a:p>
        </p:txBody>
      </p:sp>
      <p:sp>
        <p:nvSpPr>
          <p:cNvPr id="56324" name="Rectangle 3">
            <a:extLst>
              <a:ext uri="{FF2B5EF4-FFF2-40B4-BE49-F238E27FC236}">
                <a16:creationId xmlns:a16="http://schemas.microsoft.com/office/drawing/2014/main" id="{F2B0E99F-BF2D-4C7F-90DE-A79AA0FEA071}"/>
              </a:ext>
            </a:extLst>
          </p:cNvPr>
          <p:cNvSpPr>
            <a:spLocks noGrp="1" noChangeArrowheads="1"/>
          </p:cNvSpPr>
          <p:nvPr>
            <p:ph idx="1"/>
          </p:nvPr>
        </p:nvSpPr>
        <p:spPr>
          <a:xfrm>
            <a:off x="442913" y="1128713"/>
            <a:ext cx="6858000" cy="7924800"/>
          </a:xfrm>
          <a:solidFill>
            <a:schemeClr val="bg1"/>
          </a:solidFill>
        </p:spPr>
        <p:txBody>
          <a:bodyPr lIns="283464" tIns="49212" rIns="283464" bIns="49212">
            <a:normAutofit fontScale="92500" lnSpcReduction="20000"/>
          </a:bodyPr>
          <a:lstStyle/>
          <a:p>
            <a:r>
              <a:rPr lang="en-US" altLang="en-US" sz="2400" dirty="0"/>
              <a:t>Since derived classes do not inherit constructors, the destructor, or assignment operator, these members are created by the compiler if needed.</a:t>
            </a:r>
            <a:br>
              <a:rPr lang="en-US" altLang="en-US" sz="2400" dirty="0"/>
            </a:br>
            <a:endParaRPr lang="en-US" altLang="en-US" sz="1300" dirty="0"/>
          </a:p>
          <a:p>
            <a:pPr lvl="1"/>
            <a:r>
              <a:rPr lang="en-US" altLang="en-US" sz="2000" dirty="0"/>
              <a:t>if no constructors are declared by a class, the compiler will define </a:t>
            </a:r>
            <a:r>
              <a:rPr lang="en-US" altLang="en-US" sz="2000" u="sng" dirty="0"/>
              <a:t>void constructor</a:t>
            </a:r>
            <a:r>
              <a:rPr lang="en-US" altLang="en-US" sz="2000" dirty="0"/>
              <a:t> which is used to build arrays of objects of that class.  It does member-wise void constructions.  If any other constructor is declared for the class a void constructor will not be defined by the compiler.  In this case, declaring an array of objects is a compile time error.</a:t>
            </a:r>
          </a:p>
          <a:p>
            <a:pPr lvl="1"/>
            <a:r>
              <a:rPr lang="en-US" altLang="en-US" sz="2000" dirty="0"/>
              <a:t>if no </a:t>
            </a:r>
            <a:r>
              <a:rPr lang="en-US" altLang="en-US" sz="2000" u="sng" dirty="0"/>
              <a:t>copy constructor</a:t>
            </a:r>
            <a:r>
              <a:rPr lang="en-US" altLang="en-US" sz="2000" dirty="0"/>
              <a:t> is declared by a class the compiler will define one which does member-wise assignment of data attributes from the copied object to the constructed object.  This is used for all call and return by value operations.</a:t>
            </a:r>
          </a:p>
          <a:p>
            <a:pPr lvl="1"/>
            <a:r>
              <a:rPr lang="en-US" altLang="en-US" sz="2000" dirty="0"/>
              <a:t>if no </a:t>
            </a:r>
            <a:r>
              <a:rPr lang="en-US" altLang="en-US" sz="2000" u="sng" dirty="0"/>
              <a:t>destructor</a:t>
            </a:r>
            <a:r>
              <a:rPr lang="en-US" altLang="en-US" sz="2000" dirty="0"/>
              <a:t> is declared the compiler will define one which performs member-wise destruction of each of the class data attributes.</a:t>
            </a:r>
          </a:p>
          <a:p>
            <a:pPr lvl="1"/>
            <a:r>
              <a:rPr lang="en-US" altLang="en-US" sz="2000" dirty="0"/>
              <a:t>if no </a:t>
            </a:r>
            <a:r>
              <a:rPr lang="en-US" altLang="en-US" sz="2000" u="sng" dirty="0"/>
              <a:t>copy assignment</a:t>
            </a:r>
            <a:r>
              <a:rPr lang="en-US" altLang="en-US" sz="2000" dirty="0"/>
              <a:t> operator is declared by a class the compiler will define one, if needed, which does member-wise assignment of the class’s data attributes.</a:t>
            </a:r>
            <a:br>
              <a:rPr lang="en-US" altLang="en-US" sz="2000" dirty="0"/>
            </a:br>
            <a:endParaRPr lang="en-US" altLang="en-US" sz="1200" dirty="0"/>
          </a:p>
          <a:p>
            <a:r>
              <a:rPr lang="en-US" altLang="en-US" sz="2400" dirty="0"/>
              <a:t>Note that these default operations may not be what is needed by the class.  For example, if a class contains a pointer data element, default copying or assignment will result in copying the pointer, not what is pointed to.  This is termed a shallow copy.  Usually what is wanted is a deep copy.  That is, allocating new memory for the pointed to object, copying the object into new memory, and assigning the address of the new object to the pointer data element.</a:t>
            </a:r>
          </a:p>
        </p:txBody>
      </p:sp>
      <p:sp>
        <p:nvSpPr>
          <p:cNvPr id="56323" name="Slide Number Placeholder 4">
            <a:extLst>
              <a:ext uri="{FF2B5EF4-FFF2-40B4-BE49-F238E27FC236}">
                <a16:creationId xmlns:a16="http://schemas.microsoft.com/office/drawing/2014/main" id="{59B8F6B5-1B14-4E30-B8FA-5E8EA1C96CFC}"/>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95D1444A-1866-4E38-B8EB-0AA66FB80034}" type="slidenum">
              <a:rPr lang="en-US" altLang="en-US" sz="1500">
                <a:solidFill>
                  <a:schemeClr val="tx1"/>
                </a:solidFill>
              </a:rPr>
              <a:pPr>
                <a:spcBef>
                  <a:spcPct val="0"/>
                </a:spcBef>
                <a:buClrTx/>
                <a:buSzTx/>
                <a:buFontTx/>
                <a:buNone/>
              </a:pPr>
              <a:t>27</a:t>
            </a:fld>
            <a:endParaRPr lang="en-US" altLang="en-US" sz="1500" dirty="0">
              <a:solidFill>
                <a:schemeClr val="tx1"/>
              </a:solidFill>
            </a:endParaRPr>
          </a:p>
        </p:txBody>
      </p:sp>
      <p:sp>
        <p:nvSpPr>
          <p:cNvPr id="6" name="Footer Placeholder 3">
            <a:extLst>
              <a:ext uri="{FF2B5EF4-FFF2-40B4-BE49-F238E27FC236}">
                <a16:creationId xmlns:a16="http://schemas.microsoft.com/office/drawing/2014/main" id="{493C89D2-F0F6-40DB-AA32-A4DEAE0B9853}"/>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021F3161-E99D-4504-B6C8-A49268C2E685}"/>
              </a:ext>
            </a:extLst>
          </p:cNvPr>
          <p:cNvSpPr>
            <a:spLocks noGrp="1"/>
          </p:cNvSpPr>
          <p:nvPr>
            <p:ph type="title"/>
          </p:nvPr>
        </p:nvSpPr>
        <p:spPr>
          <a:xfrm>
            <a:off x="521802" y="525798"/>
            <a:ext cx="6546235" cy="983121"/>
          </a:xfrm>
        </p:spPr>
        <p:txBody>
          <a:bodyPr>
            <a:normAutofit/>
          </a:bodyPr>
          <a:lstStyle/>
          <a:p>
            <a:r>
              <a:rPr lang="en-US" altLang="en-US" sz="3200" b="1" dirty="0"/>
              <a:t>Default Moves</a:t>
            </a:r>
          </a:p>
        </p:txBody>
      </p:sp>
      <p:sp>
        <p:nvSpPr>
          <p:cNvPr id="58371" name="Content Placeholder 2">
            <a:extLst>
              <a:ext uri="{FF2B5EF4-FFF2-40B4-BE49-F238E27FC236}">
                <a16:creationId xmlns:a16="http://schemas.microsoft.com/office/drawing/2014/main" id="{C3D203F5-2F48-491F-A825-B69F3E00CB84}"/>
              </a:ext>
            </a:extLst>
          </p:cNvPr>
          <p:cNvSpPr>
            <a:spLocks noGrp="1"/>
          </p:cNvSpPr>
          <p:nvPr>
            <p:ph idx="1"/>
          </p:nvPr>
        </p:nvSpPr>
        <p:spPr>
          <a:xfrm>
            <a:off x="750401" y="1617621"/>
            <a:ext cx="6244918" cy="7233794"/>
          </a:xfrm>
        </p:spPr>
        <p:txBody>
          <a:bodyPr>
            <a:normAutofit/>
          </a:bodyPr>
          <a:lstStyle/>
          <a:p>
            <a:r>
              <a:rPr lang="en-US" altLang="en-US" sz="2000" dirty="0"/>
              <a:t>If no copy constructor, copy assignment, and destructor are declared, then move constructor and move assignment will be implemented by the compiler.</a:t>
            </a:r>
          </a:p>
          <a:p>
            <a:r>
              <a:rPr lang="en-US" altLang="en-US" sz="2000" dirty="0"/>
              <a:t>The defaults do move operations on the class’s bases and data members.</a:t>
            </a:r>
          </a:p>
          <a:p>
            <a:r>
              <a:rPr lang="en-US" altLang="en-US" sz="2000" dirty="0"/>
              <a:t>As on the previous slide this may not be what you want.</a:t>
            </a:r>
          </a:p>
          <a:p>
            <a:r>
              <a:rPr lang="en-US" altLang="en-US" sz="2000" dirty="0"/>
              <a:t>The designer of every class must decide whether to accept the default members, or define those members, or disallow them (with the =delete) syntax.</a:t>
            </a:r>
          </a:p>
        </p:txBody>
      </p:sp>
      <p:sp>
        <p:nvSpPr>
          <p:cNvPr id="58373" name="Slide Number Placeholder 4">
            <a:extLst>
              <a:ext uri="{FF2B5EF4-FFF2-40B4-BE49-F238E27FC236}">
                <a16:creationId xmlns:a16="http://schemas.microsoft.com/office/drawing/2014/main" id="{F85A805C-B7C6-4C15-BB95-EC68577E14E4}"/>
              </a:ext>
            </a:extLst>
          </p:cNvPr>
          <p:cNvSpPr>
            <a:spLocks noGrp="1"/>
          </p:cNvSpPr>
          <p:nvPr>
            <p:ph type="sldNum" sz="quarter" idx="12"/>
          </p:nvPr>
        </p:nvSpPr>
        <p:spPr>
          <a:noFill/>
        </p:spPr>
        <p:txBody>
          <a:bodyPr/>
          <a:lstStyle>
            <a:lvl1pPr defTabSz="998538">
              <a:defRPr sz="2800">
                <a:solidFill>
                  <a:schemeClr val="tx1"/>
                </a:solidFill>
                <a:latin typeface="Times New Roman" panose="02020603050405020304" pitchFamily="18" charset="0"/>
              </a:defRPr>
            </a:lvl1pPr>
            <a:lvl2pPr marL="742950" indent="-285750" defTabSz="998538">
              <a:defRPr sz="2800">
                <a:solidFill>
                  <a:schemeClr val="tx1"/>
                </a:solidFill>
                <a:latin typeface="Times New Roman" panose="02020603050405020304" pitchFamily="18" charset="0"/>
              </a:defRPr>
            </a:lvl2pPr>
            <a:lvl3pPr marL="1143000" indent="-228600" defTabSz="998538">
              <a:defRPr sz="2800">
                <a:solidFill>
                  <a:schemeClr val="tx1"/>
                </a:solidFill>
                <a:latin typeface="Times New Roman" panose="02020603050405020304" pitchFamily="18" charset="0"/>
              </a:defRPr>
            </a:lvl3pPr>
            <a:lvl4pPr marL="1600200" indent="-228600" defTabSz="998538">
              <a:defRPr sz="2800">
                <a:solidFill>
                  <a:schemeClr val="tx1"/>
                </a:solidFill>
                <a:latin typeface="Times New Roman" panose="02020603050405020304" pitchFamily="18" charset="0"/>
              </a:defRPr>
            </a:lvl4pPr>
            <a:lvl5pPr marL="2057400" indent="-228600" defTabSz="998538">
              <a:defRPr sz="2800">
                <a:solidFill>
                  <a:schemeClr val="tx1"/>
                </a:solidFill>
                <a:latin typeface="Times New Roman" panose="02020603050405020304" pitchFamily="18" charset="0"/>
              </a:defRPr>
            </a:lvl5pPr>
            <a:lvl6pPr marL="2514600" indent="-228600" defTabSz="998538"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98538"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98538"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98538" eaLnBrk="0" fontAlgn="base" hangingPunct="0">
              <a:spcBef>
                <a:spcPct val="0"/>
              </a:spcBef>
              <a:spcAft>
                <a:spcPct val="0"/>
              </a:spcAft>
              <a:defRPr sz="2800">
                <a:solidFill>
                  <a:schemeClr val="tx1"/>
                </a:solidFill>
                <a:latin typeface="Times New Roman" panose="02020603050405020304" pitchFamily="18" charset="0"/>
              </a:defRPr>
            </a:lvl9pPr>
          </a:lstStyle>
          <a:p>
            <a:fld id="{09953E42-7303-4DFC-91AF-B2975B2EF02A}" type="slidenum">
              <a:rPr lang="en-US" altLang="en-US" sz="1500">
                <a:latin typeface="Tahoma" panose="020B0604030504040204" pitchFamily="34" charset="0"/>
              </a:rPr>
              <a:pPr/>
              <a:t>28</a:t>
            </a:fld>
            <a:endParaRPr lang="en-US" altLang="en-US" sz="1500">
              <a:latin typeface="Tahoma" panose="020B0604030504040204" pitchFamily="34" charset="0"/>
            </a:endParaRPr>
          </a:p>
        </p:txBody>
      </p:sp>
      <p:sp>
        <p:nvSpPr>
          <p:cNvPr id="6" name="Footer Placeholder 3">
            <a:extLst>
              <a:ext uri="{FF2B5EF4-FFF2-40B4-BE49-F238E27FC236}">
                <a16:creationId xmlns:a16="http://schemas.microsoft.com/office/drawing/2014/main" id="{BA043B44-9D29-4864-A1BD-FF14AF78CFD3}"/>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8" name="Rectangle 5">
            <a:extLst>
              <a:ext uri="{FF2B5EF4-FFF2-40B4-BE49-F238E27FC236}">
                <a16:creationId xmlns:a16="http://schemas.microsoft.com/office/drawing/2014/main" id="{49525009-B4F9-413E-8B43-B0B0EF4EED1E}"/>
              </a:ext>
            </a:extLst>
          </p:cNvPr>
          <p:cNvSpPr>
            <a:spLocks noGrp="1" noChangeArrowheads="1"/>
          </p:cNvSpPr>
          <p:nvPr>
            <p:ph type="title"/>
          </p:nvPr>
        </p:nvSpPr>
        <p:spPr>
          <a:xfrm>
            <a:off x="521802" y="525798"/>
            <a:ext cx="6546235" cy="915739"/>
          </a:xfrm>
        </p:spPr>
        <p:txBody>
          <a:bodyPr>
            <a:normAutofit/>
          </a:bodyPr>
          <a:lstStyle/>
          <a:p>
            <a:r>
              <a:rPr lang="en-US" altLang="en-US" sz="3200" b="1" dirty="0"/>
              <a:t>Multiple Inheritance</a:t>
            </a:r>
          </a:p>
        </p:txBody>
      </p:sp>
      <p:sp>
        <p:nvSpPr>
          <p:cNvPr id="59396" name="Rectangle 3">
            <a:extLst>
              <a:ext uri="{FF2B5EF4-FFF2-40B4-BE49-F238E27FC236}">
                <a16:creationId xmlns:a16="http://schemas.microsoft.com/office/drawing/2014/main" id="{BD95CDB3-5C2D-431F-9C1D-940240043D83}"/>
              </a:ext>
            </a:extLst>
          </p:cNvPr>
          <p:cNvSpPr>
            <a:spLocks noGrp="1" noChangeArrowheads="1"/>
          </p:cNvSpPr>
          <p:nvPr>
            <p:ph idx="1"/>
          </p:nvPr>
        </p:nvSpPr>
        <p:spPr>
          <a:xfrm>
            <a:off x="595313" y="1356519"/>
            <a:ext cx="6450012" cy="7423944"/>
          </a:xfrm>
          <a:noFill/>
        </p:spPr>
        <p:txBody>
          <a:bodyPr lIns="100012" tIns="49212" rIns="100012" bIns="49212">
            <a:normAutofit/>
          </a:bodyPr>
          <a:lstStyle/>
          <a:p>
            <a:pPr>
              <a:buFont typeface="Symbol" panose="05050102010706020507" pitchFamily="18" charset="2"/>
              <a:buNone/>
            </a:pPr>
            <a:br>
              <a:rPr lang="en-US" altLang="en-US" sz="1800" dirty="0"/>
            </a:br>
            <a:r>
              <a:rPr lang="en-US" altLang="en-US" sz="1800" dirty="0"/>
              <a:t>A derived class may have more than one base class.  In this case we say that the design structure uses multiple inheritance.</a:t>
            </a:r>
          </a:p>
          <a:p>
            <a:pPr>
              <a:buFont typeface="Symbol" panose="05050102010706020507" pitchFamily="18" charset="2"/>
              <a:buNone/>
            </a:pPr>
            <a:endParaRPr lang="en-US" altLang="en-US" sz="1800" dirty="0"/>
          </a:p>
          <a:p>
            <a:pPr>
              <a:buFont typeface="Symbol" panose="05050102010706020507" pitchFamily="18" charset="2"/>
              <a:buNone/>
            </a:pPr>
            <a:endParaRPr lang="en-US" altLang="en-US" sz="1800" dirty="0"/>
          </a:p>
          <a:p>
            <a:pPr>
              <a:buFont typeface="Symbol" panose="05050102010706020507" pitchFamily="18" charset="2"/>
              <a:buNone/>
            </a:pPr>
            <a:endParaRPr lang="en-US" altLang="en-US" sz="1800" dirty="0"/>
          </a:p>
          <a:p>
            <a:pPr>
              <a:buFont typeface="Symbol" panose="05050102010706020507" pitchFamily="18" charset="2"/>
              <a:buNone/>
            </a:pPr>
            <a:endParaRPr lang="en-US" altLang="en-US" sz="1800" dirty="0"/>
          </a:p>
          <a:p>
            <a:pPr>
              <a:buFont typeface="Symbol" panose="05050102010706020507" pitchFamily="18" charset="2"/>
              <a:buNone/>
            </a:pPr>
            <a:endParaRPr lang="en-US" altLang="en-US" sz="1800" dirty="0"/>
          </a:p>
          <a:p>
            <a:pPr>
              <a:buFont typeface="Symbol" panose="05050102010706020507" pitchFamily="18" charset="2"/>
              <a:buNone/>
            </a:pPr>
            <a:endParaRPr lang="en-US" altLang="en-US" sz="1800" dirty="0"/>
          </a:p>
          <a:p>
            <a:pPr>
              <a:buFont typeface="Symbol" panose="05050102010706020507" pitchFamily="18" charset="2"/>
              <a:buNone/>
            </a:pPr>
            <a:endParaRPr lang="en-US" altLang="en-US" sz="1800" dirty="0"/>
          </a:p>
          <a:p>
            <a:pPr>
              <a:buFont typeface="Symbol" panose="05050102010706020507" pitchFamily="18" charset="2"/>
              <a:buNone/>
            </a:pPr>
            <a:endParaRPr lang="en-US" altLang="en-US" sz="1800" dirty="0"/>
          </a:p>
          <a:p>
            <a:pPr>
              <a:buFont typeface="Symbol" panose="05050102010706020507" pitchFamily="18" charset="2"/>
              <a:buNone/>
            </a:pPr>
            <a:endParaRPr lang="en-US" altLang="en-US" sz="1800" dirty="0"/>
          </a:p>
          <a:p>
            <a:pPr>
              <a:buFont typeface="Symbol" panose="05050102010706020507" pitchFamily="18" charset="2"/>
              <a:buNone/>
            </a:pPr>
            <a:endParaRPr lang="en-US" altLang="en-US" sz="1800" dirty="0"/>
          </a:p>
          <a:p>
            <a:pPr>
              <a:buFont typeface="Symbol" panose="05050102010706020507" pitchFamily="18" charset="2"/>
              <a:buNone/>
            </a:pPr>
            <a:br>
              <a:rPr lang="en-US" altLang="en-US" sz="1800" dirty="0"/>
            </a:br>
            <a:br>
              <a:rPr lang="en-US" altLang="en-US" sz="1800" dirty="0"/>
            </a:br>
            <a:br>
              <a:rPr lang="en-US" altLang="en-US" sz="1800" dirty="0"/>
            </a:br>
            <a:r>
              <a:rPr lang="en-US" altLang="en-US" sz="1800" dirty="0"/>
              <a:t>The derived “is-a” base 1 and “is-a” base 2.  Multiple inheritance is appropriate when the two base classes are orthogonal, e.g., have no common attributes or behaviors, and the derived class is logically the union of the two base classes. </a:t>
            </a:r>
            <a:br>
              <a:rPr lang="en-US" altLang="en-US" sz="1800" dirty="0"/>
            </a:br>
            <a:br>
              <a:rPr lang="en-US" altLang="en-US" sz="1800" dirty="0"/>
            </a:br>
            <a:r>
              <a:rPr lang="en-US" altLang="en-US" sz="1800" dirty="0"/>
              <a:t>The next page shows an example of multiple inheritance taken from the iostream module.  The class iostream uses multiple inheritance to help provide its behaviors.</a:t>
            </a:r>
          </a:p>
        </p:txBody>
      </p:sp>
      <p:sp>
        <p:nvSpPr>
          <p:cNvPr id="59395" name="Slide Number Placeholder 4">
            <a:extLst>
              <a:ext uri="{FF2B5EF4-FFF2-40B4-BE49-F238E27FC236}">
                <a16:creationId xmlns:a16="http://schemas.microsoft.com/office/drawing/2014/main" id="{592A838E-1FA6-420F-941B-7D225F0F584D}"/>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C3846BCD-56AB-480D-AB1C-8F09CAD449BB}" type="slidenum">
              <a:rPr lang="en-US" altLang="en-US" sz="1500">
                <a:solidFill>
                  <a:schemeClr val="tx1"/>
                </a:solidFill>
              </a:rPr>
              <a:pPr>
                <a:spcBef>
                  <a:spcPct val="0"/>
                </a:spcBef>
                <a:buClrTx/>
                <a:buSzTx/>
                <a:buFontTx/>
                <a:buNone/>
              </a:pPr>
              <a:t>29</a:t>
            </a:fld>
            <a:endParaRPr lang="en-US" altLang="en-US" sz="1500">
              <a:solidFill>
                <a:schemeClr val="tx1"/>
              </a:solidFill>
            </a:endParaRPr>
          </a:p>
        </p:txBody>
      </p:sp>
      <p:graphicFrame>
        <p:nvGraphicFramePr>
          <p:cNvPr id="59397" name="Object 4">
            <a:hlinkClick r:id="" action="ppaction://ole?verb=0"/>
            <a:extLst>
              <a:ext uri="{FF2B5EF4-FFF2-40B4-BE49-F238E27FC236}">
                <a16:creationId xmlns:a16="http://schemas.microsoft.com/office/drawing/2014/main" id="{8C8F232A-B792-4012-AE5B-D2266FECD43F}"/>
              </a:ext>
            </a:extLst>
          </p:cNvPr>
          <p:cNvGraphicFramePr>
            <a:graphicFrameLocks/>
          </p:cNvGraphicFramePr>
          <p:nvPr>
            <p:extLst>
              <p:ext uri="{D42A27DB-BD31-4B8C-83A1-F6EECF244321}">
                <p14:modId xmlns:p14="http://schemas.microsoft.com/office/powerpoint/2010/main" val="2824709552"/>
              </p:ext>
            </p:extLst>
          </p:nvPr>
        </p:nvGraphicFramePr>
        <p:xfrm>
          <a:off x="1204119" y="2499519"/>
          <a:ext cx="5040312" cy="3273425"/>
        </p:xfrm>
        <a:graphic>
          <a:graphicData uri="http://schemas.openxmlformats.org/presentationml/2006/ole">
            <mc:AlternateContent xmlns:mc="http://schemas.openxmlformats.org/markup-compatibility/2006">
              <mc:Choice xmlns:v="urn:schemas-microsoft-com:vml" Requires="v">
                <p:oleObj spid="_x0000_s59405" name="VISIO" r:id="rId4" imgW="4599432" imgH="3075432" progId="Visio.Drawing.4">
                  <p:embed/>
                </p:oleObj>
              </mc:Choice>
              <mc:Fallback>
                <p:oleObj name="VISIO" r:id="rId4" imgW="4599432" imgH="3075432" progId="Visio.Drawing.4">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4119" y="2499519"/>
                        <a:ext cx="5040312" cy="327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Footer Placeholder 3">
            <a:extLst>
              <a:ext uri="{FF2B5EF4-FFF2-40B4-BE49-F238E27FC236}">
                <a16:creationId xmlns:a16="http://schemas.microsoft.com/office/drawing/2014/main" id="{B364F0E3-4653-4CB0-B52B-950740DE6AED}"/>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Rectangle 5">
            <a:extLst>
              <a:ext uri="{FF2B5EF4-FFF2-40B4-BE49-F238E27FC236}">
                <a16:creationId xmlns:a16="http://schemas.microsoft.com/office/drawing/2014/main" id="{94677E2B-0992-4CB5-BC60-0B88CE7B2E31}"/>
              </a:ext>
            </a:extLst>
          </p:cNvPr>
          <p:cNvSpPr>
            <a:spLocks noGrp="1" noChangeArrowheads="1"/>
          </p:cNvSpPr>
          <p:nvPr>
            <p:ph type="title"/>
          </p:nvPr>
        </p:nvSpPr>
        <p:spPr>
          <a:xfrm>
            <a:off x="590550" y="635000"/>
            <a:ext cx="6451600" cy="722313"/>
          </a:xfrm>
        </p:spPr>
        <p:txBody>
          <a:bodyPr>
            <a:normAutofit/>
          </a:bodyPr>
          <a:lstStyle/>
          <a:p>
            <a:r>
              <a:rPr lang="en-US" altLang="en-US" sz="3200" b="1" dirty="0"/>
              <a:t>Composition</a:t>
            </a:r>
          </a:p>
        </p:txBody>
      </p:sp>
      <p:sp>
        <p:nvSpPr>
          <p:cNvPr id="7173" name="Rectangle 3">
            <a:extLst>
              <a:ext uri="{FF2B5EF4-FFF2-40B4-BE49-F238E27FC236}">
                <a16:creationId xmlns:a16="http://schemas.microsoft.com/office/drawing/2014/main" id="{030DC74F-5550-4C83-8AF7-8F665CC7C003}"/>
              </a:ext>
            </a:extLst>
          </p:cNvPr>
          <p:cNvSpPr>
            <a:spLocks noGrp="1" noChangeArrowheads="1"/>
          </p:cNvSpPr>
          <p:nvPr>
            <p:ph idx="1"/>
          </p:nvPr>
        </p:nvSpPr>
        <p:spPr>
          <a:xfrm>
            <a:off x="595313" y="1280319"/>
            <a:ext cx="6450012" cy="9067800"/>
          </a:xfrm>
          <a:noFill/>
        </p:spPr>
        <p:txBody>
          <a:bodyPr lIns="100012" tIns="49212" rIns="100012" bIns="49212">
            <a:normAutofit fontScale="92500" lnSpcReduction="20000"/>
          </a:bodyPr>
          <a:lstStyle/>
          <a:p>
            <a:pPr>
              <a:buFont typeface="Symbol" panose="05050102010706020507" pitchFamily="18" charset="2"/>
              <a:buNone/>
            </a:pPr>
            <a:br>
              <a:rPr lang="en-US" altLang="en-US" sz="2000" dirty="0"/>
            </a:br>
            <a:r>
              <a:rPr lang="en-US" altLang="en-US" sz="2200" dirty="0"/>
              <a:t>Compositions are special associations which model a “part-of” or “contained” semantic relationship.</a:t>
            </a:r>
            <a:br>
              <a:rPr lang="en-US" altLang="en-US" sz="2200" dirty="0"/>
            </a:br>
            <a:br>
              <a:rPr lang="en-US" altLang="en-US" sz="2200" dirty="0"/>
            </a:br>
            <a:br>
              <a:rPr lang="en-US" altLang="en-US" sz="2000" dirty="0"/>
            </a:br>
            <a:br>
              <a:rPr lang="en-US" altLang="en-US" sz="2000" dirty="0"/>
            </a:br>
            <a:br>
              <a:rPr lang="en-US" altLang="en-US" sz="2000" dirty="0"/>
            </a:br>
            <a:br>
              <a:rPr lang="en-US" altLang="en-US" sz="2000" dirty="0"/>
            </a:br>
            <a:br>
              <a:rPr lang="en-US" altLang="en-US" sz="2000" dirty="0"/>
            </a:br>
            <a:br>
              <a:rPr lang="en-US" altLang="en-US" sz="2000" dirty="0"/>
            </a:br>
            <a:br>
              <a:rPr lang="en-US" altLang="en-US" sz="2000" dirty="0"/>
            </a:br>
            <a:br>
              <a:rPr lang="en-US" altLang="en-US" sz="2000" dirty="0"/>
            </a:br>
            <a:br>
              <a:rPr lang="en-US" altLang="en-US" sz="2000" dirty="0"/>
            </a:br>
            <a:endParaRPr lang="en-US" altLang="en-US" sz="2000" dirty="0"/>
          </a:p>
          <a:p>
            <a:pPr>
              <a:buFont typeface="Symbol" panose="05050102010706020507" pitchFamily="18" charset="2"/>
              <a:buNone/>
            </a:pPr>
            <a:endParaRPr lang="en-US" altLang="en-US" sz="2000" dirty="0">
              <a:latin typeface="Courier New" panose="02070309020205020404" pitchFamily="49" charset="0"/>
            </a:endParaRPr>
          </a:p>
          <a:p>
            <a:pPr>
              <a:buFont typeface="Symbol" panose="05050102010706020507" pitchFamily="18" charset="2"/>
              <a:buNone/>
            </a:pPr>
            <a:endParaRPr lang="en-US" altLang="en-US" sz="2000" dirty="0">
              <a:latin typeface="Courier New" panose="02070309020205020404" pitchFamily="49" charset="0"/>
            </a:endParaRPr>
          </a:p>
          <a:p>
            <a:pPr>
              <a:buFont typeface="Symbol" panose="05050102010706020507" pitchFamily="18" charset="2"/>
              <a:buNone/>
            </a:pPr>
            <a:r>
              <a:rPr lang="en-US" altLang="en-US" sz="2000" dirty="0">
                <a:latin typeface="Courier New" panose="02070309020205020404" pitchFamily="49" charset="0"/>
              </a:rPr>
              <a:t> </a:t>
            </a:r>
            <a:r>
              <a:rPr lang="en-US" altLang="en-US" sz="2000" dirty="0">
                <a:latin typeface="Consolas" panose="020B0609020204030204" pitchFamily="49" charset="0"/>
              </a:rPr>
              <a:t>    Class X {</a:t>
            </a:r>
          </a:p>
          <a:p>
            <a:pPr>
              <a:buFont typeface="Symbol" panose="05050102010706020507" pitchFamily="18" charset="2"/>
              <a:buNone/>
            </a:pPr>
            <a:r>
              <a:rPr lang="en-US" altLang="en-US" sz="2000" dirty="0">
                <a:latin typeface="Consolas" panose="020B0609020204030204" pitchFamily="49" charset="0"/>
              </a:rPr>
              <a:t>	       // public declarations here</a:t>
            </a:r>
          </a:p>
          <a:p>
            <a:pPr>
              <a:buFont typeface="Symbol" panose="05050102010706020507" pitchFamily="18" charset="2"/>
              <a:buNone/>
            </a:pPr>
            <a:r>
              <a:rPr lang="en-US" altLang="en-US" sz="2000" dirty="0">
                <a:latin typeface="Consolas" panose="020B0609020204030204" pitchFamily="49" charset="0"/>
              </a:rPr>
              <a:t>          private:</a:t>
            </a:r>
          </a:p>
          <a:p>
            <a:pPr>
              <a:buFont typeface="Symbol" panose="05050102010706020507" pitchFamily="18" charset="2"/>
              <a:buNone/>
            </a:pPr>
            <a:r>
              <a:rPr lang="en-US" altLang="en-US" sz="2000" dirty="0">
                <a:latin typeface="Consolas" panose="020B0609020204030204" pitchFamily="49" charset="0"/>
              </a:rPr>
              <a:t>            Y </a:t>
            </a:r>
            <a:r>
              <a:rPr lang="en-US" altLang="en-US" sz="2000" dirty="0" err="1">
                <a:latin typeface="Consolas" panose="020B0609020204030204" pitchFamily="49" charset="0"/>
              </a:rPr>
              <a:t>y</a:t>
            </a:r>
            <a:r>
              <a:rPr lang="en-US" altLang="en-US" sz="2000" dirty="0">
                <a:latin typeface="Consolas" panose="020B0609020204030204" pitchFamily="49" charset="0"/>
              </a:rPr>
              <a:t>;</a:t>
            </a:r>
          </a:p>
          <a:p>
            <a:pPr>
              <a:buFont typeface="Symbol" panose="05050102010706020507" pitchFamily="18" charset="2"/>
              <a:buNone/>
            </a:pPr>
            <a:r>
              <a:rPr lang="en-US" altLang="en-US" sz="2000" dirty="0">
                <a:latin typeface="Consolas" panose="020B0609020204030204" pitchFamily="49" charset="0"/>
              </a:rPr>
              <a:t>            Z </a:t>
            </a:r>
            <a:r>
              <a:rPr lang="en-US" altLang="en-US" sz="2000" dirty="0" err="1">
                <a:latin typeface="Consolas" panose="020B0609020204030204" pitchFamily="49" charset="0"/>
              </a:rPr>
              <a:t>z</a:t>
            </a:r>
            <a:r>
              <a:rPr lang="en-US" altLang="en-US" sz="2000" dirty="0">
                <a:latin typeface="Consolas" panose="020B0609020204030204" pitchFamily="49" charset="0"/>
              </a:rPr>
              <a:t>;</a:t>
            </a:r>
          </a:p>
          <a:p>
            <a:pPr>
              <a:buFont typeface="Symbol" panose="05050102010706020507" pitchFamily="18" charset="2"/>
              <a:buNone/>
            </a:pPr>
            <a:r>
              <a:rPr lang="en-US" altLang="en-US" sz="2000" dirty="0">
                <a:latin typeface="Consolas" panose="020B0609020204030204" pitchFamily="49" charset="0"/>
              </a:rPr>
              <a:t>     };</a:t>
            </a:r>
            <a:br>
              <a:rPr lang="en-US" altLang="en-US" sz="2000" dirty="0">
                <a:latin typeface="Consolas" panose="020B0609020204030204" pitchFamily="49" charset="0"/>
              </a:rPr>
            </a:br>
            <a:br>
              <a:rPr lang="en-US" altLang="en-US" sz="2000" dirty="0"/>
            </a:br>
            <a:endParaRPr lang="en-US" altLang="en-US" sz="2000" dirty="0"/>
          </a:p>
          <a:p>
            <a:pPr>
              <a:buFont typeface="Symbol" panose="05050102010706020507" pitchFamily="18" charset="2"/>
              <a:buNone/>
            </a:pPr>
            <a:r>
              <a:rPr lang="en-US" altLang="en-US" sz="2200" dirty="0"/>
              <a:t>  In this diagram class X contains objects of classes Y and Z.  Classes Y and Z are part-of class X.</a:t>
            </a:r>
            <a:br>
              <a:rPr lang="en-US" altLang="en-US" sz="2200" dirty="0"/>
            </a:br>
            <a:br>
              <a:rPr lang="en-US" altLang="en-US" sz="2200" dirty="0"/>
            </a:br>
            <a:r>
              <a:rPr lang="en-US" altLang="en-US" sz="2200" dirty="0"/>
              <a:t>Composition is transitive.  That is, if class A contains B and class B contains C, then A also contains C.</a:t>
            </a:r>
            <a:br>
              <a:rPr lang="en-US" altLang="en-US" sz="2200" dirty="0"/>
            </a:br>
            <a:br>
              <a:rPr lang="en-US" altLang="en-US" sz="2200" dirty="0"/>
            </a:br>
            <a:br>
              <a:rPr lang="en-US" altLang="en-US" sz="2000" dirty="0"/>
            </a:br>
            <a:br>
              <a:rPr lang="en-US" altLang="en-US" sz="2000" dirty="0"/>
            </a:br>
            <a:br>
              <a:rPr lang="en-US" altLang="en-US" sz="2000" dirty="0"/>
            </a:br>
            <a:br>
              <a:rPr lang="en-US" altLang="en-US" sz="2000" dirty="0"/>
            </a:br>
            <a:br>
              <a:rPr lang="en-US" altLang="en-US" sz="2000" dirty="0"/>
            </a:br>
            <a:endParaRPr lang="en-US" altLang="en-US" sz="2000" dirty="0"/>
          </a:p>
        </p:txBody>
      </p:sp>
      <p:sp>
        <p:nvSpPr>
          <p:cNvPr id="7171" name="Slide Number Placeholder 4">
            <a:extLst>
              <a:ext uri="{FF2B5EF4-FFF2-40B4-BE49-F238E27FC236}">
                <a16:creationId xmlns:a16="http://schemas.microsoft.com/office/drawing/2014/main" id="{40FD5D01-2952-40AA-9798-CE087270224F}"/>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AEC36400-714E-4838-81EF-E4C6A3D3115F}" type="slidenum">
              <a:rPr lang="en-US" altLang="en-US" sz="1500">
                <a:solidFill>
                  <a:schemeClr val="tx1"/>
                </a:solidFill>
              </a:rPr>
              <a:pPr>
                <a:spcBef>
                  <a:spcPct val="0"/>
                </a:spcBef>
                <a:buClrTx/>
                <a:buSzTx/>
                <a:buFontTx/>
                <a:buNone/>
              </a:pPr>
              <a:t>3</a:t>
            </a:fld>
            <a:endParaRPr lang="en-US" altLang="en-US" sz="1500">
              <a:solidFill>
                <a:schemeClr val="tx1"/>
              </a:solidFill>
            </a:endParaRPr>
          </a:p>
        </p:txBody>
      </p:sp>
      <p:sp>
        <p:nvSpPr>
          <p:cNvPr id="7172" name="Rectangle 6">
            <a:extLst>
              <a:ext uri="{FF2B5EF4-FFF2-40B4-BE49-F238E27FC236}">
                <a16:creationId xmlns:a16="http://schemas.microsoft.com/office/drawing/2014/main" id="{374C775B-DD04-4814-BC08-07AF524BB88E}"/>
              </a:ext>
            </a:extLst>
          </p:cNvPr>
          <p:cNvSpPr>
            <a:spLocks noChangeArrowheads="1"/>
          </p:cNvSpPr>
          <p:nvPr/>
        </p:nvSpPr>
        <p:spPr bwMode="auto">
          <a:xfrm>
            <a:off x="519113" y="2087563"/>
            <a:ext cx="6705600" cy="13716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aphicFrame>
        <p:nvGraphicFramePr>
          <p:cNvPr id="7174" name="Object 4">
            <a:hlinkClick r:id="" action="ppaction://ole?verb=0"/>
            <a:extLst>
              <a:ext uri="{FF2B5EF4-FFF2-40B4-BE49-F238E27FC236}">
                <a16:creationId xmlns:a16="http://schemas.microsoft.com/office/drawing/2014/main" id="{E452919D-5643-4986-9DFD-3363371D6C24}"/>
              </a:ext>
            </a:extLst>
          </p:cNvPr>
          <p:cNvGraphicFramePr>
            <a:graphicFrameLocks/>
          </p:cNvGraphicFramePr>
          <p:nvPr>
            <p:extLst>
              <p:ext uri="{D42A27DB-BD31-4B8C-83A1-F6EECF244321}">
                <p14:modId xmlns:p14="http://schemas.microsoft.com/office/powerpoint/2010/main" val="912063591"/>
              </p:ext>
            </p:extLst>
          </p:nvPr>
        </p:nvGraphicFramePr>
        <p:xfrm>
          <a:off x="812007" y="1739107"/>
          <a:ext cx="5040312" cy="3275012"/>
        </p:xfrm>
        <a:graphic>
          <a:graphicData uri="http://schemas.openxmlformats.org/presentationml/2006/ole">
            <mc:AlternateContent xmlns:mc="http://schemas.openxmlformats.org/markup-compatibility/2006">
              <mc:Choice xmlns:v="urn:schemas-microsoft-com:vml" Requires="v">
                <p:oleObj spid="_x0000_s7182" name="VISIO" r:id="rId4" imgW="4600440" imgH="3076560" progId="Visio.Drawing.6">
                  <p:embed/>
                </p:oleObj>
              </mc:Choice>
              <mc:Fallback>
                <p:oleObj name="VISIO" r:id="rId4" imgW="4600440" imgH="3076560" progId="Visio.Drawing.6">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2007" y="1739107"/>
                        <a:ext cx="5040312" cy="327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Footer Placeholder 3">
            <a:extLst>
              <a:ext uri="{FF2B5EF4-FFF2-40B4-BE49-F238E27FC236}">
                <a16:creationId xmlns:a16="http://schemas.microsoft.com/office/drawing/2014/main" id="{D8E60A50-E51C-4CAC-B1E9-5D8BE68A8B31}"/>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6" name="Rectangle 58">
            <a:extLst>
              <a:ext uri="{FF2B5EF4-FFF2-40B4-BE49-F238E27FC236}">
                <a16:creationId xmlns:a16="http://schemas.microsoft.com/office/drawing/2014/main" id="{BBF383A4-BD16-4DF0-92F8-C56D37EA2A0D}"/>
              </a:ext>
            </a:extLst>
          </p:cNvPr>
          <p:cNvSpPr>
            <a:spLocks noGrp="1" noChangeArrowheads="1"/>
          </p:cNvSpPr>
          <p:nvPr>
            <p:ph type="title"/>
          </p:nvPr>
        </p:nvSpPr>
        <p:spPr>
          <a:xfrm>
            <a:off x="521802" y="525798"/>
            <a:ext cx="6546235" cy="906921"/>
          </a:xfrm>
        </p:spPr>
        <p:txBody>
          <a:bodyPr>
            <a:normAutofit/>
          </a:bodyPr>
          <a:lstStyle/>
          <a:p>
            <a:r>
              <a:rPr lang="en-US" altLang="en-US" sz="3200" b="1" dirty="0"/>
              <a:t>iostream Hierarchy</a:t>
            </a:r>
          </a:p>
        </p:txBody>
      </p:sp>
      <p:sp>
        <p:nvSpPr>
          <p:cNvPr id="61444" name="Rectangle 56">
            <a:extLst>
              <a:ext uri="{FF2B5EF4-FFF2-40B4-BE49-F238E27FC236}">
                <a16:creationId xmlns:a16="http://schemas.microsoft.com/office/drawing/2014/main" id="{12925DAB-951E-469E-8520-AE3C9C9AD0A0}"/>
              </a:ext>
            </a:extLst>
          </p:cNvPr>
          <p:cNvSpPr>
            <a:spLocks noGrp="1" noChangeArrowheads="1"/>
          </p:cNvSpPr>
          <p:nvPr>
            <p:ph idx="1"/>
          </p:nvPr>
        </p:nvSpPr>
        <p:spPr/>
        <p:txBody>
          <a:bodyPr/>
          <a:lstStyle/>
          <a:p>
            <a:pPr>
              <a:buFont typeface="Symbol" panose="05050102010706020507" pitchFamily="18" charset="2"/>
              <a:buNone/>
            </a:pPr>
            <a:r>
              <a:rPr lang="en-US" altLang="en-US"/>
              <a:t> </a:t>
            </a:r>
          </a:p>
        </p:txBody>
      </p:sp>
      <p:sp>
        <p:nvSpPr>
          <p:cNvPr id="61443" name="Slide Number Placeholder 4">
            <a:extLst>
              <a:ext uri="{FF2B5EF4-FFF2-40B4-BE49-F238E27FC236}">
                <a16:creationId xmlns:a16="http://schemas.microsoft.com/office/drawing/2014/main" id="{37A6FD9B-8935-4F83-B12C-7D19C5CDCB11}"/>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DA1D5114-B55E-4FB6-A30E-B09A01584DED}" type="slidenum">
              <a:rPr lang="en-US" altLang="en-US" sz="1500">
                <a:solidFill>
                  <a:schemeClr val="tx1"/>
                </a:solidFill>
              </a:rPr>
              <a:pPr>
                <a:spcBef>
                  <a:spcPct val="0"/>
                </a:spcBef>
                <a:buClrTx/>
                <a:buSzTx/>
                <a:buFontTx/>
                <a:buNone/>
              </a:pPr>
              <a:t>30</a:t>
            </a:fld>
            <a:endParaRPr lang="en-US" altLang="en-US" sz="1500">
              <a:solidFill>
                <a:schemeClr val="tx1"/>
              </a:solidFill>
            </a:endParaRPr>
          </a:p>
        </p:txBody>
      </p:sp>
      <p:graphicFrame>
        <p:nvGraphicFramePr>
          <p:cNvPr id="61445" name="Object 57">
            <a:extLst>
              <a:ext uri="{FF2B5EF4-FFF2-40B4-BE49-F238E27FC236}">
                <a16:creationId xmlns:a16="http://schemas.microsoft.com/office/drawing/2014/main" id="{B36BF69A-2E0E-481E-8AF1-B9B79A850F2D}"/>
              </a:ext>
            </a:extLst>
          </p:cNvPr>
          <p:cNvGraphicFramePr>
            <a:graphicFrameLocks noChangeAspect="1"/>
          </p:cNvGraphicFramePr>
          <p:nvPr>
            <p:extLst>
              <p:ext uri="{D42A27DB-BD31-4B8C-83A1-F6EECF244321}">
                <p14:modId xmlns:p14="http://schemas.microsoft.com/office/powerpoint/2010/main" val="1667686174"/>
              </p:ext>
            </p:extLst>
          </p:nvPr>
        </p:nvGraphicFramePr>
        <p:xfrm>
          <a:off x="521802" y="1737519"/>
          <a:ext cx="6546236" cy="4936331"/>
        </p:xfrm>
        <a:graphic>
          <a:graphicData uri="http://schemas.openxmlformats.org/presentationml/2006/ole">
            <mc:AlternateContent xmlns:mc="http://schemas.openxmlformats.org/markup-compatibility/2006">
              <mc:Choice xmlns:v="urn:schemas-microsoft-com:vml" Requires="v">
                <p:oleObj spid="_x0000_s61453" name="VISIO" r:id="rId4" imgW="8727948" imgH="5768340" progId="Visio.Drawing.4">
                  <p:embed/>
                </p:oleObj>
              </mc:Choice>
              <mc:Fallback>
                <p:oleObj name="VISIO" r:id="rId4" imgW="8727948" imgH="5768340" progId="Visio.Drawing.4">
                  <p:embed/>
                  <p:pic>
                    <p:nvPicPr>
                      <p:cNvPr id="0" name="Object 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802" y="1737519"/>
                        <a:ext cx="6546236" cy="4936331"/>
                      </a:xfrm>
                      <a:prstGeom prst="rect">
                        <a:avLst/>
                      </a:prstGeom>
                      <a:noFill/>
                      <a:ln>
                        <a:noFill/>
                      </a:ln>
                      <a:effectLst/>
                    </p:spPr>
                  </p:pic>
                </p:oleObj>
              </mc:Fallback>
            </mc:AlternateContent>
          </a:graphicData>
        </a:graphic>
      </p:graphicFrame>
      <p:sp>
        <p:nvSpPr>
          <p:cNvPr id="7" name="Footer Placeholder 3">
            <a:extLst>
              <a:ext uri="{FF2B5EF4-FFF2-40B4-BE49-F238E27FC236}">
                <a16:creationId xmlns:a16="http://schemas.microsoft.com/office/drawing/2014/main" id="{1A68EF8A-9A83-41EE-81A7-2CC065F2F69B}"/>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3" name="Rectangle 4">
            <a:extLst>
              <a:ext uri="{FF2B5EF4-FFF2-40B4-BE49-F238E27FC236}">
                <a16:creationId xmlns:a16="http://schemas.microsoft.com/office/drawing/2014/main" id="{E4228837-EE6D-4138-B7E4-B51CA2ADF654}"/>
              </a:ext>
            </a:extLst>
          </p:cNvPr>
          <p:cNvSpPr>
            <a:spLocks noGrp="1" noChangeArrowheads="1"/>
          </p:cNvSpPr>
          <p:nvPr>
            <p:ph type="title"/>
          </p:nvPr>
        </p:nvSpPr>
        <p:spPr>
          <a:xfrm>
            <a:off x="590550" y="557213"/>
            <a:ext cx="6451600" cy="876300"/>
          </a:xfrm>
        </p:spPr>
        <p:txBody>
          <a:bodyPr>
            <a:normAutofit/>
          </a:bodyPr>
          <a:lstStyle/>
          <a:p>
            <a:r>
              <a:rPr lang="en-US" altLang="en-US" sz="3200" b="1" dirty="0"/>
              <a:t>Multiple Inheritance (</a:t>
            </a:r>
            <a:r>
              <a:rPr lang="en-US" altLang="en-US" sz="3200" b="1" dirty="0" err="1"/>
              <a:t>cont</a:t>
            </a:r>
            <a:r>
              <a:rPr lang="en-US" altLang="en-US" sz="3200" b="1" dirty="0"/>
              <a:t>)</a:t>
            </a:r>
          </a:p>
        </p:txBody>
      </p:sp>
      <p:sp>
        <p:nvSpPr>
          <p:cNvPr id="63492" name="Rectangle 3">
            <a:extLst>
              <a:ext uri="{FF2B5EF4-FFF2-40B4-BE49-F238E27FC236}">
                <a16:creationId xmlns:a16="http://schemas.microsoft.com/office/drawing/2014/main" id="{D9120C9E-FF18-4575-B272-4D78877F36EE}"/>
              </a:ext>
            </a:extLst>
          </p:cNvPr>
          <p:cNvSpPr>
            <a:spLocks noGrp="1" noChangeArrowheads="1"/>
          </p:cNvSpPr>
          <p:nvPr>
            <p:ph idx="1"/>
          </p:nvPr>
        </p:nvSpPr>
        <p:spPr>
          <a:xfrm>
            <a:off x="595313" y="1737519"/>
            <a:ext cx="6553200" cy="7087394"/>
          </a:xfrm>
          <a:solidFill>
            <a:schemeClr val="bg1"/>
          </a:solidFill>
        </p:spPr>
        <p:txBody>
          <a:bodyPr lIns="283464" tIns="49212" rIns="283464" bIns="49212">
            <a:normAutofit/>
          </a:bodyPr>
          <a:lstStyle/>
          <a:p>
            <a:r>
              <a:rPr lang="en-US" altLang="en-US" sz="1800" dirty="0"/>
              <a:t>A derived class D may inherit from more than one base class:</a:t>
            </a:r>
            <a:br>
              <a:rPr lang="en-US" altLang="en-US" sz="1800" dirty="0"/>
            </a:br>
            <a:br>
              <a:rPr lang="en-US" altLang="en-US" sz="1800" dirty="0"/>
            </a:br>
            <a:r>
              <a:rPr lang="en-US" altLang="en-US" sz="1800" dirty="0"/>
              <a:t>     </a:t>
            </a:r>
            <a:r>
              <a:rPr lang="en-US" altLang="en-US" sz="1800" b="1" dirty="0">
                <a:latin typeface="Consolas" panose="020B0609020204030204" pitchFamily="49" charset="0"/>
              </a:rPr>
              <a:t>class D : public A, public B, ... { ... };</a:t>
            </a:r>
            <a:br>
              <a:rPr lang="en-US" altLang="en-US" sz="1800" b="1" dirty="0">
                <a:latin typeface="Courier New" panose="02070309020205020404" pitchFamily="49" charset="0"/>
              </a:rPr>
            </a:br>
            <a:endParaRPr lang="en-US" altLang="en-US" sz="1800" dirty="0">
              <a:latin typeface="Courier New" panose="02070309020205020404" pitchFamily="49" charset="0"/>
            </a:endParaRPr>
          </a:p>
          <a:p>
            <a:r>
              <a:rPr lang="en-US" altLang="en-US" sz="1800" dirty="0"/>
              <a:t>A, B, ... is not an ordered list.  It is a set.  The class D represents the union of the members of classes A, B, and C.</a:t>
            </a:r>
            <a:br>
              <a:rPr lang="en-US" altLang="en-US" sz="1800" dirty="0"/>
            </a:br>
            <a:endParaRPr lang="en-US" altLang="en-US" sz="1800" dirty="0"/>
          </a:p>
          <a:p>
            <a:r>
              <a:rPr lang="en-US" altLang="en-US" sz="1800" dirty="0"/>
              <a:t>If a member mf() of A has the same signature as a member of B, then there is an ambiguity which the compiler will not resolve.  Sending an mf() message to a derived object will result in compile time failure unless it is explicitly made unambiguous:</a:t>
            </a:r>
            <a:br>
              <a:rPr lang="en-US" altLang="en-US" sz="1800" dirty="0">
                <a:latin typeface="Courier New" panose="02070309020205020404" pitchFamily="49" charset="0"/>
              </a:rPr>
            </a:br>
            <a:br>
              <a:rPr lang="en-US" altLang="en-US" sz="1800" dirty="0">
                <a:latin typeface="Courier New" panose="02070309020205020404" pitchFamily="49" charset="0"/>
              </a:rPr>
            </a:br>
            <a:r>
              <a:rPr lang="en-US" altLang="en-US" sz="1800" dirty="0">
                <a:latin typeface="Consolas" panose="020B0609020204030204" pitchFamily="49" charset="0"/>
              </a:rPr>
              <a:t>   </a:t>
            </a:r>
            <a:r>
              <a:rPr lang="en-US" altLang="en-US" sz="1800" b="1" dirty="0" err="1">
                <a:latin typeface="Consolas" panose="020B0609020204030204" pitchFamily="49" charset="0"/>
              </a:rPr>
              <a:t>d.A</a:t>
            </a:r>
            <a:r>
              <a:rPr lang="en-US" altLang="en-US" sz="1800" b="1" dirty="0">
                <a:latin typeface="Consolas" panose="020B0609020204030204" pitchFamily="49" charset="0"/>
              </a:rPr>
              <a:t>::mf();</a:t>
            </a:r>
            <a:br>
              <a:rPr lang="en-US" altLang="en-US" sz="1800" b="1" dirty="0">
                <a:latin typeface="Courier New" panose="02070309020205020404" pitchFamily="49" charset="0"/>
              </a:rPr>
            </a:br>
            <a:endParaRPr lang="en-US" altLang="en-US" sz="1800" dirty="0">
              <a:latin typeface="Courier New" panose="02070309020205020404" pitchFamily="49" charset="0"/>
            </a:endParaRPr>
          </a:p>
          <a:p>
            <a:r>
              <a:rPr lang="en-US" altLang="en-US" sz="1800" dirty="0"/>
              <a:t>A constructor for D will automatically call constructors for  base objects, in the order cited in D’s declaration.</a:t>
            </a:r>
            <a:br>
              <a:rPr lang="en-US" altLang="en-US" sz="1800" dirty="0"/>
            </a:br>
            <a:endParaRPr lang="en-US" altLang="en-US" sz="1800" dirty="0"/>
          </a:p>
          <a:p>
            <a:r>
              <a:rPr lang="en-US" altLang="en-US" sz="1800" dirty="0"/>
              <a:t>D’s constructor may explicitly initialize data members of each of the base classes by naming parameterized base constructors in an initialization list:</a:t>
            </a:r>
            <a:br>
              <a:rPr lang="en-US" altLang="en-US" sz="1800" dirty="0"/>
            </a:br>
            <a:br>
              <a:rPr lang="en-US" altLang="en-US" sz="1800" dirty="0"/>
            </a:br>
            <a:r>
              <a:rPr lang="en-US" altLang="en-US" sz="1800" dirty="0">
                <a:latin typeface="Consolas" panose="020B0609020204030204" pitchFamily="49" charset="0"/>
              </a:rPr>
              <a:t> </a:t>
            </a:r>
            <a:r>
              <a:rPr lang="en-US" altLang="en-US" sz="1800" b="1" dirty="0">
                <a:latin typeface="Consolas" panose="020B0609020204030204" pitchFamily="49" charset="0"/>
              </a:rPr>
              <a:t>D(Ta a, Tb b, Tc C) : A(a), B(b), C(c) {...}</a:t>
            </a:r>
            <a:br>
              <a:rPr lang="en-US" altLang="en-US" sz="1800" b="1" dirty="0">
                <a:latin typeface="Consolas" panose="020B0609020204030204" pitchFamily="49" charset="0"/>
              </a:rPr>
            </a:br>
            <a:endParaRPr lang="en-US" altLang="en-US" sz="1800" dirty="0">
              <a:latin typeface="Consolas" panose="020B0609020204030204" pitchFamily="49" charset="0"/>
            </a:endParaRPr>
          </a:p>
        </p:txBody>
      </p:sp>
      <p:sp>
        <p:nvSpPr>
          <p:cNvPr id="63491" name="Slide Number Placeholder 4">
            <a:extLst>
              <a:ext uri="{FF2B5EF4-FFF2-40B4-BE49-F238E27FC236}">
                <a16:creationId xmlns:a16="http://schemas.microsoft.com/office/drawing/2014/main" id="{D5484D13-9216-45E8-8FD8-9DC040D47CE8}"/>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019D64CA-E534-4280-BF72-E55A7A67E16B}" type="slidenum">
              <a:rPr lang="en-US" altLang="en-US" sz="1500">
                <a:solidFill>
                  <a:schemeClr val="tx1"/>
                </a:solidFill>
              </a:rPr>
              <a:pPr>
                <a:spcBef>
                  <a:spcPct val="0"/>
                </a:spcBef>
                <a:buClrTx/>
                <a:buSzTx/>
                <a:buFontTx/>
                <a:buNone/>
              </a:pPr>
              <a:t>31</a:t>
            </a:fld>
            <a:endParaRPr lang="en-US" altLang="en-US" sz="1500">
              <a:solidFill>
                <a:schemeClr val="tx1"/>
              </a:solidFill>
            </a:endParaRPr>
          </a:p>
        </p:txBody>
      </p:sp>
      <p:sp>
        <p:nvSpPr>
          <p:cNvPr id="6" name="Footer Placeholder 3">
            <a:extLst>
              <a:ext uri="{FF2B5EF4-FFF2-40B4-BE49-F238E27FC236}">
                <a16:creationId xmlns:a16="http://schemas.microsoft.com/office/drawing/2014/main" id="{6FA6FE4F-29BF-4F20-ADFE-132C8E829669}"/>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2" name="Rectangle 5">
            <a:extLst>
              <a:ext uri="{FF2B5EF4-FFF2-40B4-BE49-F238E27FC236}">
                <a16:creationId xmlns:a16="http://schemas.microsoft.com/office/drawing/2014/main" id="{7E381B2C-58F7-477E-BC24-5C9CE7DC62EC}"/>
              </a:ext>
            </a:extLst>
          </p:cNvPr>
          <p:cNvSpPr>
            <a:spLocks noGrp="1" noChangeArrowheads="1"/>
          </p:cNvSpPr>
          <p:nvPr>
            <p:ph type="title"/>
          </p:nvPr>
        </p:nvSpPr>
        <p:spPr>
          <a:xfrm>
            <a:off x="590550" y="328613"/>
            <a:ext cx="6451600" cy="722312"/>
          </a:xfrm>
        </p:spPr>
        <p:txBody>
          <a:bodyPr>
            <a:normAutofit/>
          </a:bodyPr>
          <a:lstStyle/>
          <a:p>
            <a:r>
              <a:rPr lang="en-US" altLang="en-US" sz="3200" b="1" dirty="0"/>
              <a:t>Multiple Inheritance </a:t>
            </a:r>
            <a:r>
              <a:rPr lang="en-US" altLang="en-US" sz="3200" b="1" dirty="0" err="1"/>
              <a:t>Mixins</a:t>
            </a:r>
            <a:endParaRPr lang="en-US" altLang="en-US" sz="3200" b="1" dirty="0"/>
          </a:p>
        </p:txBody>
      </p:sp>
      <p:sp>
        <p:nvSpPr>
          <p:cNvPr id="65540" name="Rectangle 3">
            <a:extLst>
              <a:ext uri="{FF2B5EF4-FFF2-40B4-BE49-F238E27FC236}">
                <a16:creationId xmlns:a16="http://schemas.microsoft.com/office/drawing/2014/main" id="{184948EE-635E-4FEF-AD8A-37E56A3D03B2}"/>
              </a:ext>
            </a:extLst>
          </p:cNvPr>
          <p:cNvSpPr>
            <a:spLocks noGrp="1" noChangeArrowheads="1"/>
          </p:cNvSpPr>
          <p:nvPr>
            <p:ph idx="1"/>
          </p:nvPr>
        </p:nvSpPr>
        <p:spPr>
          <a:xfrm>
            <a:off x="519113" y="1204119"/>
            <a:ext cx="6705600" cy="8671719"/>
          </a:xfrm>
          <a:solidFill>
            <a:schemeClr val="bg1"/>
          </a:solidFill>
        </p:spPr>
        <p:txBody>
          <a:bodyPr lIns="283464" tIns="49212" rIns="283464" bIns="49212">
            <a:normAutofit/>
          </a:bodyPr>
          <a:lstStyle/>
          <a:p>
            <a:r>
              <a:rPr lang="en-US" altLang="en-US" sz="1800" dirty="0"/>
              <a:t>Suppose that we wish to design a string class with two specific types of applications in mind.</a:t>
            </a:r>
          </a:p>
          <a:p>
            <a:pPr lvl="1"/>
            <a:r>
              <a:rPr lang="en-US" altLang="en-US" sz="1600" dirty="0"/>
              <a:t>Most applications require minimal character space for each string, If we assign a short string to an existing long string the assignment operator would return left hand’s character space and allocate a new, smaller, space.</a:t>
            </a:r>
          </a:p>
          <a:p>
            <a:pPr lvl="1"/>
            <a:r>
              <a:rPr lang="en-US" altLang="en-US" sz="1600" dirty="0"/>
              <a:t>For tokenizing it is critically important that string operations like assignment and copying be as fast as possible.  In this case we might decide to reallocate space only if new string length exceeded existing allocation.  If smaller simply use front part of existing space.  This may eliminate many calls to a slow memory manager.</a:t>
            </a:r>
          </a:p>
          <a:p>
            <a:r>
              <a:rPr lang="en-US" altLang="en-US" sz="1800" dirty="0"/>
              <a:t>We can accomplish these opposing objectives using multiple inheritance in a “</a:t>
            </a:r>
            <a:r>
              <a:rPr lang="en-US" altLang="en-US" sz="1800" dirty="0" err="1"/>
              <a:t>mixin</a:t>
            </a:r>
            <a:r>
              <a:rPr lang="en-US" altLang="en-US" sz="1800" dirty="0"/>
              <a:t>” strategy.</a:t>
            </a:r>
            <a:br>
              <a:rPr lang="en-US" altLang="en-US" sz="1800" dirty="0"/>
            </a:br>
            <a:br>
              <a:rPr lang="en-US" altLang="en-US" sz="1800" dirty="0"/>
            </a:br>
            <a:br>
              <a:rPr lang="en-US" altLang="en-US" sz="1800" dirty="0"/>
            </a:br>
            <a:br>
              <a:rPr lang="en-US" altLang="en-US" sz="1800" dirty="0"/>
            </a:br>
            <a:br>
              <a:rPr lang="en-US" altLang="en-US" sz="1800" dirty="0"/>
            </a:br>
            <a:br>
              <a:rPr lang="en-US" altLang="en-US" sz="1800" dirty="0"/>
            </a:br>
            <a:br>
              <a:rPr lang="en-US" altLang="en-US" sz="1800" dirty="0"/>
            </a:br>
            <a:br>
              <a:rPr lang="en-US" altLang="en-US" sz="1800" dirty="0"/>
            </a:br>
            <a:br>
              <a:rPr lang="en-US" altLang="en-US" sz="1800" dirty="0"/>
            </a:br>
            <a:br>
              <a:rPr lang="en-US" altLang="en-US" sz="1800" dirty="0"/>
            </a:br>
            <a:endParaRPr lang="en-US" altLang="en-US" sz="1800" dirty="0"/>
          </a:p>
          <a:p>
            <a:r>
              <a:rPr lang="en-US" altLang="en-US" sz="1800" dirty="0"/>
              <a:t>We derive a string class from a base string representation class and one of  the allocators.  The chosen allocator replaces pointer to string’s character space.</a:t>
            </a:r>
            <a:br>
              <a:rPr lang="en-US" altLang="en-US" sz="1800" dirty="0"/>
            </a:br>
            <a:br>
              <a:rPr lang="en-US" altLang="en-US" sz="1800" dirty="0"/>
            </a:br>
            <a:r>
              <a:rPr lang="en-US" altLang="en-US" sz="1800" b="1" dirty="0">
                <a:latin typeface="Courier New" panose="02070309020205020404" pitchFamily="49" charset="0"/>
              </a:rPr>
              <a:t>class </a:t>
            </a:r>
            <a:r>
              <a:rPr lang="en-US" altLang="en-US" sz="1800" b="1" dirty="0" err="1">
                <a:latin typeface="Courier New" panose="02070309020205020404" pitchFamily="49" charset="0"/>
              </a:rPr>
              <a:t>str</a:t>
            </a:r>
            <a:r>
              <a:rPr lang="en-US" altLang="en-US" sz="1800" b="1" dirty="0">
                <a:latin typeface="Courier New" panose="02070309020205020404" pitchFamily="49" charset="0"/>
              </a:rPr>
              <a:t> : public </a:t>
            </a:r>
            <a:r>
              <a:rPr lang="en-US" altLang="en-US" sz="1800" b="1" dirty="0" err="1">
                <a:latin typeface="Courier New" panose="02070309020205020404" pitchFamily="49" charset="0"/>
              </a:rPr>
              <a:t>str_rep</a:t>
            </a:r>
            <a:r>
              <a:rPr lang="en-US" altLang="en-US" sz="1800" b="1" dirty="0">
                <a:latin typeface="Courier New" panose="02070309020205020404" pitchFamily="49" charset="0"/>
              </a:rPr>
              <a:t>, private </a:t>
            </a:r>
            <a:r>
              <a:rPr lang="en-US" altLang="en-US" sz="1800" b="1" dirty="0" err="1">
                <a:latin typeface="Courier New" panose="02070309020205020404" pitchFamily="49" charset="0"/>
              </a:rPr>
              <a:t>fastAlloc</a:t>
            </a:r>
            <a:r>
              <a:rPr lang="en-US" altLang="en-US" sz="1800" b="1" dirty="0">
                <a:latin typeface="Courier New" panose="02070309020205020404" pitchFamily="49" charset="0"/>
              </a:rPr>
              <a:t> { ... };</a:t>
            </a:r>
            <a:br>
              <a:rPr lang="en-US" altLang="en-US" sz="1800" b="1" dirty="0">
                <a:latin typeface="Courier New" panose="02070309020205020404" pitchFamily="49" charset="0"/>
              </a:rPr>
            </a:br>
            <a:endParaRPr lang="en-US" altLang="en-US" sz="1800" b="1" dirty="0">
              <a:latin typeface="Courier New" panose="02070309020205020404" pitchFamily="49" charset="0"/>
            </a:endParaRPr>
          </a:p>
          <a:p>
            <a:pPr>
              <a:buFontTx/>
              <a:buChar char=" "/>
            </a:pPr>
            <a:r>
              <a:rPr lang="en-US" altLang="en-US" sz="1800" dirty="0"/>
              <a:t>Here we </a:t>
            </a:r>
            <a:r>
              <a:rPr lang="en-US" altLang="en-US" sz="1800" dirty="0" err="1"/>
              <a:t>mixin</a:t>
            </a:r>
            <a:r>
              <a:rPr lang="en-US" altLang="en-US" sz="1800" dirty="0"/>
              <a:t> the string representation and allocation capabilities using multiple inheritance.</a:t>
            </a:r>
            <a:br>
              <a:rPr lang="en-US" altLang="en-US" sz="1800" dirty="0"/>
            </a:br>
            <a:endParaRPr lang="en-US" altLang="en-US" sz="1800" dirty="0"/>
          </a:p>
        </p:txBody>
      </p:sp>
      <p:sp>
        <p:nvSpPr>
          <p:cNvPr id="65539" name="Slide Number Placeholder 4">
            <a:extLst>
              <a:ext uri="{FF2B5EF4-FFF2-40B4-BE49-F238E27FC236}">
                <a16:creationId xmlns:a16="http://schemas.microsoft.com/office/drawing/2014/main" id="{8049FB20-E444-4638-BE79-6D873A37478A}"/>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0F8A9C2C-8763-4C9B-A1CA-F475B51F1FA4}" type="slidenum">
              <a:rPr lang="en-US" altLang="en-US" sz="1500">
                <a:solidFill>
                  <a:schemeClr val="tx1"/>
                </a:solidFill>
              </a:rPr>
              <a:pPr>
                <a:spcBef>
                  <a:spcPct val="0"/>
                </a:spcBef>
                <a:buClrTx/>
                <a:buSzTx/>
                <a:buFontTx/>
                <a:buNone/>
              </a:pPr>
              <a:t>32</a:t>
            </a:fld>
            <a:endParaRPr lang="en-US" altLang="en-US" sz="1500">
              <a:solidFill>
                <a:schemeClr val="tx1"/>
              </a:solidFill>
            </a:endParaRPr>
          </a:p>
        </p:txBody>
      </p:sp>
      <p:graphicFrame>
        <p:nvGraphicFramePr>
          <p:cNvPr id="65541" name="Object 4">
            <a:hlinkClick r:id="" action="ppaction://ole?verb=0"/>
            <a:extLst>
              <a:ext uri="{FF2B5EF4-FFF2-40B4-BE49-F238E27FC236}">
                <a16:creationId xmlns:a16="http://schemas.microsoft.com/office/drawing/2014/main" id="{D8745CF9-7D47-4174-91E4-F94902AFCB9A}"/>
              </a:ext>
            </a:extLst>
          </p:cNvPr>
          <p:cNvGraphicFramePr>
            <a:graphicFrameLocks/>
          </p:cNvGraphicFramePr>
          <p:nvPr>
            <p:extLst>
              <p:ext uri="{D42A27DB-BD31-4B8C-83A1-F6EECF244321}">
                <p14:modId xmlns:p14="http://schemas.microsoft.com/office/powerpoint/2010/main" val="2750836067"/>
              </p:ext>
            </p:extLst>
          </p:nvPr>
        </p:nvGraphicFramePr>
        <p:xfrm>
          <a:off x="975519" y="4536282"/>
          <a:ext cx="5240337" cy="2154237"/>
        </p:xfrm>
        <a:graphic>
          <a:graphicData uri="http://schemas.openxmlformats.org/presentationml/2006/ole">
            <mc:AlternateContent xmlns:mc="http://schemas.openxmlformats.org/markup-compatibility/2006">
              <mc:Choice xmlns:v="urn:schemas-microsoft-com:vml" Requires="v">
                <p:oleObj spid="_x0000_s65548" name="VISIO" r:id="rId4" imgW="5279136" imgH="2182368" progId="Visio.Drawing.4">
                  <p:embed/>
                </p:oleObj>
              </mc:Choice>
              <mc:Fallback>
                <p:oleObj name="VISIO" r:id="rId4" imgW="5279136" imgH="2182368" progId="Visio.Drawing.4">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5519" y="4536282"/>
                        <a:ext cx="5240337" cy="215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Footer Placeholder 3">
            <a:extLst>
              <a:ext uri="{FF2B5EF4-FFF2-40B4-BE49-F238E27FC236}">
                <a16:creationId xmlns:a16="http://schemas.microsoft.com/office/drawing/2014/main" id="{D20EA4F5-4834-45F1-B8EC-F52BCC842CC4}"/>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90" name="Rectangle 5">
            <a:extLst>
              <a:ext uri="{FF2B5EF4-FFF2-40B4-BE49-F238E27FC236}">
                <a16:creationId xmlns:a16="http://schemas.microsoft.com/office/drawing/2014/main" id="{36244E7D-DD00-4D1D-9F0C-3B688CBE50BA}"/>
              </a:ext>
            </a:extLst>
          </p:cNvPr>
          <p:cNvSpPr>
            <a:spLocks noGrp="1" noChangeArrowheads="1"/>
          </p:cNvSpPr>
          <p:nvPr>
            <p:ph type="title"/>
          </p:nvPr>
        </p:nvSpPr>
        <p:spPr>
          <a:xfrm>
            <a:off x="521802" y="525798"/>
            <a:ext cx="6546235" cy="678321"/>
          </a:xfrm>
        </p:spPr>
        <p:txBody>
          <a:bodyPr>
            <a:normAutofit/>
          </a:bodyPr>
          <a:lstStyle/>
          <a:p>
            <a:r>
              <a:rPr lang="en-US" altLang="en-US" sz="3200" b="1" dirty="0"/>
              <a:t>Dreaded Diamonds</a:t>
            </a:r>
          </a:p>
        </p:txBody>
      </p:sp>
      <p:sp>
        <p:nvSpPr>
          <p:cNvPr id="67588" name="Rectangle 3">
            <a:extLst>
              <a:ext uri="{FF2B5EF4-FFF2-40B4-BE49-F238E27FC236}">
                <a16:creationId xmlns:a16="http://schemas.microsoft.com/office/drawing/2014/main" id="{0BD4C316-6C7A-4839-A761-98BE6B15DE71}"/>
              </a:ext>
            </a:extLst>
          </p:cNvPr>
          <p:cNvSpPr>
            <a:spLocks noGrp="1" noChangeArrowheads="1"/>
          </p:cNvSpPr>
          <p:nvPr>
            <p:ph idx="1"/>
          </p:nvPr>
        </p:nvSpPr>
        <p:spPr>
          <a:xfrm>
            <a:off x="521802" y="1356520"/>
            <a:ext cx="6546235" cy="8519318"/>
          </a:xfrm>
          <a:noFill/>
        </p:spPr>
        <p:txBody>
          <a:bodyPr lIns="100012" tIns="49212" rIns="100012" bIns="49212">
            <a:normAutofit/>
          </a:bodyPr>
          <a:lstStyle/>
          <a:p>
            <a:r>
              <a:rPr lang="en-US" altLang="en-US" sz="2400" dirty="0"/>
              <a:t>Suppose we have the situation:</a:t>
            </a:r>
            <a:br>
              <a:rPr lang="en-US" altLang="en-US" sz="2400" dirty="0"/>
            </a:br>
            <a:br>
              <a:rPr lang="en-US" altLang="en-US" sz="2400" dirty="0"/>
            </a:br>
            <a:r>
              <a:rPr lang="en-US" altLang="en-US" sz="2800" dirty="0"/>
              <a:t> 	</a:t>
            </a:r>
            <a:r>
              <a:rPr lang="en-US" altLang="en-US" sz="2000" b="1" dirty="0">
                <a:latin typeface="Consolas" panose="020B0609020204030204" pitchFamily="49" charset="0"/>
              </a:rPr>
              <a:t>class B : public A { ... };   </a:t>
            </a:r>
            <a:br>
              <a:rPr lang="en-US" altLang="en-US" sz="2000" b="1" dirty="0">
                <a:latin typeface="Consolas" panose="020B0609020204030204" pitchFamily="49" charset="0"/>
              </a:rPr>
            </a:br>
            <a:r>
              <a:rPr lang="en-US" altLang="en-US" sz="2000" b="1" dirty="0">
                <a:latin typeface="Consolas" panose="020B0609020204030204" pitchFamily="49" charset="0"/>
              </a:rPr>
              <a:t>	class C : public A { ... };</a:t>
            </a:r>
            <a:br>
              <a:rPr lang="en-US" altLang="en-US" sz="2000" b="1" dirty="0">
                <a:latin typeface="Consolas" panose="020B0609020204030204" pitchFamily="49" charset="0"/>
              </a:rPr>
            </a:br>
            <a:r>
              <a:rPr lang="en-US" altLang="en-US" sz="2000" b="1" dirty="0">
                <a:latin typeface="Consolas" panose="020B0609020204030204" pitchFamily="49" charset="0"/>
              </a:rPr>
              <a:t>	class D : public B, public C { ... };</a:t>
            </a:r>
            <a:br>
              <a:rPr lang="en-US" altLang="en-US" sz="2000" b="1" dirty="0">
                <a:latin typeface="Consolas" panose="020B0609020204030204" pitchFamily="49" charset="0"/>
              </a:rPr>
            </a:br>
            <a:br>
              <a:rPr lang="en-US" altLang="en-US" sz="1600" dirty="0">
                <a:latin typeface="Consolas" panose="020B0609020204030204" pitchFamily="49" charset="0"/>
              </a:rPr>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endParaRPr lang="en-US" altLang="en-US" sz="2400" dirty="0"/>
          </a:p>
          <a:p>
            <a:r>
              <a:rPr lang="en-US" altLang="en-US" sz="2400" dirty="0"/>
              <a:t>Since D contains the attributes of all its base classes, all of the attributes of A are repeated twice in D.</a:t>
            </a:r>
          </a:p>
        </p:txBody>
      </p:sp>
      <p:sp>
        <p:nvSpPr>
          <p:cNvPr id="67587" name="Slide Number Placeholder 4">
            <a:extLst>
              <a:ext uri="{FF2B5EF4-FFF2-40B4-BE49-F238E27FC236}">
                <a16:creationId xmlns:a16="http://schemas.microsoft.com/office/drawing/2014/main" id="{AB1945A3-6DC7-4204-B909-C68894CC5BD1}"/>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2EBB1965-DC46-4CA5-A53D-8392D77F3651}" type="slidenum">
              <a:rPr lang="en-US" altLang="en-US" sz="1500">
                <a:solidFill>
                  <a:schemeClr val="tx1"/>
                </a:solidFill>
              </a:rPr>
              <a:pPr>
                <a:spcBef>
                  <a:spcPct val="0"/>
                </a:spcBef>
                <a:buClrTx/>
                <a:buSzTx/>
                <a:buFontTx/>
                <a:buNone/>
              </a:pPr>
              <a:t>33</a:t>
            </a:fld>
            <a:endParaRPr lang="en-US" altLang="en-US" sz="1500">
              <a:solidFill>
                <a:schemeClr val="tx1"/>
              </a:solidFill>
            </a:endParaRPr>
          </a:p>
        </p:txBody>
      </p:sp>
      <p:graphicFrame>
        <p:nvGraphicFramePr>
          <p:cNvPr id="67589" name="Object 4">
            <a:hlinkClick r:id="" action="ppaction://ole?verb=0"/>
            <a:extLst>
              <a:ext uri="{FF2B5EF4-FFF2-40B4-BE49-F238E27FC236}">
                <a16:creationId xmlns:a16="http://schemas.microsoft.com/office/drawing/2014/main" id="{6EA4CE0F-309B-4483-9FFD-C00B6C834C81}"/>
              </a:ext>
            </a:extLst>
          </p:cNvPr>
          <p:cNvGraphicFramePr>
            <a:graphicFrameLocks/>
          </p:cNvGraphicFramePr>
          <p:nvPr>
            <p:extLst>
              <p:ext uri="{D42A27DB-BD31-4B8C-83A1-F6EECF244321}">
                <p14:modId xmlns:p14="http://schemas.microsoft.com/office/powerpoint/2010/main" val="2929228478"/>
              </p:ext>
            </p:extLst>
          </p:nvPr>
        </p:nvGraphicFramePr>
        <p:xfrm>
          <a:off x="518319" y="3332957"/>
          <a:ext cx="5024438" cy="3357562"/>
        </p:xfrm>
        <a:graphic>
          <a:graphicData uri="http://schemas.openxmlformats.org/presentationml/2006/ole">
            <mc:AlternateContent xmlns:mc="http://schemas.openxmlformats.org/markup-compatibility/2006">
              <mc:Choice xmlns:v="urn:schemas-microsoft-com:vml" Requires="v">
                <p:oleObj spid="_x0000_s67596" name="VISIO" r:id="rId4" imgW="5087112" imgH="3401568" progId="Visio.Drawing.4">
                  <p:embed/>
                </p:oleObj>
              </mc:Choice>
              <mc:Fallback>
                <p:oleObj name="VISIO" r:id="rId4" imgW="5087112" imgH="3401568" progId="Visio.Drawing.4">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319" y="3332957"/>
                        <a:ext cx="5024438" cy="3357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Footer Placeholder 3">
            <a:extLst>
              <a:ext uri="{FF2B5EF4-FFF2-40B4-BE49-F238E27FC236}">
                <a16:creationId xmlns:a16="http://schemas.microsoft.com/office/drawing/2014/main" id="{3BD294E6-E40C-4FD7-9B17-C174B3703DCB}"/>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7" name="Rectangle 17">
            <a:extLst>
              <a:ext uri="{FF2B5EF4-FFF2-40B4-BE49-F238E27FC236}">
                <a16:creationId xmlns:a16="http://schemas.microsoft.com/office/drawing/2014/main" id="{BFD83397-CCDB-4C5C-BC11-8A53C5FAD7DC}"/>
              </a:ext>
            </a:extLst>
          </p:cNvPr>
          <p:cNvSpPr>
            <a:spLocks noGrp="1" noChangeArrowheads="1"/>
          </p:cNvSpPr>
          <p:nvPr>
            <p:ph type="title"/>
          </p:nvPr>
        </p:nvSpPr>
        <p:spPr>
          <a:xfrm>
            <a:off x="521802" y="525799"/>
            <a:ext cx="6546235" cy="753896"/>
          </a:xfrm>
        </p:spPr>
        <p:txBody>
          <a:bodyPr>
            <a:normAutofit/>
          </a:bodyPr>
          <a:lstStyle/>
          <a:p>
            <a:r>
              <a:rPr lang="en-US" altLang="en-US" sz="3200" b="1" dirty="0"/>
              <a:t>Dreaded Diamonds</a:t>
            </a:r>
          </a:p>
        </p:txBody>
      </p:sp>
      <p:sp>
        <p:nvSpPr>
          <p:cNvPr id="69636" name="Rectangle 3">
            <a:extLst>
              <a:ext uri="{FF2B5EF4-FFF2-40B4-BE49-F238E27FC236}">
                <a16:creationId xmlns:a16="http://schemas.microsoft.com/office/drawing/2014/main" id="{535A4722-6517-4782-A4C5-8FE4B0ED4C21}"/>
              </a:ext>
            </a:extLst>
          </p:cNvPr>
          <p:cNvSpPr>
            <a:spLocks noGrp="1" noChangeArrowheads="1"/>
          </p:cNvSpPr>
          <p:nvPr>
            <p:ph idx="1"/>
          </p:nvPr>
        </p:nvSpPr>
        <p:spPr>
          <a:xfrm>
            <a:off x="521802" y="1432719"/>
            <a:ext cx="6546235" cy="7462394"/>
          </a:xfrm>
          <a:noFill/>
        </p:spPr>
        <p:txBody>
          <a:bodyPr lIns="100012" tIns="49212" rIns="100012" bIns="49212">
            <a:normAutofit/>
          </a:bodyPr>
          <a:lstStyle/>
          <a:p>
            <a:r>
              <a:rPr lang="en-US" altLang="en-US" sz="2400" dirty="0"/>
              <a:t>Suppose we have the situation:</a:t>
            </a:r>
            <a:br>
              <a:rPr lang="en-US" altLang="en-US" sz="2400" dirty="0"/>
            </a:br>
            <a:br>
              <a:rPr lang="en-US" altLang="en-US" sz="2400" dirty="0"/>
            </a:br>
            <a:r>
              <a:rPr lang="en-US" altLang="en-US" sz="2400" dirty="0"/>
              <a:t>  </a:t>
            </a:r>
            <a:r>
              <a:rPr lang="en-US" altLang="en-US" sz="2400" dirty="0">
                <a:latin typeface="Consolas" panose="020B0609020204030204" pitchFamily="49" charset="0"/>
              </a:rPr>
              <a:t> 	</a:t>
            </a:r>
            <a:r>
              <a:rPr lang="en-US" altLang="en-US" sz="1600" b="1" dirty="0">
                <a:latin typeface="Consolas" panose="020B0609020204030204" pitchFamily="49" charset="0"/>
              </a:rPr>
              <a:t>class B : public A { ... };   </a:t>
            </a:r>
            <a:br>
              <a:rPr lang="en-US" altLang="en-US" sz="1600" b="1" dirty="0">
                <a:latin typeface="Consolas" panose="020B0609020204030204" pitchFamily="49" charset="0"/>
              </a:rPr>
            </a:br>
            <a:r>
              <a:rPr lang="en-US" altLang="en-US" sz="1600" b="1" dirty="0">
                <a:latin typeface="Consolas" panose="020B0609020204030204" pitchFamily="49" charset="0"/>
              </a:rPr>
              <a:t> 	class C : public A { ... };</a:t>
            </a:r>
            <a:br>
              <a:rPr lang="en-US" altLang="en-US" sz="1600" b="1" dirty="0">
                <a:latin typeface="Consolas" panose="020B0609020204030204" pitchFamily="49" charset="0"/>
              </a:rPr>
            </a:br>
            <a:r>
              <a:rPr lang="en-US" altLang="en-US" sz="1600" b="1" dirty="0">
                <a:latin typeface="Consolas" panose="020B0609020204030204" pitchFamily="49" charset="0"/>
              </a:rPr>
              <a:t> 	class D : public B, public C { ... };</a:t>
            </a:r>
            <a:br>
              <a:rPr lang="en-US" altLang="en-US" sz="1600" b="1" dirty="0">
                <a:latin typeface="Consolas" panose="020B0609020204030204" pitchFamily="49" charset="0"/>
              </a:rPr>
            </a:br>
            <a:br>
              <a:rPr lang="en-US" altLang="en-US" sz="1600" b="1" dirty="0">
                <a:latin typeface="Courier New" panose="02070309020205020404" pitchFamily="49" charset="0"/>
              </a:rPr>
            </a:br>
            <a:br>
              <a:rPr lang="en-US" altLang="en-US" sz="1600" dirty="0"/>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endParaRPr lang="en-US" altLang="en-US" sz="2400" dirty="0"/>
          </a:p>
          <a:p>
            <a:r>
              <a:rPr lang="en-US" altLang="en-US" sz="2400" dirty="0"/>
              <a:t>Since D contains the attributes of all its base classes, all of the attributes of A are repeated twice in D.</a:t>
            </a:r>
          </a:p>
        </p:txBody>
      </p:sp>
      <p:sp>
        <p:nvSpPr>
          <p:cNvPr id="69635" name="Slide Number Placeholder 4">
            <a:extLst>
              <a:ext uri="{FF2B5EF4-FFF2-40B4-BE49-F238E27FC236}">
                <a16:creationId xmlns:a16="http://schemas.microsoft.com/office/drawing/2014/main" id="{1A4898FE-D2D8-49C7-859C-1F8329A1B178}"/>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DCDD3CAF-8959-48DC-8C9E-AA6E077062BA}" type="slidenum">
              <a:rPr lang="en-US" altLang="en-US" sz="1500">
                <a:solidFill>
                  <a:schemeClr val="tx1"/>
                </a:solidFill>
              </a:rPr>
              <a:pPr>
                <a:spcBef>
                  <a:spcPct val="0"/>
                </a:spcBef>
                <a:buClrTx/>
                <a:buSzTx/>
                <a:buFontTx/>
                <a:buNone/>
              </a:pPr>
              <a:t>34</a:t>
            </a:fld>
            <a:endParaRPr lang="en-US" altLang="en-US" sz="1500">
              <a:solidFill>
                <a:schemeClr val="tx1"/>
              </a:solidFill>
            </a:endParaRPr>
          </a:p>
        </p:txBody>
      </p:sp>
      <p:grpSp>
        <p:nvGrpSpPr>
          <p:cNvPr id="69638" name="Group 31">
            <a:extLst>
              <a:ext uri="{FF2B5EF4-FFF2-40B4-BE49-F238E27FC236}">
                <a16:creationId xmlns:a16="http://schemas.microsoft.com/office/drawing/2014/main" id="{273FCC65-D871-491C-A53C-90DDC4B55F2D}"/>
              </a:ext>
            </a:extLst>
          </p:cNvPr>
          <p:cNvGrpSpPr>
            <a:grpSpLocks/>
          </p:cNvGrpSpPr>
          <p:nvPr/>
        </p:nvGrpSpPr>
        <p:grpSpPr bwMode="auto">
          <a:xfrm>
            <a:off x="1204119" y="3642519"/>
            <a:ext cx="4191000" cy="3200400"/>
            <a:chOff x="1319" y="2117"/>
            <a:chExt cx="2396" cy="1949"/>
          </a:xfrm>
        </p:grpSpPr>
        <p:sp>
          <p:nvSpPr>
            <p:cNvPr id="69639" name="Rectangle 32">
              <a:extLst>
                <a:ext uri="{FF2B5EF4-FFF2-40B4-BE49-F238E27FC236}">
                  <a16:creationId xmlns:a16="http://schemas.microsoft.com/office/drawing/2014/main" id="{FF3D2924-9E32-48A2-8095-0420648D08FF}"/>
                </a:ext>
              </a:extLst>
            </p:cNvPr>
            <p:cNvSpPr>
              <a:spLocks noChangeArrowheads="1"/>
            </p:cNvSpPr>
            <p:nvPr/>
          </p:nvSpPr>
          <p:spPr bwMode="auto">
            <a:xfrm>
              <a:off x="1319" y="2117"/>
              <a:ext cx="2396" cy="194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nvGrpSpPr>
            <p:cNvPr id="69640" name="Group 33">
              <a:extLst>
                <a:ext uri="{FF2B5EF4-FFF2-40B4-BE49-F238E27FC236}">
                  <a16:creationId xmlns:a16="http://schemas.microsoft.com/office/drawing/2014/main" id="{24109756-31F5-4249-8EFC-432D39D52188}"/>
                </a:ext>
              </a:extLst>
            </p:cNvPr>
            <p:cNvGrpSpPr>
              <a:grpSpLocks/>
            </p:cNvGrpSpPr>
            <p:nvPr/>
          </p:nvGrpSpPr>
          <p:grpSpPr bwMode="auto">
            <a:xfrm>
              <a:off x="2634" y="2324"/>
              <a:ext cx="788" cy="1223"/>
              <a:chOff x="2634" y="2324"/>
              <a:chExt cx="788" cy="1223"/>
            </a:xfrm>
          </p:grpSpPr>
          <p:sp>
            <p:nvSpPr>
              <p:cNvPr id="69649" name="Rectangle 34">
                <a:extLst>
                  <a:ext uri="{FF2B5EF4-FFF2-40B4-BE49-F238E27FC236}">
                    <a16:creationId xmlns:a16="http://schemas.microsoft.com/office/drawing/2014/main" id="{67E0D090-FA58-406E-8519-61422BE9056B}"/>
                  </a:ext>
                </a:extLst>
              </p:cNvPr>
              <p:cNvSpPr>
                <a:spLocks noChangeArrowheads="1"/>
              </p:cNvSpPr>
              <p:nvPr/>
            </p:nvSpPr>
            <p:spPr bwMode="auto">
              <a:xfrm>
                <a:off x="2634" y="2324"/>
                <a:ext cx="788" cy="122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69650" name="Rectangle 35">
                <a:extLst>
                  <a:ext uri="{FF2B5EF4-FFF2-40B4-BE49-F238E27FC236}">
                    <a16:creationId xmlns:a16="http://schemas.microsoft.com/office/drawing/2014/main" id="{4539D8FF-CB08-4A50-9DF9-38EA2F96674F}"/>
                  </a:ext>
                </a:extLst>
              </p:cNvPr>
              <p:cNvSpPr>
                <a:spLocks noChangeArrowheads="1"/>
              </p:cNvSpPr>
              <p:nvPr/>
            </p:nvSpPr>
            <p:spPr bwMode="auto">
              <a:xfrm>
                <a:off x="2766" y="2441"/>
                <a:ext cx="550" cy="4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grpSp>
          <p:nvGrpSpPr>
            <p:cNvPr id="69641" name="Group 36">
              <a:extLst>
                <a:ext uri="{FF2B5EF4-FFF2-40B4-BE49-F238E27FC236}">
                  <a16:creationId xmlns:a16="http://schemas.microsoft.com/office/drawing/2014/main" id="{CF97E7C5-F4F7-4259-BD96-F6AB8C846C9D}"/>
                </a:ext>
              </a:extLst>
            </p:cNvPr>
            <p:cNvGrpSpPr>
              <a:grpSpLocks/>
            </p:cNvGrpSpPr>
            <p:nvPr/>
          </p:nvGrpSpPr>
          <p:grpSpPr bwMode="auto">
            <a:xfrm>
              <a:off x="1584" y="2311"/>
              <a:ext cx="789" cy="1223"/>
              <a:chOff x="1584" y="2311"/>
              <a:chExt cx="789" cy="1223"/>
            </a:xfrm>
          </p:grpSpPr>
          <p:sp>
            <p:nvSpPr>
              <p:cNvPr id="69647" name="Rectangle 37">
                <a:extLst>
                  <a:ext uri="{FF2B5EF4-FFF2-40B4-BE49-F238E27FC236}">
                    <a16:creationId xmlns:a16="http://schemas.microsoft.com/office/drawing/2014/main" id="{B0CA8137-B0A3-4733-9DCE-4E3E943A5FB0}"/>
                  </a:ext>
                </a:extLst>
              </p:cNvPr>
              <p:cNvSpPr>
                <a:spLocks noChangeArrowheads="1"/>
              </p:cNvSpPr>
              <p:nvPr/>
            </p:nvSpPr>
            <p:spPr bwMode="auto">
              <a:xfrm>
                <a:off x="1584" y="2311"/>
                <a:ext cx="789" cy="122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69648" name="Rectangle 38">
                <a:extLst>
                  <a:ext uri="{FF2B5EF4-FFF2-40B4-BE49-F238E27FC236}">
                    <a16:creationId xmlns:a16="http://schemas.microsoft.com/office/drawing/2014/main" id="{15D143D4-A026-4627-A4DE-5AE9F5B55C74}"/>
                  </a:ext>
                </a:extLst>
              </p:cNvPr>
              <p:cNvSpPr>
                <a:spLocks noChangeArrowheads="1"/>
              </p:cNvSpPr>
              <p:nvPr/>
            </p:nvSpPr>
            <p:spPr bwMode="auto">
              <a:xfrm>
                <a:off x="1717" y="2428"/>
                <a:ext cx="550" cy="4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sp>
          <p:nvSpPr>
            <p:cNvPr id="69642" name="Rectangle 39">
              <a:extLst>
                <a:ext uri="{FF2B5EF4-FFF2-40B4-BE49-F238E27FC236}">
                  <a16:creationId xmlns:a16="http://schemas.microsoft.com/office/drawing/2014/main" id="{AF57B7F6-D51E-456A-B8DB-6FD9D9F69D91}"/>
                </a:ext>
              </a:extLst>
            </p:cNvPr>
            <p:cNvSpPr>
              <a:spLocks noChangeArrowheads="1"/>
            </p:cNvSpPr>
            <p:nvPr/>
          </p:nvSpPr>
          <p:spPr bwMode="auto">
            <a:xfrm>
              <a:off x="1930" y="2541"/>
              <a:ext cx="126"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A</a:t>
              </a:r>
            </a:p>
          </p:txBody>
        </p:sp>
        <p:sp>
          <p:nvSpPr>
            <p:cNvPr id="69643" name="Rectangle 40">
              <a:extLst>
                <a:ext uri="{FF2B5EF4-FFF2-40B4-BE49-F238E27FC236}">
                  <a16:creationId xmlns:a16="http://schemas.microsoft.com/office/drawing/2014/main" id="{6232DC9D-A5BE-4B45-AEC4-CBF5E558422F}"/>
                </a:ext>
              </a:extLst>
            </p:cNvPr>
            <p:cNvSpPr>
              <a:spLocks noChangeArrowheads="1"/>
            </p:cNvSpPr>
            <p:nvPr/>
          </p:nvSpPr>
          <p:spPr bwMode="auto">
            <a:xfrm>
              <a:off x="2940" y="2541"/>
              <a:ext cx="126"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A</a:t>
              </a:r>
            </a:p>
          </p:txBody>
        </p:sp>
        <p:sp>
          <p:nvSpPr>
            <p:cNvPr id="69644" name="Rectangle 41">
              <a:extLst>
                <a:ext uri="{FF2B5EF4-FFF2-40B4-BE49-F238E27FC236}">
                  <a16:creationId xmlns:a16="http://schemas.microsoft.com/office/drawing/2014/main" id="{143AF88A-6794-45DC-A9E1-FE2119E94ACF}"/>
                </a:ext>
              </a:extLst>
            </p:cNvPr>
            <p:cNvSpPr>
              <a:spLocks noChangeArrowheads="1"/>
            </p:cNvSpPr>
            <p:nvPr/>
          </p:nvSpPr>
          <p:spPr bwMode="auto">
            <a:xfrm>
              <a:off x="2979" y="3098"/>
              <a:ext cx="126"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C</a:t>
              </a:r>
            </a:p>
          </p:txBody>
        </p:sp>
        <p:sp>
          <p:nvSpPr>
            <p:cNvPr id="69645" name="Rectangle 42">
              <a:extLst>
                <a:ext uri="{FF2B5EF4-FFF2-40B4-BE49-F238E27FC236}">
                  <a16:creationId xmlns:a16="http://schemas.microsoft.com/office/drawing/2014/main" id="{78A27EA0-3F87-4B2B-9D12-594098CB91DB}"/>
                </a:ext>
              </a:extLst>
            </p:cNvPr>
            <p:cNvSpPr>
              <a:spLocks noChangeArrowheads="1"/>
            </p:cNvSpPr>
            <p:nvPr/>
          </p:nvSpPr>
          <p:spPr bwMode="auto">
            <a:xfrm>
              <a:off x="1917" y="3098"/>
              <a:ext cx="126"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B</a:t>
              </a:r>
            </a:p>
          </p:txBody>
        </p:sp>
        <p:sp>
          <p:nvSpPr>
            <p:cNvPr id="69646" name="Rectangle 43">
              <a:extLst>
                <a:ext uri="{FF2B5EF4-FFF2-40B4-BE49-F238E27FC236}">
                  <a16:creationId xmlns:a16="http://schemas.microsoft.com/office/drawing/2014/main" id="{A121D700-44D0-4AF0-A1DD-1294AD58F5DA}"/>
                </a:ext>
              </a:extLst>
            </p:cNvPr>
            <p:cNvSpPr>
              <a:spLocks noChangeArrowheads="1"/>
            </p:cNvSpPr>
            <p:nvPr/>
          </p:nvSpPr>
          <p:spPr bwMode="auto">
            <a:xfrm>
              <a:off x="2394" y="3749"/>
              <a:ext cx="193"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D</a:t>
              </a:r>
            </a:p>
          </p:txBody>
        </p:sp>
      </p:grpSp>
      <p:sp>
        <p:nvSpPr>
          <p:cNvPr id="19" name="Footer Placeholder 3">
            <a:extLst>
              <a:ext uri="{FF2B5EF4-FFF2-40B4-BE49-F238E27FC236}">
                <a16:creationId xmlns:a16="http://schemas.microsoft.com/office/drawing/2014/main" id="{8D40537D-2B82-4E9C-ABB6-22FBD5532798}"/>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6" name="Rectangle 17">
            <a:extLst>
              <a:ext uri="{FF2B5EF4-FFF2-40B4-BE49-F238E27FC236}">
                <a16:creationId xmlns:a16="http://schemas.microsoft.com/office/drawing/2014/main" id="{35CFC354-A149-46E9-B442-599EE41643F1}"/>
              </a:ext>
            </a:extLst>
          </p:cNvPr>
          <p:cNvSpPr>
            <a:spLocks noGrp="1" noChangeArrowheads="1"/>
          </p:cNvSpPr>
          <p:nvPr>
            <p:ph type="title"/>
          </p:nvPr>
        </p:nvSpPr>
        <p:spPr>
          <a:xfrm>
            <a:off x="521802" y="525798"/>
            <a:ext cx="6546235" cy="906921"/>
          </a:xfrm>
        </p:spPr>
        <p:txBody>
          <a:bodyPr>
            <a:normAutofit/>
          </a:bodyPr>
          <a:lstStyle/>
          <a:p>
            <a:r>
              <a:rPr lang="en-US" altLang="en-US" sz="3200" b="1" dirty="0"/>
              <a:t>Construction Sequence</a:t>
            </a:r>
          </a:p>
        </p:txBody>
      </p:sp>
      <p:sp>
        <p:nvSpPr>
          <p:cNvPr id="71684" name="Rectangle 3">
            <a:extLst>
              <a:ext uri="{FF2B5EF4-FFF2-40B4-BE49-F238E27FC236}">
                <a16:creationId xmlns:a16="http://schemas.microsoft.com/office/drawing/2014/main" id="{C75EFDB0-B7E3-4690-8C96-954C67622A58}"/>
              </a:ext>
            </a:extLst>
          </p:cNvPr>
          <p:cNvSpPr>
            <a:spLocks noGrp="1" noChangeArrowheads="1"/>
          </p:cNvSpPr>
          <p:nvPr>
            <p:ph idx="1"/>
          </p:nvPr>
        </p:nvSpPr>
        <p:spPr>
          <a:xfrm>
            <a:off x="521802" y="1508919"/>
            <a:ext cx="6546235" cy="7386194"/>
          </a:xfrm>
          <a:noFill/>
        </p:spPr>
        <p:txBody>
          <a:bodyPr lIns="100012" tIns="49212" rIns="100012" bIns="49212">
            <a:normAutofit/>
          </a:bodyPr>
          <a:lstStyle/>
          <a:p>
            <a:r>
              <a:rPr lang="en-US" altLang="en-US" sz="2000" dirty="0"/>
              <a:t>Base class constructors are called implicitly by derived class constructors.  The B and C constructors are called by D’s constructor.</a:t>
            </a:r>
            <a:br>
              <a:rPr lang="en-US" altLang="en-US" sz="2000" dirty="0"/>
            </a:br>
            <a:endParaRPr lang="en-US" altLang="en-US" sz="2000" dirty="0"/>
          </a:p>
          <a:p>
            <a:r>
              <a:rPr lang="en-US" altLang="en-US" sz="2000" dirty="0"/>
              <a:t>Who calls A’s constructor?</a:t>
            </a:r>
            <a:br>
              <a:rPr lang="en-US" altLang="en-US" sz="2000" dirty="0"/>
            </a:br>
            <a:br>
              <a:rPr lang="en-US" altLang="en-US" sz="2000" dirty="0"/>
            </a:br>
            <a:br>
              <a:rPr lang="en-US" altLang="en-US" sz="2000" dirty="0"/>
            </a:br>
            <a:br>
              <a:rPr lang="en-US" altLang="en-US" sz="2000" dirty="0"/>
            </a:br>
            <a:br>
              <a:rPr lang="en-US" altLang="en-US" sz="2000" dirty="0"/>
            </a:br>
            <a:br>
              <a:rPr lang="en-US" altLang="en-US" sz="2000" dirty="0"/>
            </a:br>
            <a:br>
              <a:rPr lang="en-US" altLang="en-US" sz="2000" dirty="0"/>
            </a:br>
            <a:br>
              <a:rPr lang="en-US" altLang="en-US" sz="2000" dirty="0"/>
            </a:br>
            <a:br>
              <a:rPr lang="en-US" altLang="en-US" sz="2000" dirty="0"/>
            </a:br>
            <a:br>
              <a:rPr lang="en-US" altLang="en-US" sz="2000" dirty="0"/>
            </a:br>
            <a:br>
              <a:rPr lang="en-US" altLang="en-US" sz="2000" dirty="0"/>
            </a:br>
            <a:br>
              <a:rPr lang="en-US" altLang="en-US" sz="2000" dirty="0"/>
            </a:br>
            <a:br>
              <a:rPr lang="en-US" altLang="en-US" sz="2000" dirty="0"/>
            </a:br>
            <a:br>
              <a:rPr lang="en-US" altLang="en-US" sz="2000" dirty="0"/>
            </a:br>
            <a:br>
              <a:rPr lang="en-US" altLang="en-US" sz="2000" dirty="0"/>
            </a:br>
            <a:br>
              <a:rPr lang="en-US" altLang="en-US" sz="2000" dirty="0"/>
            </a:br>
            <a:endParaRPr lang="en-US" altLang="en-US" sz="2000" dirty="0"/>
          </a:p>
          <a:p>
            <a:r>
              <a:rPr lang="en-US" altLang="en-US" sz="2000" dirty="0"/>
              <a:t>B will call its A constructor.  C will call its A constructor.</a:t>
            </a:r>
          </a:p>
        </p:txBody>
      </p:sp>
      <p:sp>
        <p:nvSpPr>
          <p:cNvPr id="71683" name="Slide Number Placeholder 4">
            <a:extLst>
              <a:ext uri="{FF2B5EF4-FFF2-40B4-BE49-F238E27FC236}">
                <a16:creationId xmlns:a16="http://schemas.microsoft.com/office/drawing/2014/main" id="{95E1C396-C505-4059-8859-24ED58EAD27C}"/>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287C4E6A-E605-44C1-B504-CE0705CC85F1}" type="slidenum">
              <a:rPr lang="en-US" altLang="en-US" sz="1500">
                <a:solidFill>
                  <a:schemeClr val="tx1"/>
                </a:solidFill>
              </a:rPr>
              <a:pPr>
                <a:spcBef>
                  <a:spcPct val="0"/>
                </a:spcBef>
                <a:buClrTx/>
                <a:buSzTx/>
                <a:buFontTx/>
                <a:buNone/>
              </a:pPr>
              <a:t>35</a:t>
            </a:fld>
            <a:endParaRPr lang="en-US" altLang="en-US" sz="1500">
              <a:solidFill>
                <a:schemeClr val="tx1"/>
              </a:solidFill>
            </a:endParaRPr>
          </a:p>
        </p:txBody>
      </p:sp>
      <p:grpSp>
        <p:nvGrpSpPr>
          <p:cNvPr id="71685" name="Group 16">
            <a:extLst>
              <a:ext uri="{FF2B5EF4-FFF2-40B4-BE49-F238E27FC236}">
                <a16:creationId xmlns:a16="http://schemas.microsoft.com/office/drawing/2014/main" id="{783D9339-0885-4EC5-A678-2835D3C09907}"/>
              </a:ext>
            </a:extLst>
          </p:cNvPr>
          <p:cNvGrpSpPr>
            <a:grpSpLocks/>
          </p:cNvGrpSpPr>
          <p:nvPr/>
        </p:nvGrpSpPr>
        <p:grpSpPr bwMode="auto">
          <a:xfrm>
            <a:off x="1356519" y="3490119"/>
            <a:ext cx="4191000" cy="3354387"/>
            <a:chOff x="1319" y="2117"/>
            <a:chExt cx="2396" cy="1949"/>
          </a:xfrm>
        </p:grpSpPr>
        <p:sp>
          <p:nvSpPr>
            <p:cNvPr id="71687" name="Rectangle 4">
              <a:extLst>
                <a:ext uri="{FF2B5EF4-FFF2-40B4-BE49-F238E27FC236}">
                  <a16:creationId xmlns:a16="http://schemas.microsoft.com/office/drawing/2014/main" id="{38258C12-BCDC-4749-B42C-FFB7FAF3BB8F}"/>
                </a:ext>
              </a:extLst>
            </p:cNvPr>
            <p:cNvSpPr>
              <a:spLocks noChangeArrowheads="1"/>
            </p:cNvSpPr>
            <p:nvPr/>
          </p:nvSpPr>
          <p:spPr bwMode="auto">
            <a:xfrm>
              <a:off x="1319" y="2117"/>
              <a:ext cx="2396" cy="194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nvGrpSpPr>
            <p:cNvPr id="71688" name="Group 7">
              <a:extLst>
                <a:ext uri="{FF2B5EF4-FFF2-40B4-BE49-F238E27FC236}">
                  <a16:creationId xmlns:a16="http://schemas.microsoft.com/office/drawing/2014/main" id="{CB31640A-0B7F-4596-BEE5-AFA223DD2CB1}"/>
                </a:ext>
              </a:extLst>
            </p:cNvPr>
            <p:cNvGrpSpPr>
              <a:grpSpLocks/>
            </p:cNvGrpSpPr>
            <p:nvPr/>
          </p:nvGrpSpPr>
          <p:grpSpPr bwMode="auto">
            <a:xfrm>
              <a:off x="2634" y="2324"/>
              <a:ext cx="788" cy="1223"/>
              <a:chOff x="2634" y="2324"/>
              <a:chExt cx="788" cy="1223"/>
            </a:xfrm>
          </p:grpSpPr>
          <p:sp>
            <p:nvSpPr>
              <p:cNvPr id="71697" name="Rectangle 5">
                <a:extLst>
                  <a:ext uri="{FF2B5EF4-FFF2-40B4-BE49-F238E27FC236}">
                    <a16:creationId xmlns:a16="http://schemas.microsoft.com/office/drawing/2014/main" id="{25CFBD09-E7E7-4F27-B57A-7BD95EB1A027}"/>
                  </a:ext>
                </a:extLst>
              </p:cNvPr>
              <p:cNvSpPr>
                <a:spLocks noChangeArrowheads="1"/>
              </p:cNvSpPr>
              <p:nvPr/>
            </p:nvSpPr>
            <p:spPr bwMode="auto">
              <a:xfrm>
                <a:off x="2634" y="2324"/>
                <a:ext cx="788" cy="122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71698" name="Rectangle 6">
                <a:extLst>
                  <a:ext uri="{FF2B5EF4-FFF2-40B4-BE49-F238E27FC236}">
                    <a16:creationId xmlns:a16="http://schemas.microsoft.com/office/drawing/2014/main" id="{EABED1A4-FBAC-4B5F-96B0-2F8D267DDBD8}"/>
                  </a:ext>
                </a:extLst>
              </p:cNvPr>
              <p:cNvSpPr>
                <a:spLocks noChangeArrowheads="1"/>
              </p:cNvSpPr>
              <p:nvPr/>
            </p:nvSpPr>
            <p:spPr bwMode="auto">
              <a:xfrm>
                <a:off x="2766" y="2441"/>
                <a:ext cx="550" cy="4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grpSp>
          <p:nvGrpSpPr>
            <p:cNvPr id="71689" name="Group 10">
              <a:extLst>
                <a:ext uri="{FF2B5EF4-FFF2-40B4-BE49-F238E27FC236}">
                  <a16:creationId xmlns:a16="http://schemas.microsoft.com/office/drawing/2014/main" id="{5AF298A9-EA9D-47E5-AD7E-360D3B63C029}"/>
                </a:ext>
              </a:extLst>
            </p:cNvPr>
            <p:cNvGrpSpPr>
              <a:grpSpLocks/>
            </p:cNvGrpSpPr>
            <p:nvPr/>
          </p:nvGrpSpPr>
          <p:grpSpPr bwMode="auto">
            <a:xfrm>
              <a:off x="1584" y="2311"/>
              <a:ext cx="789" cy="1223"/>
              <a:chOff x="1584" y="2311"/>
              <a:chExt cx="789" cy="1223"/>
            </a:xfrm>
          </p:grpSpPr>
          <p:sp>
            <p:nvSpPr>
              <p:cNvPr id="71695" name="Rectangle 8">
                <a:extLst>
                  <a:ext uri="{FF2B5EF4-FFF2-40B4-BE49-F238E27FC236}">
                    <a16:creationId xmlns:a16="http://schemas.microsoft.com/office/drawing/2014/main" id="{675F10BA-D782-459C-AF93-9F2BC934E20B}"/>
                  </a:ext>
                </a:extLst>
              </p:cNvPr>
              <p:cNvSpPr>
                <a:spLocks noChangeArrowheads="1"/>
              </p:cNvSpPr>
              <p:nvPr/>
            </p:nvSpPr>
            <p:spPr bwMode="auto">
              <a:xfrm>
                <a:off x="1584" y="2311"/>
                <a:ext cx="789" cy="122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71696" name="Rectangle 9">
                <a:extLst>
                  <a:ext uri="{FF2B5EF4-FFF2-40B4-BE49-F238E27FC236}">
                    <a16:creationId xmlns:a16="http://schemas.microsoft.com/office/drawing/2014/main" id="{5D757685-9C04-4FA8-B3FE-E47141DAABB0}"/>
                  </a:ext>
                </a:extLst>
              </p:cNvPr>
              <p:cNvSpPr>
                <a:spLocks noChangeArrowheads="1"/>
              </p:cNvSpPr>
              <p:nvPr/>
            </p:nvSpPr>
            <p:spPr bwMode="auto">
              <a:xfrm>
                <a:off x="1717" y="2428"/>
                <a:ext cx="550" cy="4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sp>
          <p:nvSpPr>
            <p:cNvPr id="71690" name="Rectangle 11">
              <a:extLst>
                <a:ext uri="{FF2B5EF4-FFF2-40B4-BE49-F238E27FC236}">
                  <a16:creationId xmlns:a16="http://schemas.microsoft.com/office/drawing/2014/main" id="{26DBEAF7-1D3B-4386-85C5-5E499D4D86E1}"/>
                </a:ext>
              </a:extLst>
            </p:cNvPr>
            <p:cNvSpPr>
              <a:spLocks noChangeArrowheads="1"/>
            </p:cNvSpPr>
            <p:nvPr/>
          </p:nvSpPr>
          <p:spPr bwMode="auto">
            <a:xfrm>
              <a:off x="1930" y="2541"/>
              <a:ext cx="126"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A</a:t>
              </a:r>
            </a:p>
          </p:txBody>
        </p:sp>
        <p:sp>
          <p:nvSpPr>
            <p:cNvPr id="71691" name="Rectangle 12">
              <a:extLst>
                <a:ext uri="{FF2B5EF4-FFF2-40B4-BE49-F238E27FC236}">
                  <a16:creationId xmlns:a16="http://schemas.microsoft.com/office/drawing/2014/main" id="{D3E3E1D7-209A-4811-9A13-E9B4BECD3CA7}"/>
                </a:ext>
              </a:extLst>
            </p:cNvPr>
            <p:cNvSpPr>
              <a:spLocks noChangeArrowheads="1"/>
            </p:cNvSpPr>
            <p:nvPr/>
          </p:nvSpPr>
          <p:spPr bwMode="auto">
            <a:xfrm>
              <a:off x="2940" y="2541"/>
              <a:ext cx="126"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A</a:t>
              </a:r>
            </a:p>
          </p:txBody>
        </p:sp>
        <p:sp>
          <p:nvSpPr>
            <p:cNvPr id="71692" name="Rectangle 13">
              <a:extLst>
                <a:ext uri="{FF2B5EF4-FFF2-40B4-BE49-F238E27FC236}">
                  <a16:creationId xmlns:a16="http://schemas.microsoft.com/office/drawing/2014/main" id="{D5FC8223-2C37-447F-9952-01AFA6497099}"/>
                </a:ext>
              </a:extLst>
            </p:cNvPr>
            <p:cNvSpPr>
              <a:spLocks noChangeArrowheads="1"/>
            </p:cNvSpPr>
            <p:nvPr/>
          </p:nvSpPr>
          <p:spPr bwMode="auto">
            <a:xfrm>
              <a:off x="2979" y="3098"/>
              <a:ext cx="126"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C</a:t>
              </a:r>
            </a:p>
          </p:txBody>
        </p:sp>
        <p:sp>
          <p:nvSpPr>
            <p:cNvPr id="71693" name="Rectangle 14">
              <a:extLst>
                <a:ext uri="{FF2B5EF4-FFF2-40B4-BE49-F238E27FC236}">
                  <a16:creationId xmlns:a16="http://schemas.microsoft.com/office/drawing/2014/main" id="{1D0E9879-E7E4-41E9-B81E-C35841B02D62}"/>
                </a:ext>
              </a:extLst>
            </p:cNvPr>
            <p:cNvSpPr>
              <a:spLocks noChangeArrowheads="1"/>
            </p:cNvSpPr>
            <p:nvPr/>
          </p:nvSpPr>
          <p:spPr bwMode="auto">
            <a:xfrm>
              <a:off x="1917" y="3098"/>
              <a:ext cx="126"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B</a:t>
              </a:r>
            </a:p>
          </p:txBody>
        </p:sp>
        <p:sp>
          <p:nvSpPr>
            <p:cNvPr id="71694" name="Rectangle 15">
              <a:extLst>
                <a:ext uri="{FF2B5EF4-FFF2-40B4-BE49-F238E27FC236}">
                  <a16:creationId xmlns:a16="http://schemas.microsoft.com/office/drawing/2014/main" id="{7E9A5E43-BD2F-48E9-A051-72CDC71CC1BA}"/>
                </a:ext>
              </a:extLst>
            </p:cNvPr>
            <p:cNvSpPr>
              <a:spLocks noChangeArrowheads="1"/>
            </p:cNvSpPr>
            <p:nvPr/>
          </p:nvSpPr>
          <p:spPr bwMode="auto">
            <a:xfrm>
              <a:off x="2394" y="3749"/>
              <a:ext cx="193"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D</a:t>
              </a:r>
            </a:p>
          </p:txBody>
        </p:sp>
      </p:grpSp>
      <p:sp>
        <p:nvSpPr>
          <p:cNvPr id="19" name="Footer Placeholder 3">
            <a:extLst>
              <a:ext uri="{FF2B5EF4-FFF2-40B4-BE49-F238E27FC236}">
                <a16:creationId xmlns:a16="http://schemas.microsoft.com/office/drawing/2014/main" id="{5AFA3331-EE35-471D-80A7-AA959B443B82}"/>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4" name="Rectangle 13">
            <a:extLst>
              <a:ext uri="{FF2B5EF4-FFF2-40B4-BE49-F238E27FC236}">
                <a16:creationId xmlns:a16="http://schemas.microsoft.com/office/drawing/2014/main" id="{3D087813-58A0-4A02-B26E-2AC45B9FF80F}"/>
              </a:ext>
            </a:extLst>
          </p:cNvPr>
          <p:cNvSpPr>
            <a:spLocks noGrp="1" noChangeArrowheads="1"/>
          </p:cNvSpPr>
          <p:nvPr>
            <p:ph type="title"/>
          </p:nvPr>
        </p:nvSpPr>
        <p:spPr>
          <a:xfrm>
            <a:off x="521802" y="525798"/>
            <a:ext cx="6546235" cy="859173"/>
          </a:xfrm>
        </p:spPr>
        <p:txBody>
          <a:bodyPr>
            <a:normAutofit/>
          </a:bodyPr>
          <a:lstStyle/>
          <a:p>
            <a:r>
              <a:rPr lang="en-US" altLang="en-US" sz="3200" b="1" dirty="0"/>
              <a:t>Virtual Base Classes</a:t>
            </a:r>
          </a:p>
        </p:txBody>
      </p:sp>
      <p:sp>
        <p:nvSpPr>
          <p:cNvPr id="73732" name="Rectangle 3">
            <a:extLst>
              <a:ext uri="{FF2B5EF4-FFF2-40B4-BE49-F238E27FC236}">
                <a16:creationId xmlns:a16="http://schemas.microsoft.com/office/drawing/2014/main" id="{E691B023-844F-4AB0-94AB-5DE45E9FFEA1}"/>
              </a:ext>
            </a:extLst>
          </p:cNvPr>
          <p:cNvSpPr>
            <a:spLocks noGrp="1" noChangeArrowheads="1"/>
          </p:cNvSpPr>
          <p:nvPr>
            <p:ph idx="1"/>
          </p:nvPr>
        </p:nvSpPr>
        <p:spPr>
          <a:xfrm>
            <a:off x="521802" y="1661319"/>
            <a:ext cx="6546235" cy="7833519"/>
          </a:xfrm>
          <a:noFill/>
        </p:spPr>
        <p:txBody>
          <a:bodyPr lIns="100012" tIns="49212" rIns="100012" bIns="49212">
            <a:normAutofit/>
          </a:bodyPr>
          <a:lstStyle/>
          <a:p>
            <a:r>
              <a:rPr lang="en-US" altLang="en-US" sz="2400" dirty="0"/>
              <a:t>We can avoid duplication of A’s members by making it a virtual base class:</a:t>
            </a:r>
            <a:br>
              <a:rPr lang="en-US" altLang="en-US" sz="2400" dirty="0"/>
            </a:br>
            <a:br>
              <a:rPr lang="en-US" altLang="en-US" sz="2400" dirty="0"/>
            </a:br>
            <a:r>
              <a:rPr lang="en-US" altLang="en-US" sz="2000" dirty="0">
                <a:latin typeface="Consolas" panose="020B0609020204030204" pitchFamily="49" charset="0"/>
              </a:rPr>
              <a:t>	</a:t>
            </a:r>
            <a:r>
              <a:rPr lang="en-US" altLang="en-US" sz="2000" b="1" dirty="0">
                <a:latin typeface="Consolas" panose="020B0609020204030204" pitchFamily="49" charset="0"/>
              </a:rPr>
              <a:t>class B : virtual public A { ... };   </a:t>
            </a:r>
            <a:br>
              <a:rPr lang="en-US" altLang="en-US" sz="2000" b="1" dirty="0">
                <a:latin typeface="Consolas" panose="020B0609020204030204" pitchFamily="49" charset="0"/>
              </a:rPr>
            </a:br>
            <a:r>
              <a:rPr lang="en-US" altLang="en-US" sz="2000" b="1" dirty="0">
                <a:latin typeface="Consolas" panose="020B0609020204030204" pitchFamily="49" charset="0"/>
              </a:rPr>
              <a:t>	class C : virtual public A { ... };</a:t>
            </a:r>
            <a:br>
              <a:rPr lang="en-US" altLang="en-US" sz="2000" b="1" dirty="0">
                <a:latin typeface="Consolas" panose="020B0609020204030204" pitchFamily="49" charset="0"/>
              </a:rPr>
            </a:br>
            <a:r>
              <a:rPr lang="en-US" altLang="en-US" sz="2000" b="1" dirty="0">
                <a:latin typeface="Consolas" panose="020B0609020204030204" pitchFamily="49" charset="0"/>
              </a:rPr>
              <a:t>	class D : public B, public C { ... };</a:t>
            </a:r>
            <a:br>
              <a:rPr lang="en-US" altLang="en-US" sz="2000" b="1" dirty="0">
                <a:latin typeface="Consolas" panose="020B0609020204030204" pitchFamily="49" charset="0"/>
              </a:rPr>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endParaRPr lang="en-US" altLang="en-US" sz="2400" dirty="0"/>
          </a:p>
          <a:p>
            <a:r>
              <a:rPr lang="en-US" altLang="en-US" sz="2400" dirty="0"/>
              <a:t>Now  an object of the D class contains only one set of base class A’s attributes.</a:t>
            </a:r>
          </a:p>
        </p:txBody>
      </p:sp>
      <p:sp>
        <p:nvSpPr>
          <p:cNvPr id="73731" name="Slide Number Placeholder 4">
            <a:extLst>
              <a:ext uri="{FF2B5EF4-FFF2-40B4-BE49-F238E27FC236}">
                <a16:creationId xmlns:a16="http://schemas.microsoft.com/office/drawing/2014/main" id="{B1157B5C-C997-41A3-BA2D-FC67696E8F67}"/>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A7C96335-779A-4698-A1A5-466EF16ECA17}" type="slidenum">
              <a:rPr lang="en-US" altLang="en-US" sz="1500">
                <a:solidFill>
                  <a:schemeClr val="tx1"/>
                </a:solidFill>
              </a:rPr>
              <a:pPr>
                <a:spcBef>
                  <a:spcPct val="0"/>
                </a:spcBef>
                <a:buClrTx/>
                <a:buSzTx/>
                <a:buFontTx/>
                <a:buNone/>
              </a:pPr>
              <a:t>36</a:t>
            </a:fld>
            <a:endParaRPr lang="en-US" altLang="en-US" sz="1500">
              <a:solidFill>
                <a:schemeClr val="tx1"/>
              </a:solidFill>
            </a:endParaRPr>
          </a:p>
        </p:txBody>
      </p:sp>
      <p:grpSp>
        <p:nvGrpSpPr>
          <p:cNvPr id="73733" name="Group 12">
            <a:extLst>
              <a:ext uri="{FF2B5EF4-FFF2-40B4-BE49-F238E27FC236}">
                <a16:creationId xmlns:a16="http://schemas.microsoft.com/office/drawing/2014/main" id="{4297C084-966D-4ABE-811B-C87A8F2E01B9}"/>
              </a:ext>
            </a:extLst>
          </p:cNvPr>
          <p:cNvGrpSpPr>
            <a:grpSpLocks/>
          </p:cNvGrpSpPr>
          <p:nvPr/>
        </p:nvGrpSpPr>
        <p:grpSpPr bwMode="auto">
          <a:xfrm>
            <a:off x="1508919" y="3947319"/>
            <a:ext cx="4267200" cy="3430587"/>
            <a:chOff x="1319" y="2117"/>
            <a:chExt cx="2396" cy="1949"/>
          </a:xfrm>
        </p:grpSpPr>
        <p:sp>
          <p:nvSpPr>
            <p:cNvPr id="73735" name="Rectangle 4">
              <a:extLst>
                <a:ext uri="{FF2B5EF4-FFF2-40B4-BE49-F238E27FC236}">
                  <a16:creationId xmlns:a16="http://schemas.microsoft.com/office/drawing/2014/main" id="{ED573D2D-3B46-4C5B-A0B4-664FEF57FCC2}"/>
                </a:ext>
              </a:extLst>
            </p:cNvPr>
            <p:cNvSpPr>
              <a:spLocks noChangeArrowheads="1"/>
            </p:cNvSpPr>
            <p:nvPr/>
          </p:nvSpPr>
          <p:spPr bwMode="auto">
            <a:xfrm>
              <a:off x="1319" y="2117"/>
              <a:ext cx="2396" cy="194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73736" name="Rectangle 5">
              <a:extLst>
                <a:ext uri="{FF2B5EF4-FFF2-40B4-BE49-F238E27FC236}">
                  <a16:creationId xmlns:a16="http://schemas.microsoft.com/office/drawing/2014/main" id="{A781F233-115F-42DE-A0DA-065BC2149D8D}"/>
                </a:ext>
              </a:extLst>
            </p:cNvPr>
            <p:cNvSpPr>
              <a:spLocks noChangeArrowheads="1"/>
            </p:cNvSpPr>
            <p:nvPr/>
          </p:nvSpPr>
          <p:spPr bwMode="auto">
            <a:xfrm>
              <a:off x="2634" y="2324"/>
              <a:ext cx="788" cy="122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73737" name="Rectangle 6">
              <a:extLst>
                <a:ext uri="{FF2B5EF4-FFF2-40B4-BE49-F238E27FC236}">
                  <a16:creationId xmlns:a16="http://schemas.microsoft.com/office/drawing/2014/main" id="{A8483DA4-D7CF-4414-9339-7E97C3B853A8}"/>
                </a:ext>
              </a:extLst>
            </p:cNvPr>
            <p:cNvSpPr>
              <a:spLocks noChangeArrowheads="1"/>
            </p:cNvSpPr>
            <p:nvPr/>
          </p:nvSpPr>
          <p:spPr bwMode="auto">
            <a:xfrm>
              <a:off x="1584" y="2311"/>
              <a:ext cx="789" cy="122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73738" name="Rectangle 7">
              <a:extLst>
                <a:ext uri="{FF2B5EF4-FFF2-40B4-BE49-F238E27FC236}">
                  <a16:creationId xmlns:a16="http://schemas.microsoft.com/office/drawing/2014/main" id="{0EA14CB6-7181-4C3F-A8C0-2D641229C897}"/>
                </a:ext>
              </a:extLst>
            </p:cNvPr>
            <p:cNvSpPr>
              <a:spLocks noChangeArrowheads="1"/>
            </p:cNvSpPr>
            <p:nvPr/>
          </p:nvSpPr>
          <p:spPr bwMode="auto">
            <a:xfrm>
              <a:off x="2979" y="3098"/>
              <a:ext cx="126"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C</a:t>
              </a:r>
            </a:p>
          </p:txBody>
        </p:sp>
        <p:sp>
          <p:nvSpPr>
            <p:cNvPr id="73739" name="Rectangle 8">
              <a:extLst>
                <a:ext uri="{FF2B5EF4-FFF2-40B4-BE49-F238E27FC236}">
                  <a16:creationId xmlns:a16="http://schemas.microsoft.com/office/drawing/2014/main" id="{609D2A74-1F74-46A5-9058-9778D316C1A9}"/>
                </a:ext>
              </a:extLst>
            </p:cNvPr>
            <p:cNvSpPr>
              <a:spLocks noChangeArrowheads="1"/>
            </p:cNvSpPr>
            <p:nvPr/>
          </p:nvSpPr>
          <p:spPr bwMode="auto">
            <a:xfrm>
              <a:off x="2226" y="2583"/>
              <a:ext cx="550" cy="48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73740" name="Rectangle 9">
              <a:extLst>
                <a:ext uri="{FF2B5EF4-FFF2-40B4-BE49-F238E27FC236}">
                  <a16:creationId xmlns:a16="http://schemas.microsoft.com/office/drawing/2014/main" id="{30E0B59A-96AF-4669-80FA-A5C6EB277814}"/>
                </a:ext>
              </a:extLst>
            </p:cNvPr>
            <p:cNvSpPr>
              <a:spLocks noChangeArrowheads="1"/>
            </p:cNvSpPr>
            <p:nvPr/>
          </p:nvSpPr>
          <p:spPr bwMode="auto">
            <a:xfrm>
              <a:off x="1917" y="3098"/>
              <a:ext cx="126"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B</a:t>
              </a:r>
            </a:p>
          </p:txBody>
        </p:sp>
        <p:sp>
          <p:nvSpPr>
            <p:cNvPr id="73741" name="Rectangle 10">
              <a:extLst>
                <a:ext uri="{FF2B5EF4-FFF2-40B4-BE49-F238E27FC236}">
                  <a16:creationId xmlns:a16="http://schemas.microsoft.com/office/drawing/2014/main" id="{876F8943-9B40-48BE-8372-18FFF7FD8A7D}"/>
                </a:ext>
              </a:extLst>
            </p:cNvPr>
            <p:cNvSpPr>
              <a:spLocks noChangeArrowheads="1"/>
            </p:cNvSpPr>
            <p:nvPr/>
          </p:nvSpPr>
          <p:spPr bwMode="auto">
            <a:xfrm>
              <a:off x="2394" y="3749"/>
              <a:ext cx="190"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D</a:t>
              </a:r>
            </a:p>
          </p:txBody>
        </p:sp>
        <p:sp>
          <p:nvSpPr>
            <p:cNvPr id="73742" name="Rectangle 11">
              <a:extLst>
                <a:ext uri="{FF2B5EF4-FFF2-40B4-BE49-F238E27FC236}">
                  <a16:creationId xmlns:a16="http://schemas.microsoft.com/office/drawing/2014/main" id="{A1964023-AAA6-43CD-BC2C-A7E26C00D563}"/>
                </a:ext>
              </a:extLst>
            </p:cNvPr>
            <p:cNvSpPr>
              <a:spLocks noChangeArrowheads="1"/>
            </p:cNvSpPr>
            <p:nvPr/>
          </p:nvSpPr>
          <p:spPr bwMode="auto">
            <a:xfrm>
              <a:off x="2387" y="2725"/>
              <a:ext cx="183"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A</a:t>
              </a:r>
            </a:p>
          </p:txBody>
        </p:sp>
      </p:grpSp>
      <p:sp>
        <p:nvSpPr>
          <p:cNvPr id="15" name="Footer Placeholder 3">
            <a:extLst>
              <a:ext uri="{FF2B5EF4-FFF2-40B4-BE49-F238E27FC236}">
                <a16:creationId xmlns:a16="http://schemas.microsoft.com/office/drawing/2014/main" id="{800D70D4-CA64-443B-BF63-8C8BCBBA37E5}"/>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2" name="Rectangle 13">
            <a:extLst>
              <a:ext uri="{FF2B5EF4-FFF2-40B4-BE49-F238E27FC236}">
                <a16:creationId xmlns:a16="http://schemas.microsoft.com/office/drawing/2014/main" id="{D42E90B2-38D2-45A7-9FF4-1623DD65F83B}"/>
              </a:ext>
            </a:extLst>
          </p:cNvPr>
          <p:cNvSpPr>
            <a:spLocks noGrp="1" noChangeArrowheads="1"/>
          </p:cNvSpPr>
          <p:nvPr>
            <p:ph type="title"/>
          </p:nvPr>
        </p:nvSpPr>
        <p:spPr>
          <a:xfrm>
            <a:off x="521802" y="525799"/>
            <a:ext cx="6546235" cy="634024"/>
          </a:xfrm>
        </p:spPr>
        <p:txBody>
          <a:bodyPr>
            <a:normAutofit/>
          </a:bodyPr>
          <a:lstStyle/>
          <a:p>
            <a:r>
              <a:rPr lang="en-US" altLang="en-US" sz="3200" b="1" dirty="0"/>
              <a:t>Construction Sequence</a:t>
            </a:r>
          </a:p>
        </p:txBody>
      </p:sp>
      <p:sp>
        <p:nvSpPr>
          <p:cNvPr id="75780" name="Rectangle 3">
            <a:extLst>
              <a:ext uri="{FF2B5EF4-FFF2-40B4-BE49-F238E27FC236}">
                <a16:creationId xmlns:a16="http://schemas.microsoft.com/office/drawing/2014/main" id="{2DF95F66-293B-450C-9BE2-25EDC0AE92AA}"/>
              </a:ext>
            </a:extLst>
          </p:cNvPr>
          <p:cNvSpPr>
            <a:spLocks noGrp="1" noChangeArrowheads="1"/>
          </p:cNvSpPr>
          <p:nvPr>
            <p:ph idx="1"/>
          </p:nvPr>
        </p:nvSpPr>
        <p:spPr>
          <a:xfrm>
            <a:off x="595313" y="1356519"/>
            <a:ext cx="6450012" cy="8315238"/>
          </a:xfrm>
          <a:noFill/>
        </p:spPr>
        <p:txBody>
          <a:bodyPr lIns="100012" tIns="49212" rIns="100012" bIns="49212">
            <a:normAutofit lnSpcReduction="10000"/>
          </a:bodyPr>
          <a:lstStyle/>
          <a:p>
            <a:r>
              <a:rPr lang="en-US" altLang="en-US" sz="2400" dirty="0"/>
              <a:t>We can avoid duplication of A’s members by making it a virtual base class:</a:t>
            </a:r>
            <a:br>
              <a:rPr lang="en-US" altLang="en-US" sz="2400" dirty="0"/>
            </a:br>
            <a:br>
              <a:rPr lang="en-US" altLang="en-US" sz="900" dirty="0"/>
            </a:br>
            <a:r>
              <a:rPr lang="en-US" altLang="en-US" sz="2400" dirty="0">
                <a:latin typeface="Consolas" panose="020B0609020204030204" pitchFamily="49" charset="0"/>
              </a:rPr>
              <a:t>	</a:t>
            </a:r>
            <a:r>
              <a:rPr lang="en-US" altLang="en-US" sz="1800" b="1" dirty="0">
                <a:latin typeface="Consolas" panose="020B0609020204030204" pitchFamily="49" charset="0"/>
              </a:rPr>
              <a:t>class B : virtual public A { ... };   </a:t>
            </a:r>
            <a:br>
              <a:rPr lang="en-US" altLang="en-US" sz="1800" b="1" dirty="0">
                <a:latin typeface="Consolas" panose="020B0609020204030204" pitchFamily="49" charset="0"/>
              </a:rPr>
            </a:br>
            <a:r>
              <a:rPr lang="en-US" altLang="en-US" sz="1800" b="1" dirty="0">
                <a:latin typeface="Consolas" panose="020B0609020204030204" pitchFamily="49" charset="0"/>
              </a:rPr>
              <a:t>	class C : virtual public A { ... };</a:t>
            </a:r>
            <a:br>
              <a:rPr lang="en-US" altLang="en-US" sz="1800" b="1" dirty="0">
                <a:latin typeface="Consolas" panose="020B0609020204030204" pitchFamily="49" charset="0"/>
              </a:rPr>
            </a:br>
            <a:r>
              <a:rPr lang="en-US" altLang="en-US" sz="1800" b="1" dirty="0">
                <a:latin typeface="Consolas" panose="020B0609020204030204" pitchFamily="49" charset="0"/>
              </a:rPr>
              <a:t>	class D : public B, public C { ... };</a:t>
            </a:r>
            <a:br>
              <a:rPr lang="en-US" altLang="en-US" sz="1800" b="1" dirty="0">
                <a:latin typeface="Consolas" panose="020B0609020204030204" pitchFamily="49" charset="0"/>
              </a:rPr>
            </a:br>
            <a:br>
              <a:rPr lang="en-US" altLang="en-US" sz="1800" dirty="0">
                <a:latin typeface="Consolas" panose="020B0609020204030204" pitchFamily="49" charset="0"/>
              </a:rPr>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endParaRPr lang="en-US" altLang="en-US" sz="2400" dirty="0"/>
          </a:p>
          <a:p>
            <a:r>
              <a:rPr lang="en-US" altLang="en-US" sz="2400" dirty="0"/>
              <a:t>Who calls A’s constructor?  The constructor for B?  The constructor for C?  C++ resolves the ambiguity by requiring the </a:t>
            </a:r>
            <a:r>
              <a:rPr lang="en-US" altLang="en-US" sz="2400" u="sng" dirty="0"/>
              <a:t>most derived class to invoke a virtual base class’s constructor</a:t>
            </a:r>
            <a:r>
              <a:rPr lang="en-US" altLang="en-US" sz="2400" dirty="0"/>
              <a:t>.  So D’s constructor will construct B and C and A.  Note that that sequence is different than for any derivation chain with  non-virtual base.</a:t>
            </a:r>
          </a:p>
        </p:txBody>
      </p:sp>
      <p:sp>
        <p:nvSpPr>
          <p:cNvPr id="75779" name="Slide Number Placeholder 4">
            <a:extLst>
              <a:ext uri="{FF2B5EF4-FFF2-40B4-BE49-F238E27FC236}">
                <a16:creationId xmlns:a16="http://schemas.microsoft.com/office/drawing/2014/main" id="{999A48FB-F25D-4F87-9944-CAC063BDBEA8}"/>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191BE376-6179-4AB2-88F7-A4D8C53F2BD2}" type="slidenum">
              <a:rPr lang="en-US" altLang="en-US" sz="1500">
                <a:solidFill>
                  <a:schemeClr val="tx1"/>
                </a:solidFill>
              </a:rPr>
              <a:pPr>
                <a:spcBef>
                  <a:spcPct val="0"/>
                </a:spcBef>
                <a:buClrTx/>
                <a:buSzTx/>
                <a:buFontTx/>
                <a:buNone/>
              </a:pPr>
              <a:t>37</a:t>
            </a:fld>
            <a:endParaRPr lang="en-US" altLang="en-US" sz="1500">
              <a:solidFill>
                <a:schemeClr val="tx1"/>
              </a:solidFill>
            </a:endParaRPr>
          </a:p>
        </p:txBody>
      </p:sp>
      <p:grpSp>
        <p:nvGrpSpPr>
          <p:cNvPr id="75781" name="Group 12">
            <a:extLst>
              <a:ext uri="{FF2B5EF4-FFF2-40B4-BE49-F238E27FC236}">
                <a16:creationId xmlns:a16="http://schemas.microsoft.com/office/drawing/2014/main" id="{C4C27274-7377-4E7E-9FE0-5565364943FB}"/>
              </a:ext>
            </a:extLst>
          </p:cNvPr>
          <p:cNvGrpSpPr>
            <a:grpSpLocks/>
          </p:cNvGrpSpPr>
          <p:nvPr/>
        </p:nvGrpSpPr>
        <p:grpSpPr bwMode="auto">
          <a:xfrm>
            <a:off x="1585119" y="3566319"/>
            <a:ext cx="4267200" cy="2971800"/>
            <a:chOff x="1319" y="2117"/>
            <a:chExt cx="2396" cy="1949"/>
          </a:xfrm>
        </p:grpSpPr>
        <p:sp>
          <p:nvSpPr>
            <p:cNvPr id="75783" name="Rectangle 4">
              <a:extLst>
                <a:ext uri="{FF2B5EF4-FFF2-40B4-BE49-F238E27FC236}">
                  <a16:creationId xmlns:a16="http://schemas.microsoft.com/office/drawing/2014/main" id="{E0D6EAEB-F109-4EAE-AF28-E59EDB0B8FC0}"/>
                </a:ext>
              </a:extLst>
            </p:cNvPr>
            <p:cNvSpPr>
              <a:spLocks noChangeArrowheads="1"/>
            </p:cNvSpPr>
            <p:nvPr/>
          </p:nvSpPr>
          <p:spPr bwMode="auto">
            <a:xfrm>
              <a:off x="1319" y="2117"/>
              <a:ext cx="2396" cy="194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75784" name="Rectangle 5">
              <a:extLst>
                <a:ext uri="{FF2B5EF4-FFF2-40B4-BE49-F238E27FC236}">
                  <a16:creationId xmlns:a16="http://schemas.microsoft.com/office/drawing/2014/main" id="{4E81BF69-4FCA-4B71-905A-734934DC02C6}"/>
                </a:ext>
              </a:extLst>
            </p:cNvPr>
            <p:cNvSpPr>
              <a:spLocks noChangeArrowheads="1"/>
            </p:cNvSpPr>
            <p:nvPr/>
          </p:nvSpPr>
          <p:spPr bwMode="auto">
            <a:xfrm>
              <a:off x="2634" y="2324"/>
              <a:ext cx="788" cy="122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75785" name="Rectangle 6">
              <a:extLst>
                <a:ext uri="{FF2B5EF4-FFF2-40B4-BE49-F238E27FC236}">
                  <a16:creationId xmlns:a16="http://schemas.microsoft.com/office/drawing/2014/main" id="{9E7782C2-2AC6-461C-939F-DB28AADB4245}"/>
                </a:ext>
              </a:extLst>
            </p:cNvPr>
            <p:cNvSpPr>
              <a:spLocks noChangeArrowheads="1"/>
            </p:cNvSpPr>
            <p:nvPr/>
          </p:nvSpPr>
          <p:spPr bwMode="auto">
            <a:xfrm>
              <a:off x="1584" y="2311"/>
              <a:ext cx="789" cy="122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75786" name="Rectangle 7">
              <a:extLst>
                <a:ext uri="{FF2B5EF4-FFF2-40B4-BE49-F238E27FC236}">
                  <a16:creationId xmlns:a16="http://schemas.microsoft.com/office/drawing/2014/main" id="{F07F046C-F156-4BB5-8889-6B7CAEA5BD56}"/>
                </a:ext>
              </a:extLst>
            </p:cNvPr>
            <p:cNvSpPr>
              <a:spLocks noChangeArrowheads="1"/>
            </p:cNvSpPr>
            <p:nvPr/>
          </p:nvSpPr>
          <p:spPr bwMode="auto">
            <a:xfrm>
              <a:off x="2979" y="3098"/>
              <a:ext cx="126"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C</a:t>
              </a:r>
            </a:p>
          </p:txBody>
        </p:sp>
        <p:sp>
          <p:nvSpPr>
            <p:cNvPr id="75787" name="Rectangle 8">
              <a:extLst>
                <a:ext uri="{FF2B5EF4-FFF2-40B4-BE49-F238E27FC236}">
                  <a16:creationId xmlns:a16="http://schemas.microsoft.com/office/drawing/2014/main" id="{1A8379D5-9DE1-4664-A9E8-8565D534EE8B}"/>
                </a:ext>
              </a:extLst>
            </p:cNvPr>
            <p:cNvSpPr>
              <a:spLocks noChangeArrowheads="1"/>
            </p:cNvSpPr>
            <p:nvPr/>
          </p:nvSpPr>
          <p:spPr bwMode="auto">
            <a:xfrm>
              <a:off x="2226" y="2583"/>
              <a:ext cx="550" cy="48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75788" name="Rectangle 9">
              <a:extLst>
                <a:ext uri="{FF2B5EF4-FFF2-40B4-BE49-F238E27FC236}">
                  <a16:creationId xmlns:a16="http://schemas.microsoft.com/office/drawing/2014/main" id="{C6723B15-0A16-427C-9CFC-D0B87FB5CD02}"/>
                </a:ext>
              </a:extLst>
            </p:cNvPr>
            <p:cNvSpPr>
              <a:spLocks noChangeArrowheads="1"/>
            </p:cNvSpPr>
            <p:nvPr/>
          </p:nvSpPr>
          <p:spPr bwMode="auto">
            <a:xfrm>
              <a:off x="1917" y="3098"/>
              <a:ext cx="126"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B</a:t>
              </a:r>
            </a:p>
          </p:txBody>
        </p:sp>
        <p:sp>
          <p:nvSpPr>
            <p:cNvPr id="75789" name="Rectangle 10">
              <a:extLst>
                <a:ext uri="{FF2B5EF4-FFF2-40B4-BE49-F238E27FC236}">
                  <a16:creationId xmlns:a16="http://schemas.microsoft.com/office/drawing/2014/main" id="{2FD43F58-C1AB-4883-BA38-2553B02561F3}"/>
                </a:ext>
              </a:extLst>
            </p:cNvPr>
            <p:cNvSpPr>
              <a:spLocks noChangeArrowheads="1"/>
            </p:cNvSpPr>
            <p:nvPr/>
          </p:nvSpPr>
          <p:spPr bwMode="auto">
            <a:xfrm>
              <a:off x="2394" y="3749"/>
              <a:ext cx="190"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D</a:t>
              </a:r>
            </a:p>
          </p:txBody>
        </p:sp>
        <p:sp>
          <p:nvSpPr>
            <p:cNvPr id="75790" name="Rectangle 11">
              <a:extLst>
                <a:ext uri="{FF2B5EF4-FFF2-40B4-BE49-F238E27FC236}">
                  <a16:creationId xmlns:a16="http://schemas.microsoft.com/office/drawing/2014/main" id="{A6A108DA-39D6-495B-AF63-8234CD6F85CD}"/>
                </a:ext>
              </a:extLst>
            </p:cNvPr>
            <p:cNvSpPr>
              <a:spLocks noChangeArrowheads="1"/>
            </p:cNvSpPr>
            <p:nvPr/>
          </p:nvSpPr>
          <p:spPr bwMode="auto">
            <a:xfrm>
              <a:off x="2387" y="2725"/>
              <a:ext cx="183"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A</a:t>
              </a:r>
            </a:p>
          </p:txBody>
        </p:sp>
      </p:grpSp>
      <p:sp>
        <p:nvSpPr>
          <p:cNvPr id="15" name="Footer Placeholder 3">
            <a:extLst>
              <a:ext uri="{FF2B5EF4-FFF2-40B4-BE49-F238E27FC236}">
                <a16:creationId xmlns:a16="http://schemas.microsoft.com/office/drawing/2014/main" id="{5900935B-A25E-4B40-A904-C07411C01A21}"/>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Rectangle 5">
            <a:extLst>
              <a:ext uri="{FF2B5EF4-FFF2-40B4-BE49-F238E27FC236}">
                <a16:creationId xmlns:a16="http://schemas.microsoft.com/office/drawing/2014/main" id="{3788EB4B-A16F-4C77-AAEA-A9B44C0E7364}"/>
              </a:ext>
            </a:extLst>
          </p:cNvPr>
          <p:cNvSpPr>
            <a:spLocks noGrp="1" noChangeArrowheads="1"/>
          </p:cNvSpPr>
          <p:nvPr>
            <p:ph type="title"/>
          </p:nvPr>
        </p:nvSpPr>
        <p:spPr>
          <a:xfrm>
            <a:off x="442913" y="633413"/>
            <a:ext cx="6858000" cy="800100"/>
          </a:xfrm>
        </p:spPr>
        <p:txBody>
          <a:bodyPr>
            <a:normAutofit/>
          </a:bodyPr>
          <a:lstStyle/>
          <a:p>
            <a:r>
              <a:rPr lang="en-US" altLang="en-US" sz="3200" b="1" dirty="0"/>
              <a:t>Initializing Virtual Base Classes</a:t>
            </a:r>
          </a:p>
        </p:txBody>
      </p:sp>
      <p:sp>
        <p:nvSpPr>
          <p:cNvPr id="77828" name="Rectangle 3">
            <a:extLst>
              <a:ext uri="{FF2B5EF4-FFF2-40B4-BE49-F238E27FC236}">
                <a16:creationId xmlns:a16="http://schemas.microsoft.com/office/drawing/2014/main" id="{74E3E92F-EBA3-43C6-BF5F-21D58231B0C0}"/>
              </a:ext>
            </a:extLst>
          </p:cNvPr>
          <p:cNvSpPr>
            <a:spLocks noGrp="1" noChangeArrowheads="1"/>
          </p:cNvSpPr>
          <p:nvPr>
            <p:ph idx="1"/>
          </p:nvPr>
        </p:nvSpPr>
        <p:spPr>
          <a:xfrm>
            <a:off x="442913" y="1661319"/>
            <a:ext cx="6858000" cy="7119144"/>
          </a:xfrm>
          <a:solidFill>
            <a:schemeClr val="bg1"/>
          </a:solidFill>
        </p:spPr>
        <p:txBody>
          <a:bodyPr lIns="283464" tIns="49212" rIns="283464" bIns="49212">
            <a:normAutofit lnSpcReduction="10000"/>
          </a:bodyPr>
          <a:lstStyle/>
          <a:p>
            <a:r>
              <a:rPr lang="en-US" altLang="en-US" sz="2400" dirty="0"/>
              <a:t>A constructor of a derived class may explicitly initialize its base(s) with the syntax:</a:t>
            </a:r>
            <a:br>
              <a:rPr lang="en-US" altLang="en-US" sz="2400" dirty="0"/>
            </a:br>
            <a:br>
              <a:rPr lang="en-US" altLang="en-US" sz="2400" dirty="0"/>
            </a:br>
            <a:r>
              <a:rPr lang="en-US" altLang="en-US" sz="2400" dirty="0"/>
              <a:t>	</a:t>
            </a:r>
            <a:r>
              <a:rPr lang="en-US" altLang="en-US" sz="2000" b="1" dirty="0">
                <a:latin typeface="Consolas" panose="020B0609020204030204" pitchFamily="49" charset="0"/>
              </a:rPr>
              <a:t>B(Ta a) : A(a) { ... }</a:t>
            </a:r>
            <a:br>
              <a:rPr lang="en-US" altLang="en-US" sz="2000" b="1" dirty="0">
                <a:latin typeface="Consolas" panose="020B0609020204030204" pitchFamily="49" charset="0"/>
              </a:rPr>
            </a:br>
            <a:endParaRPr lang="en-US" altLang="en-US" sz="2000" dirty="0">
              <a:latin typeface="Consolas" panose="020B0609020204030204" pitchFamily="49" charset="0"/>
            </a:endParaRPr>
          </a:p>
          <a:p>
            <a:r>
              <a:rPr lang="en-US" altLang="en-US" sz="2400" dirty="0"/>
              <a:t>A virtual base class must be initialized by the most derived constructor, so, for example:</a:t>
            </a:r>
            <a:br>
              <a:rPr lang="en-US" altLang="en-US" sz="2400" dirty="0"/>
            </a:br>
            <a:br>
              <a:rPr lang="en-US" altLang="en-US" sz="2400" dirty="0"/>
            </a:br>
            <a:r>
              <a:rPr lang="en-US" altLang="en-US" sz="2400" dirty="0"/>
              <a:t> </a:t>
            </a:r>
            <a:r>
              <a:rPr lang="en-US" altLang="en-US" sz="2400" dirty="0">
                <a:latin typeface="Consolas" panose="020B0609020204030204" pitchFamily="49" charset="0"/>
              </a:rPr>
              <a:t>	</a:t>
            </a:r>
            <a:r>
              <a:rPr lang="en-US" altLang="en-US" sz="2000" b="1" dirty="0">
                <a:latin typeface="Consolas" panose="020B0609020204030204" pitchFamily="49" charset="0"/>
              </a:rPr>
              <a:t>class B : virtual public A { ... };   </a:t>
            </a:r>
            <a:br>
              <a:rPr lang="en-US" altLang="en-US" sz="2000" b="1" dirty="0">
                <a:latin typeface="Consolas" panose="020B0609020204030204" pitchFamily="49" charset="0"/>
              </a:rPr>
            </a:br>
            <a:r>
              <a:rPr lang="en-US" altLang="en-US" sz="2000" b="1" dirty="0">
                <a:latin typeface="Consolas" panose="020B0609020204030204" pitchFamily="49" charset="0"/>
              </a:rPr>
              <a:t>	class C : virtual public A { ... };</a:t>
            </a:r>
            <a:br>
              <a:rPr lang="en-US" altLang="en-US" sz="2000" b="1" dirty="0">
                <a:latin typeface="Consolas" panose="020B0609020204030204" pitchFamily="49" charset="0"/>
              </a:rPr>
            </a:br>
            <a:r>
              <a:rPr lang="en-US" altLang="en-US" sz="2000" b="1" dirty="0">
                <a:latin typeface="Consolas" panose="020B0609020204030204" pitchFamily="49" charset="0"/>
              </a:rPr>
              <a:t>	class D : public B, public C { ... };</a:t>
            </a:r>
            <a:br>
              <a:rPr lang="en-US" altLang="en-US" sz="2000" b="1" dirty="0">
                <a:latin typeface="Consolas" panose="020B0609020204030204" pitchFamily="49" charset="0"/>
              </a:rPr>
            </a:br>
            <a:br>
              <a:rPr lang="en-US" altLang="en-US" sz="2400" dirty="0"/>
            </a:br>
            <a:r>
              <a:rPr lang="en-US" altLang="en-US" sz="2400" dirty="0"/>
              <a:t>A will be initialized by:</a:t>
            </a:r>
            <a:br>
              <a:rPr lang="en-US" altLang="en-US" sz="2400" dirty="0"/>
            </a:br>
            <a:br>
              <a:rPr lang="en-US" altLang="en-US" sz="2400" dirty="0"/>
            </a:br>
            <a:r>
              <a:rPr lang="en-US" altLang="en-US" sz="2000" dirty="0">
                <a:latin typeface="Consolas" panose="020B0609020204030204" pitchFamily="49" charset="0"/>
              </a:rPr>
              <a:t>  </a:t>
            </a:r>
            <a:r>
              <a:rPr lang="en-US" altLang="en-US" sz="2000" b="1" dirty="0">
                <a:latin typeface="Consolas" panose="020B0609020204030204" pitchFamily="49" charset="0"/>
              </a:rPr>
              <a:t>D(Ta a, Tb b, Tc c) </a:t>
            </a:r>
            <a:br>
              <a:rPr lang="en-US" altLang="en-US" sz="2000" b="1" dirty="0">
                <a:latin typeface="Consolas" panose="020B0609020204030204" pitchFamily="49" charset="0"/>
              </a:rPr>
            </a:br>
            <a:r>
              <a:rPr lang="en-US" altLang="en-US" sz="2000" b="1" dirty="0">
                <a:latin typeface="Consolas" panose="020B0609020204030204" pitchFamily="49" charset="0"/>
              </a:rPr>
              <a:t>      : A(a), B(b), C(c) { ... }</a:t>
            </a:r>
            <a:br>
              <a:rPr lang="en-US" altLang="en-US" sz="2000" b="1" dirty="0">
                <a:latin typeface="Consolas" panose="020B0609020204030204" pitchFamily="49" charset="0"/>
              </a:rPr>
            </a:br>
            <a:br>
              <a:rPr lang="en-US" altLang="en-US" sz="2000" dirty="0">
                <a:latin typeface="Consolas" panose="020B0609020204030204" pitchFamily="49" charset="0"/>
              </a:rPr>
            </a:br>
            <a:r>
              <a:rPr lang="en-US" altLang="en-US" sz="2400" dirty="0"/>
              <a:t>If A were not virtual B’s copy would be initialized by B and C’s copy would be initialized by C.</a:t>
            </a:r>
            <a:br>
              <a:rPr lang="en-US" altLang="en-US" sz="2400" dirty="0"/>
            </a:br>
            <a:endParaRPr lang="en-US" altLang="en-US" sz="2400" dirty="0"/>
          </a:p>
          <a:p>
            <a:r>
              <a:rPr lang="en-US" altLang="en-US" sz="2400" u="sng" dirty="0"/>
              <a:t>Note that changing a base class from non-virtual to virtual can break correct code.</a:t>
            </a:r>
          </a:p>
        </p:txBody>
      </p:sp>
      <p:sp>
        <p:nvSpPr>
          <p:cNvPr id="77827" name="Slide Number Placeholder 4">
            <a:extLst>
              <a:ext uri="{FF2B5EF4-FFF2-40B4-BE49-F238E27FC236}">
                <a16:creationId xmlns:a16="http://schemas.microsoft.com/office/drawing/2014/main" id="{A23BE1B2-7C54-4EBC-8648-98BBEBEAF5E4}"/>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E937C1C2-61E8-4B84-BE06-36C333517CBE}" type="slidenum">
              <a:rPr lang="en-US" altLang="en-US" sz="1500">
                <a:solidFill>
                  <a:schemeClr val="tx1"/>
                </a:solidFill>
              </a:rPr>
              <a:pPr>
                <a:spcBef>
                  <a:spcPct val="0"/>
                </a:spcBef>
                <a:buClrTx/>
                <a:buSzTx/>
                <a:buFontTx/>
                <a:buNone/>
              </a:pPr>
              <a:t>38</a:t>
            </a:fld>
            <a:endParaRPr lang="en-US" altLang="en-US" sz="1500">
              <a:solidFill>
                <a:schemeClr val="tx1"/>
              </a:solidFill>
            </a:endParaRPr>
          </a:p>
        </p:txBody>
      </p:sp>
      <p:sp>
        <p:nvSpPr>
          <p:cNvPr id="6" name="Footer Placeholder 3">
            <a:extLst>
              <a:ext uri="{FF2B5EF4-FFF2-40B4-BE49-F238E27FC236}">
                <a16:creationId xmlns:a16="http://schemas.microsoft.com/office/drawing/2014/main" id="{963582F4-C5F0-4A92-84E0-B11A02CEA6EC}"/>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4">
            <a:extLst>
              <a:ext uri="{FF2B5EF4-FFF2-40B4-BE49-F238E27FC236}">
                <a16:creationId xmlns:a16="http://schemas.microsoft.com/office/drawing/2014/main" id="{6370005E-B5C7-4055-9598-2439249C7006}"/>
              </a:ext>
            </a:extLst>
          </p:cNvPr>
          <p:cNvSpPr>
            <a:spLocks noGrp="1" noChangeArrowheads="1"/>
          </p:cNvSpPr>
          <p:nvPr>
            <p:ph type="ctrTitle"/>
          </p:nvPr>
        </p:nvSpPr>
        <p:spPr>
          <a:xfrm>
            <a:off x="1585913" y="3068638"/>
            <a:ext cx="4648200" cy="2116137"/>
          </a:xfrm>
        </p:spPr>
        <p:txBody>
          <a:bodyPr/>
          <a:lstStyle/>
          <a:p>
            <a:r>
              <a:rPr lang="en-US" altLang="en-US" b="1"/>
              <a:t>End of Presentation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3" name="Rectangle 5">
            <a:extLst>
              <a:ext uri="{FF2B5EF4-FFF2-40B4-BE49-F238E27FC236}">
                <a16:creationId xmlns:a16="http://schemas.microsoft.com/office/drawing/2014/main" id="{FE28C127-25B6-42F4-86EE-8E797DEBA7D2}"/>
              </a:ext>
            </a:extLst>
          </p:cNvPr>
          <p:cNvSpPr>
            <a:spLocks noGrp="1" noChangeArrowheads="1"/>
          </p:cNvSpPr>
          <p:nvPr>
            <p:ph type="title"/>
          </p:nvPr>
        </p:nvSpPr>
        <p:spPr>
          <a:xfrm>
            <a:off x="590550" y="635000"/>
            <a:ext cx="6451600" cy="722313"/>
          </a:xfrm>
        </p:spPr>
        <p:txBody>
          <a:bodyPr>
            <a:normAutofit/>
          </a:bodyPr>
          <a:lstStyle/>
          <a:p>
            <a:r>
              <a:rPr lang="en-US" altLang="en-US" sz="3200" b="1" dirty="0"/>
              <a:t>Aggregation</a:t>
            </a:r>
          </a:p>
        </p:txBody>
      </p:sp>
      <p:sp>
        <p:nvSpPr>
          <p:cNvPr id="9221" name="Rectangle 3">
            <a:extLst>
              <a:ext uri="{FF2B5EF4-FFF2-40B4-BE49-F238E27FC236}">
                <a16:creationId xmlns:a16="http://schemas.microsoft.com/office/drawing/2014/main" id="{1C291C4F-E7F7-40D1-AE4C-F53F547068E0}"/>
              </a:ext>
            </a:extLst>
          </p:cNvPr>
          <p:cNvSpPr>
            <a:spLocks noGrp="1" noChangeArrowheads="1"/>
          </p:cNvSpPr>
          <p:nvPr>
            <p:ph idx="1"/>
          </p:nvPr>
        </p:nvSpPr>
        <p:spPr>
          <a:xfrm>
            <a:off x="595313" y="1357313"/>
            <a:ext cx="6450012" cy="8545821"/>
          </a:xfrm>
          <a:noFill/>
        </p:spPr>
        <p:txBody>
          <a:bodyPr lIns="100012" tIns="49212" rIns="100012" bIns="49212">
            <a:normAutofit/>
          </a:bodyPr>
          <a:lstStyle/>
          <a:p>
            <a:pPr>
              <a:buFont typeface="Symbol" panose="05050102010706020507" pitchFamily="18" charset="2"/>
              <a:buNone/>
            </a:pPr>
            <a:br>
              <a:rPr lang="en-US" altLang="en-US" sz="1600" dirty="0"/>
            </a:br>
            <a:r>
              <a:rPr lang="en-US" altLang="en-US" sz="2000" dirty="0"/>
              <a:t>Aggregations are special associations which model a weak “part-of” or “contained” semantic relationship.</a:t>
            </a:r>
            <a:br>
              <a:rPr lang="en-US" altLang="en-US" sz="2000" dirty="0"/>
            </a:br>
            <a:br>
              <a:rPr lang="en-US" altLang="en-US" sz="2000" dirty="0"/>
            </a:br>
            <a:br>
              <a:rPr lang="en-US" altLang="en-US" sz="1600" dirty="0"/>
            </a:br>
            <a:br>
              <a:rPr lang="en-US" altLang="en-US" sz="1600" dirty="0"/>
            </a:br>
            <a:br>
              <a:rPr lang="en-US" altLang="en-US" sz="1600" dirty="0"/>
            </a:br>
            <a:br>
              <a:rPr lang="en-US" altLang="en-US" sz="1600" dirty="0"/>
            </a:br>
            <a:br>
              <a:rPr lang="en-US" altLang="en-US" sz="1600" dirty="0"/>
            </a:br>
            <a:br>
              <a:rPr lang="en-US" altLang="en-US" sz="1600" dirty="0"/>
            </a:br>
            <a:br>
              <a:rPr lang="en-US" altLang="en-US" sz="1600" dirty="0"/>
            </a:br>
            <a:br>
              <a:rPr lang="en-US" altLang="en-US" sz="1600" dirty="0"/>
            </a:br>
            <a:br>
              <a:rPr lang="en-US" altLang="en-US" sz="1600" dirty="0"/>
            </a:br>
            <a:endParaRPr lang="en-US" altLang="en-US" sz="1600" dirty="0"/>
          </a:p>
          <a:p>
            <a:pPr>
              <a:buFont typeface="Symbol" panose="05050102010706020507" pitchFamily="18" charset="2"/>
              <a:buNone/>
            </a:pPr>
            <a:endParaRPr lang="en-US" altLang="en-US" sz="1600" dirty="0">
              <a:latin typeface="Consolas" panose="020B0609020204030204" pitchFamily="49" charset="0"/>
            </a:endParaRPr>
          </a:p>
          <a:p>
            <a:pPr>
              <a:buFont typeface="Symbol" panose="05050102010706020507" pitchFamily="18" charset="2"/>
              <a:buNone/>
            </a:pPr>
            <a:r>
              <a:rPr lang="en-US" altLang="en-US" sz="1600" dirty="0">
                <a:latin typeface="Consolas" panose="020B0609020204030204" pitchFamily="49" charset="0"/>
              </a:rPr>
              <a:t>     Class X {</a:t>
            </a:r>
          </a:p>
          <a:p>
            <a:pPr>
              <a:buFont typeface="Symbol" panose="05050102010706020507" pitchFamily="18" charset="2"/>
              <a:buNone/>
            </a:pPr>
            <a:r>
              <a:rPr lang="en-US" altLang="en-US" sz="1600" dirty="0">
                <a:latin typeface="Consolas" panose="020B0609020204030204" pitchFamily="49" charset="0"/>
              </a:rPr>
              <a:t>	       // public declarations here</a:t>
            </a:r>
          </a:p>
          <a:p>
            <a:pPr>
              <a:buFont typeface="Symbol" panose="05050102010706020507" pitchFamily="18" charset="2"/>
              <a:buNone/>
            </a:pPr>
            <a:r>
              <a:rPr lang="en-US" altLang="en-US" sz="1600" dirty="0">
                <a:latin typeface="Consolas" panose="020B0609020204030204" pitchFamily="49" charset="0"/>
              </a:rPr>
              <a:t>          private:</a:t>
            </a:r>
          </a:p>
          <a:p>
            <a:pPr>
              <a:buFont typeface="Symbol" panose="05050102010706020507" pitchFamily="18" charset="2"/>
              <a:buNone/>
            </a:pPr>
            <a:r>
              <a:rPr lang="en-US" altLang="en-US" sz="1600" dirty="0">
                <a:latin typeface="Consolas" panose="020B0609020204030204" pitchFamily="49" charset="0"/>
              </a:rPr>
              <a:t>            Y* </a:t>
            </a:r>
            <a:r>
              <a:rPr lang="en-US" altLang="en-US" sz="1600" dirty="0" err="1">
                <a:latin typeface="Consolas" panose="020B0609020204030204" pitchFamily="49" charset="0"/>
              </a:rPr>
              <a:t>pY</a:t>
            </a:r>
            <a:r>
              <a:rPr lang="en-US" altLang="en-US" sz="1600" dirty="0">
                <a:latin typeface="Consolas" panose="020B0609020204030204" pitchFamily="49" charset="0"/>
              </a:rPr>
              <a:t>;  // created in member function</a:t>
            </a:r>
          </a:p>
          <a:p>
            <a:pPr>
              <a:buFont typeface="Symbol" panose="05050102010706020507" pitchFamily="18" charset="2"/>
              <a:buNone/>
            </a:pPr>
            <a:r>
              <a:rPr lang="en-US" altLang="en-US" sz="1600" dirty="0">
                <a:latin typeface="Consolas" panose="020B0609020204030204" pitchFamily="49" charset="0"/>
              </a:rPr>
              <a:t>            Z* </a:t>
            </a:r>
            <a:r>
              <a:rPr lang="en-US" altLang="en-US" sz="1600" dirty="0" err="1">
                <a:latin typeface="Consolas" panose="020B0609020204030204" pitchFamily="49" charset="0"/>
              </a:rPr>
              <a:t>pZ</a:t>
            </a:r>
            <a:r>
              <a:rPr lang="en-US" altLang="en-US" sz="1600" dirty="0">
                <a:latin typeface="Consolas" panose="020B0609020204030204" pitchFamily="49" charset="0"/>
              </a:rPr>
              <a:t>;  // with new only if needed.</a:t>
            </a:r>
          </a:p>
          <a:p>
            <a:pPr>
              <a:buFont typeface="Symbol" panose="05050102010706020507" pitchFamily="18" charset="2"/>
              <a:buNone/>
            </a:pPr>
            <a:r>
              <a:rPr lang="en-US" altLang="en-US" sz="1600" dirty="0">
                <a:latin typeface="Consolas" panose="020B0609020204030204" pitchFamily="49" charset="0"/>
              </a:rPr>
              <a:t>     };</a:t>
            </a:r>
            <a:br>
              <a:rPr lang="en-US" altLang="en-US" sz="1600" dirty="0">
                <a:latin typeface="Consolas" panose="020B0609020204030204" pitchFamily="49" charset="0"/>
              </a:rPr>
            </a:br>
            <a:br>
              <a:rPr lang="en-US" altLang="en-US" sz="1600" dirty="0">
                <a:latin typeface="Consolas" panose="020B0609020204030204" pitchFamily="49" charset="0"/>
              </a:rPr>
            </a:br>
            <a:r>
              <a:rPr lang="en-US" altLang="en-US" sz="2000" dirty="0"/>
              <a:t>In this diagram class X holds references to objects of classes Y and Z.  Those instances may be part-of class X.</a:t>
            </a:r>
            <a:br>
              <a:rPr lang="en-US" altLang="en-US" sz="2000" dirty="0"/>
            </a:br>
            <a:br>
              <a:rPr lang="en-US" altLang="en-US" sz="2000" dirty="0"/>
            </a:br>
            <a:br>
              <a:rPr lang="en-US" altLang="en-US" sz="1600" dirty="0"/>
            </a:br>
            <a:br>
              <a:rPr lang="en-US" altLang="en-US" sz="1600" dirty="0"/>
            </a:br>
            <a:br>
              <a:rPr lang="en-US" altLang="en-US" sz="1600" dirty="0"/>
            </a:br>
            <a:br>
              <a:rPr lang="en-US" altLang="en-US" sz="1600" dirty="0"/>
            </a:br>
            <a:br>
              <a:rPr lang="en-US" altLang="en-US" sz="1600" dirty="0"/>
            </a:br>
            <a:br>
              <a:rPr lang="en-US" altLang="en-US" sz="1600" dirty="0"/>
            </a:br>
            <a:endParaRPr lang="en-US" altLang="en-US" sz="1600" dirty="0"/>
          </a:p>
        </p:txBody>
      </p:sp>
      <p:sp>
        <p:nvSpPr>
          <p:cNvPr id="6" name="Footer Placeholder 3">
            <a:extLst>
              <a:ext uri="{FF2B5EF4-FFF2-40B4-BE49-F238E27FC236}">
                <a16:creationId xmlns:a16="http://schemas.microsoft.com/office/drawing/2014/main" id="{BF9DF0B1-C589-4EB2-819E-48632632F4B3}"/>
              </a:ext>
            </a:extLst>
          </p:cNvPr>
          <p:cNvSpPr>
            <a:spLocks noGrp="1"/>
          </p:cNvSpPr>
          <p:nvPr>
            <p:ph type="ftr" sz="quarter" idx="11"/>
          </p:nvPr>
        </p:nvSpPr>
        <p:spPr/>
        <p:txBody>
          <a:bodyPr/>
          <a:lstStyle/>
          <a:p>
            <a:pPr>
              <a:defRPr/>
            </a:pPr>
            <a:r>
              <a:rPr lang="en-US" sz="1050" dirty="0"/>
              <a:t> Hierarchy</a:t>
            </a:r>
          </a:p>
        </p:txBody>
      </p:sp>
      <p:sp>
        <p:nvSpPr>
          <p:cNvPr id="9219" name="Slide Number Placeholder 4">
            <a:extLst>
              <a:ext uri="{FF2B5EF4-FFF2-40B4-BE49-F238E27FC236}">
                <a16:creationId xmlns:a16="http://schemas.microsoft.com/office/drawing/2014/main" id="{C9245660-A94B-405C-ABBC-AFC0007E605B}"/>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FC5565A5-E57D-4E14-A549-F4352CF274B1}" type="slidenum">
              <a:rPr lang="en-US" altLang="en-US" sz="1500">
                <a:solidFill>
                  <a:schemeClr val="tx1"/>
                </a:solidFill>
              </a:rPr>
              <a:pPr>
                <a:spcBef>
                  <a:spcPct val="0"/>
                </a:spcBef>
                <a:buClrTx/>
                <a:buSzTx/>
                <a:buFontTx/>
                <a:buNone/>
              </a:pPr>
              <a:t>4</a:t>
            </a:fld>
            <a:endParaRPr lang="en-US" altLang="en-US" sz="1500">
              <a:solidFill>
                <a:schemeClr val="tx1"/>
              </a:solidFill>
            </a:endParaRPr>
          </a:p>
        </p:txBody>
      </p:sp>
      <p:graphicFrame>
        <p:nvGraphicFramePr>
          <p:cNvPr id="9222" name="Object 4">
            <a:hlinkClick r:id="" action="ppaction://ole?verb=0"/>
            <a:extLst>
              <a:ext uri="{FF2B5EF4-FFF2-40B4-BE49-F238E27FC236}">
                <a16:creationId xmlns:a16="http://schemas.microsoft.com/office/drawing/2014/main" id="{9DAF5602-B271-49F3-A2A2-C5CDE03D0BD3}"/>
              </a:ext>
            </a:extLst>
          </p:cNvPr>
          <p:cNvGraphicFramePr>
            <a:graphicFrameLocks/>
          </p:cNvGraphicFramePr>
          <p:nvPr>
            <p:extLst>
              <p:ext uri="{D42A27DB-BD31-4B8C-83A1-F6EECF244321}">
                <p14:modId xmlns:p14="http://schemas.microsoft.com/office/powerpoint/2010/main" val="1822888190"/>
              </p:ext>
            </p:extLst>
          </p:nvPr>
        </p:nvGraphicFramePr>
        <p:xfrm>
          <a:off x="746919" y="2235502"/>
          <a:ext cx="5040312" cy="3019874"/>
        </p:xfrm>
        <a:graphic>
          <a:graphicData uri="http://schemas.openxmlformats.org/presentationml/2006/ole">
            <mc:AlternateContent xmlns:mc="http://schemas.openxmlformats.org/markup-compatibility/2006">
              <mc:Choice xmlns:v="urn:schemas-microsoft-com:vml" Requires="v">
                <p:oleObj spid="_x0000_s9230" name="Visio" r:id="rId4" imgW="4600472" imgH="3076751" progId="Visio.Drawing.11">
                  <p:embed/>
                </p:oleObj>
              </mc:Choice>
              <mc:Fallback>
                <p:oleObj name="Visio" r:id="rId4" imgW="4600472" imgH="3076751" progId="Visio.Drawing.11">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919" y="2235502"/>
                        <a:ext cx="5040312" cy="3019874"/>
                      </a:xfrm>
                      <a:prstGeom prst="rect">
                        <a:avLst/>
                      </a:prstGeom>
                      <a:noFill/>
                      <a:ln>
                        <a:noFill/>
                      </a:ln>
                      <a:effectLst/>
                    </p:spPr>
                  </p:pic>
                </p:oleObj>
              </mc:Fallback>
            </mc:AlternateContent>
          </a:graphicData>
        </a:graphic>
      </p:graphicFrame>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8" name="Rectangle 32">
            <a:extLst>
              <a:ext uri="{FF2B5EF4-FFF2-40B4-BE49-F238E27FC236}">
                <a16:creationId xmlns:a16="http://schemas.microsoft.com/office/drawing/2014/main" id="{F20E2302-D1F4-42D6-A7A2-B9498E2DE090}"/>
              </a:ext>
            </a:extLst>
          </p:cNvPr>
          <p:cNvSpPr>
            <a:spLocks noGrp="1" noChangeArrowheads="1"/>
          </p:cNvSpPr>
          <p:nvPr>
            <p:ph type="title"/>
          </p:nvPr>
        </p:nvSpPr>
        <p:spPr>
          <a:xfrm>
            <a:off x="590550" y="328613"/>
            <a:ext cx="6451600" cy="1028700"/>
          </a:xfrm>
        </p:spPr>
        <p:txBody>
          <a:bodyPr>
            <a:normAutofit/>
          </a:bodyPr>
          <a:lstStyle/>
          <a:p>
            <a:r>
              <a:rPr lang="en-US" altLang="en-US" sz="3200" b="1" dirty="0"/>
              <a:t>Hierarchy via Composition</a:t>
            </a:r>
          </a:p>
        </p:txBody>
      </p:sp>
      <p:sp>
        <p:nvSpPr>
          <p:cNvPr id="11270" name="Rectangle 4">
            <a:extLst>
              <a:ext uri="{FF2B5EF4-FFF2-40B4-BE49-F238E27FC236}">
                <a16:creationId xmlns:a16="http://schemas.microsoft.com/office/drawing/2014/main" id="{4686DB52-C987-47BC-97BD-BFAFC09B0D09}"/>
              </a:ext>
            </a:extLst>
          </p:cNvPr>
          <p:cNvSpPr>
            <a:spLocks noGrp="1" noChangeArrowheads="1"/>
          </p:cNvSpPr>
          <p:nvPr>
            <p:ph idx="1"/>
          </p:nvPr>
        </p:nvSpPr>
        <p:spPr>
          <a:xfrm>
            <a:off x="823913" y="1681163"/>
            <a:ext cx="6072187" cy="3867151"/>
          </a:xfrm>
          <a:noFill/>
        </p:spPr>
        <p:txBody>
          <a:bodyPr lIns="100012" tIns="49212" rIns="100012" bIns="49212">
            <a:normAutofit/>
          </a:bodyPr>
          <a:lstStyle/>
          <a:p>
            <a:r>
              <a:rPr lang="en-US" altLang="en-US" sz="2000" dirty="0"/>
              <a:t>An object of one class may be used as a data element of another.  </a:t>
            </a:r>
          </a:p>
          <a:p>
            <a:r>
              <a:rPr lang="en-US" altLang="en-US" sz="2000" dirty="0"/>
              <a:t>This is called composition. Member objects are used to implement a </a:t>
            </a:r>
            <a:r>
              <a:rPr lang="en-US" altLang="en-US" sz="2000" b="1" dirty="0"/>
              <a:t>“part of” </a:t>
            </a:r>
            <a:r>
              <a:rPr lang="en-US" altLang="en-US" sz="2000" dirty="0"/>
              <a:t>relationship.  </a:t>
            </a:r>
          </a:p>
          <a:p>
            <a:r>
              <a:rPr lang="en-US" altLang="en-US" sz="2000" dirty="0"/>
              <a:t>The containing class has no special access to contained object’s private data unless it is made a friend.  But an object of the containing class can pass initialization data to the contained object during construction.</a:t>
            </a:r>
          </a:p>
        </p:txBody>
      </p:sp>
      <p:sp>
        <p:nvSpPr>
          <p:cNvPr id="11267" name="Slide Number Placeholder 4">
            <a:extLst>
              <a:ext uri="{FF2B5EF4-FFF2-40B4-BE49-F238E27FC236}">
                <a16:creationId xmlns:a16="http://schemas.microsoft.com/office/drawing/2014/main" id="{AB385E93-7163-4377-9E28-8AF476DB08DF}"/>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6C3FDA8F-F3EC-4888-A1F2-DB6A02697856}" type="slidenum">
              <a:rPr lang="en-US" altLang="en-US" sz="1500">
                <a:solidFill>
                  <a:schemeClr val="tx1"/>
                </a:solidFill>
              </a:rPr>
              <a:pPr>
                <a:spcBef>
                  <a:spcPct val="0"/>
                </a:spcBef>
                <a:buClrTx/>
                <a:buSzTx/>
                <a:buFontTx/>
                <a:buNone/>
              </a:pPr>
              <a:t>5</a:t>
            </a:fld>
            <a:endParaRPr lang="en-US" altLang="en-US" sz="1500">
              <a:solidFill>
                <a:schemeClr val="tx1"/>
              </a:solidFill>
            </a:endParaRPr>
          </a:p>
        </p:txBody>
      </p:sp>
      <p:grpSp>
        <p:nvGrpSpPr>
          <p:cNvPr id="2" name="Group 1">
            <a:extLst>
              <a:ext uri="{FF2B5EF4-FFF2-40B4-BE49-F238E27FC236}">
                <a16:creationId xmlns:a16="http://schemas.microsoft.com/office/drawing/2014/main" id="{18AF92B5-7DDC-4FCC-910C-69053EF33EF7}"/>
              </a:ext>
            </a:extLst>
          </p:cNvPr>
          <p:cNvGrpSpPr/>
          <p:nvPr/>
        </p:nvGrpSpPr>
        <p:grpSpPr>
          <a:xfrm>
            <a:off x="1508919" y="4633119"/>
            <a:ext cx="4752975" cy="3965575"/>
            <a:chOff x="1508919" y="4633119"/>
            <a:chExt cx="4752975" cy="3965575"/>
          </a:xfrm>
        </p:grpSpPr>
        <p:sp>
          <p:nvSpPr>
            <p:cNvPr id="11271" name="Rectangle 5">
              <a:extLst>
                <a:ext uri="{FF2B5EF4-FFF2-40B4-BE49-F238E27FC236}">
                  <a16:creationId xmlns:a16="http://schemas.microsoft.com/office/drawing/2014/main" id="{50522DDF-1AC7-4609-AD1A-25E6DF980F28}"/>
                </a:ext>
              </a:extLst>
            </p:cNvPr>
            <p:cNvSpPr>
              <a:spLocks noChangeArrowheads="1"/>
            </p:cNvSpPr>
            <p:nvPr/>
          </p:nvSpPr>
          <p:spPr bwMode="auto">
            <a:xfrm>
              <a:off x="2255044" y="4633119"/>
              <a:ext cx="2300287"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public interface functions</a:t>
              </a:r>
            </a:p>
          </p:txBody>
        </p:sp>
        <p:sp>
          <p:nvSpPr>
            <p:cNvPr id="11272" name="Line 6">
              <a:extLst>
                <a:ext uri="{FF2B5EF4-FFF2-40B4-BE49-F238E27FC236}">
                  <a16:creationId xmlns:a16="http://schemas.microsoft.com/office/drawing/2014/main" id="{00CFF75E-D0A3-430C-BD67-8821E6126612}"/>
                </a:ext>
              </a:extLst>
            </p:cNvPr>
            <p:cNvSpPr>
              <a:spLocks noChangeShapeType="1"/>
            </p:cNvSpPr>
            <p:nvPr/>
          </p:nvSpPr>
          <p:spPr bwMode="auto">
            <a:xfrm>
              <a:off x="4031456" y="4941094"/>
              <a:ext cx="246063" cy="49053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3" name="Line 7">
              <a:extLst>
                <a:ext uri="{FF2B5EF4-FFF2-40B4-BE49-F238E27FC236}">
                  <a16:creationId xmlns:a16="http://schemas.microsoft.com/office/drawing/2014/main" id="{48C9CCB3-0741-4827-977A-FE931EE44F65}"/>
                </a:ext>
              </a:extLst>
            </p:cNvPr>
            <p:cNvSpPr>
              <a:spLocks noChangeShapeType="1"/>
            </p:cNvSpPr>
            <p:nvPr/>
          </p:nvSpPr>
          <p:spPr bwMode="auto">
            <a:xfrm>
              <a:off x="3442494" y="4941094"/>
              <a:ext cx="85725" cy="49053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4" name="Line 8">
              <a:extLst>
                <a:ext uri="{FF2B5EF4-FFF2-40B4-BE49-F238E27FC236}">
                  <a16:creationId xmlns:a16="http://schemas.microsoft.com/office/drawing/2014/main" id="{16318D89-699D-44D5-8D38-F04944F158D3}"/>
                </a:ext>
              </a:extLst>
            </p:cNvPr>
            <p:cNvSpPr>
              <a:spLocks noChangeShapeType="1"/>
            </p:cNvSpPr>
            <p:nvPr/>
          </p:nvSpPr>
          <p:spPr bwMode="auto">
            <a:xfrm flipH="1">
              <a:off x="2616994" y="4914107"/>
              <a:ext cx="139700" cy="52863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5" name="AutoShape 9">
              <a:extLst>
                <a:ext uri="{FF2B5EF4-FFF2-40B4-BE49-F238E27FC236}">
                  <a16:creationId xmlns:a16="http://schemas.microsoft.com/office/drawing/2014/main" id="{882E05AE-5169-41EC-B086-B9A8D8587CD1}"/>
                </a:ext>
              </a:extLst>
            </p:cNvPr>
            <p:cNvSpPr>
              <a:spLocks noChangeArrowheads="1"/>
            </p:cNvSpPr>
            <p:nvPr/>
          </p:nvSpPr>
          <p:spPr bwMode="auto">
            <a:xfrm>
              <a:off x="1508919" y="5660232"/>
              <a:ext cx="4752975" cy="2938462"/>
            </a:xfrm>
            <a:prstGeom prst="roundRect">
              <a:avLst>
                <a:gd name="adj" fmla="val 12495"/>
              </a:avLst>
            </a:prstGeom>
            <a:solidFill>
              <a:schemeClr val="bg1"/>
            </a:solidFill>
            <a:ln w="25400">
              <a:solidFill>
                <a:schemeClr val="tx1"/>
              </a:solidFill>
              <a:round/>
              <a:headEnd/>
              <a:tailEnd/>
            </a:ln>
            <a:effectLst>
              <a:outerShdw dist="107763" dir="2700000" algn="ctr" rotWithShape="0">
                <a:schemeClr val="bg2"/>
              </a:outerShdw>
            </a:effec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1276" name="Freeform 10">
              <a:extLst>
                <a:ext uri="{FF2B5EF4-FFF2-40B4-BE49-F238E27FC236}">
                  <a16:creationId xmlns:a16="http://schemas.microsoft.com/office/drawing/2014/main" id="{6000A6E1-3DA4-4918-B861-36F38F937EAC}"/>
                </a:ext>
              </a:extLst>
            </p:cNvPr>
            <p:cNvSpPr>
              <a:spLocks/>
            </p:cNvSpPr>
            <p:nvPr/>
          </p:nvSpPr>
          <p:spPr bwMode="auto">
            <a:xfrm>
              <a:off x="4699794" y="7471569"/>
              <a:ext cx="1341437" cy="711200"/>
            </a:xfrm>
            <a:custGeom>
              <a:avLst/>
              <a:gdLst>
                <a:gd name="T0" fmla="*/ 2147483646 w 845"/>
                <a:gd name="T1" fmla="*/ 2147483646 h 448"/>
                <a:gd name="T2" fmla="*/ 2147483646 w 845"/>
                <a:gd name="T3" fmla="*/ 2147483646 h 448"/>
                <a:gd name="T4" fmla="*/ 2147483646 w 845"/>
                <a:gd name="T5" fmla="*/ 2147483646 h 448"/>
                <a:gd name="T6" fmla="*/ 0 w 845"/>
                <a:gd name="T7" fmla="*/ 2147483646 h 448"/>
                <a:gd name="T8" fmla="*/ 2147483646 w 845"/>
                <a:gd name="T9" fmla="*/ 2147483646 h 448"/>
                <a:gd name="T10" fmla="*/ 2147483646 w 845"/>
                <a:gd name="T11" fmla="*/ 2147483646 h 448"/>
                <a:gd name="T12" fmla="*/ 2147483646 w 845"/>
                <a:gd name="T13" fmla="*/ 2147483646 h 448"/>
                <a:gd name="T14" fmla="*/ 2147483646 w 845"/>
                <a:gd name="T15" fmla="*/ 2147483646 h 448"/>
                <a:gd name="T16" fmla="*/ 2147483646 w 845"/>
                <a:gd name="T17" fmla="*/ 2147483646 h 448"/>
                <a:gd name="T18" fmla="*/ 2147483646 w 845"/>
                <a:gd name="T19" fmla="*/ 2147483646 h 448"/>
                <a:gd name="T20" fmla="*/ 2147483646 w 845"/>
                <a:gd name="T21" fmla="*/ 2147483646 h 448"/>
                <a:gd name="T22" fmla="*/ 2147483646 w 845"/>
                <a:gd name="T23" fmla="*/ 2147483646 h 448"/>
                <a:gd name="T24" fmla="*/ 2147483646 w 845"/>
                <a:gd name="T25" fmla="*/ 2147483646 h 448"/>
                <a:gd name="T26" fmla="*/ 2147483646 w 845"/>
                <a:gd name="T27" fmla="*/ 2147483646 h 448"/>
                <a:gd name="T28" fmla="*/ 2147483646 w 845"/>
                <a:gd name="T29" fmla="*/ 2147483646 h 448"/>
                <a:gd name="T30" fmla="*/ 2147483646 w 845"/>
                <a:gd name="T31" fmla="*/ 2147483646 h 448"/>
                <a:gd name="T32" fmla="*/ 2147483646 w 845"/>
                <a:gd name="T33" fmla="*/ 2147483646 h 448"/>
                <a:gd name="T34" fmla="*/ 2147483646 w 845"/>
                <a:gd name="T35" fmla="*/ 2147483646 h 448"/>
                <a:gd name="T36" fmla="*/ 2147483646 w 845"/>
                <a:gd name="T37" fmla="*/ 0 h 448"/>
                <a:gd name="T38" fmla="*/ 2147483646 w 845"/>
                <a:gd name="T39" fmla="*/ 2147483646 h 448"/>
                <a:gd name="T40" fmla="*/ 2147483646 w 845"/>
                <a:gd name="T41" fmla="*/ 2147483646 h 448"/>
                <a:gd name="T42" fmla="*/ 2147483646 w 845"/>
                <a:gd name="T43" fmla="*/ 2147483646 h 448"/>
                <a:gd name="T44" fmla="*/ 2147483646 w 845"/>
                <a:gd name="T45" fmla="*/ 2147483646 h 448"/>
                <a:gd name="T46" fmla="*/ 2147483646 w 845"/>
                <a:gd name="T47" fmla="*/ 2147483646 h 448"/>
                <a:gd name="T48" fmla="*/ 2147483646 w 845"/>
                <a:gd name="T49" fmla="*/ 2147483646 h 448"/>
                <a:gd name="T50" fmla="*/ 2147483646 w 845"/>
                <a:gd name="T51" fmla="*/ 2147483646 h 448"/>
                <a:gd name="T52" fmla="*/ 2147483646 w 845"/>
                <a:gd name="T53" fmla="*/ 2147483646 h 448"/>
                <a:gd name="T54" fmla="*/ 2147483646 w 845"/>
                <a:gd name="T55" fmla="*/ 2147483646 h 448"/>
                <a:gd name="T56" fmla="*/ 2147483646 w 845"/>
                <a:gd name="T57" fmla="*/ 2147483646 h 448"/>
                <a:gd name="T58" fmla="*/ 2147483646 w 845"/>
                <a:gd name="T59" fmla="*/ 2147483646 h 448"/>
                <a:gd name="T60" fmla="*/ 2147483646 w 845"/>
                <a:gd name="T61" fmla="*/ 2147483646 h 448"/>
                <a:gd name="T62" fmla="*/ 2147483646 w 845"/>
                <a:gd name="T63" fmla="*/ 2147483646 h 448"/>
                <a:gd name="T64" fmla="*/ 2147483646 w 845"/>
                <a:gd name="T65" fmla="*/ 2147483646 h 448"/>
                <a:gd name="T66" fmla="*/ 2147483646 w 845"/>
                <a:gd name="T67" fmla="*/ 2147483646 h 448"/>
                <a:gd name="T68" fmla="*/ 2147483646 w 845"/>
                <a:gd name="T69" fmla="*/ 2147483646 h 448"/>
                <a:gd name="T70" fmla="*/ 2147483646 w 845"/>
                <a:gd name="T71" fmla="*/ 2147483646 h 448"/>
                <a:gd name="T72" fmla="*/ 2147483646 w 845"/>
                <a:gd name="T73" fmla="*/ 2147483646 h 448"/>
                <a:gd name="T74" fmla="*/ 2147483646 w 845"/>
                <a:gd name="T75" fmla="*/ 2147483646 h 448"/>
                <a:gd name="T76" fmla="*/ 2147483646 w 845"/>
                <a:gd name="T77" fmla="*/ 2147483646 h 448"/>
                <a:gd name="T78" fmla="*/ 2147483646 w 845"/>
                <a:gd name="T79" fmla="*/ 2147483646 h 448"/>
                <a:gd name="T80" fmla="*/ 2147483646 w 845"/>
                <a:gd name="T81" fmla="*/ 2147483646 h 448"/>
                <a:gd name="T82" fmla="*/ 2147483646 w 845"/>
                <a:gd name="T83" fmla="*/ 2147483646 h 448"/>
                <a:gd name="T84" fmla="*/ 2147483646 w 845"/>
                <a:gd name="T85" fmla="*/ 2147483646 h 448"/>
                <a:gd name="T86" fmla="*/ 2147483646 w 845"/>
                <a:gd name="T87" fmla="*/ 2147483646 h 448"/>
                <a:gd name="T88" fmla="*/ 2147483646 w 845"/>
                <a:gd name="T89" fmla="*/ 2147483646 h 448"/>
                <a:gd name="T90" fmla="*/ 2147483646 w 845"/>
                <a:gd name="T91" fmla="*/ 2147483646 h 448"/>
                <a:gd name="T92" fmla="*/ 2147483646 w 845"/>
                <a:gd name="T93" fmla="*/ 2147483646 h 448"/>
                <a:gd name="T94" fmla="*/ 2147483646 w 845"/>
                <a:gd name="T95" fmla="*/ 2147483646 h 448"/>
                <a:gd name="T96" fmla="*/ 2147483646 w 845"/>
                <a:gd name="T97" fmla="*/ 2147483646 h 448"/>
                <a:gd name="T98" fmla="*/ 2147483646 w 845"/>
                <a:gd name="T99" fmla="*/ 2147483646 h 448"/>
                <a:gd name="T100" fmla="*/ 2147483646 w 845"/>
                <a:gd name="T101" fmla="*/ 2147483646 h 448"/>
                <a:gd name="T102" fmla="*/ 2147483646 w 845"/>
                <a:gd name="T103" fmla="*/ 2147483646 h 448"/>
                <a:gd name="T104" fmla="*/ 2147483646 w 845"/>
                <a:gd name="T105" fmla="*/ 2147483646 h 448"/>
                <a:gd name="T106" fmla="*/ 2147483646 w 845"/>
                <a:gd name="T107" fmla="*/ 2147483646 h 448"/>
                <a:gd name="T108" fmla="*/ 2147483646 w 845"/>
                <a:gd name="T109" fmla="*/ 2147483646 h 448"/>
                <a:gd name="T110" fmla="*/ 2147483646 w 845"/>
                <a:gd name="T111" fmla="*/ 2147483646 h 44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845" h="448">
                  <a:moveTo>
                    <a:pt x="35" y="275"/>
                  </a:moveTo>
                  <a:lnTo>
                    <a:pt x="23" y="249"/>
                  </a:lnTo>
                  <a:lnTo>
                    <a:pt x="12" y="215"/>
                  </a:lnTo>
                  <a:lnTo>
                    <a:pt x="0" y="189"/>
                  </a:lnTo>
                  <a:lnTo>
                    <a:pt x="12" y="163"/>
                  </a:lnTo>
                  <a:lnTo>
                    <a:pt x="23" y="138"/>
                  </a:lnTo>
                  <a:lnTo>
                    <a:pt x="59" y="120"/>
                  </a:lnTo>
                  <a:lnTo>
                    <a:pt x="94" y="103"/>
                  </a:lnTo>
                  <a:lnTo>
                    <a:pt x="188" y="103"/>
                  </a:lnTo>
                  <a:lnTo>
                    <a:pt x="281" y="103"/>
                  </a:lnTo>
                  <a:lnTo>
                    <a:pt x="317" y="103"/>
                  </a:lnTo>
                  <a:lnTo>
                    <a:pt x="352" y="103"/>
                  </a:lnTo>
                  <a:lnTo>
                    <a:pt x="422" y="95"/>
                  </a:lnTo>
                  <a:lnTo>
                    <a:pt x="516" y="86"/>
                  </a:lnTo>
                  <a:lnTo>
                    <a:pt x="610" y="69"/>
                  </a:lnTo>
                  <a:lnTo>
                    <a:pt x="680" y="52"/>
                  </a:lnTo>
                  <a:lnTo>
                    <a:pt x="715" y="34"/>
                  </a:lnTo>
                  <a:lnTo>
                    <a:pt x="750" y="17"/>
                  </a:lnTo>
                  <a:lnTo>
                    <a:pt x="785" y="0"/>
                  </a:lnTo>
                  <a:lnTo>
                    <a:pt x="821" y="9"/>
                  </a:lnTo>
                  <a:lnTo>
                    <a:pt x="832" y="34"/>
                  </a:lnTo>
                  <a:lnTo>
                    <a:pt x="832" y="69"/>
                  </a:lnTo>
                  <a:lnTo>
                    <a:pt x="844" y="95"/>
                  </a:lnTo>
                  <a:lnTo>
                    <a:pt x="832" y="120"/>
                  </a:lnTo>
                  <a:lnTo>
                    <a:pt x="832" y="146"/>
                  </a:lnTo>
                  <a:lnTo>
                    <a:pt x="821" y="172"/>
                  </a:lnTo>
                  <a:lnTo>
                    <a:pt x="785" y="198"/>
                  </a:lnTo>
                  <a:lnTo>
                    <a:pt x="785" y="224"/>
                  </a:lnTo>
                  <a:lnTo>
                    <a:pt x="785" y="249"/>
                  </a:lnTo>
                  <a:lnTo>
                    <a:pt x="785" y="275"/>
                  </a:lnTo>
                  <a:lnTo>
                    <a:pt x="797" y="309"/>
                  </a:lnTo>
                  <a:lnTo>
                    <a:pt x="821" y="344"/>
                  </a:lnTo>
                  <a:lnTo>
                    <a:pt x="832" y="370"/>
                  </a:lnTo>
                  <a:lnTo>
                    <a:pt x="832" y="395"/>
                  </a:lnTo>
                  <a:lnTo>
                    <a:pt x="797" y="413"/>
                  </a:lnTo>
                  <a:lnTo>
                    <a:pt x="750" y="430"/>
                  </a:lnTo>
                  <a:lnTo>
                    <a:pt x="668" y="438"/>
                  </a:lnTo>
                  <a:lnTo>
                    <a:pt x="598" y="447"/>
                  </a:lnTo>
                  <a:lnTo>
                    <a:pt x="563" y="447"/>
                  </a:lnTo>
                  <a:lnTo>
                    <a:pt x="528" y="430"/>
                  </a:lnTo>
                  <a:lnTo>
                    <a:pt x="492" y="413"/>
                  </a:lnTo>
                  <a:lnTo>
                    <a:pt x="469" y="361"/>
                  </a:lnTo>
                  <a:lnTo>
                    <a:pt x="434" y="352"/>
                  </a:lnTo>
                  <a:lnTo>
                    <a:pt x="399" y="361"/>
                  </a:lnTo>
                  <a:lnTo>
                    <a:pt x="363" y="370"/>
                  </a:lnTo>
                  <a:lnTo>
                    <a:pt x="328" y="387"/>
                  </a:lnTo>
                  <a:lnTo>
                    <a:pt x="293" y="387"/>
                  </a:lnTo>
                  <a:lnTo>
                    <a:pt x="246" y="404"/>
                  </a:lnTo>
                  <a:lnTo>
                    <a:pt x="176" y="413"/>
                  </a:lnTo>
                  <a:lnTo>
                    <a:pt x="141" y="413"/>
                  </a:lnTo>
                  <a:lnTo>
                    <a:pt x="117" y="387"/>
                  </a:lnTo>
                  <a:lnTo>
                    <a:pt x="117" y="361"/>
                  </a:lnTo>
                  <a:lnTo>
                    <a:pt x="106" y="335"/>
                  </a:lnTo>
                  <a:lnTo>
                    <a:pt x="106" y="309"/>
                  </a:lnTo>
                  <a:lnTo>
                    <a:pt x="70" y="292"/>
                  </a:lnTo>
                  <a:lnTo>
                    <a:pt x="35" y="284"/>
                  </a:lnTo>
                </a:path>
              </a:pathLst>
            </a:custGeom>
            <a:solidFill>
              <a:schemeClr val="bg1"/>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7" name="Line 11">
              <a:extLst>
                <a:ext uri="{FF2B5EF4-FFF2-40B4-BE49-F238E27FC236}">
                  <a16:creationId xmlns:a16="http://schemas.microsoft.com/office/drawing/2014/main" id="{61837B5C-88DF-4BCA-8D08-D8B1F44534C1}"/>
                </a:ext>
              </a:extLst>
            </p:cNvPr>
            <p:cNvSpPr>
              <a:spLocks noChangeShapeType="1"/>
            </p:cNvSpPr>
            <p:nvPr/>
          </p:nvSpPr>
          <p:spPr bwMode="auto">
            <a:xfrm>
              <a:off x="4369594" y="4917282"/>
              <a:ext cx="500062" cy="51117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8" name="Rectangle 12">
              <a:extLst>
                <a:ext uri="{FF2B5EF4-FFF2-40B4-BE49-F238E27FC236}">
                  <a16:creationId xmlns:a16="http://schemas.microsoft.com/office/drawing/2014/main" id="{0E8470DA-9407-4FC3-91FA-2919069365AF}"/>
                </a:ext>
              </a:extLst>
            </p:cNvPr>
            <p:cNvSpPr>
              <a:spLocks noChangeArrowheads="1"/>
            </p:cNvSpPr>
            <p:nvPr/>
          </p:nvSpPr>
          <p:spPr bwMode="auto">
            <a:xfrm>
              <a:off x="2934494" y="6019007"/>
              <a:ext cx="1404937" cy="296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300">
                  <a:latin typeface="Arial" panose="020B0604020202020204" pitchFamily="34" charset="0"/>
                </a:rPr>
                <a:t>private functions</a:t>
              </a:r>
            </a:p>
          </p:txBody>
        </p:sp>
        <p:sp>
          <p:nvSpPr>
            <p:cNvPr id="11279" name="Line 13">
              <a:extLst>
                <a:ext uri="{FF2B5EF4-FFF2-40B4-BE49-F238E27FC236}">
                  <a16:creationId xmlns:a16="http://schemas.microsoft.com/office/drawing/2014/main" id="{A68C9F30-5F1E-492D-A288-9A062D4902B2}"/>
                </a:ext>
              </a:extLst>
            </p:cNvPr>
            <p:cNvSpPr>
              <a:spLocks noChangeShapeType="1"/>
            </p:cNvSpPr>
            <p:nvPr/>
          </p:nvSpPr>
          <p:spPr bwMode="auto">
            <a:xfrm>
              <a:off x="4069556" y="6268244"/>
              <a:ext cx="1057275" cy="558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0" name="Rectangle 14">
              <a:extLst>
                <a:ext uri="{FF2B5EF4-FFF2-40B4-BE49-F238E27FC236}">
                  <a16:creationId xmlns:a16="http://schemas.microsoft.com/office/drawing/2014/main" id="{EBCD71C9-4FA4-484D-9B09-CF30E989D284}"/>
                </a:ext>
              </a:extLst>
            </p:cNvPr>
            <p:cNvSpPr>
              <a:spLocks noChangeArrowheads="1"/>
            </p:cNvSpPr>
            <p:nvPr/>
          </p:nvSpPr>
          <p:spPr bwMode="auto">
            <a:xfrm>
              <a:off x="4788694" y="7671594"/>
              <a:ext cx="1352550" cy="29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300">
                  <a:latin typeface="Arial" panose="020B0604020202020204" pitchFamily="34" charset="0"/>
                </a:rPr>
                <a:t>private data</a:t>
              </a:r>
            </a:p>
          </p:txBody>
        </p:sp>
        <p:sp>
          <p:nvSpPr>
            <p:cNvPr id="11281" name="Rectangle 15">
              <a:extLst>
                <a:ext uri="{FF2B5EF4-FFF2-40B4-BE49-F238E27FC236}">
                  <a16:creationId xmlns:a16="http://schemas.microsoft.com/office/drawing/2014/main" id="{B60DCDE3-8CC1-4A52-8595-32D26EA66CF2}"/>
                </a:ext>
              </a:extLst>
            </p:cNvPr>
            <p:cNvSpPr>
              <a:spLocks noChangeArrowheads="1"/>
            </p:cNvSpPr>
            <p:nvPr/>
          </p:nvSpPr>
          <p:spPr bwMode="auto">
            <a:xfrm>
              <a:off x="2407444" y="5511007"/>
              <a:ext cx="368300" cy="295275"/>
            </a:xfrm>
            <a:prstGeom prst="rect">
              <a:avLst/>
            </a:prstGeom>
            <a:solidFill>
              <a:srgbClr val="C0FEF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1282" name="Rectangle 16">
              <a:extLst>
                <a:ext uri="{FF2B5EF4-FFF2-40B4-BE49-F238E27FC236}">
                  <a16:creationId xmlns:a16="http://schemas.microsoft.com/office/drawing/2014/main" id="{AE5171EA-EAD6-4D3E-947C-E3163B0D3F05}"/>
                </a:ext>
              </a:extLst>
            </p:cNvPr>
            <p:cNvSpPr>
              <a:spLocks noChangeArrowheads="1"/>
            </p:cNvSpPr>
            <p:nvPr/>
          </p:nvSpPr>
          <p:spPr bwMode="auto">
            <a:xfrm>
              <a:off x="3278981" y="5511007"/>
              <a:ext cx="368300" cy="295275"/>
            </a:xfrm>
            <a:prstGeom prst="rect">
              <a:avLst/>
            </a:prstGeom>
            <a:solidFill>
              <a:srgbClr val="C0FEF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1283" name="Rectangle 17">
              <a:extLst>
                <a:ext uri="{FF2B5EF4-FFF2-40B4-BE49-F238E27FC236}">
                  <a16:creationId xmlns:a16="http://schemas.microsoft.com/office/drawing/2014/main" id="{BF7CA8E7-8580-43DD-B560-33DFC0FDD808}"/>
                </a:ext>
              </a:extLst>
            </p:cNvPr>
            <p:cNvSpPr>
              <a:spLocks noChangeArrowheads="1"/>
            </p:cNvSpPr>
            <p:nvPr/>
          </p:nvSpPr>
          <p:spPr bwMode="auto">
            <a:xfrm>
              <a:off x="4094956" y="5511007"/>
              <a:ext cx="368300" cy="295275"/>
            </a:xfrm>
            <a:prstGeom prst="rect">
              <a:avLst/>
            </a:prstGeom>
            <a:solidFill>
              <a:srgbClr val="C0FEF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1284" name="Rectangle 18">
              <a:extLst>
                <a:ext uri="{FF2B5EF4-FFF2-40B4-BE49-F238E27FC236}">
                  <a16:creationId xmlns:a16="http://schemas.microsoft.com/office/drawing/2014/main" id="{12AC6BB0-5AD1-4BD2-A8FD-AF17E69BD382}"/>
                </a:ext>
              </a:extLst>
            </p:cNvPr>
            <p:cNvSpPr>
              <a:spLocks noChangeArrowheads="1"/>
            </p:cNvSpPr>
            <p:nvPr/>
          </p:nvSpPr>
          <p:spPr bwMode="auto">
            <a:xfrm>
              <a:off x="4853781" y="5511007"/>
              <a:ext cx="368300" cy="295275"/>
            </a:xfrm>
            <a:prstGeom prst="rect">
              <a:avLst/>
            </a:prstGeom>
            <a:solidFill>
              <a:srgbClr val="C0FEF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1285" name="Freeform 19">
              <a:extLst>
                <a:ext uri="{FF2B5EF4-FFF2-40B4-BE49-F238E27FC236}">
                  <a16:creationId xmlns:a16="http://schemas.microsoft.com/office/drawing/2014/main" id="{9CF94F7C-7750-43C1-86BB-4E63B6A1A77F}"/>
                </a:ext>
              </a:extLst>
            </p:cNvPr>
            <p:cNvSpPr>
              <a:spLocks/>
            </p:cNvSpPr>
            <p:nvPr/>
          </p:nvSpPr>
          <p:spPr bwMode="auto">
            <a:xfrm>
              <a:off x="2909094" y="7442994"/>
              <a:ext cx="1403350" cy="555625"/>
            </a:xfrm>
            <a:custGeom>
              <a:avLst/>
              <a:gdLst>
                <a:gd name="T0" fmla="*/ 2147483646 w 884"/>
                <a:gd name="T1" fmla="*/ 2147483646 h 349"/>
                <a:gd name="T2" fmla="*/ 2147483646 w 884"/>
                <a:gd name="T3" fmla="*/ 2147483646 h 349"/>
                <a:gd name="T4" fmla="*/ 2147483646 w 884"/>
                <a:gd name="T5" fmla="*/ 2147483646 h 349"/>
                <a:gd name="T6" fmla="*/ 2147483646 w 884"/>
                <a:gd name="T7" fmla="*/ 2147483646 h 349"/>
                <a:gd name="T8" fmla="*/ 2147483646 w 884"/>
                <a:gd name="T9" fmla="*/ 2147483646 h 349"/>
                <a:gd name="T10" fmla="*/ 2147483646 w 884"/>
                <a:gd name="T11" fmla="*/ 2147483646 h 349"/>
                <a:gd name="T12" fmla="*/ 2147483646 w 884"/>
                <a:gd name="T13" fmla="*/ 2147483646 h 349"/>
                <a:gd name="T14" fmla="*/ 2147483646 w 884"/>
                <a:gd name="T15" fmla="*/ 2147483646 h 349"/>
                <a:gd name="T16" fmla="*/ 2147483646 w 884"/>
                <a:gd name="T17" fmla="*/ 2147483646 h 349"/>
                <a:gd name="T18" fmla="*/ 2147483646 w 884"/>
                <a:gd name="T19" fmla="*/ 2147483646 h 349"/>
                <a:gd name="T20" fmla="*/ 2147483646 w 884"/>
                <a:gd name="T21" fmla="*/ 2147483646 h 349"/>
                <a:gd name="T22" fmla="*/ 2147483646 w 884"/>
                <a:gd name="T23" fmla="*/ 2147483646 h 349"/>
                <a:gd name="T24" fmla="*/ 2147483646 w 884"/>
                <a:gd name="T25" fmla="*/ 2147483646 h 349"/>
                <a:gd name="T26" fmla="*/ 2147483646 w 884"/>
                <a:gd name="T27" fmla="*/ 2147483646 h 349"/>
                <a:gd name="T28" fmla="*/ 2147483646 w 884"/>
                <a:gd name="T29" fmla="*/ 0 h 349"/>
                <a:gd name="T30" fmla="*/ 2147483646 w 884"/>
                <a:gd name="T31" fmla="*/ 0 h 349"/>
                <a:gd name="T32" fmla="*/ 2147483646 w 884"/>
                <a:gd name="T33" fmla="*/ 2147483646 h 349"/>
                <a:gd name="T34" fmla="*/ 2147483646 w 884"/>
                <a:gd name="T35" fmla="*/ 2147483646 h 349"/>
                <a:gd name="T36" fmla="*/ 2147483646 w 884"/>
                <a:gd name="T37" fmla="*/ 2147483646 h 349"/>
                <a:gd name="T38" fmla="*/ 2147483646 w 884"/>
                <a:gd name="T39" fmla="*/ 2147483646 h 349"/>
                <a:gd name="T40" fmla="*/ 2147483646 w 884"/>
                <a:gd name="T41" fmla="*/ 2147483646 h 349"/>
                <a:gd name="T42" fmla="*/ 2147483646 w 884"/>
                <a:gd name="T43" fmla="*/ 2147483646 h 349"/>
                <a:gd name="T44" fmla="*/ 2147483646 w 884"/>
                <a:gd name="T45" fmla="*/ 2147483646 h 349"/>
                <a:gd name="T46" fmla="*/ 2147483646 w 884"/>
                <a:gd name="T47" fmla="*/ 2147483646 h 349"/>
                <a:gd name="T48" fmla="*/ 2147483646 w 884"/>
                <a:gd name="T49" fmla="*/ 2147483646 h 349"/>
                <a:gd name="T50" fmla="*/ 2147483646 w 884"/>
                <a:gd name="T51" fmla="*/ 2147483646 h 349"/>
                <a:gd name="T52" fmla="*/ 2147483646 w 884"/>
                <a:gd name="T53" fmla="*/ 2147483646 h 349"/>
                <a:gd name="T54" fmla="*/ 2147483646 w 884"/>
                <a:gd name="T55" fmla="*/ 2147483646 h 349"/>
                <a:gd name="T56" fmla="*/ 2147483646 w 884"/>
                <a:gd name="T57" fmla="*/ 2147483646 h 349"/>
                <a:gd name="T58" fmla="*/ 2147483646 w 884"/>
                <a:gd name="T59" fmla="*/ 2147483646 h 349"/>
                <a:gd name="T60" fmla="*/ 2147483646 w 884"/>
                <a:gd name="T61" fmla="*/ 2147483646 h 349"/>
                <a:gd name="T62" fmla="*/ 2147483646 w 884"/>
                <a:gd name="T63" fmla="*/ 2147483646 h 349"/>
                <a:gd name="T64" fmla="*/ 2147483646 w 884"/>
                <a:gd name="T65" fmla="*/ 2147483646 h 349"/>
                <a:gd name="T66" fmla="*/ 2147483646 w 884"/>
                <a:gd name="T67" fmla="*/ 2147483646 h 349"/>
                <a:gd name="T68" fmla="*/ 2147483646 w 884"/>
                <a:gd name="T69" fmla="*/ 2147483646 h 349"/>
                <a:gd name="T70" fmla="*/ 2147483646 w 884"/>
                <a:gd name="T71" fmla="*/ 2147483646 h 349"/>
                <a:gd name="T72" fmla="*/ 2147483646 w 884"/>
                <a:gd name="T73" fmla="*/ 2147483646 h 349"/>
                <a:gd name="T74" fmla="*/ 2147483646 w 884"/>
                <a:gd name="T75" fmla="*/ 2147483646 h 349"/>
                <a:gd name="T76" fmla="*/ 2147483646 w 884"/>
                <a:gd name="T77" fmla="*/ 2147483646 h 349"/>
                <a:gd name="T78" fmla="*/ 2147483646 w 884"/>
                <a:gd name="T79" fmla="*/ 2147483646 h 349"/>
                <a:gd name="T80" fmla="*/ 2147483646 w 884"/>
                <a:gd name="T81" fmla="*/ 2147483646 h 349"/>
                <a:gd name="T82" fmla="*/ 2147483646 w 884"/>
                <a:gd name="T83" fmla="*/ 2147483646 h 349"/>
                <a:gd name="T84" fmla="*/ 2147483646 w 884"/>
                <a:gd name="T85" fmla="*/ 2147483646 h 349"/>
                <a:gd name="T86" fmla="*/ 0 w 884"/>
                <a:gd name="T87" fmla="*/ 2147483646 h 349"/>
                <a:gd name="T88" fmla="*/ 0 w 884"/>
                <a:gd name="T89" fmla="*/ 2147483646 h 349"/>
                <a:gd name="T90" fmla="*/ 2147483646 w 884"/>
                <a:gd name="T91" fmla="*/ 2147483646 h 349"/>
                <a:gd name="T92" fmla="*/ 2147483646 w 884"/>
                <a:gd name="T93" fmla="*/ 2147483646 h 34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84" h="349">
                  <a:moveTo>
                    <a:pt x="69" y="216"/>
                  </a:moveTo>
                  <a:lnTo>
                    <a:pt x="82" y="203"/>
                  </a:lnTo>
                  <a:lnTo>
                    <a:pt x="82" y="185"/>
                  </a:lnTo>
                  <a:lnTo>
                    <a:pt x="87" y="154"/>
                  </a:lnTo>
                  <a:lnTo>
                    <a:pt x="102" y="150"/>
                  </a:lnTo>
                  <a:lnTo>
                    <a:pt x="107" y="137"/>
                  </a:lnTo>
                  <a:lnTo>
                    <a:pt x="122" y="132"/>
                  </a:lnTo>
                  <a:lnTo>
                    <a:pt x="138" y="123"/>
                  </a:lnTo>
                  <a:lnTo>
                    <a:pt x="153" y="115"/>
                  </a:lnTo>
                  <a:lnTo>
                    <a:pt x="168" y="115"/>
                  </a:lnTo>
                  <a:lnTo>
                    <a:pt x="184" y="115"/>
                  </a:lnTo>
                  <a:lnTo>
                    <a:pt x="199" y="110"/>
                  </a:lnTo>
                  <a:lnTo>
                    <a:pt x="214" y="101"/>
                  </a:lnTo>
                  <a:lnTo>
                    <a:pt x="235" y="88"/>
                  </a:lnTo>
                  <a:lnTo>
                    <a:pt x="250" y="79"/>
                  </a:lnTo>
                  <a:lnTo>
                    <a:pt x="265" y="79"/>
                  </a:lnTo>
                  <a:lnTo>
                    <a:pt x="281" y="75"/>
                  </a:lnTo>
                  <a:lnTo>
                    <a:pt x="316" y="75"/>
                  </a:lnTo>
                  <a:lnTo>
                    <a:pt x="357" y="75"/>
                  </a:lnTo>
                  <a:lnTo>
                    <a:pt x="398" y="75"/>
                  </a:lnTo>
                  <a:lnTo>
                    <a:pt x="413" y="70"/>
                  </a:lnTo>
                  <a:lnTo>
                    <a:pt x="454" y="66"/>
                  </a:lnTo>
                  <a:lnTo>
                    <a:pt x="490" y="57"/>
                  </a:lnTo>
                  <a:lnTo>
                    <a:pt x="495" y="44"/>
                  </a:lnTo>
                  <a:lnTo>
                    <a:pt x="510" y="35"/>
                  </a:lnTo>
                  <a:lnTo>
                    <a:pt x="526" y="26"/>
                  </a:lnTo>
                  <a:lnTo>
                    <a:pt x="536" y="13"/>
                  </a:lnTo>
                  <a:lnTo>
                    <a:pt x="551" y="9"/>
                  </a:lnTo>
                  <a:lnTo>
                    <a:pt x="567" y="0"/>
                  </a:lnTo>
                  <a:lnTo>
                    <a:pt x="582" y="0"/>
                  </a:lnTo>
                  <a:lnTo>
                    <a:pt x="612" y="0"/>
                  </a:lnTo>
                  <a:lnTo>
                    <a:pt x="643" y="0"/>
                  </a:lnTo>
                  <a:lnTo>
                    <a:pt x="658" y="0"/>
                  </a:lnTo>
                  <a:lnTo>
                    <a:pt x="679" y="13"/>
                  </a:lnTo>
                  <a:lnTo>
                    <a:pt x="730" y="26"/>
                  </a:lnTo>
                  <a:lnTo>
                    <a:pt x="750" y="26"/>
                  </a:lnTo>
                  <a:lnTo>
                    <a:pt x="766" y="44"/>
                  </a:lnTo>
                  <a:lnTo>
                    <a:pt x="776" y="62"/>
                  </a:lnTo>
                  <a:lnTo>
                    <a:pt x="791" y="79"/>
                  </a:lnTo>
                  <a:lnTo>
                    <a:pt x="806" y="84"/>
                  </a:lnTo>
                  <a:lnTo>
                    <a:pt x="847" y="88"/>
                  </a:lnTo>
                  <a:lnTo>
                    <a:pt x="857" y="101"/>
                  </a:lnTo>
                  <a:lnTo>
                    <a:pt x="863" y="115"/>
                  </a:lnTo>
                  <a:lnTo>
                    <a:pt x="868" y="145"/>
                  </a:lnTo>
                  <a:lnTo>
                    <a:pt x="878" y="176"/>
                  </a:lnTo>
                  <a:lnTo>
                    <a:pt x="883" y="189"/>
                  </a:lnTo>
                  <a:lnTo>
                    <a:pt x="883" y="225"/>
                  </a:lnTo>
                  <a:lnTo>
                    <a:pt x="883" y="242"/>
                  </a:lnTo>
                  <a:lnTo>
                    <a:pt x="878" y="260"/>
                  </a:lnTo>
                  <a:lnTo>
                    <a:pt x="873" y="278"/>
                  </a:lnTo>
                  <a:lnTo>
                    <a:pt x="868" y="291"/>
                  </a:lnTo>
                  <a:lnTo>
                    <a:pt x="852" y="304"/>
                  </a:lnTo>
                  <a:lnTo>
                    <a:pt x="837" y="317"/>
                  </a:lnTo>
                  <a:lnTo>
                    <a:pt x="817" y="326"/>
                  </a:lnTo>
                  <a:lnTo>
                    <a:pt x="801" y="330"/>
                  </a:lnTo>
                  <a:lnTo>
                    <a:pt x="771" y="330"/>
                  </a:lnTo>
                  <a:lnTo>
                    <a:pt x="750" y="330"/>
                  </a:lnTo>
                  <a:lnTo>
                    <a:pt x="730" y="330"/>
                  </a:lnTo>
                  <a:lnTo>
                    <a:pt x="699" y="330"/>
                  </a:lnTo>
                  <a:lnTo>
                    <a:pt x="684" y="330"/>
                  </a:lnTo>
                  <a:lnTo>
                    <a:pt x="643" y="330"/>
                  </a:lnTo>
                  <a:lnTo>
                    <a:pt x="623" y="330"/>
                  </a:lnTo>
                  <a:lnTo>
                    <a:pt x="607" y="335"/>
                  </a:lnTo>
                  <a:lnTo>
                    <a:pt x="592" y="339"/>
                  </a:lnTo>
                  <a:lnTo>
                    <a:pt x="577" y="344"/>
                  </a:lnTo>
                  <a:lnTo>
                    <a:pt x="556" y="348"/>
                  </a:lnTo>
                  <a:lnTo>
                    <a:pt x="541" y="339"/>
                  </a:lnTo>
                  <a:lnTo>
                    <a:pt x="526" y="330"/>
                  </a:lnTo>
                  <a:lnTo>
                    <a:pt x="510" y="330"/>
                  </a:lnTo>
                  <a:lnTo>
                    <a:pt x="480" y="322"/>
                  </a:lnTo>
                  <a:lnTo>
                    <a:pt x="464" y="317"/>
                  </a:lnTo>
                  <a:lnTo>
                    <a:pt x="424" y="322"/>
                  </a:lnTo>
                  <a:lnTo>
                    <a:pt x="408" y="322"/>
                  </a:lnTo>
                  <a:lnTo>
                    <a:pt x="388" y="330"/>
                  </a:lnTo>
                  <a:lnTo>
                    <a:pt x="352" y="330"/>
                  </a:lnTo>
                  <a:lnTo>
                    <a:pt x="316" y="330"/>
                  </a:lnTo>
                  <a:lnTo>
                    <a:pt x="281" y="330"/>
                  </a:lnTo>
                  <a:lnTo>
                    <a:pt x="265" y="326"/>
                  </a:lnTo>
                  <a:lnTo>
                    <a:pt x="225" y="322"/>
                  </a:lnTo>
                  <a:lnTo>
                    <a:pt x="184" y="313"/>
                  </a:lnTo>
                  <a:lnTo>
                    <a:pt x="168" y="313"/>
                  </a:lnTo>
                  <a:lnTo>
                    <a:pt x="128" y="313"/>
                  </a:lnTo>
                  <a:lnTo>
                    <a:pt x="112" y="313"/>
                  </a:lnTo>
                  <a:lnTo>
                    <a:pt x="77" y="313"/>
                  </a:lnTo>
                  <a:lnTo>
                    <a:pt x="36" y="300"/>
                  </a:lnTo>
                  <a:lnTo>
                    <a:pt x="20" y="291"/>
                  </a:lnTo>
                  <a:lnTo>
                    <a:pt x="15" y="278"/>
                  </a:lnTo>
                  <a:lnTo>
                    <a:pt x="0" y="273"/>
                  </a:lnTo>
                  <a:lnTo>
                    <a:pt x="0" y="260"/>
                  </a:lnTo>
                  <a:lnTo>
                    <a:pt x="0" y="247"/>
                  </a:lnTo>
                  <a:lnTo>
                    <a:pt x="15" y="242"/>
                  </a:lnTo>
                  <a:lnTo>
                    <a:pt x="31" y="233"/>
                  </a:lnTo>
                  <a:lnTo>
                    <a:pt x="46" y="229"/>
                  </a:lnTo>
                  <a:lnTo>
                    <a:pt x="61" y="225"/>
                  </a:lnTo>
                  <a:lnTo>
                    <a:pt x="77" y="225"/>
                  </a:lnTo>
                </a:path>
              </a:pathLst>
            </a:custGeom>
            <a:solidFill>
              <a:schemeClr val="bg1"/>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6" name="AutoShape 20">
              <a:extLst>
                <a:ext uri="{FF2B5EF4-FFF2-40B4-BE49-F238E27FC236}">
                  <a16:creationId xmlns:a16="http://schemas.microsoft.com/office/drawing/2014/main" id="{3CF1701B-C33C-4FFA-94EC-82D0458000E5}"/>
                </a:ext>
              </a:extLst>
            </p:cNvPr>
            <p:cNvSpPr>
              <a:spLocks noChangeArrowheads="1"/>
            </p:cNvSpPr>
            <p:nvPr/>
          </p:nvSpPr>
          <p:spPr bwMode="auto">
            <a:xfrm>
              <a:off x="1775619" y="6695282"/>
              <a:ext cx="2701925" cy="1495425"/>
            </a:xfrm>
            <a:prstGeom prst="roundRect">
              <a:avLst>
                <a:gd name="adj" fmla="val 12495"/>
              </a:avLst>
            </a:prstGeom>
            <a:solidFill>
              <a:schemeClr val="bg1"/>
            </a:solidFill>
            <a:ln w="25400">
              <a:solidFill>
                <a:schemeClr val="tx1"/>
              </a:solidFill>
              <a:round/>
              <a:headEnd/>
              <a:tailEnd/>
            </a:ln>
            <a:effectLst>
              <a:outerShdw dist="107763" dir="2700000" algn="ctr" rotWithShape="0">
                <a:schemeClr val="bg2"/>
              </a:outerShdw>
            </a:effec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1287" name="Rectangle 21">
              <a:extLst>
                <a:ext uri="{FF2B5EF4-FFF2-40B4-BE49-F238E27FC236}">
                  <a16:creationId xmlns:a16="http://schemas.microsoft.com/office/drawing/2014/main" id="{45CF54FA-F6AB-4281-82D9-3869CA3B986C}"/>
                </a:ext>
              </a:extLst>
            </p:cNvPr>
            <p:cNvSpPr>
              <a:spLocks noChangeArrowheads="1"/>
            </p:cNvSpPr>
            <p:nvPr/>
          </p:nvSpPr>
          <p:spPr bwMode="auto">
            <a:xfrm>
              <a:off x="2302669" y="6512719"/>
              <a:ext cx="368300" cy="292100"/>
            </a:xfrm>
            <a:prstGeom prst="rect">
              <a:avLst/>
            </a:prstGeom>
            <a:solidFill>
              <a:srgbClr val="C0FEF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1288" name="Rectangle 22">
              <a:extLst>
                <a:ext uri="{FF2B5EF4-FFF2-40B4-BE49-F238E27FC236}">
                  <a16:creationId xmlns:a16="http://schemas.microsoft.com/office/drawing/2014/main" id="{C265F3AF-ED80-4CE4-9B20-0AA5F15F02F2}"/>
                </a:ext>
              </a:extLst>
            </p:cNvPr>
            <p:cNvSpPr>
              <a:spLocks noChangeArrowheads="1"/>
            </p:cNvSpPr>
            <p:nvPr/>
          </p:nvSpPr>
          <p:spPr bwMode="auto">
            <a:xfrm>
              <a:off x="2809081" y="6512719"/>
              <a:ext cx="368300" cy="292100"/>
            </a:xfrm>
            <a:prstGeom prst="rect">
              <a:avLst/>
            </a:prstGeom>
            <a:solidFill>
              <a:srgbClr val="C0FEF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1289" name="Rectangle 23">
              <a:extLst>
                <a:ext uri="{FF2B5EF4-FFF2-40B4-BE49-F238E27FC236}">
                  <a16:creationId xmlns:a16="http://schemas.microsoft.com/office/drawing/2014/main" id="{79BE6179-4795-492B-82F3-2CAEF71741BE}"/>
                </a:ext>
              </a:extLst>
            </p:cNvPr>
            <p:cNvSpPr>
              <a:spLocks noChangeArrowheads="1"/>
            </p:cNvSpPr>
            <p:nvPr/>
          </p:nvSpPr>
          <p:spPr bwMode="auto">
            <a:xfrm>
              <a:off x="3313906" y="6512719"/>
              <a:ext cx="368300" cy="292100"/>
            </a:xfrm>
            <a:prstGeom prst="rect">
              <a:avLst/>
            </a:prstGeom>
            <a:solidFill>
              <a:srgbClr val="C0FEF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1290" name="Rectangle 24">
              <a:extLst>
                <a:ext uri="{FF2B5EF4-FFF2-40B4-BE49-F238E27FC236}">
                  <a16:creationId xmlns:a16="http://schemas.microsoft.com/office/drawing/2014/main" id="{76DB81E5-9844-4CE6-AC0B-0F5B53020EC4}"/>
                </a:ext>
              </a:extLst>
            </p:cNvPr>
            <p:cNvSpPr>
              <a:spLocks noChangeArrowheads="1"/>
            </p:cNvSpPr>
            <p:nvPr/>
          </p:nvSpPr>
          <p:spPr bwMode="auto">
            <a:xfrm>
              <a:off x="2464594" y="7346157"/>
              <a:ext cx="368300" cy="293687"/>
            </a:xfrm>
            <a:prstGeom prst="rect">
              <a:avLst/>
            </a:prstGeom>
            <a:solidFill>
              <a:srgbClr val="C0FEF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1291" name="Rectangle 25">
              <a:extLst>
                <a:ext uri="{FF2B5EF4-FFF2-40B4-BE49-F238E27FC236}">
                  <a16:creationId xmlns:a16="http://schemas.microsoft.com/office/drawing/2014/main" id="{5B8EECAC-0755-4933-B75F-76CCB890B9A8}"/>
                </a:ext>
              </a:extLst>
            </p:cNvPr>
            <p:cNvSpPr>
              <a:spLocks noChangeArrowheads="1"/>
            </p:cNvSpPr>
            <p:nvPr/>
          </p:nvSpPr>
          <p:spPr bwMode="auto">
            <a:xfrm>
              <a:off x="1943894" y="7346157"/>
              <a:ext cx="368300" cy="293687"/>
            </a:xfrm>
            <a:prstGeom prst="rect">
              <a:avLst/>
            </a:prstGeom>
            <a:solidFill>
              <a:srgbClr val="C0FEF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1292" name="Rectangle 26">
              <a:extLst>
                <a:ext uri="{FF2B5EF4-FFF2-40B4-BE49-F238E27FC236}">
                  <a16:creationId xmlns:a16="http://schemas.microsoft.com/office/drawing/2014/main" id="{7B086127-CFA2-4ED3-928A-C3543B65BF67}"/>
                </a:ext>
              </a:extLst>
            </p:cNvPr>
            <p:cNvSpPr>
              <a:spLocks noChangeArrowheads="1"/>
            </p:cNvSpPr>
            <p:nvPr/>
          </p:nvSpPr>
          <p:spPr bwMode="auto">
            <a:xfrm>
              <a:off x="3039269" y="7692232"/>
              <a:ext cx="1352550" cy="296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300">
                  <a:latin typeface="Arial" panose="020B0604020202020204" pitchFamily="34" charset="0"/>
                </a:rPr>
                <a:t>private data</a:t>
              </a:r>
            </a:p>
          </p:txBody>
        </p:sp>
        <p:sp>
          <p:nvSpPr>
            <p:cNvPr id="11293" name="Rectangle 27">
              <a:extLst>
                <a:ext uri="{FF2B5EF4-FFF2-40B4-BE49-F238E27FC236}">
                  <a16:creationId xmlns:a16="http://schemas.microsoft.com/office/drawing/2014/main" id="{45749ED1-B04A-4CAA-9181-CAE5C44C81C7}"/>
                </a:ext>
              </a:extLst>
            </p:cNvPr>
            <p:cNvSpPr>
              <a:spLocks noChangeArrowheads="1"/>
            </p:cNvSpPr>
            <p:nvPr/>
          </p:nvSpPr>
          <p:spPr bwMode="auto">
            <a:xfrm>
              <a:off x="1859756" y="7011194"/>
              <a:ext cx="1404938" cy="29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300">
                  <a:latin typeface="Arial" panose="020B0604020202020204" pitchFamily="34" charset="0"/>
                </a:rPr>
                <a:t>private functions</a:t>
              </a:r>
            </a:p>
          </p:txBody>
        </p:sp>
        <p:sp>
          <p:nvSpPr>
            <p:cNvPr id="11294" name="Freeform 28">
              <a:extLst>
                <a:ext uri="{FF2B5EF4-FFF2-40B4-BE49-F238E27FC236}">
                  <a16:creationId xmlns:a16="http://schemas.microsoft.com/office/drawing/2014/main" id="{62B9A877-9E58-4534-B593-AD43260A5E15}"/>
                </a:ext>
              </a:extLst>
            </p:cNvPr>
            <p:cNvSpPr>
              <a:spLocks/>
            </p:cNvSpPr>
            <p:nvPr/>
          </p:nvSpPr>
          <p:spPr bwMode="auto">
            <a:xfrm>
              <a:off x="2955131" y="7625557"/>
              <a:ext cx="1187450" cy="425450"/>
            </a:xfrm>
            <a:custGeom>
              <a:avLst/>
              <a:gdLst>
                <a:gd name="T0" fmla="*/ 2147483646 w 748"/>
                <a:gd name="T1" fmla="*/ 2147483646 h 268"/>
                <a:gd name="T2" fmla="*/ 2147483646 w 748"/>
                <a:gd name="T3" fmla="*/ 2147483646 h 268"/>
                <a:gd name="T4" fmla="*/ 2147483646 w 748"/>
                <a:gd name="T5" fmla="*/ 2147483646 h 268"/>
                <a:gd name="T6" fmla="*/ 2147483646 w 748"/>
                <a:gd name="T7" fmla="*/ 2147483646 h 268"/>
                <a:gd name="T8" fmla="*/ 2147483646 w 748"/>
                <a:gd name="T9" fmla="*/ 2147483646 h 268"/>
                <a:gd name="T10" fmla="*/ 2147483646 w 748"/>
                <a:gd name="T11" fmla="*/ 2147483646 h 268"/>
                <a:gd name="T12" fmla="*/ 2147483646 w 748"/>
                <a:gd name="T13" fmla="*/ 2147483646 h 268"/>
                <a:gd name="T14" fmla="*/ 2147483646 w 748"/>
                <a:gd name="T15" fmla="*/ 2147483646 h 268"/>
                <a:gd name="T16" fmla="*/ 2147483646 w 748"/>
                <a:gd name="T17" fmla="*/ 2147483646 h 268"/>
                <a:gd name="T18" fmla="*/ 2147483646 w 748"/>
                <a:gd name="T19" fmla="*/ 2147483646 h 268"/>
                <a:gd name="T20" fmla="*/ 2147483646 w 748"/>
                <a:gd name="T21" fmla="*/ 2147483646 h 268"/>
                <a:gd name="T22" fmla="*/ 2147483646 w 748"/>
                <a:gd name="T23" fmla="*/ 2147483646 h 268"/>
                <a:gd name="T24" fmla="*/ 2147483646 w 748"/>
                <a:gd name="T25" fmla="*/ 2147483646 h 268"/>
                <a:gd name="T26" fmla="*/ 2147483646 w 748"/>
                <a:gd name="T27" fmla="*/ 0 h 268"/>
                <a:gd name="T28" fmla="*/ 2147483646 w 748"/>
                <a:gd name="T29" fmla="*/ 0 h 268"/>
                <a:gd name="T30" fmla="*/ 2147483646 w 748"/>
                <a:gd name="T31" fmla="*/ 2147483646 h 268"/>
                <a:gd name="T32" fmla="*/ 2147483646 w 748"/>
                <a:gd name="T33" fmla="*/ 2147483646 h 268"/>
                <a:gd name="T34" fmla="*/ 2147483646 w 748"/>
                <a:gd name="T35" fmla="*/ 2147483646 h 268"/>
                <a:gd name="T36" fmla="*/ 2147483646 w 748"/>
                <a:gd name="T37" fmla="*/ 2147483646 h 268"/>
                <a:gd name="T38" fmla="*/ 2147483646 w 748"/>
                <a:gd name="T39" fmla="*/ 2147483646 h 268"/>
                <a:gd name="T40" fmla="*/ 2147483646 w 748"/>
                <a:gd name="T41" fmla="*/ 2147483646 h 268"/>
                <a:gd name="T42" fmla="*/ 2147483646 w 748"/>
                <a:gd name="T43" fmla="*/ 2147483646 h 268"/>
                <a:gd name="T44" fmla="*/ 2147483646 w 748"/>
                <a:gd name="T45" fmla="*/ 2147483646 h 268"/>
                <a:gd name="T46" fmla="*/ 2147483646 w 748"/>
                <a:gd name="T47" fmla="*/ 2147483646 h 268"/>
                <a:gd name="T48" fmla="*/ 2147483646 w 748"/>
                <a:gd name="T49" fmla="*/ 2147483646 h 268"/>
                <a:gd name="T50" fmla="*/ 2147483646 w 748"/>
                <a:gd name="T51" fmla="*/ 2147483646 h 268"/>
                <a:gd name="T52" fmla="*/ 2147483646 w 748"/>
                <a:gd name="T53" fmla="*/ 2147483646 h 268"/>
                <a:gd name="T54" fmla="*/ 2147483646 w 748"/>
                <a:gd name="T55" fmla="*/ 2147483646 h 268"/>
                <a:gd name="T56" fmla="*/ 2147483646 w 748"/>
                <a:gd name="T57" fmla="*/ 2147483646 h 268"/>
                <a:gd name="T58" fmla="*/ 2147483646 w 748"/>
                <a:gd name="T59" fmla="*/ 2147483646 h 268"/>
                <a:gd name="T60" fmla="*/ 2147483646 w 748"/>
                <a:gd name="T61" fmla="*/ 2147483646 h 268"/>
                <a:gd name="T62" fmla="*/ 2147483646 w 748"/>
                <a:gd name="T63" fmla="*/ 2147483646 h 268"/>
                <a:gd name="T64" fmla="*/ 2147483646 w 748"/>
                <a:gd name="T65" fmla="*/ 2147483646 h 268"/>
                <a:gd name="T66" fmla="*/ 0 w 748"/>
                <a:gd name="T67" fmla="*/ 2147483646 h 268"/>
                <a:gd name="T68" fmla="*/ 2147483646 w 748"/>
                <a:gd name="T69" fmla="*/ 2147483646 h 26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748" h="268">
                  <a:moveTo>
                    <a:pt x="12" y="128"/>
                  </a:moveTo>
                  <a:lnTo>
                    <a:pt x="12" y="104"/>
                  </a:lnTo>
                  <a:lnTo>
                    <a:pt x="36" y="81"/>
                  </a:lnTo>
                  <a:lnTo>
                    <a:pt x="36" y="58"/>
                  </a:lnTo>
                  <a:lnTo>
                    <a:pt x="59" y="46"/>
                  </a:lnTo>
                  <a:lnTo>
                    <a:pt x="83" y="23"/>
                  </a:lnTo>
                  <a:lnTo>
                    <a:pt x="107" y="12"/>
                  </a:lnTo>
                  <a:lnTo>
                    <a:pt x="130" y="12"/>
                  </a:lnTo>
                  <a:lnTo>
                    <a:pt x="154" y="12"/>
                  </a:lnTo>
                  <a:lnTo>
                    <a:pt x="178" y="12"/>
                  </a:lnTo>
                  <a:lnTo>
                    <a:pt x="202" y="23"/>
                  </a:lnTo>
                  <a:lnTo>
                    <a:pt x="225" y="35"/>
                  </a:lnTo>
                  <a:lnTo>
                    <a:pt x="249" y="35"/>
                  </a:lnTo>
                  <a:lnTo>
                    <a:pt x="273" y="35"/>
                  </a:lnTo>
                  <a:lnTo>
                    <a:pt x="296" y="35"/>
                  </a:lnTo>
                  <a:lnTo>
                    <a:pt x="320" y="35"/>
                  </a:lnTo>
                  <a:lnTo>
                    <a:pt x="344" y="35"/>
                  </a:lnTo>
                  <a:lnTo>
                    <a:pt x="368" y="23"/>
                  </a:lnTo>
                  <a:lnTo>
                    <a:pt x="391" y="23"/>
                  </a:lnTo>
                  <a:lnTo>
                    <a:pt x="415" y="12"/>
                  </a:lnTo>
                  <a:lnTo>
                    <a:pt x="439" y="12"/>
                  </a:lnTo>
                  <a:lnTo>
                    <a:pt x="462" y="12"/>
                  </a:lnTo>
                  <a:lnTo>
                    <a:pt x="498" y="12"/>
                  </a:lnTo>
                  <a:lnTo>
                    <a:pt x="522" y="12"/>
                  </a:lnTo>
                  <a:lnTo>
                    <a:pt x="545" y="12"/>
                  </a:lnTo>
                  <a:lnTo>
                    <a:pt x="569" y="12"/>
                  </a:lnTo>
                  <a:lnTo>
                    <a:pt x="593" y="12"/>
                  </a:lnTo>
                  <a:lnTo>
                    <a:pt x="617" y="0"/>
                  </a:lnTo>
                  <a:lnTo>
                    <a:pt x="640" y="0"/>
                  </a:lnTo>
                  <a:lnTo>
                    <a:pt x="676" y="0"/>
                  </a:lnTo>
                  <a:lnTo>
                    <a:pt x="700" y="12"/>
                  </a:lnTo>
                  <a:lnTo>
                    <a:pt x="711" y="35"/>
                  </a:lnTo>
                  <a:lnTo>
                    <a:pt x="711" y="58"/>
                  </a:lnTo>
                  <a:lnTo>
                    <a:pt x="723" y="81"/>
                  </a:lnTo>
                  <a:lnTo>
                    <a:pt x="735" y="104"/>
                  </a:lnTo>
                  <a:lnTo>
                    <a:pt x="735" y="128"/>
                  </a:lnTo>
                  <a:lnTo>
                    <a:pt x="747" y="151"/>
                  </a:lnTo>
                  <a:lnTo>
                    <a:pt x="747" y="174"/>
                  </a:lnTo>
                  <a:lnTo>
                    <a:pt x="747" y="197"/>
                  </a:lnTo>
                  <a:lnTo>
                    <a:pt x="735" y="221"/>
                  </a:lnTo>
                  <a:lnTo>
                    <a:pt x="723" y="244"/>
                  </a:lnTo>
                  <a:lnTo>
                    <a:pt x="700" y="255"/>
                  </a:lnTo>
                  <a:lnTo>
                    <a:pt x="676" y="255"/>
                  </a:lnTo>
                  <a:lnTo>
                    <a:pt x="652" y="255"/>
                  </a:lnTo>
                  <a:lnTo>
                    <a:pt x="617" y="267"/>
                  </a:lnTo>
                  <a:lnTo>
                    <a:pt x="593" y="267"/>
                  </a:lnTo>
                  <a:lnTo>
                    <a:pt x="569" y="267"/>
                  </a:lnTo>
                  <a:lnTo>
                    <a:pt x="545" y="267"/>
                  </a:lnTo>
                  <a:lnTo>
                    <a:pt x="522" y="267"/>
                  </a:lnTo>
                  <a:lnTo>
                    <a:pt x="498" y="255"/>
                  </a:lnTo>
                  <a:lnTo>
                    <a:pt x="474" y="244"/>
                  </a:lnTo>
                  <a:lnTo>
                    <a:pt x="451" y="244"/>
                  </a:lnTo>
                  <a:lnTo>
                    <a:pt x="415" y="232"/>
                  </a:lnTo>
                  <a:lnTo>
                    <a:pt x="356" y="232"/>
                  </a:lnTo>
                  <a:lnTo>
                    <a:pt x="296" y="232"/>
                  </a:lnTo>
                  <a:lnTo>
                    <a:pt x="273" y="221"/>
                  </a:lnTo>
                  <a:lnTo>
                    <a:pt x="249" y="232"/>
                  </a:lnTo>
                  <a:lnTo>
                    <a:pt x="225" y="232"/>
                  </a:lnTo>
                  <a:lnTo>
                    <a:pt x="202" y="232"/>
                  </a:lnTo>
                  <a:lnTo>
                    <a:pt x="154" y="244"/>
                  </a:lnTo>
                  <a:lnTo>
                    <a:pt x="130" y="244"/>
                  </a:lnTo>
                  <a:lnTo>
                    <a:pt x="107" y="244"/>
                  </a:lnTo>
                  <a:lnTo>
                    <a:pt x="83" y="244"/>
                  </a:lnTo>
                  <a:lnTo>
                    <a:pt x="59" y="244"/>
                  </a:lnTo>
                  <a:lnTo>
                    <a:pt x="36" y="244"/>
                  </a:lnTo>
                  <a:lnTo>
                    <a:pt x="24" y="221"/>
                  </a:lnTo>
                  <a:lnTo>
                    <a:pt x="0" y="221"/>
                  </a:lnTo>
                  <a:lnTo>
                    <a:pt x="0" y="197"/>
                  </a:lnTo>
                  <a:lnTo>
                    <a:pt x="0" y="174"/>
                  </a:lnTo>
                  <a:lnTo>
                    <a:pt x="12" y="151"/>
                  </a:lnTo>
                  <a:lnTo>
                    <a:pt x="12" y="12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5" name="Rectangle 29">
              <a:extLst>
                <a:ext uri="{FF2B5EF4-FFF2-40B4-BE49-F238E27FC236}">
                  <a16:creationId xmlns:a16="http://schemas.microsoft.com/office/drawing/2014/main" id="{DE2F193E-04D5-4C3D-AF2E-3EE232B83B42}"/>
                </a:ext>
              </a:extLst>
            </p:cNvPr>
            <p:cNvSpPr>
              <a:spLocks noChangeArrowheads="1"/>
            </p:cNvSpPr>
            <p:nvPr/>
          </p:nvSpPr>
          <p:spPr bwMode="auto">
            <a:xfrm>
              <a:off x="5149056" y="6304757"/>
              <a:ext cx="368300" cy="292100"/>
            </a:xfrm>
            <a:prstGeom prst="rect">
              <a:avLst/>
            </a:prstGeom>
            <a:solidFill>
              <a:srgbClr val="C0FEF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1296" name="Line 30">
              <a:extLst>
                <a:ext uri="{FF2B5EF4-FFF2-40B4-BE49-F238E27FC236}">
                  <a16:creationId xmlns:a16="http://schemas.microsoft.com/office/drawing/2014/main" id="{6D5C89F8-C193-4062-92F6-D0A2E8F04A9A}"/>
                </a:ext>
              </a:extLst>
            </p:cNvPr>
            <p:cNvSpPr>
              <a:spLocks noChangeShapeType="1"/>
            </p:cNvSpPr>
            <p:nvPr/>
          </p:nvSpPr>
          <p:spPr bwMode="auto">
            <a:xfrm>
              <a:off x="4358481" y="6214269"/>
              <a:ext cx="768350" cy="1714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7" name="Rectangle 31">
              <a:extLst>
                <a:ext uri="{FF2B5EF4-FFF2-40B4-BE49-F238E27FC236}">
                  <a16:creationId xmlns:a16="http://schemas.microsoft.com/office/drawing/2014/main" id="{C0F4ECC9-EE18-4225-9211-A3ACDB11CA35}"/>
                </a:ext>
              </a:extLst>
            </p:cNvPr>
            <p:cNvSpPr>
              <a:spLocks noChangeArrowheads="1"/>
            </p:cNvSpPr>
            <p:nvPr/>
          </p:nvSpPr>
          <p:spPr bwMode="auto">
            <a:xfrm>
              <a:off x="5233194" y="6855619"/>
              <a:ext cx="368300" cy="292100"/>
            </a:xfrm>
            <a:prstGeom prst="rect">
              <a:avLst/>
            </a:prstGeom>
            <a:solidFill>
              <a:srgbClr val="C0FEF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sp>
        <p:nvSpPr>
          <p:cNvPr id="35" name="Footer Placeholder 3">
            <a:extLst>
              <a:ext uri="{FF2B5EF4-FFF2-40B4-BE49-F238E27FC236}">
                <a16:creationId xmlns:a16="http://schemas.microsoft.com/office/drawing/2014/main" id="{2520B441-6B22-4D94-A15D-5CBBCE29E081}"/>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4">
            <a:extLst>
              <a:ext uri="{FF2B5EF4-FFF2-40B4-BE49-F238E27FC236}">
                <a16:creationId xmlns:a16="http://schemas.microsoft.com/office/drawing/2014/main" id="{DDEE1786-B0FA-46C6-B820-29542C360639}"/>
              </a:ext>
            </a:extLst>
          </p:cNvPr>
          <p:cNvSpPr>
            <a:spLocks noGrp="1" noChangeArrowheads="1"/>
          </p:cNvSpPr>
          <p:nvPr>
            <p:ph type="title"/>
          </p:nvPr>
        </p:nvSpPr>
        <p:spPr>
          <a:xfrm>
            <a:off x="590550" y="557213"/>
            <a:ext cx="6451600" cy="876300"/>
          </a:xfrm>
        </p:spPr>
        <p:txBody>
          <a:bodyPr>
            <a:normAutofit/>
          </a:bodyPr>
          <a:lstStyle/>
          <a:p>
            <a:r>
              <a:rPr lang="en-US" altLang="en-US" sz="3200" b="1" dirty="0"/>
              <a:t>Composition – “part of”</a:t>
            </a:r>
          </a:p>
        </p:txBody>
      </p:sp>
      <p:sp>
        <p:nvSpPr>
          <p:cNvPr id="13316" name="Rectangle 3">
            <a:extLst>
              <a:ext uri="{FF2B5EF4-FFF2-40B4-BE49-F238E27FC236}">
                <a16:creationId xmlns:a16="http://schemas.microsoft.com/office/drawing/2014/main" id="{4FEDBAF3-3A55-43A1-BCEA-4A30569F758A}"/>
              </a:ext>
            </a:extLst>
          </p:cNvPr>
          <p:cNvSpPr>
            <a:spLocks noGrp="1" noChangeArrowheads="1"/>
          </p:cNvSpPr>
          <p:nvPr>
            <p:ph idx="1"/>
          </p:nvPr>
        </p:nvSpPr>
        <p:spPr>
          <a:xfrm>
            <a:off x="595313" y="1661319"/>
            <a:ext cx="6450012" cy="7392194"/>
          </a:xfrm>
          <a:solidFill>
            <a:schemeClr val="bg1"/>
          </a:solidFill>
        </p:spPr>
        <p:txBody>
          <a:bodyPr lIns="283464" tIns="49212" rIns="283464" bIns="49212">
            <a:normAutofit lnSpcReduction="10000"/>
          </a:bodyPr>
          <a:lstStyle/>
          <a:p>
            <a:r>
              <a:rPr lang="en-US" altLang="en-US" sz="2000" dirty="0"/>
              <a:t>Incorporating an object inside another by making the contained object a private or protected data member of the containing class creates a </a:t>
            </a:r>
            <a:r>
              <a:rPr lang="en-US" altLang="en-US" sz="2000" b="1" dirty="0"/>
              <a:t>“part-of” </a:t>
            </a:r>
            <a:r>
              <a:rPr lang="en-US" altLang="en-US" sz="2000" dirty="0"/>
              <a:t>relationship, called a </a:t>
            </a:r>
            <a:r>
              <a:rPr lang="en-US" altLang="en-US" sz="2000" b="1" dirty="0"/>
              <a:t>composition.</a:t>
            </a:r>
            <a:br>
              <a:rPr lang="en-US" altLang="en-US" sz="2000" b="1" dirty="0"/>
            </a:br>
            <a:endParaRPr lang="en-US" altLang="en-US" sz="2000" dirty="0"/>
          </a:p>
          <a:p>
            <a:r>
              <a:rPr lang="en-US" altLang="en-US" sz="2000" dirty="0"/>
              <a:t>Containing class has no special privileges regarding access to contained objects internals.  It has access only to public interfaces of contained objects, just like any other client.</a:t>
            </a:r>
            <a:br>
              <a:rPr lang="en-US" altLang="en-US" sz="2000" dirty="0"/>
            </a:br>
            <a:endParaRPr lang="en-US" altLang="en-US" sz="2000" dirty="0"/>
          </a:p>
          <a:p>
            <a:r>
              <a:rPr lang="en-US" altLang="en-US" sz="2000" dirty="0"/>
              <a:t>Since the contained object lies in the private or protected parts of the containing object, clients can not call its functions and do not see its functionality, except as manifested by the containing object’s behaviors - that is - the contained object helps to implement the outer object’s functionality.</a:t>
            </a:r>
            <a:br>
              <a:rPr lang="en-US" altLang="en-US" sz="2000" dirty="0"/>
            </a:br>
            <a:endParaRPr lang="en-US" altLang="en-US" sz="2000" dirty="0"/>
          </a:p>
          <a:p>
            <a:r>
              <a:rPr lang="en-US" altLang="en-US" sz="2000" dirty="0"/>
              <a:t>The “part-of” relationship can be made explicit by providing a member function which returns a reference to the contained part.  In this way, clients can get direct access to the public interface of the part.</a:t>
            </a:r>
            <a:br>
              <a:rPr lang="en-US" altLang="en-US" sz="2000" dirty="0"/>
            </a:br>
            <a:endParaRPr lang="en-US" altLang="en-US" sz="2000" dirty="0"/>
          </a:p>
          <a:p>
            <a:r>
              <a:rPr lang="en-US" altLang="en-US" sz="2000" dirty="0"/>
              <a:t>“Part-of” relationships can also be implemented by private derivations.  The semantics of a private </a:t>
            </a:r>
            <a:r>
              <a:rPr lang="en-US" altLang="en-US" sz="2000" dirty="0" err="1"/>
              <a:t>deri-vation</a:t>
            </a:r>
            <a:r>
              <a:rPr lang="en-US" altLang="en-US" sz="2000" dirty="0"/>
              <a:t> are the same as aggregation except that the derived class now has access to the base class’s protected (but not private) members. </a:t>
            </a:r>
          </a:p>
        </p:txBody>
      </p:sp>
      <p:sp>
        <p:nvSpPr>
          <p:cNvPr id="13315" name="Slide Number Placeholder 4">
            <a:extLst>
              <a:ext uri="{FF2B5EF4-FFF2-40B4-BE49-F238E27FC236}">
                <a16:creationId xmlns:a16="http://schemas.microsoft.com/office/drawing/2014/main" id="{A76EA317-EAB0-411F-AEF3-1222245CEF8D}"/>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D7541811-542B-4C47-A95A-82216B41B5C9}" type="slidenum">
              <a:rPr lang="en-US" altLang="en-US" sz="1500">
                <a:solidFill>
                  <a:schemeClr val="tx1"/>
                </a:solidFill>
              </a:rPr>
              <a:pPr>
                <a:spcBef>
                  <a:spcPct val="0"/>
                </a:spcBef>
                <a:buClrTx/>
                <a:buSzTx/>
                <a:buFontTx/>
                <a:buNone/>
              </a:pPr>
              <a:t>6</a:t>
            </a:fld>
            <a:endParaRPr lang="en-US" altLang="en-US" sz="1500">
              <a:solidFill>
                <a:schemeClr val="tx1"/>
              </a:solidFill>
            </a:endParaRPr>
          </a:p>
        </p:txBody>
      </p:sp>
      <p:sp>
        <p:nvSpPr>
          <p:cNvPr id="6" name="Footer Placeholder 3">
            <a:extLst>
              <a:ext uri="{FF2B5EF4-FFF2-40B4-BE49-F238E27FC236}">
                <a16:creationId xmlns:a16="http://schemas.microsoft.com/office/drawing/2014/main" id="{563E64D5-8165-4A85-ACA8-7D6CEB6F6845}"/>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4">
            <a:extLst>
              <a:ext uri="{FF2B5EF4-FFF2-40B4-BE49-F238E27FC236}">
                <a16:creationId xmlns:a16="http://schemas.microsoft.com/office/drawing/2014/main" id="{749C637F-CDF2-4CD1-B831-A98D67346AAA}"/>
              </a:ext>
            </a:extLst>
          </p:cNvPr>
          <p:cNvSpPr>
            <a:spLocks noGrp="1" noChangeArrowheads="1"/>
          </p:cNvSpPr>
          <p:nvPr>
            <p:ph type="title"/>
          </p:nvPr>
        </p:nvSpPr>
        <p:spPr>
          <a:xfrm>
            <a:off x="590550" y="481013"/>
            <a:ext cx="6451600" cy="952500"/>
          </a:xfrm>
        </p:spPr>
        <p:txBody>
          <a:bodyPr>
            <a:normAutofit/>
          </a:bodyPr>
          <a:lstStyle/>
          <a:p>
            <a:r>
              <a:rPr lang="en-US" altLang="en-US" sz="3200" b="1" dirty="0"/>
              <a:t>Demonstration Programs</a:t>
            </a:r>
          </a:p>
        </p:txBody>
      </p:sp>
      <p:sp>
        <p:nvSpPr>
          <p:cNvPr id="15364" name="Rectangle 3">
            <a:extLst>
              <a:ext uri="{FF2B5EF4-FFF2-40B4-BE49-F238E27FC236}">
                <a16:creationId xmlns:a16="http://schemas.microsoft.com/office/drawing/2014/main" id="{2FFFA3B4-24A1-4DD2-98A4-28B327A58C07}"/>
              </a:ext>
            </a:extLst>
          </p:cNvPr>
          <p:cNvSpPr>
            <a:spLocks noGrp="1" noChangeArrowheads="1"/>
          </p:cNvSpPr>
          <p:nvPr>
            <p:ph idx="1"/>
          </p:nvPr>
        </p:nvSpPr>
        <p:spPr>
          <a:xfrm>
            <a:off x="569913" y="1661319"/>
            <a:ext cx="6450012" cy="7391400"/>
          </a:xfrm>
          <a:solidFill>
            <a:schemeClr val="bg1"/>
          </a:solidFill>
        </p:spPr>
        <p:txBody>
          <a:bodyPr lIns="283464" tIns="49212" rIns="283464" bIns="49212">
            <a:noAutofit/>
          </a:bodyPr>
          <a:lstStyle/>
          <a:p>
            <a:r>
              <a:rPr lang="en-US" altLang="en-US" sz="2000" dirty="0"/>
              <a:t>A series of simple demonstration programs are included in Appendix I for composition, and Appendix II for inheritance.</a:t>
            </a:r>
            <a:br>
              <a:rPr lang="en-US" altLang="en-US" sz="2000" dirty="0"/>
            </a:br>
            <a:endParaRPr lang="en-US" altLang="en-US" sz="2000" dirty="0"/>
          </a:p>
          <a:p>
            <a:r>
              <a:rPr lang="en-US" altLang="en-US" sz="2000" dirty="0"/>
              <a:t>The demos don’t do much of anything useful, but they are all designed to illustrate points about the way C++ does its job.</a:t>
            </a:r>
            <a:br>
              <a:rPr lang="en-US" altLang="en-US" sz="2000" dirty="0"/>
            </a:br>
            <a:endParaRPr lang="en-US" altLang="en-US" sz="2000" dirty="0"/>
          </a:p>
          <a:p>
            <a:r>
              <a:rPr lang="en-US" altLang="en-US" sz="2000" dirty="0"/>
              <a:t>Each demo has a prologue which gives a very brief description of what the demo is about.  Comments in the code are intended to draw your attention to specific details.</a:t>
            </a:r>
            <a:br>
              <a:rPr lang="en-US" altLang="en-US" sz="2000" dirty="0"/>
            </a:br>
            <a:endParaRPr lang="en-US" altLang="en-US" sz="2000" dirty="0"/>
          </a:p>
          <a:p>
            <a:r>
              <a:rPr lang="en-US" altLang="en-US" sz="2000" dirty="0"/>
              <a:t>Output for each demo is included at the end of each program, along with comments about how you might interpret the code and its output.</a:t>
            </a:r>
            <a:br>
              <a:rPr lang="en-US" altLang="en-US" sz="2000" dirty="0"/>
            </a:br>
            <a:endParaRPr lang="en-US" altLang="en-US" sz="2000" dirty="0"/>
          </a:p>
          <a:p>
            <a:r>
              <a:rPr lang="en-US" altLang="en-US" sz="2000" dirty="0"/>
              <a:t>One of the goals of these demos is to illustrate  operations that occur under different design strategies.  Some of the things that happen may surprise you.</a:t>
            </a:r>
            <a:br>
              <a:rPr lang="en-US" altLang="en-US" sz="2000" dirty="0"/>
            </a:br>
            <a:endParaRPr lang="en-US" altLang="en-US" sz="2000" dirty="0"/>
          </a:p>
          <a:p>
            <a:r>
              <a:rPr lang="en-US" altLang="en-US" sz="2000" dirty="0"/>
              <a:t>It is very important that you understand all the things that happen in a C++ implementation.  A lot of things happen silently unless you specifically instrument your code to see them.  That is exactly what these demo programs do.</a:t>
            </a:r>
            <a:br>
              <a:rPr lang="en-US" altLang="en-US" sz="2000" dirty="0"/>
            </a:br>
            <a:endParaRPr lang="en-US" altLang="en-US" sz="2000" dirty="0"/>
          </a:p>
        </p:txBody>
      </p:sp>
      <p:sp>
        <p:nvSpPr>
          <p:cNvPr id="15363" name="Slide Number Placeholder 4">
            <a:extLst>
              <a:ext uri="{FF2B5EF4-FFF2-40B4-BE49-F238E27FC236}">
                <a16:creationId xmlns:a16="http://schemas.microsoft.com/office/drawing/2014/main" id="{CEF59D7A-4B68-4C4F-A58C-E79F2AAA8F71}"/>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36072765-493D-40C9-BCF0-7701E56BC38E}" type="slidenum">
              <a:rPr lang="en-US" altLang="en-US" sz="1500">
                <a:solidFill>
                  <a:schemeClr val="tx1"/>
                </a:solidFill>
              </a:rPr>
              <a:pPr>
                <a:spcBef>
                  <a:spcPct val="0"/>
                </a:spcBef>
                <a:buClrTx/>
                <a:buSzTx/>
                <a:buFontTx/>
                <a:buNone/>
              </a:pPr>
              <a:t>7</a:t>
            </a:fld>
            <a:endParaRPr lang="en-US" altLang="en-US" sz="1500">
              <a:solidFill>
                <a:schemeClr val="tx1"/>
              </a:solidFill>
            </a:endParaRPr>
          </a:p>
        </p:txBody>
      </p:sp>
      <p:sp>
        <p:nvSpPr>
          <p:cNvPr id="6" name="Footer Placeholder 3">
            <a:extLst>
              <a:ext uri="{FF2B5EF4-FFF2-40B4-BE49-F238E27FC236}">
                <a16:creationId xmlns:a16="http://schemas.microsoft.com/office/drawing/2014/main" id="{C6895B7C-1DAF-4127-944D-554B330FEEC6}"/>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Rectangle 5">
            <a:extLst>
              <a:ext uri="{FF2B5EF4-FFF2-40B4-BE49-F238E27FC236}">
                <a16:creationId xmlns:a16="http://schemas.microsoft.com/office/drawing/2014/main" id="{54904C3C-BF91-4CF1-B3BD-9B9568DB40A8}"/>
              </a:ext>
            </a:extLst>
          </p:cNvPr>
          <p:cNvSpPr>
            <a:spLocks noGrp="1" noChangeArrowheads="1"/>
          </p:cNvSpPr>
          <p:nvPr>
            <p:ph type="title"/>
          </p:nvPr>
        </p:nvSpPr>
        <p:spPr>
          <a:xfrm>
            <a:off x="521802" y="525798"/>
            <a:ext cx="6546235" cy="1059321"/>
          </a:xfrm>
        </p:spPr>
        <p:txBody>
          <a:bodyPr>
            <a:normAutofit/>
          </a:bodyPr>
          <a:lstStyle/>
          <a:p>
            <a:r>
              <a:rPr lang="en-US" altLang="en-US" sz="3200" b="1" dirty="0"/>
              <a:t>Inheritance</a:t>
            </a:r>
          </a:p>
        </p:txBody>
      </p:sp>
      <p:sp>
        <p:nvSpPr>
          <p:cNvPr id="17412" name="Rectangle 3">
            <a:extLst>
              <a:ext uri="{FF2B5EF4-FFF2-40B4-BE49-F238E27FC236}">
                <a16:creationId xmlns:a16="http://schemas.microsoft.com/office/drawing/2014/main" id="{5AD98380-4492-402C-99AB-0C4EED3D4EC2}"/>
              </a:ext>
            </a:extLst>
          </p:cNvPr>
          <p:cNvSpPr>
            <a:spLocks noGrp="1" noChangeArrowheads="1"/>
          </p:cNvSpPr>
          <p:nvPr>
            <p:ph idx="1"/>
          </p:nvPr>
        </p:nvSpPr>
        <p:spPr>
          <a:xfrm>
            <a:off x="595313" y="1536215"/>
            <a:ext cx="6450012" cy="7576344"/>
          </a:xfrm>
          <a:noFill/>
        </p:spPr>
        <p:txBody>
          <a:bodyPr lIns="100012" tIns="49212" rIns="100012" bIns="49212">
            <a:normAutofit/>
          </a:bodyPr>
          <a:lstStyle/>
          <a:p>
            <a:pPr>
              <a:buFont typeface="Symbol" panose="05050102010706020507" pitchFamily="18" charset="2"/>
              <a:buNone/>
            </a:pPr>
            <a:br>
              <a:rPr lang="en-US" altLang="en-US" sz="2000" dirty="0"/>
            </a:br>
            <a:r>
              <a:rPr lang="en-US" altLang="en-US" sz="2000" dirty="0"/>
              <a:t>Inheritance models an “is-a” semantic relationship.  Here classes Y and Z inherit from class X.</a:t>
            </a:r>
            <a:br>
              <a:rPr lang="en-US" altLang="en-US" sz="2000" dirty="0"/>
            </a:br>
            <a:br>
              <a:rPr lang="en-US" altLang="en-US" sz="2000" dirty="0"/>
            </a:br>
            <a:br>
              <a:rPr lang="en-US" altLang="en-US" sz="2000" dirty="0"/>
            </a:br>
            <a:br>
              <a:rPr lang="en-US" altLang="en-US" sz="2000" dirty="0"/>
            </a:br>
            <a:br>
              <a:rPr lang="en-US" altLang="en-US" sz="2000" dirty="0"/>
            </a:br>
            <a:br>
              <a:rPr lang="en-US" altLang="en-US" sz="2000" dirty="0"/>
            </a:br>
            <a:br>
              <a:rPr lang="en-US" altLang="en-US" sz="2000" dirty="0"/>
            </a:br>
            <a:br>
              <a:rPr lang="en-US" altLang="en-US" sz="2000" dirty="0"/>
            </a:br>
            <a:br>
              <a:rPr lang="en-US" altLang="en-US" sz="2000" dirty="0"/>
            </a:br>
            <a:br>
              <a:rPr lang="en-US" altLang="en-US" sz="2000" dirty="0"/>
            </a:br>
            <a:br>
              <a:rPr lang="en-US" altLang="en-US" sz="2000" dirty="0"/>
            </a:br>
            <a:endParaRPr lang="en-US" altLang="en-US" sz="2000" dirty="0"/>
          </a:p>
          <a:p>
            <a:pPr>
              <a:buFont typeface="Symbol" panose="05050102010706020507" pitchFamily="18" charset="2"/>
              <a:buNone/>
            </a:pPr>
            <a:r>
              <a:rPr lang="en-US" altLang="en-US" sz="2000" dirty="0"/>
              <a:t> 		</a:t>
            </a:r>
            <a:r>
              <a:rPr lang="en-US" altLang="en-US" sz="2000" dirty="0">
                <a:latin typeface="Consolas" panose="020B0609020204030204" pitchFamily="49" charset="0"/>
              </a:rPr>
              <a:t>	class Y : public X { … }</a:t>
            </a:r>
          </a:p>
          <a:p>
            <a:pPr>
              <a:buFont typeface="Symbol" panose="05050102010706020507" pitchFamily="18" charset="2"/>
              <a:buNone/>
            </a:pPr>
            <a:r>
              <a:rPr lang="en-US" altLang="en-US" sz="2000" dirty="0">
                <a:latin typeface="Consolas" panose="020B0609020204030204" pitchFamily="49" charset="0"/>
              </a:rPr>
              <a:t> 			class Z : public X { … }</a:t>
            </a:r>
          </a:p>
          <a:p>
            <a:pPr>
              <a:buFont typeface="Symbol" panose="05050102010706020507" pitchFamily="18" charset="2"/>
              <a:buNone/>
            </a:pPr>
            <a:br>
              <a:rPr lang="en-US" altLang="en-US" sz="2000" dirty="0"/>
            </a:br>
            <a:r>
              <a:rPr lang="en-US" altLang="en-US" sz="2000" dirty="0"/>
              <a:t>That means that class Y “is-a” class X and the same must be true for class Z.  The “is-a” relationship is always a specialization.  That is, both classes Y and Z must have all attributes and behaviors of class X, but may also extend the attributes and extend and modify the behaviors of class X.</a:t>
            </a:r>
            <a:br>
              <a:rPr lang="en-US" altLang="en-US" sz="2000" dirty="0"/>
            </a:br>
            <a:endParaRPr lang="en-US" altLang="en-US" sz="2000" dirty="0"/>
          </a:p>
        </p:txBody>
      </p:sp>
      <p:sp>
        <p:nvSpPr>
          <p:cNvPr id="17411" name="Slide Number Placeholder 4">
            <a:extLst>
              <a:ext uri="{FF2B5EF4-FFF2-40B4-BE49-F238E27FC236}">
                <a16:creationId xmlns:a16="http://schemas.microsoft.com/office/drawing/2014/main" id="{EC9C2747-8E35-4BAF-87C1-289BED8A9A7A}"/>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51434B26-4532-4335-8F3F-E7B6C367B8EC}" type="slidenum">
              <a:rPr lang="en-US" altLang="en-US" sz="1500">
                <a:solidFill>
                  <a:schemeClr val="tx1"/>
                </a:solidFill>
              </a:rPr>
              <a:pPr>
                <a:spcBef>
                  <a:spcPct val="0"/>
                </a:spcBef>
                <a:buClrTx/>
                <a:buSzTx/>
                <a:buFontTx/>
                <a:buNone/>
              </a:pPr>
              <a:t>8</a:t>
            </a:fld>
            <a:endParaRPr lang="en-US" altLang="en-US" sz="1500">
              <a:solidFill>
                <a:schemeClr val="tx1"/>
              </a:solidFill>
            </a:endParaRPr>
          </a:p>
        </p:txBody>
      </p:sp>
      <p:graphicFrame>
        <p:nvGraphicFramePr>
          <p:cNvPr id="17413" name="Object 4">
            <a:hlinkClick r:id="" action="ppaction://ole?verb=0"/>
            <a:extLst>
              <a:ext uri="{FF2B5EF4-FFF2-40B4-BE49-F238E27FC236}">
                <a16:creationId xmlns:a16="http://schemas.microsoft.com/office/drawing/2014/main" id="{75039A47-8B16-4C09-A258-5CF7891C3021}"/>
              </a:ext>
            </a:extLst>
          </p:cNvPr>
          <p:cNvGraphicFramePr>
            <a:graphicFrameLocks/>
          </p:cNvGraphicFramePr>
          <p:nvPr>
            <p:extLst>
              <p:ext uri="{D42A27DB-BD31-4B8C-83A1-F6EECF244321}">
                <p14:modId xmlns:p14="http://schemas.microsoft.com/office/powerpoint/2010/main" val="1904809310"/>
              </p:ext>
            </p:extLst>
          </p:nvPr>
        </p:nvGraphicFramePr>
        <p:xfrm>
          <a:off x="1204119" y="2651919"/>
          <a:ext cx="4572000" cy="2894012"/>
        </p:xfrm>
        <a:graphic>
          <a:graphicData uri="http://schemas.openxmlformats.org/presentationml/2006/ole">
            <mc:AlternateContent xmlns:mc="http://schemas.openxmlformats.org/markup-compatibility/2006">
              <mc:Choice xmlns:v="urn:schemas-microsoft-com:vml" Requires="v">
                <p:oleObj spid="_x0000_s17422" name="VISIO" r:id="rId4" imgW="4605528" imgH="3072384" progId="Visio.Drawing.6">
                  <p:embed/>
                </p:oleObj>
              </mc:Choice>
              <mc:Fallback>
                <p:oleObj name="VISIO" r:id="rId4" imgW="4605528" imgH="3072384" progId="Visio.Drawing.6">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4119" y="2651919"/>
                        <a:ext cx="4572000" cy="289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Footer Placeholder 3">
            <a:extLst>
              <a:ext uri="{FF2B5EF4-FFF2-40B4-BE49-F238E27FC236}">
                <a16:creationId xmlns:a16="http://schemas.microsoft.com/office/drawing/2014/main" id="{629395E1-6FEA-4283-B27E-3821B4180EB4}"/>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4" name="Rectangle 40">
            <a:extLst>
              <a:ext uri="{FF2B5EF4-FFF2-40B4-BE49-F238E27FC236}">
                <a16:creationId xmlns:a16="http://schemas.microsoft.com/office/drawing/2014/main" id="{2B5C26C7-2227-4771-8CC7-2A17F6BFA200}"/>
              </a:ext>
            </a:extLst>
          </p:cNvPr>
          <p:cNvSpPr>
            <a:spLocks noGrp="1" noChangeArrowheads="1"/>
          </p:cNvSpPr>
          <p:nvPr>
            <p:ph type="title"/>
          </p:nvPr>
        </p:nvSpPr>
        <p:spPr>
          <a:xfrm>
            <a:off x="590550" y="328613"/>
            <a:ext cx="6451600" cy="493712"/>
          </a:xfrm>
        </p:spPr>
        <p:txBody>
          <a:bodyPr>
            <a:normAutofit fontScale="90000"/>
          </a:bodyPr>
          <a:lstStyle/>
          <a:p>
            <a:r>
              <a:rPr lang="en-US" altLang="en-US" sz="3500" b="1" dirty="0"/>
              <a:t>Hierarchy via Inheritance</a:t>
            </a:r>
          </a:p>
        </p:txBody>
      </p:sp>
      <p:sp>
        <p:nvSpPr>
          <p:cNvPr id="19462" name="Rectangle 4">
            <a:extLst>
              <a:ext uri="{FF2B5EF4-FFF2-40B4-BE49-F238E27FC236}">
                <a16:creationId xmlns:a16="http://schemas.microsoft.com/office/drawing/2014/main" id="{99635797-B547-438E-B8AD-A8EBB0C03EA0}"/>
              </a:ext>
            </a:extLst>
          </p:cNvPr>
          <p:cNvSpPr>
            <a:spLocks noGrp="1" noChangeArrowheads="1"/>
          </p:cNvSpPr>
          <p:nvPr>
            <p:ph idx="1"/>
          </p:nvPr>
        </p:nvSpPr>
        <p:spPr>
          <a:xfrm>
            <a:off x="949325" y="976313"/>
            <a:ext cx="5881688" cy="3082319"/>
          </a:xfrm>
          <a:noFill/>
        </p:spPr>
        <p:txBody>
          <a:bodyPr lIns="100012" tIns="49212" rIns="100012" bIns="49212">
            <a:normAutofit/>
          </a:bodyPr>
          <a:lstStyle/>
          <a:p>
            <a:r>
              <a:rPr lang="en-US" altLang="en-US" sz="2000" dirty="0"/>
              <a:t>Inheritance enables the derivation of a new class with almost all the existing methods and data members of its base class. </a:t>
            </a:r>
            <a:br>
              <a:rPr lang="en-US" altLang="en-US" sz="2000" dirty="0"/>
            </a:br>
            <a:endParaRPr lang="en-US" altLang="en-US" sz="2000" dirty="0"/>
          </a:p>
          <a:p>
            <a:r>
              <a:rPr lang="en-US" altLang="en-US" sz="2000" dirty="0"/>
              <a:t>Derived class functions have access to protected data and functions of the base class.</a:t>
            </a:r>
            <a:br>
              <a:rPr lang="en-US" altLang="en-US" sz="2000" dirty="0"/>
            </a:br>
            <a:endParaRPr lang="en-US" altLang="en-US" sz="2000" dirty="0"/>
          </a:p>
          <a:p>
            <a:r>
              <a:rPr lang="en-US" altLang="en-US" sz="2000" dirty="0"/>
              <a:t>The derived class </a:t>
            </a:r>
            <a:r>
              <a:rPr lang="en-US" altLang="en-US" sz="2000" b="1" dirty="0"/>
              <a:t>“is a”</a:t>
            </a:r>
            <a:r>
              <a:rPr lang="en-US" altLang="en-US" sz="2000" dirty="0"/>
              <a:t> base class object with </a:t>
            </a:r>
            <a:r>
              <a:rPr lang="en-US" altLang="en-US" sz="2000" dirty="0" err="1"/>
              <a:t>addi-tional</a:t>
            </a:r>
            <a:r>
              <a:rPr lang="en-US" altLang="en-US" sz="2000" dirty="0"/>
              <a:t> capabilities, creating a new specialized object.</a:t>
            </a:r>
          </a:p>
        </p:txBody>
      </p:sp>
      <p:sp>
        <p:nvSpPr>
          <p:cNvPr id="19459" name="Slide Number Placeholder 4">
            <a:extLst>
              <a:ext uri="{FF2B5EF4-FFF2-40B4-BE49-F238E27FC236}">
                <a16:creationId xmlns:a16="http://schemas.microsoft.com/office/drawing/2014/main" id="{1EBB42AE-8CE2-4809-B2C7-F7E8BF2EB9D8}"/>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2F6EFF7D-74E0-4114-BDCE-0DDBC5B5C627}" type="slidenum">
              <a:rPr lang="en-US" altLang="en-US" sz="1500">
                <a:solidFill>
                  <a:schemeClr val="tx1"/>
                </a:solidFill>
              </a:rPr>
              <a:pPr>
                <a:spcBef>
                  <a:spcPct val="0"/>
                </a:spcBef>
                <a:buClrTx/>
                <a:buSzTx/>
                <a:buFontTx/>
                <a:buNone/>
              </a:pPr>
              <a:t>9</a:t>
            </a:fld>
            <a:endParaRPr lang="en-US" altLang="en-US" sz="1500">
              <a:solidFill>
                <a:schemeClr val="tx1"/>
              </a:solidFill>
            </a:endParaRPr>
          </a:p>
        </p:txBody>
      </p:sp>
      <p:grpSp>
        <p:nvGrpSpPr>
          <p:cNvPr id="19463" name="Group 39">
            <a:extLst>
              <a:ext uri="{FF2B5EF4-FFF2-40B4-BE49-F238E27FC236}">
                <a16:creationId xmlns:a16="http://schemas.microsoft.com/office/drawing/2014/main" id="{B871BB22-9BBB-4B99-AF88-4326BD17794F}"/>
              </a:ext>
            </a:extLst>
          </p:cNvPr>
          <p:cNvGrpSpPr>
            <a:grpSpLocks/>
          </p:cNvGrpSpPr>
          <p:nvPr/>
        </p:nvGrpSpPr>
        <p:grpSpPr bwMode="auto">
          <a:xfrm>
            <a:off x="747713" y="4337844"/>
            <a:ext cx="5907087" cy="4714875"/>
            <a:chOff x="458" y="2590"/>
            <a:chExt cx="3721" cy="2972"/>
          </a:xfrm>
        </p:grpSpPr>
        <p:sp>
          <p:nvSpPr>
            <p:cNvPr id="19465" name="AutoShape 5">
              <a:extLst>
                <a:ext uri="{FF2B5EF4-FFF2-40B4-BE49-F238E27FC236}">
                  <a16:creationId xmlns:a16="http://schemas.microsoft.com/office/drawing/2014/main" id="{8EB4D3A5-A5DC-4559-A304-F1FFFFF63EBB}"/>
                </a:ext>
              </a:extLst>
            </p:cNvPr>
            <p:cNvSpPr>
              <a:spLocks noChangeArrowheads="1"/>
            </p:cNvSpPr>
            <p:nvPr/>
          </p:nvSpPr>
          <p:spPr bwMode="auto">
            <a:xfrm>
              <a:off x="734" y="3248"/>
              <a:ext cx="3445" cy="1940"/>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9466" name="AutoShape 6">
              <a:extLst>
                <a:ext uri="{FF2B5EF4-FFF2-40B4-BE49-F238E27FC236}">
                  <a16:creationId xmlns:a16="http://schemas.microsoft.com/office/drawing/2014/main" id="{4F7045AC-0819-4B8A-A720-65DD01B60496}"/>
                </a:ext>
              </a:extLst>
            </p:cNvPr>
            <p:cNvSpPr>
              <a:spLocks noChangeArrowheads="1"/>
            </p:cNvSpPr>
            <p:nvPr/>
          </p:nvSpPr>
          <p:spPr bwMode="auto">
            <a:xfrm>
              <a:off x="761" y="3272"/>
              <a:ext cx="2542" cy="1038"/>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9467" name="Freeform 7">
              <a:extLst>
                <a:ext uri="{FF2B5EF4-FFF2-40B4-BE49-F238E27FC236}">
                  <a16:creationId xmlns:a16="http://schemas.microsoft.com/office/drawing/2014/main" id="{6E5E8444-65EE-499F-99FA-5565E9A35C95}"/>
                </a:ext>
              </a:extLst>
            </p:cNvPr>
            <p:cNvSpPr>
              <a:spLocks/>
            </p:cNvSpPr>
            <p:nvPr/>
          </p:nvSpPr>
          <p:spPr bwMode="auto">
            <a:xfrm>
              <a:off x="2039" y="3755"/>
              <a:ext cx="1149" cy="470"/>
            </a:xfrm>
            <a:custGeom>
              <a:avLst/>
              <a:gdLst>
                <a:gd name="T0" fmla="*/ 106 w 1149"/>
                <a:gd name="T1" fmla="*/ 273 h 470"/>
                <a:gd name="T2" fmla="*/ 113 w 1149"/>
                <a:gd name="T3" fmla="*/ 208 h 470"/>
                <a:gd name="T4" fmla="*/ 139 w 1149"/>
                <a:gd name="T5" fmla="*/ 184 h 470"/>
                <a:gd name="T6" fmla="*/ 179 w 1149"/>
                <a:gd name="T7" fmla="*/ 166 h 470"/>
                <a:gd name="T8" fmla="*/ 219 w 1149"/>
                <a:gd name="T9" fmla="*/ 154 h 470"/>
                <a:gd name="T10" fmla="*/ 259 w 1149"/>
                <a:gd name="T11" fmla="*/ 148 h 470"/>
                <a:gd name="T12" fmla="*/ 305 w 1149"/>
                <a:gd name="T13" fmla="*/ 119 h 470"/>
                <a:gd name="T14" fmla="*/ 345 w 1149"/>
                <a:gd name="T15" fmla="*/ 107 h 470"/>
                <a:gd name="T16" fmla="*/ 411 w 1149"/>
                <a:gd name="T17" fmla="*/ 101 h 470"/>
                <a:gd name="T18" fmla="*/ 518 w 1149"/>
                <a:gd name="T19" fmla="*/ 101 h 470"/>
                <a:gd name="T20" fmla="*/ 591 w 1149"/>
                <a:gd name="T21" fmla="*/ 89 h 470"/>
                <a:gd name="T22" fmla="*/ 644 w 1149"/>
                <a:gd name="T23" fmla="*/ 59 h 470"/>
                <a:gd name="T24" fmla="*/ 683 w 1149"/>
                <a:gd name="T25" fmla="*/ 36 h 470"/>
                <a:gd name="T26" fmla="*/ 717 w 1149"/>
                <a:gd name="T27" fmla="*/ 12 h 470"/>
                <a:gd name="T28" fmla="*/ 756 w 1149"/>
                <a:gd name="T29" fmla="*/ 0 h 470"/>
                <a:gd name="T30" fmla="*/ 836 w 1149"/>
                <a:gd name="T31" fmla="*/ 0 h 470"/>
                <a:gd name="T32" fmla="*/ 883 w 1149"/>
                <a:gd name="T33" fmla="*/ 18 h 470"/>
                <a:gd name="T34" fmla="*/ 975 w 1149"/>
                <a:gd name="T35" fmla="*/ 36 h 470"/>
                <a:gd name="T36" fmla="*/ 1009 w 1149"/>
                <a:gd name="T37" fmla="*/ 83 h 470"/>
                <a:gd name="T38" fmla="*/ 1048 w 1149"/>
                <a:gd name="T39" fmla="*/ 113 h 470"/>
                <a:gd name="T40" fmla="*/ 1115 w 1149"/>
                <a:gd name="T41" fmla="*/ 137 h 470"/>
                <a:gd name="T42" fmla="*/ 1128 w 1149"/>
                <a:gd name="T43" fmla="*/ 196 h 470"/>
                <a:gd name="T44" fmla="*/ 1148 w 1149"/>
                <a:gd name="T45" fmla="*/ 255 h 470"/>
                <a:gd name="T46" fmla="*/ 1148 w 1149"/>
                <a:gd name="T47" fmla="*/ 327 h 470"/>
                <a:gd name="T48" fmla="*/ 1135 w 1149"/>
                <a:gd name="T49" fmla="*/ 374 h 470"/>
                <a:gd name="T50" fmla="*/ 1108 w 1149"/>
                <a:gd name="T51" fmla="*/ 410 h 470"/>
                <a:gd name="T52" fmla="*/ 1062 w 1149"/>
                <a:gd name="T53" fmla="*/ 439 h 470"/>
                <a:gd name="T54" fmla="*/ 1002 w 1149"/>
                <a:gd name="T55" fmla="*/ 445 h 470"/>
                <a:gd name="T56" fmla="*/ 949 w 1149"/>
                <a:gd name="T57" fmla="*/ 445 h 470"/>
                <a:gd name="T58" fmla="*/ 889 w 1149"/>
                <a:gd name="T59" fmla="*/ 445 h 470"/>
                <a:gd name="T60" fmla="*/ 810 w 1149"/>
                <a:gd name="T61" fmla="*/ 445 h 470"/>
                <a:gd name="T62" fmla="*/ 770 w 1149"/>
                <a:gd name="T63" fmla="*/ 457 h 470"/>
                <a:gd name="T64" fmla="*/ 723 w 1149"/>
                <a:gd name="T65" fmla="*/ 469 h 470"/>
                <a:gd name="T66" fmla="*/ 683 w 1149"/>
                <a:gd name="T67" fmla="*/ 445 h 470"/>
                <a:gd name="T68" fmla="*/ 624 w 1149"/>
                <a:gd name="T69" fmla="*/ 433 h 470"/>
                <a:gd name="T70" fmla="*/ 551 w 1149"/>
                <a:gd name="T71" fmla="*/ 433 h 470"/>
                <a:gd name="T72" fmla="*/ 504 w 1149"/>
                <a:gd name="T73" fmla="*/ 445 h 470"/>
                <a:gd name="T74" fmla="*/ 411 w 1149"/>
                <a:gd name="T75" fmla="*/ 445 h 470"/>
                <a:gd name="T76" fmla="*/ 345 w 1149"/>
                <a:gd name="T77" fmla="*/ 439 h 470"/>
                <a:gd name="T78" fmla="*/ 239 w 1149"/>
                <a:gd name="T79" fmla="*/ 422 h 470"/>
                <a:gd name="T80" fmla="*/ 166 w 1149"/>
                <a:gd name="T81" fmla="*/ 422 h 470"/>
                <a:gd name="T82" fmla="*/ 100 w 1149"/>
                <a:gd name="T83" fmla="*/ 422 h 470"/>
                <a:gd name="T84" fmla="*/ 27 w 1149"/>
                <a:gd name="T85" fmla="*/ 392 h 470"/>
                <a:gd name="T86" fmla="*/ 0 w 1149"/>
                <a:gd name="T87" fmla="*/ 368 h 470"/>
                <a:gd name="T88" fmla="*/ 0 w 1149"/>
                <a:gd name="T89" fmla="*/ 332 h 470"/>
                <a:gd name="T90" fmla="*/ 40 w 1149"/>
                <a:gd name="T91" fmla="*/ 315 h 470"/>
                <a:gd name="T92" fmla="*/ 80 w 1149"/>
                <a:gd name="T93" fmla="*/ 303 h 47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149" h="470">
                  <a:moveTo>
                    <a:pt x="90" y="291"/>
                  </a:moveTo>
                  <a:lnTo>
                    <a:pt x="106" y="273"/>
                  </a:lnTo>
                  <a:lnTo>
                    <a:pt x="106" y="249"/>
                  </a:lnTo>
                  <a:lnTo>
                    <a:pt x="113" y="208"/>
                  </a:lnTo>
                  <a:lnTo>
                    <a:pt x="133" y="202"/>
                  </a:lnTo>
                  <a:lnTo>
                    <a:pt x="139" y="184"/>
                  </a:lnTo>
                  <a:lnTo>
                    <a:pt x="159" y="178"/>
                  </a:lnTo>
                  <a:lnTo>
                    <a:pt x="179" y="166"/>
                  </a:lnTo>
                  <a:lnTo>
                    <a:pt x="199" y="154"/>
                  </a:lnTo>
                  <a:lnTo>
                    <a:pt x="219" y="154"/>
                  </a:lnTo>
                  <a:lnTo>
                    <a:pt x="239" y="154"/>
                  </a:lnTo>
                  <a:lnTo>
                    <a:pt x="259" y="148"/>
                  </a:lnTo>
                  <a:lnTo>
                    <a:pt x="279" y="137"/>
                  </a:lnTo>
                  <a:lnTo>
                    <a:pt x="305" y="119"/>
                  </a:lnTo>
                  <a:lnTo>
                    <a:pt x="325" y="107"/>
                  </a:lnTo>
                  <a:lnTo>
                    <a:pt x="345" y="107"/>
                  </a:lnTo>
                  <a:lnTo>
                    <a:pt x="365" y="101"/>
                  </a:lnTo>
                  <a:lnTo>
                    <a:pt x="411" y="101"/>
                  </a:lnTo>
                  <a:lnTo>
                    <a:pt x="465" y="101"/>
                  </a:lnTo>
                  <a:lnTo>
                    <a:pt x="518" y="101"/>
                  </a:lnTo>
                  <a:lnTo>
                    <a:pt x="538" y="95"/>
                  </a:lnTo>
                  <a:lnTo>
                    <a:pt x="591" y="89"/>
                  </a:lnTo>
                  <a:lnTo>
                    <a:pt x="637" y="77"/>
                  </a:lnTo>
                  <a:lnTo>
                    <a:pt x="644" y="59"/>
                  </a:lnTo>
                  <a:lnTo>
                    <a:pt x="664" y="47"/>
                  </a:lnTo>
                  <a:lnTo>
                    <a:pt x="683" y="36"/>
                  </a:lnTo>
                  <a:lnTo>
                    <a:pt x="697" y="18"/>
                  </a:lnTo>
                  <a:lnTo>
                    <a:pt x="717" y="12"/>
                  </a:lnTo>
                  <a:lnTo>
                    <a:pt x="737" y="0"/>
                  </a:lnTo>
                  <a:lnTo>
                    <a:pt x="756" y="0"/>
                  </a:lnTo>
                  <a:lnTo>
                    <a:pt x="796" y="0"/>
                  </a:lnTo>
                  <a:lnTo>
                    <a:pt x="836" y="0"/>
                  </a:lnTo>
                  <a:lnTo>
                    <a:pt x="856" y="0"/>
                  </a:lnTo>
                  <a:lnTo>
                    <a:pt x="883" y="18"/>
                  </a:lnTo>
                  <a:lnTo>
                    <a:pt x="949" y="36"/>
                  </a:lnTo>
                  <a:lnTo>
                    <a:pt x="975" y="36"/>
                  </a:lnTo>
                  <a:lnTo>
                    <a:pt x="995" y="59"/>
                  </a:lnTo>
                  <a:lnTo>
                    <a:pt x="1009" y="83"/>
                  </a:lnTo>
                  <a:lnTo>
                    <a:pt x="1029" y="107"/>
                  </a:lnTo>
                  <a:lnTo>
                    <a:pt x="1048" y="113"/>
                  </a:lnTo>
                  <a:lnTo>
                    <a:pt x="1102" y="119"/>
                  </a:lnTo>
                  <a:lnTo>
                    <a:pt x="1115" y="137"/>
                  </a:lnTo>
                  <a:lnTo>
                    <a:pt x="1121" y="154"/>
                  </a:lnTo>
                  <a:lnTo>
                    <a:pt x="1128" y="196"/>
                  </a:lnTo>
                  <a:lnTo>
                    <a:pt x="1141" y="237"/>
                  </a:lnTo>
                  <a:lnTo>
                    <a:pt x="1148" y="255"/>
                  </a:lnTo>
                  <a:lnTo>
                    <a:pt x="1148" y="303"/>
                  </a:lnTo>
                  <a:lnTo>
                    <a:pt x="1148" y="327"/>
                  </a:lnTo>
                  <a:lnTo>
                    <a:pt x="1141" y="350"/>
                  </a:lnTo>
                  <a:lnTo>
                    <a:pt x="1135" y="374"/>
                  </a:lnTo>
                  <a:lnTo>
                    <a:pt x="1128" y="392"/>
                  </a:lnTo>
                  <a:lnTo>
                    <a:pt x="1108" y="410"/>
                  </a:lnTo>
                  <a:lnTo>
                    <a:pt x="1088" y="427"/>
                  </a:lnTo>
                  <a:lnTo>
                    <a:pt x="1062" y="439"/>
                  </a:lnTo>
                  <a:lnTo>
                    <a:pt x="1042" y="445"/>
                  </a:lnTo>
                  <a:lnTo>
                    <a:pt x="1002" y="445"/>
                  </a:lnTo>
                  <a:lnTo>
                    <a:pt x="975" y="445"/>
                  </a:lnTo>
                  <a:lnTo>
                    <a:pt x="949" y="445"/>
                  </a:lnTo>
                  <a:lnTo>
                    <a:pt x="909" y="445"/>
                  </a:lnTo>
                  <a:lnTo>
                    <a:pt x="889" y="445"/>
                  </a:lnTo>
                  <a:lnTo>
                    <a:pt x="836" y="445"/>
                  </a:lnTo>
                  <a:lnTo>
                    <a:pt x="810" y="445"/>
                  </a:lnTo>
                  <a:lnTo>
                    <a:pt x="790" y="451"/>
                  </a:lnTo>
                  <a:lnTo>
                    <a:pt x="770" y="457"/>
                  </a:lnTo>
                  <a:lnTo>
                    <a:pt x="750" y="463"/>
                  </a:lnTo>
                  <a:lnTo>
                    <a:pt x="723" y="469"/>
                  </a:lnTo>
                  <a:lnTo>
                    <a:pt x="703" y="457"/>
                  </a:lnTo>
                  <a:lnTo>
                    <a:pt x="683" y="445"/>
                  </a:lnTo>
                  <a:lnTo>
                    <a:pt x="664" y="445"/>
                  </a:lnTo>
                  <a:lnTo>
                    <a:pt x="624" y="433"/>
                  </a:lnTo>
                  <a:lnTo>
                    <a:pt x="604" y="427"/>
                  </a:lnTo>
                  <a:lnTo>
                    <a:pt x="551" y="433"/>
                  </a:lnTo>
                  <a:lnTo>
                    <a:pt x="531" y="433"/>
                  </a:lnTo>
                  <a:lnTo>
                    <a:pt x="504" y="445"/>
                  </a:lnTo>
                  <a:lnTo>
                    <a:pt x="458" y="445"/>
                  </a:lnTo>
                  <a:lnTo>
                    <a:pt x="411" y="445"/>
                  </a:lnTo>
                  <a:lnTo>
                    <a:pt x="365" y="445"/>
                  </a:lnTo>
                  <a:lnTo>
                    <a:pt x="345" y="439"/>
                  </a:lnTo>
                  <a:lnTo>
                    <a:pt x="292" y="433"/>
                  </a:lnTo>
                  <a:lnTo>
                    <a:pt x="239" y="422"/>
                  </a:lnTo>
                  <a:lnTo>
                    <a:pt x="219" y="422"/>
                  </a:lnTo>
                  <a:lnTo>
                    <a:pt x="166" y="422"/>
                  </a:lnTo>
                  <a:lnTo>
                    <a:pt x="146" y="422"/>
                  </a:lnTo>
                  <a:lnTo>
                    <a:pt x="100" y="422"/>
                  </a:lnTo>
                  <a:lnTo>
                    <a:pt x="46" y="404"/>
                  </a:lnTo>
                  <a:lnTo>
                    <a:pt x="27" y="392"/>
                  </a:lnTo>
                  <a:lnTo>
                    <a:pt x="20" y="374"/>
                  </a:lnTo>
                  <a:lnTo>
                    <a:pt x="0" y="368"/>
                  </a:lnTo>
                  <a:lnTo>
                    <a:pt x="0" y="350"/>
                  </a:lnTo>
                  <a:lnTo>
                    <a:pt x="0" y="332"/>
                  </a:lnTo>
                  <a:lnTo>
                    <a:pt x="20" y="327"/>
                  </a:lnTo>
                  <a:lnTo>
                    <a:pt x="40" y="315"/>
                  </a:lnTo>
                  <a:lnTo>
                    <a:pt x="60" y="309"/>
                  </a:lnTo>
                  <a:lnTo>
                    <a:pt x="80" y="303"/>
                  </a:lnTo>
                  <a:lnTo>
                    <a:pt x="100" y="303"/>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8" name="Rectangle 8">
              <a:extLst>
                <a:ext uri="{FF2B5EF4-FFF2-40B4-BE49-F238E27FC236}">
                  <a16:creationId xmlns:a16="http://schemas.microsoft.com/office/drawing/2014/main" id="{AFC0A717-094F-4D81-BA34-64DC30CB2779}"/>
                </a:ext>
              </a:extLst>
            </p:cNvPr>
            <p:cNvSpPr>
              <a:spLocks noChangeArrowheads="1"/>
            </p:cNvSpPr>
            <p:nvPr/>
          </p:nvSpPr>
          <p:spPr bwMode="auto">
            <a:xfrm>
              <a:off x="944" y="3449"/>
              <a:ext cx="403" cy="215"/>
            </a:xfrm>
            <a:prstGeom prst="rect">
              <a:avLst/>
            </a:prstGeom>
            <a:solidFill>
              <a:srgbClr val="C0FEF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9469" name="Rectangle 9">
              <a:extLst>
                <a:ext uri="{FF2B5EF4-FFF2-40B4-BE49-F238E27FC236}">
                  <a16:creationId xmlns:a16="http://schemas.microsoft.com/office/drawing/2014/main" id="{3CCCDFD6-835E-4319-8BEE-F6D94149F8D4}"/>
                </a:ext>
              </a:extLst>
            </p:cNvPr>
            <p:cNvSpPr>
              <a:spLocks noChangeArrowheads="1"/>
            </p:cNvSpPr>
            <p:nvPr/>
          </p:nvSpPr>
          <p:spPr bwMode="auto">
            <a:xfrm>
              <a:off x="1419" y="3449"/>
              <a:ext cx="402" cy="215"/>
            </a:xfrm>
            <a:prstGeom prst="rect">
              <a:avLst/>
            </a:prstGeom>
            <a:solidFill>
              <a:srgbClr val="C0FEF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9470" name="Rectangle 10">
              <a:extLst>
                <a:ext uri="{FF2B5EF4-FFF2-40B4-BE49-F238E27FC236}">
                  <a16:creationId xmlns:a16="http://schemas.microsoft.com/office/drawing/2014/main" id="{FA0E17C6-1D53-4382-B529-5A80F93DC473}"/>
                </a:ext>
              </a:extLst>
            </p:cNvPr>
            <p:cNvSpPr>
              <a:spLocks noChangeArrowheads="1"/>
            </p:cNvSpPr>
            <p:nvPr/>
          </p:nvSpPr>
          <p:spPr bwMode="auto">
            <a:xfrm>
              <a:off x="1897" y="3449"/>
              <a:ext cx="402" cy="215"/>
            </a:xfrm>
            <a:prstGeom prst="rect">
              <a:avLst/>
            </a:prstGeom>
            <a:solidFill>
              <a:srgbClr val="C0FEF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9471" name="Rectangle 11">
              <a:extLst>
                <a:ext uri="{FF2B5EF4-FFF2-40B4-BE49-F238E27FC236}">
                  <a16:creationId xmlns:a16="http://schemas.microsoft.com/office/drawing/2014/main" id="{055A54DC-F4CA-4F80-98E8-34D48143CD8F}"/>
                </a:ext>
              </a:extLst>
            </p:cNvPr>
            <p:cNvSpPr>
              <a:spLocks noChangeArrowheads="1"/>
            </p:cNvSpPr>
            <p:nvPr/>
          </p:nvSpPr>
          <p:spPr bwMode="auto">
            <a:xfrm>
              <a:off x="2365" y="3440"/>
              <a:ext cx="403" cy="215"/>
            </a:xfrm>
            <a:prstGeom prst="rect">
              <a:avLst/>
            </a:prstGeom>
            <a:solidFill>
              <a:srgbClr val="C0FEF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9472" name="Rectangle 12">
              <a:extLst>
                <a:ext uri="{FF2B5EF4-FFF2-40B4-BE49-F238E27FC236}">
                  <a16:creationId xmlns:a16="http://schemas.microsoft.com/office/drawing/2014/main" id="{D07CDB7B-65EE-4C56-B16C-B7E5B8BA1447}"/>
                </a:ext>
              </a:extLst>
            </p:cNvPr>
            <p:cNvSpPr>
              <a:spLocks noChangeArrowheads="1"/>
            </p:cNvSpPr>
            <p:nvPr/>
          </p:nvSpPr>
          <p:spPr bwMode="auto">
            <a:xfrm>
              <a:off x="2814" y="3440"/>
              <a:ext cx="402" cy="215"/>
            </a:xfrm>
            <a:prstGeom prst="rect">
              <a:avLst/>
            </a:prstGeom>
            <a:solidFill>
              <a:srgbClr val="C0FEF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9473" name="Rectangle 13">
              <a:extLst>
                <a:ext uri="{FF2B5EF4-FFF2-40B4-BE49-F238E27FC236}">
                  <a16:creationId xmlns:a16="http://schemas.microsoft.com/office/drawing/2014/main" id="{384F5B99-34B1-40C0-A8CF-089E6BA6E5CB}"/>
                </a:ext>
              </a:extLst>
            </p:cNvPr>
            <p:cNvSpPr>
              <a:spLocks noChangeArrowheads="1"/>
            </p:cNvSpPr>
            <p:nvPr/>
          </p:nvSpPr>
          <p:spPr bwMode="auto">
            <a:xfrm>
              <a:off x="2248" y="3959"/>
              <a:ext cx="846"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300" b="1">
                  <a:latin typeface="Arial" panose="020B0604020202020204" pitchFamily="34" charset="0"/>
                </a:rPr>
                <a:t>protected data</a:t>
              </a:r>
            </a:p>
          </p:txBody>
        </p:sp>
        <p:sp>
          <p:nvSpPr>
            <p:cNvPr id="19474" name="Rectangle 14">
              <a:extLst>
                <a:ext uri="{FF2B5EF4-FFF2-40B4-BE49-F238E27FC236}">
                  <a16:creationId xmlns:a16="http://schemas.microsoft.com/office/drawing/2014/main" id="{1A324C05-1363-44E4-A80F-A59E924EBC04}"/>
                </a:ext>
              </a:extLst>
            </p:cNvPr>
            <p:cNvSpPr>
              <a:spLocks noChangeArrowheads="1"/>
            </p:cNvSpPr>
            <p:nvPr/>
          </p:nvSpPr>
          <p:spPr bwMode="auto">
            <a:xfrm>
              <a:off x="940" y="3840"/>
              <a:ext cx="1007"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300">
                  <a:latin typeface="Arial" panose="020B0604020202020204" pitchFamily="34" charset="0"/>
                </a:rPr>
                <a:t>protected functions</a:t>
              </a:r>
            </a:p>
          </p:txBody>
        </p:sp>
        <p:sp>
          <p:nvSpPr>
            <p:cNvPr id="19475" name="Rectangle 15">
              <a:extLst>
                <a:ext uri="{FF2B5EF4-FFF2-40B4-BE49-F238E27FC236}">
                  <a16:creationId xmlns:a16="http://schemas.microsoft.com/office/drawing/2014/main" id="{711903A2-1C2A-4F13-9461-395F798A9B9E}"/>
                </a:ext>
              </a:extLst>
            </p:cNvPr>
            <p:cNvSpPr>
              <a:spLocks noChangeArrowheads="1"/>
            </p:cNvSpPr>
            <p:nvPr/>
          </p:nvSpPr>
          <p:spPr bwMode="auto">
            <a:xfrm>
              <a:off x="1312" y="2590"/>
              <a:ext cx="1449"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public interface functions</a:t>
              </a:r>
            </a:p>
          </p:txBody>
        </p:sp>
        <p:sp>
          <p:nvSpPr>
            <p:cNvPr id="19476" name="Line 16">
              <a:extLst>
                <a:ext uri="{FF2B5EF4-FFF2-40B4-BE49-F238E27FC236}">
                  <a16:creationId xmlns:a16="http://schemas.microsoft.com/office/drawing/2014/main" id="{1B0D1CCC-5BAC-4DB4-A74B-B0C13A097038}"/>
                </a:ext>
              </a:extLst>
            </p:cNvPr>
            <p:cNvSpPr>
              <a:spLocks noChangeShapeType="1"/>
            </p:cNvSpPr>
            <p:nvPr/>
          </p:nvSpPr>
          <p:spPr bwMode="auto">
            <a:xfrm flipH="1" flipV="1">
              <a:off x="1102" y="3561"/>
              <a:ext cx="87" cy="28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7" name="Line 17">
              <a:extLst>
                <a:ext uri="{FF2B5EF4-FFF2-40B4-BE49-F238E27FC236}">
                  <a16:creationId xmlns:a16="http://schemas.microsoft.com/office/drawing/2014/main" id="{279BA566-05C9-4DB4-93DD-77E9630C1143}"/>
                </a:ext>
              </a:extLst>
            </p:cNvPr>
            <p:cNvSpPr>
              <a:spLocks noChangeShapeType="1"/>
            </p:cNvSpPr>
            <p:nvPr/>
          </p:nvSpPr>
          <p:spPr bwMode="auto">
            <a:xfrm flipV="1">
              <a:off x="1647" y="3535"/>
              <a:ext cx="461" cy="30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8" name="Line 18">
              <a:extLst>
                <a:ext uri="{FF2B5EF4-FFF2-40B4-BE49-F238E27FC236}">
                  <a16:creationId xmlns:a16="http://schemas.microsoft.com/office/drawing/2014/main" id="{7C3CA9C8-AB28-41C6-867B-575F2B905A74}"/>
                </a:ext>
              </a:extLst>
            </p:cNvPr>
            <p:cNvSpPr>
              <a:spLocks noChangeShapeType="1"/>
            </p:cNvSpPr>
            <p:nvPr/>
          </p:nvSpPr>
          <p:spPr bwMode="auto">
            <a:xfrm flipV="1">
              <a:off x="1946" y="3544"/>
              <a:ext cx="550" cy="31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9" name="Line 19">
              <a:extLst>
                <a:ext uri="{FF2B5EF4-FFF2-40B4-BE49-F238E27FC236}">
                  <a16:creationId xmlns:a16="http://schemas.microsoft.com/office/drawing/2014/main" id="{142E1F16-DFC8-4841-88B9-B07F792807BB}"/>
                </a:ext>
              </a:extLst>
            </p:cNvPr>
            <p:cNvSpPr>
              <a:spLocks noChangeShapeType="1"/>
            </p:cNvSpPr>
            <p:nvPr/>
          </p:nvSpPr>
          <p:spPr bwMode="auto">
            <a:xfrm flipV="1">
              <a:off x="1936" y="3544"/>
              <a:ext cx="1038" cy="41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0" name="Line 20">
              <a:extLst>
                <a:ext uri="{FF2B5EF4-FFF2-40B4-BE49-F238E27FC236}">
                  <a16:creationId xmlns:a16="http://schemas.microsoft.com/office/drawing/2014/main" id="{F5FD8D23-2072-41C7-9DDF-5F8EA0230329}"/>
                </a:ext>
              </a:extLst>
            </p:cNvPr>
            <p:cNvSpPr>
              <a:spLocks noChangeShapeType="1"/>
            </p:cNvSpPr>
            <p:nvPr/>
          </p:nvSpPr>
          <p:spPr bwMode="auto">
            <a:xfrm flipV="1">
              <a:off x="1408" y="3544"/>
              <a:ext cx="142" cy="30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1" name="Rectangle 21">
              <a:extLst>
                <a:ext uri="{FF2B5EF4-FFF2-40B4-BE49-F238E27FC236}">
                  <a16:creationId xmlns:a16="http://schemas.microsoft.com/office/drawing/2014/main" id="{551255A3-AACB-4875-9E3B-2897C628A90B}"/>
                </a:ext>
              </a:extLst>
            </p:cNvPr>
            <p:cNvSpPr>
              <a:spLocks noChangeArrowheads="1"/>
            </p:cNvSpPr>
            <p:nvPr/>
          </p:nvSpPr>
          <p:spPr bwMode="auto">
            <a:xfrm>
              <a:off x="958" y="4524"/>
              <a:ext cx="482" cy="208"/>
            </a:xfrm>
            <a:prstGeom prst="rect">
              <a:avLst/>
            </a:prstGeom>
            <a:solidFill>
              <a:srgbClr val="C0FEF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9482" name="Rectangle 22">
              <a:extLst>
                <a:ext uri="{FF2B5EF4-FFF2-40B4-BE49-F238E27FC236}">
                  <a16:creationId xmlns:a16="http://schemas.microsoft.com/office/drawing/2014/main" id="{AB6156A9-3838-44EE-AF9D-42D7A44772D3}"/>
                </a:ext>
              </a:extLst>
            </p:cNvPr>
            <p:cNvSpPr>
              <a:spLocks noChangeArrowheads="1"/>
            </p:cNvSpPr>
            <p:nvPr/>
          </p:nvSpPr>
          <p:spPr bwMode="auto">
            <a:xfrm>
              <a:off x="1681" y="4524"/>
              <a:ext cx="489" cy="208"/>
            </a:xfrm>
            <a:prstGeom prst="rect">
              <a:avLst/>
            </a:prstGeom>
            <a:solidFill>
              <a:srgbClr val="C0FEF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9483" name="Rectangle 23">
              <a:extLst>
                <a:ext uri="{FF2B5EF4-FFF2-40B4-BE49-F238E27FC236}">
                  <a16:creationId xmlns:a16="http://schemas.microsoft.com/office/drawing/2014/main" id="{34890293-FB02-4D01-A35F-ECD7416F70A0}"/>
                </a:ext>
              </a:extLst>
            </p:cNvPr>
            <p:cNvSpPr>
              <a:spLocks noChangeArrowheads="1"/>
            </p:cNvSpPr>
            <p:nvPr/>
          </p:nvSpPr>
          <p:spPr bwMode="auto">
            <a:xfrm>
              <a:off x="2497" y="4644"/>
              <a:ext cx="793"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300">
                  <a:latin typeface="Arial" panose="020B0604020202020204" pitchFamily="34" charset="0"/>
                </a:rPr>
                <a:t>protected data</a:t>
              </a:r>
            </a:p>
          </p:txBody>
        </p:sp>
        <p:sp>
          <p:nvSpPr>
            <p:cNvPr id="19484" name="Rectangle 24">
              <a:extLst>
                <a:ext uri="{FF2B5EF4-FFF2-40B4-BE49-F238E27FC236}">
                  <a16:creationId xmlns:a16="http://schemas.microsoft.com/office/drawing/2014/main" id="{9892E092-B662-4CA4-A905-FF610C44FDE1}"/>
                </a:ext>
              </a:extLst>
            </p:cNvPr>
            <p:cNvSpPr>
              <a:spLocks noChangeArrowheads="1"/>
            </p:cNvSpPr>
            <p:nvPr/>
          </p:nvSpPr>
          <p:spPr bwMode="auto">
            <a:xfrm>
              <a:off x="3451" y="3125"/>
              <a:ext cx="402" cy="216"/>
            </a:xfrm>
            <a:prstGeom prst="rect">
              <a:avLst/>
            </a:prstGeom>
            <a:solidFill>
              <a:srgbClr val="C0FEF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9485" name="Line 25">
              <a:extLst>
                <a:ext uri="{FF2B5EF4-FFF2-40B4-BE49-F238E27FC236}">
                  <a16:creationId xmlns:a16="http://schemas.microsoft.com/office/drawing/2014/main" id="{947972BB-16F1-4A69-99B3-5A90CC05F3CE}"/>
                </a:ext>
              </a:extLst>
            </p:cNvPr>
            <p:cNvSpPr>
              <a:spLocks noChangeShapeType="1"/>
            </p:cNvSpPr>
            <p:nvPr/>
          </p:nvSpPr>
          <p:spPr bwMode="auto">
            <a:xfrm>
              <a:off x="2634" y="2774"/>
              <a:ext cx="749" cy="3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6" name="Rectangle 26">
              <a:extLst>
                <a:ext uri="{FF2B5EF4-FFF2-40B4-BE49-F238E27FC236}">
                  <a16:creationId xmlns:a16="http://schemas.microsoft.com/office/drawing/2014/main" id="{866A5E3A-C53B-4496-8917-D8C1CBB97963}"/>
                </a:ext>
              </a:extLst>
            </p:cNvPr>
            <p:cNvSpPr>
              <a:spLocks noChangeArrowheads="1"/>
            </p:cNvSpPr>
            <p:nvPr/>
          </p:nvSpPr>
          <p:spPr bwMode="auto">
            <a:xfrm>
              <a:off x="2402" y="3125"/>
              <a:ext cx="402" cy="216"/>
            </a:xfrm>
            <a:prstGeom prst="rect">
              <a:avLst/>
            </a:prstGeom>
            <a:solidFill>
              <a:srgbClr val="C0FEF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9487" name="Rectangle 27">
              <a:extLst>
                <a:ext uri="{FF2B5EF4-FFF2-40B4-BE49-F238E27FC236}">
                  <a16:creationId xmlns:a16="http://schemas.microsoft.com/office/drawing/2014/main" id="{27998574-6239-480D-8D25-D6EDAB366375}"/>
                </a:ext>
              </a:extLst>
            </p:cNvPr>
            <p:cNvSpPr>
              <a:spLocks noChangeArrowheads="1"/>
            </p:cNvSpPr>
            <p:nvPr/>
          </p:nvSpPr>
          <p:spPr bwMode="auto">
            <a:xfrm>
              <a:off x="1303" y="3125"/>
              <a:ext cx="402" cy="216"/>
            </a:xfrm>
            <a:prstGeom prst="rect">
              <a:avLst/>
            </a:prstGeom>
            <a:solidFill>
              <a:srgbClr val="C0FEF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9488" name="Rectangle 28">
              <a:extLst>
                <a:ext uri="{FF2B5EF4-FFF2-40B4-BE49-F238E27FC236}">
                  <a16:creationId xmlns:a16="http://schemas.microsoft.com/office/drawing/2014/main" id="{7F44AC9B-F1C5-4D08-93D9-C912BA0D45F2}"/>
                </a:ext>
              </a:extLst>
            </p:cNvPr>
            <p:cNvSpPr>
              <a:spLocks noChangeArrowheads="1"/>
            </p:cNvSpPr>
            <p:nvPr/>
          </p:nvSpPr>
          <p:spPr bwMode="auto">
            <a:xfrm>
              <a:off x="1887" y="3125"/>
              <a:ext cx="403" cy="216"/>
            </a:xfrm>
            <a:prstGeom prst="rect">
              <a:avLst/>
            </a:prstGeom>
            <a:solidFill>
              <a:srgbClr val="C0FEF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9489" name="Line 29">
              <a:extLst>
                <a:ext uri="{FF2B5EF4-FFF2-40B4-BE49-F238E27FC236}">
                  <a16:creationId xmlns:a16="http://schemas.microsoft.com/office/drawing/2014/main" id="{371752FA-5FB5-48E9-9F26-FA9228330EB1}"/>
                </a:ext>
              </a:extLst>
            </p:cNvPr>
            <p:cNvSpPr>
              <a:spLocks noChangeShapeType="1"/>
            </p:cNvSpPr>
            <p:nvPr/>
          </p:nvSpPr>
          <p:spPr bwMode="auto">
            <a:xfrm>
              <a:off x="2355" y="2786"/>
              <a:ext cx="151" cy="31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0" name="Line 30">
              <a:extLst>
                <a:ext uri="{FF2B5EF4-FFF2-40B4-BE49-F238E27FC236}">
                  <a16:creationId xmlns:a16="http://schemas.microsoft.com/office/drawing/2014/main" id="{1480188A-93C9-4916-8A2F-E88C2311D640}"/>
                </a:ext>
              </a:extLst>
            </p:cNvPr>
            <p:cNvSpPr>
              <a:spLocks noChangeShapeType="1"/>
            </p:cNvSpPr>
            <p:nvPr/>
          </p:nvSpPr>
          <p:spPr bwMode="auto">
            <a:xfrm>
              <a:off x="2016" y="2778"/>
              <a:ext cx="12" cy="32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1" name="Line 31">
              <a:extLst>
                <a:ext uri="{FF2B5EF4-FFF2-40B4-BE49-F238E27FC236}">
                  <a16:creationId xmlns:a16="http://schemas.microsoft.com/office/drawing/2014/main" id="{D584406D-BEB4-418E-90B3-44FD5AC8E1E4}"/>
                </a:ext>
              </a:extLst>
            </p:cNvPr>
            <p:cNvSpPr>
              <a:spLocks noChangeShapeType="1"/>
            </p:cNvSpPr>
            <p:nvPr/>
          </p:nvSpPr>
          <p:spPr bwMode="auto">
            <a:xfrm flipH="1">
              <a:off x="1523" y="2771"/>
              <a:ext cx="105" cy="35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2" name="Line 32">
              <a:extLst>
                <a:ext uri="{FF2B5EF4-FFF2-40B4-BE49-F238E27FC236}">
                  <a16:creationId xmlns:a16="http://schemas.microsoft.com/office/drawing/2014/main" id="{85D14C29-933E-4261-BB87-273459871B01}"/>
                </a:ext>
              </a:extLst>
            </p:cNvPr>
            <p:cNvSpPr>
              <a:spLocks noChangeShapeType="1"/>
            </p:cNvSpPr>
            <p:nvPr/>
          </p:nvSpPr>
          <p:spPr bwMode="auto">
            <a:xfrm flipH="1">
              <a:off x="1122" y="4017"/>
              <a:ext cx="167" cy="49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3" name="Line 33">
              <a:extLst>
                <a:ext uri="{FF2B5EF4-FFF2-40B4-BE49-F238E27FC236}">
                  <a16:creationId xmlns:a16="http://schemas.microsoft.com/office/drawing/2014/main" id="{4184E739-C942-4C54-95AF-2FBD4967E752}"/>
                </a:ext>
              </a:extLst>
            </p:cNvPr>
            <p:cNvSpPr>
              <a:spLocks noChangeShapeType="1"/>
            </p:cNvSpPr>
            <p:nvPr/>
          </p:nvSpPr>
          <p:spPr bwMode="auto">
            <a:xfrm>
              <a:off x="1638" y="4026"/>
              <a:ext cx="201" cy="43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4" name="Rectangle 34">
              <a:extLst>
                <a:ext uri="{FF2B5EF4-FFF2-40B4-BE49-F238E27FC236}">
                  <a16:creationId xmlns:a16="http://schemas.microsoft.com/office/drawing/2014/main" id="{6188DF07-2450-45B4-8F8B-589323698AD3}"/>
                </a:ext>
              </a:extLst>
            </p:cNvPr>
            <p:cNvSpPr>
              <a:spLocks noChangeArrowheads="1"/>
            </p:cNvSpPr>
            <p:nvPr/>
          </p:nvSpPr>
          <p:spPr bwMode="auto">
            <a:xfrm>
              <a:off x="458" y="2732"/>
              <a:ext cx="694"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base class</a:t>
              </a:r>
            </a:p>
          </p:txBody>
        </p:sp>
        <p:sp>
          <p:nvSpPr>
            <p:cNvPr id="19495" name="Line 35">
              <a:extLst>
                <a:ext uri="{FF2B5EF4-FFF2-40B4-BE49-F238E27FC236}">
                  <a16:creationId xmlns:a16="http://schemas.microsoft.com/office/drawing/2014/main" id="{1A5559AD-5E20-4D09-872E-E106DF4E57F6}"/>
                </a:ext>
              </a:extLst>
            </p:cNvPr>
            <p:cNvSpPr>
              <a:spLocks noChangeShapeType="1"/>
            </p:cNvSpPr>
            <p:nvPr/>
          </p:nvSpPr>
          <p:spPr bwMode="auto">
            <a:xfrm>
              <a:off x="914" y="2929"/>
              <a:ext cx="201" cy="48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6" name="Rectangle 36">
              <a:extLst>
                <a:ext uri="{FF2B5EF4-FFF2-40B4-BE49-F238E27FC236}">
                  <a16:creationId xmlns:a16="http://schemas.microsoft.com/office/drawing/2014/main" id="{77652AF9-36B2-46C2-9450-7FCE4AC7CE91}"/>
                </a:ext>
              </a:extLst>
            </p:cNvPr>
            <p:cNvSpPr>
              <a:spLocks noChangeArrowheads="1"/>
            </p:cNvSpPr>
            <p:nvPr/>
          </p:nvSpPr>
          <p:spPr bwMode="auto">
            <a:xfrm>
              <a:off x="3128" y="5356"/>
              <a:ext cx="828"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derived class</a:t>
              </a:r>
            </a:p>
          </p:txBody>
        </p:sp>
        <p:sp>
          <p:nvSpPr>
            <p:cNvPr id="19497" name="Line 37">
              <a:extLst>
                <a:ext uri="{FF2B5EF4-FFF2-40B4-BE49-F238E27FC236}">
                  <a16:creationId xmlns:a16="http://schemas.microsoft.com/office/drawing/2014/main" id="{D5E71647-791E-492A-935D-39E828801BA8}"/>
                </a:ext>
              </a:extLst>
            </p:cNvPr>
            <p:cNvSpPr>
              <a:spLocks noChangeShapeType="1"/>
            </p:cNvSpPr>
            <p:nvPr/>
          </p:nvSpPr>
          <p:spPr bwMode="auto">
            <a:xfrm flipV="1">
              <a:off x="3530" y="4576"/>
              <a:ext cx="38" cy="77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8" name="Freeform 38">
              <a:extLst>
                <a:ext uri="{FF2B5EF4-FFF2-40B4-BE49-F238E27FC236}">
                  <a16:creationId xmlns:a16="http://schemas.microsoft.com/office/drawing/2014/main" id="{6F562F19-B71E-4A0F-985A-6BA43C64BE30}"/>
                </a:ext>
              </a:extLst>
            </p:cNvPr>
            <p:cNvSpPr>
              <a:spLocks/>
            </p:cNvSpPr>
            <p:nvPr/>
          </p:nvSpPr>
          <p:spPr bwMode="auto">
            <a:xfrm>
              <a:off x="2430" y="4421"/>
              <a:ext cx="958" cy="617"/>
            </a:xfrm>
            <a:custGeom>
              <a:avLst/>
              <a:gdLst>
                <a:gd name="T0" fmla="*/ 40 w 958"/>
                <a:gd name="T1" fmla="*/ 379 h 617"/>
                <a:gd name="T2" fmla="*/ 27 w 958"/>
                <a:gd name="T3" fmla="*/ 344 h 617"/>
                <a:gd name="T4" fmla="*/ 13 w 958"/>
                <a:gd name="T5" fmla="*/ 296 h 617"/>
                <a:gd name="T6" fmla="*/ 0 w 958"/>
                <a:gd name="T7" fmla="*/ 261 h 617"/>
                <a:gd name="T8" fmla="*/ 13 w 958"/>
                <a:gd name="T9" fmla="*/ 225 h 617"/>
                <a:gd name="T10" fmla="*/ 27 w 958"/>
                <a:gd name="T11" fmla="*/ 190 h 617"/>
                <a:gd name="T12" fmla="*/ 66 w 958"/>
                <a:gd name="T13" fmla="*/ 166 h 617"/>
                <a:gd name="T14" fmla="*/ 106 w 958"/>
                <a:gd name="T15" fmla="*/ 142 h 617"/>
                <a:gd name="T16" fmla="*/ 213 w 958"/>
                <a:gd name="T17" fmla="*/ 142 h 617"/>
                <a:gd name="T18" fmla="*/ 319 w 958"/>
                <a:gd name="T19" fmla="*/ 142 h 617"/>
                <a:gd name="T20" fmla="*/ 359 w 958"/>
                <a:gd name="T21" fmla="*/ 142 h 617"/>
                <a:gd name="T22" fmla="*/ 399 w 958"/>
                <a:gd name="T23" fmla="*/ 142 h 617"/>
                <a:gd name="T24" fmla="*/ 479 w 958"/>
                <a:gd name="T25" fmla="*/ 130 h 617"/>
                <a:gd name="T26" fmla="*/ 585 w 958"/>
                <a:gd name="T27" fmla="*/ 118 h 617"/>
                <a:gd name="T28" fmla="*/ 691 w 958"/>
                <a:gd name="T29" fmla="*/ 95 h 617"/>
                <a:gd name="T30" fmla="*/ 771 w 958"/>
                <a:gd name="T31" fmla="*/ 71 h 617"/>
                <a:gd name="T32" fmla="*/ 811 w 958"/>
                <a:gd name="T33" fmla="*/ 47 h 617"/>
                <a:gd name="T34" fmla="*/ 851 w 958"/>
                <a:gd name="T35" fmla="*/ 24 h 617"/>
                <a:gd name="T36" fmla="*/ 891 w 958"/>
                <a:gd name="T37" fmla="*/ 0 h 617"/>
                <a:gd name="T38" fmla="*/ 930 w 958"/>
                <a:gd name="T39" fmla="*/ 12 h 617"/>
                <a:gd name="T40" fmla="*/ 944 w 958"/>
                <a:gd name="T41" fmla="*/ 47 h 617"/>
                <a:gd name="T42" fmla="*/ 944 w 958"/>
                <a:gd name="T43" fmla="*/ 95 h 617"/>
                <a:gd name="T44" fmla="*/ 957 w 958"/>
                <a:gd name="T45" fmla="*/ 130 h 617"/>
                <a:gd name="T46" fmla="*/ 944 w 958"/>
                <a:gd name="T47" fmla="*/ 166 h 617"/>
                <a:gd name="T48" fmla="*/ 944 w 958"/>
                <a:gd name="T49" fmla="*/ 201 h 617"/>
                <a:gd name="T50" fmla="*/ 930 w 958"/>
                <a:gd name="T51" fmla="*/ 237 h 617"/>
                <a:gd name="T52" fmla="*/ 891 w 958"/>
                <a:gd name="T53" fmla="*/ 272 h 617"/>
                <a:gd name="T54" fmla="*/ 891 w 958"/>
                <a:gd name="T55" fmla="*/ 308 h 617"/>
                <a:gd name="T56" fmla="*/ 891 w 958"/>
                <a:gd name="T57" fmla="*/ 344 h 617"/>
                <a:gd name="T58" fmla="*/ 891 w 958"/>
                <a:gd name="T59" fmla="*/ 379 h 617"/>
                <a:gd name="T60" fmla="*/ 904 w 958"/>
                <a:gd name="T61" fmla="*/ 426 h 617"/>
                <a:gd name="T62" fmla="*/ 930 w 958"/>
                <a:gd name="T63" fmla="*/ 474 h 617"/>
                <a:gd name="T64" fmla="*/ 944 w 958"/>
                <a:gd name="T65" fmla="*/ 509 h 617"/>
                <a:gd name="T66" fmla="*/ 944 w 958"/>
                <a:gd name="T67" fmla="*/ 545 h 617"/>
                <a:gd name="T68" fmla="*/ 904 w 958"/>
                <a:gd name="T69" fmla="*/ 569 h 617"/>
                <a:gd name="T70" fmla="*/ 851 w 958"/>
                <a:gd name="T71" fmla="*/ 592 h 617"/>
                <a:gd name="T72" fmla="*/ 758 w 958"/>
                <a:gd name="T73" fmla="*/ 604 h 617"/>
                <a:gd name="T74" fmla="*/ 678 w 958"/>
                <a:gd name="T75" fmla="*/ 616 h 617"/>
                <a:gd name="T76" fmla="*/ 638 w 958"/>
                <a:gd name="T77" fmla="*/ 616 h 617"/>
                <a:gd name="T78" fmla="*/ 598 w 958"/>
                <a:gd name="T79" fmla="*/ 592 h 617"/>
                <a:gd name="T80" fmla="*/ 558 w 958"/>
                <a:gd name="T81" fmla="*/ 569 h 617"/>
                <a:gd name="T82" fmla="*/ 532 w 958"/>
                <a:gd name="T83" fmla="*/ 498 h 617"/>
                <a:gd name="T84" fmla="*/ 492 w 958"/>
                <a:gd name="T85" fmla="*/ 486 h 617"/>
                <a:gd name="T86" fmla="*/ 452 w 958"/>
                <a:gd name="T87" fmla="*/ 498 h 617"/>
                <a:gd name="T88" fmla="*/ 412 w 958"/>
                <a:gd name="T89" fmla="*/ 509 h 617"/>
                <a:gd name="T90" fmla="*/ 372 w 958"/>
                <a:gd name="T91" fmla="*/ 533 h 617"/>
                <a:gd name="T92" fmla="*/ 332 w 958"/>
                <a:gd name="T93" fmla="*/ 533 h 617"/>
                <a:gd name="T94" fmla="*/ 279 w 958"/>
                <a:gd name="T95" fmla="*/ 557 h 617"/>
                <a:gd name="T96" fmla="*/ 199 w 958"/>
                <a:gd name="T97" fmla="*/ 569 h 617"/>
                <a:gd name="T98" fmla="*/ 160 w 958"/>
                <a:gd name="T99" fmla="*/ 569 h 617"/>
                <a:gd name="T100" fmla="*/ 133 w 958"/>
                <a:gd name="T101" fmla="*/ 533 h 617"/>
                <a:gd name="T102" fmla="*/ 133 w 958"/>
                <a:gd name="T103" fmla="*/ 498 h 617"/>
                <a:gd name="T104" fmla="*/ 120 w 958"/>
                <a:gd name="T105" fmla="*/ 462 h 617"/>
                <a:gd name="T106" fmla="*/ 120 w 958"/>
                <a:gd name="T107" fmla="*/ 426 h 617"/>
                <a:gd name="T108" fmla="*/ 80 w 958"/>
                <a:gd name="T109" fmla="*/ 403 h 617"/>
                <a:gd name="T110" fmla="*/ 40 w 958"/>
                <a:gd name="T111" fmla="*/ 391 h 61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958" h="617">
                  <a:moveTo>
                    <a:pt x="40" y="379"/>
                  </a:moveTo>
                  <a:lnTo>
                    <a:pt x="27" y="344"/>
                  </a:lnTo>
                  <a:lnTo>
                    <a:pt x="13" y="296"/>
                  </a:lnTo>
                  <a:lnTo>
                    <a:pt x="0" y="261"/>
                  </a:lnTo>
                  <a:lnTo>
                    <a:pt x="13" y="225"/>
                  </a:lnTo>
                  <a:lnTo>
                    <a:pt x="27" y="190"/>
                  </a:lnTo>
                  <a:lnTo>
                    <a:pt x="66" y="166"/>
                  </a:lnTo>
                  <a:lnTo>
                    <a:pt x="106" y="142"/>
                  </a:lnTo>
                  <a:lnTo>
                    <a:pt x="213" y="142"/>
                  </a:lnTo>
                  <a:lnTo>
                    <a:pt x="319" y="142"/>
                  </a:lnTo>
                  <a:lnTo>
                    <a:pt x="359" y="142"/>
                  </a:lnTo>
                  <a:lnTo>
                    <a:pt x="399" y="142"/>
                  </a:lnTo>
                  <a:lnTo>
                    <a:pt x="479" y="130"/>
                  </a:lnTo>
                  <a:lnTo>
                    <a:pt x="585" y="118"/>
                  </a:lnTo>
                  <a:lnTo>
                    <a:pt x="691" y="95"/>
                  </a:lnTo>
                  <a:lnTo>
                    <a:pt x="771" y="71"/>
                  </a:lnTo>
                  <a:lnTo>
                    <a:pt x="811" y="47"/>
                  </a:lnTo>
                  <a:lnTo>
                    <a:pt x="851" y="24"/>
                  </a:lnTo>
                  <a:lnTo>
                    <a:pt x="891" y="0"/>
                  </a:lnTo>
                  <a:lnTo>
                    <a:pt x="930" y="12"/>
                  </a:lnTo>
                  <a:lnTo>
                    <a:pt x="944" y="47"/>
                  </a:lnTo>
                  <a:lnTo>
                    <a:pt x="944" y="95"/>
                  </a:lnTo>
                  <a:lnTo>
                    <a:pt x="957" y="130"/>
                  </a:lnTo>
                  <a:lnTo>
                    <a:pt x="944" y="166"/>
                  </a:lnTo>
                  <a:lnTo>
                    <a:pt x="944" y="201"/>
                  </a:lnTo>
                  <a:lnTo>
                    <a:pt x="930" y="237"/>
                  </a:lnTo>
                  <a:lnTo>
                    <a:pt x="891" y="272"/>
                  </a:lnTo>
                  <a:lnTo>
                    <a:pt x="891" y="308"/>
                  </a:lnTo>
                  <a:lnTo>
                    <a:pt x="891" y="344"/>
                  </a:lnTo>
                  <a:lnTo>
                    <a:pt x="891" y="379"/>
                  </a:lnTo>
                  <a:lnTo>
                    <a:pt x="904" y="426"/>
                  </a:lnTo>
                  <a:lnTo>
                    <a:pt x="930" y="474"/>
                  </a:lnTo>
                  <a:lnTo>
                    <a:pt x="944" y="509"/>
                  </a:lnTo>
                  <a:lnTo>
                    <a:pt x="944" y="545"/>
                  </a:lnTo>
                  <a:lnTo>
                    <a:pt x="904" y="569"/>
                  </a:lnTo>
                  <a:lnTo>
                    <a:pt x="851" y="592"/>
                  </a:lnTo>
                  <a:lnTo>
                    <a:pt x="758" y="604"/>
                  </a:lnTo>
                  <a:lnTo>
                    <a:pt x="678" y="616"/>
                  </a:lnTo>
                  <a:lnTo>
                    <a:pt x="638" y="616"/>
                  </a:lnTo>
                  <a:lnTo>
                    <a:pt x="598" y="592"/>
                  </a:lnTo>
                  <a:lnTo>
                    <a:pt x="558" y="569"/>
                  </a:lnTo>
                  <a:lnTo>
                    <a:pt x="532" y="498"/>
                  </a:lnTo>
                  <a:lnTo>
                    <a:pt x="492" y="486"/>
                  </a:lnTo>
                  <a:lnTo>
                    <a:pt x="452" y="498"/>
                  </a:lnTo>
                  <a:lnTo>
                    <a:pt x="412" y="509"/>
                  </a:lnTo>
                  <a:lnTo>
                    <a:pt x="372" y="533"/>
                  </a:lnTo>
                  <a:lnTo>
                    <a:pt x="332" y="533"/>
                  </a:lnTo>
                  <a:lnTo>
                    <a:pt x="279" y="557"/>
                  </a:lnTo>
                  <a:lnTo>
                    <a:pt x="199" y="569"/>
                  </a:lnTo>
                  <a:lnTo>
                    <a:pt x="160" y="569"/>
                  </a:lnTo>
                  <a:lnTo>
                    <a:pt x="133" y="533"/>
                  </a:lnTo>
                  <a:lnTo>
                    <a:pt x="133" y="498"/>
                  </a:lnTo>
                  <a:lnTo>
                    <a:pt x="120" y="462"/>
                  </a:lnTo>
                  <a:lnTo>
                    <a:pt x="120" y="426"/>
                  </a:lnTo>
                  <a:lnTo>
                    <a:pt x="80" y="403"/>
                  </a:lnTo>
                  <a:lnTo>
                    <a:pt x="40" y="391"/>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3" name="Footer Placeholder 3">
            <a:extLst>
              <a:ext uri="{FF2B5EF4-FFF2-40B4-BE49-F238E27FC236}">
                <a16:creationId xmlns:a16="http://schemas.microsoft.com/office/drawing/2014/main" id="{99A2E8B1-43B9-40D3-B6E3-B09B86E29847}"/>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3417</TotalTime>
  <Pages>36</Pages>
  <Words>1341</Words>
  <Application>Microsoft Office PowerPoint</Application>
  <PresentationFormat>Custom</PresentationFormat>
  <Paragraphs>342</Paragraphs>
  <Slides>39</Slides>
  <Notes>37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3</vt:i4>
      </vt:variant>
      <vt:variant>
        <vt:lpstr>Slide Titles</vt:lpstr>
      </vt:variant>
      <vt:variant>
        <vt:i4>39</vt:i4>
      </vt:variant>
    </vt:vector>
  </HeadingPairs>
  <TitlesOfParts>
    <vt:vector size="52" baseType="lpstr">
      <vt:lpstr>Arial</vt:lpstr>
      <vt:lpstr>Calibri</vt:lpstr>
      <vt:lpstr>Calibri Light</vt:lpstr>
      <vt:lpstr>Century Schoolbook</vt:lpstr>
      <vt:lpstr>Consolas</vt:lpstr>
      <vt:lpstr>Courier New</vt:lpstr>
      <vt:lpstr>Symbol</vt:lpstr>
      <vt:lpstr>Tahoma</vt:lpstr>
      <vt:lpstr>Times New Roman</vt:lpstr>
      <vt:lpstr>Office Theme</vt:lpstr>
      <vt:lpstr>VISIO</vt:lpstr>
      <vt:lpstr>Visio</vt:lpstr>
      <vt:lpstr>Document</vt:lpstr>
      <vt:lpstr>Class Hierarchy  </vt:lpstr>
      <vt:lpstr>The Object Model</vt:lpstr>
      <vt:lpstr>Composition</vt:lpstr>
      <vt:lpstr>Aggregation</vt:lpstr>
      <vt:lpstr>Hierarchy via Composition</vt:lpstr>
      <vt:lpstr>Composition – “part of”</vt:lpstr>
      <vt:lpstr>Demonstration Programs</vt:lpstr>
      <vt:lpstr>Inheritance</vt:lpstr>
      <vt:lpstr>Hierarchy via Inheritance</vt:lpstr>
      <vt:lpstr>Derived Class Access Privileges</vt:lpstr>
      <vt:lpstr>Inheritance Example</vt:lpstr>
      <vt:lpstr>Graphics Editor Classes</vt:lpstr>
      <vt:lpstr>Public Inheritance – “is-a”</vt:lpstr>
      <vt:lpstr>Private Inheritance – “part of”</vt:lpstr>
      <vt:lpstr>Protected Inheritance – “part of”</vt:lpstr>
      <vt:lpstr>Initialization Sequences</vt:lpstr>
      <vt:lpstr>Initialization Sequence Syntax</vt:lpstr>
      <vt:lpstr>Polymorphism</vt:lpstr>
      <vt:lpstr>Polymorphism (cont)</vt:lpstr>
      <vt:lpstr>Still More Polymorphism</vt:lpstr>
      <vt:lpstr>Double Dispatching</vt:lpstr>
      <vt:lpstr>Abstract Base Class</vt:lpstr>
      <vt:lpstr>Abstract Base Class (cont)</vt:lpstr>
      <vt:lpstr>Finite State Machine Example</vt:lpstr>
      <vt:lpstr>FSM Elevator Example</vt:lpstr>
      <vt:lpstr>Members not Inherited</vt:lpstr>
      <vt:lpstr>Default Members</vt:lpstr>
      <vt:lpstr>Default Moves</vt:lpstr>
      <vt:lpstr>Multiple Inheritance</vt:lpstr>
      <vt:lpstr>iostream Hierarchy</vt:lpstr>
      <vt:lpstr>Multiple Inheritance (cont)</vt:lpstr>
      <vt:lpstr>Multiple Inheritance Mixins</vt:lpstr>
      <vt:lpstr>Dreaded Diamonds</vt:lpstr>
      <vt:lpstr>Dreaded Diamonds</vt:lpstr>
      <vt:lpstr>Construction Sequence</vt:lpstr>
      <vt:lpstr>Virtual Base Classes</vt:lpstr>
      <vt:lpstr>Construction Sequence</vt:lpstr>
      <vt:lpstr>Initializing Virtual Base Classes</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Jim Fawcett</dc:creator>
  <cp:lastModifiedBy>James Fawcett</cp:lastModifiedBy>
  <cp:revision>169</cp:revision>
  <cp:lastPrinted>2000-01-17T19:28:39Z</cp:lastPrinted>
  <dcterms:created xsi:type="dcterms:W3CDTF">1994-05-23T19:58:08Z</dcterms:created>
  <dcterms:modified xsi:type="dcterms:W3CDTF">2019-08-06T22:17:35Z</dcterms:modified>
</cp:coreProperties>
</file>