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sldIdLst>
    <p:sldId id="256" r:id="rId2"/>
    <p:sldId id="282" r:id="rId3"/>
    <p:sldId id="257" r:id="rId4"/>
    <p:sldId id="286" r:id="rId5"/>
    <p:sldId id="287" r:id="rId6"/>
    <p:sldId id="292" r:id="rId7"/>
    <p:sldId id="304" r:id="rId8"/>
    <p:sldId id="305" r:id="rId9"/>
    <p:sldId id="260" r:id="rId10"/>
    <p:sldId id="303" r:id="rId11"/>
    <p:sldId id="302" r:id="rId12"/>
    <p:sldId id="283" r:id="rId13"/>
    <p:sldId id="262" r:id="rId14"/>
    <p:sldId id="263" r:id="rId15"/>
    <p:sldId id="264" r:id="rId16"/>
    <p:sldId id="293" r:id="rId17"/>
    <p:sldId id="265" r:id="rId18"/>
    <p:sldId id="294" r:id="rId19"/>
    <p:sldId id="267" r:id="rId20"/>
    <p:sldId id="306" r:id="rId21"/>
    <p:sldId id="269" r:id="rId22"/>
    <p:sldId id="270" r:id="rId23"/>
    <p:sldId id="271" r:id="rId24"/>
    <p:sldId id="272" r:id="rId25"/>
    <p:sldId id="296" r:id="rId26"/>
    <p:sldId id="273" r:id="rId27"/>
    <p:sldId id="274" r:id="rId28"/>
    <p:sldId id="297" r:id="rId29"/>
    <p:sldId id="275" r:id="rId30"/>
    <p:sldId id="277" r:id="rId31"/>
    <p:sldId id="276" r:id="rId32"/>
    <p:sldId id="298" r:id="rId33"/>
    <p:sldId id="289" r:id="rId34"/>
    <p:sldId id="291" r:id="rId35"/>
    <p:sldId id="290" r:id="rId36"/>
    <p:sldId id="299" r:id="rId37"/>
    <p:sldId id="278" r:id="rId38"/>
    <p:sldId id="301" r:id="rId39"/>
    <p:sldId id="279" r:id="rId40"/>
    <p:sldId id="300" r:id="rId41"/>
    <p:sldId id="281" r:id="rId42"/>
    <p:sldId id="288" r:id="rId43"/>
    <p:sldId id="268" r:id="rId44"/>
    <p:sldId id="280" r:id="rId45"/>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9" d="100"/>
          <a:sy n="99" d="100"/>
        </p:scale>
        <p:origin x="504" y="9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195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65014" y="0"/>
            <a:ext cx="4029282" cy="351957"/>
          </a:xfrm>
          <a:prstGeom prst="rect">
            <a:avLst/>
          </a:prstGeom>
        </p:spPr>
        <p:txBody>
          <a:bodyPr vert="horz" lIns="91440" tIns="45720" rIns="91440" bIns="45720" rtlCol="0"/>
          <a:lstStyle>
            <a:lvl1pPr algn="r">
              <a:defRPr sz="1200"/>
            </a:lvl1pPr>
          </a:lstStyle>
          <a:p>
            <a:fld id="{8B9DEAE6-0538-4445-AC69-E9546F37B6FF}" type="datetimeFigureOut">
              <a:rPr lang="en-US" smtClean="0"/>
              <a:t>3/26/2020</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30482" y="3373516"/>
            <a:ext cx="7435436" cy="276058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658444"/>
            <a:ext cx="4029282" cy="35195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65014" y="6658444"/>
            <a:ext cx="4029282" cy="351957"/>
          </a:xfrm>
          <a:prstGeom prst="rect">
            <a:avLst/>
          </a:prstGeom>
        </p:spPr>
        <p:txBody>
          <a:bodyPr vert="horz" lIns="91440" tIns="45720" rIns="91440" bIns="45720" rtlCol="0" anchor="b"/>
          <a:lstStyle>
            <a:lvl1pPr algn="r">
              <a:defRPr sz="1200"/>
            </a:lvl1pPr>
          </a:lstStyle>
          <a:p>
            <a:fld id="{453A7E65-4A82-4B4C-B03C-96C4DC1D0B3C}" type="slidenum">
              <a:rPr lang="en-US" smtClean="0"/>
              <a:t>‹#›</a:t>
            </a:fld>
            <a:endParaRPr lang="en-US"/>
          </a:p>
        </p:txBody>
      </p:sp>
    </p:spTree>
    <p:extLst>
      <p:ext uri="{BB962C8B-B14F-4D97-AF65-F5344CB8AC3E}">
        <p14:creationId xmlns:p14="http://schemas.microsoft.com/office/powerpoint/2010/main" val="168288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3824-9266-4CD7-A1D5-23BF9606F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45ECEE-72A4-4D7C-9788-E2167B01D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A54A25-BF1A-4F63-BF2E-0E466A6FFF32}"/>
              </a:ext>
            </a:extLst>
          </p:cNvPr>
          <p:cNvSpPr>
            <a:spLocks noGrp="1"/>
          </p:cNvSpPr>
          <p:nvPr>
            <p:ph type="dt" sz="half" idx="10"/>
          </p:nvPr>
        </p:nvSpPr>
        <p:spPr/>
        <p:txBody>
          <a:bodyPr/>
          <a:lstStyle/>
          <a:p>
            <a:fld id="{F59BA8CD-9D66-40F3-B663-5AE3FCC8E640}" type="datetime1">
              <a:rPr lang="en-US" smtClean="0"/>
              <a:t>3/26/2020</a:t>
            </a:fld>
            <a:endParaRPr lang="en-US"/>
          </a:p>
        </p:txBody>
      </p:sp>
      <p:sp>
        <p:nvSpPr>
          <p:cNvPr id="5" name="Footer Placeholder 4">
            <a:extLst>
              <a:ext uri="{FF2B5EF4-FFF2-40B4-BE49-F238E27FC236}">
                <a16:creationId xmlns:a16="http://schemas.microsoft.com/office/drawing/2014/main" id="{898ABA8E-43E0-457A-85FE-DD602102D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B6F0D-6E77-4FDC-BE63-61E94B2DE7D9}"/>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4906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5E9E-F5B5-4B8C-9182-A31F0D39A2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4C096-CFA8-4249-851A-B1184ED80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DCE1A-B050-4CC4-B1FF-D263CB7ED7E0}"/>
              </a:ext>
            </a:extLst>
          </p:cNvPr>
          <p:cNvSpPr>
            <a:spLocks noGrp="1"/>
          </p:cNvSpPr>
          <p:nvPr>
            <p:ph type="dt" sz="half" idx="10"/>
          </p:nvPr>
        </p:nvSpPr>
        <p:spPr/>
        <p:txBody>
          <a:bodyPr/>
          <a:lstStyle/>
          <a:p>
            <a:fld id="{AE815081-8781-4CE2-BA8A-F30EB62592DB}" type="datetime1">
              <a:rPr lang="en-US" smtClean="0"/>
              <a:t>3/26/2020</a:t>
            </a:fld>
            <a:endParaRPr lang="en-US"/>
          </a:p>
        </p:txBody>
      </p:sp>
      <p:sp>
        <p:nvSpPr>
          <p:cNvPr id="5" name="Footer Placeholder 4">
            <a:extLst>
              <a:ext uri="{FF2B5EF4-FFF2-40B4-BE49-F238E27FC236}">
                <a16:creationId xmlns:a16="http://schemas.microsoft.com/office/drawing/2014/main" id="{714A9751-B61C-4C1F-89A5-44649FA2D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55C96-DE3C-4E6B-A56A-F0CCB4E3B516}"/>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62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89E335-0ECA-4FC9-8A83-5F719FFAAC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21756-D5C7-4552-BE78-CC664C785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A9FCD-7E99-45F5-B562-EA9F50EE2DDB}"/>
              </a:ext>
            </a:extLst>
          </p:cNvPr>
          <p:cNvSpPr>
            <a:spLocks noGrp="1"/>
          </p:cNvSpPr>
          <p:nvPr>
            <p:ph type="dt" sz="half" idx="10"/>
          </p:nvPr>
        </p:nvSpPr>
        <p:spPr/>
        <p:txBody>
          <a:bodyPr/>
          <a:lstStyle/>
          <a:p>
            <a:fld id="{1436B19E-3845-4454-9B00-81A37311B2DB}" type="datetime1">
              <a:rPr lang="en-US" smtClean="0"/>
              <a:t>3/26/2020</a:t>
            </a:fld>
            <a:endParaRPr lang="en-US"/>
          </a:p>
        </p:txBody>
      </p:sp>
      <p:sp>
        <p:nvSpPr>
          <p:cNvPr id="5" name="Footer Placeholder 4">
            <a:extLst>
              <a:ext uri="{FF2B5EF4-FFF2-40B4-BE49-F238E27FC236}">
                <a16:creationId xmlns:a16="http://schemas.microsoft.com/office/drawing/2014/main" id="{9922C492-BD4A-4676-BF96-DACC7B5AE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D462B-DF41-4C30-B9DE-9EBC52DE1345}"/>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9369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0064-D146-47DE-96FD-4ABCED2AAB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B14F8-D1BA-4CB4-9956-B508AE669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66793-FC80-4309-8118-26A3886AB739}"/>
              </a:ext>
            </a:extLst>
          </p:cNvPr>
          <p:cNvSpPr>
            <a:spLocks noGrp="1"/>
          </p:cNvSpPr>
          <p:nvPr>
            <p:ph type="dt" sz="half" idx="10"/>
          </p:nvPr>
        </p:nvSpPr>
        <p:spPr/>
        <p:txBody>
          <a:bodyPr/>
          <a:lstStyle/>
          <a:p>
            <a:fld id="{51BD0182-F02D-41FA-88F8-DAAE45FECD96}" type="datetime1">
              <a:rPr lang="en-US" smtClean="0"/>
              <a:t>3/26/2020</a:t>
            </a:fld>
            <a:endParaRPr lang="en-US"/>
          </a:p>
        </p:txBody>
      </p:sp>
      <p:sp>
        <p:nvSpPr>
          <p:cNvPr id="5" name="Footer Placeholder 4">
            <a:extLst>
              <a:ext uri="{FF2B5EF4-FFF2-40B4-BE49-F238E27FC236}">
                <a16:creationId xmlns:a16="http://schemas.microsoft.com/office/drawing/2014/main" id="{6A50FF94-E98D-428A-99D1-F90850476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C5898-0E73-4228-8E11-EDF0C4B8343C}"/>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83458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703-C9C1-44F8-971A-BD03FB158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ACF9C5-29B3-4295-B478-8162F934AC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22BC47-8889-4875-94B4-7F42E06B275C}"/>
              </a:ext>
            </a:extLst>
          </p:cNvPr>
          <p:cNvSpPr>
            <a:spLocks noGrp="1"/>
          </p:cNvSpPr>
          <p:nvPr>
            <p:ph type="dt" sz="half" idx="10"/>
          </p:nvPr>
        </p:nvSpPr>
        <p:spPr/>
        <p:txBody>
          <a:bodyPr/>
          <a:lstStyle/>
          <a:p>
            <a:fld id="{97DD5E3A-970B-45DB-AC65-C654B1C83769}" type="datetime1">
              <a:rPr lang="en-US" smtClean="0"/>
              <a:t>3/26/2020</a:t>
            </a:fld>
            <a:endParaRPr lang="en-US"/>
          </a:p>
        </p:txBody>
      </p:sp>
      <p:sp>
        <p:nvSpPr>
          <p:cNvPr id="5" name="Footer Placeholder 4">
            <a:extLst>
              <a:ext uri="{FF2B5EF4-FFF2-40B4-BE49-F238E27FC236}">
                <a16:creationId xmlns:a16="http://schemas.microsoft.com/office/drawing/2014/main" id="{CF97B86C-ABD9-49AB-AEC9-631C14712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69A9D-AE67-4516-BC80-D08E7E78F4DA}"/>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11327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C2EF-B562-4119-A10C-BC91903B8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55D39-E889-4955-BEF1-8E19052D60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3CEE5F-D1B1-4BB8-A568-5D8B516A1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82D715-0ABA-452F-8D22-16247EC72D7E}"/>
              </a:ext>
            </a:extLst>
          </p:cNvPr>
          <p:cNvSpPr>
            <a:spLocks noGrp="1"/>
          </p:cNvSpPr>
          <p:nvPr>
            <p:ph type="dt" sz="half" idx="10"/>
          </p:nvPr>
        </p:nvSpPr>
        <p:spPr/>
        <p:txBody>
          <a:bodyPr/>
          <a:lstStyle/>
          <a:p>
            <a:fld id="{A0C75F36-CE33-4D01-AEC1-8AE85EBDD5C0}" type="datetime1">
              <a:rPr lang="en-US" smtClean="0"/>
              <a:t>3/26/2020</a:t>
            </a:fld>
            <a:endParaRPr lang="en-US"/>
          </a:p>
        </p:txBody>
      </p:sp>
      <p:sp>
        <p:nvSpPr>
          <p:cNvPr id="6" name="Footer Placeholder 5">
            <a:extLst>
              <a:ext uri="{FF2B5EF4-FFF2-40B4-BE49-F238E27FC236}">
                <a16:creationId xmlns:a16="http://schemas.microsoft.com/office/drawing/2014/main" id="{BAB11FAC-0E14-43BB-85AB-58F28B77E3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49492-20DD-4E91-B465-E0B91756C5D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34177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D6C6-FF3F-44D5-8751-DE80126B79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BAE63A-2DA2-46E1-A168-01B9A6EDC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18E711-6819-4E83-9DC2-593E6CDDCA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495D0F-83D5-4681-AB5D-AA3AE092F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398943-7825-4AB3-A486-35F1523BC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2D7AC8-0D32-4E67-846C-4C963101C28A}"/>
              </a:ext>
            </a:extLst>
          </p:cNvPr>
          <p:cNvSpPr>
            <a:spLocks noGrp="1"/>
          </p:cNvSpPr>
          <p:nvPr>
            <p:ph type="dt" sz="half" idx="10"/>
          </p:nvPr>
        </p:nvSpPr>
        <p:spPr/>
        <p:txBody>
          <a:bodyPr/>
          <a:lstStyle/>
          <a:p>
            <a:fld id="{2F12ED4E-FBDA-4929-861C-48D0B255396D}" type="datetime1">
              <a:rPr lang="en-US" smtClean="0"/>
              <a:t>3/26/2020</a:t>
            </a:fld>
            <a:endParaRPr lang="en-US"/>
          </a:p>
        </p:txBody>
      </p:sp>
      <p:sp>
        <p:nvSpPr>
          <p:cNvPr id="8" name="Footer Placeholder 7">
            <a:extLst>
              <a:ext uri="{FF2B5EF4-FFF2-40B4-BE49-F238E27FC236}">
                <a16:creationId xmlns:a16="http://schemas.microsoft.com/office/drawing/2014/main" id="{2AF73353-AEA2-46A2-B631-0CD46BFE7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A3C9E8-5123-4C88-AFC9-FFF134BA44DD}"/>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2125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9AE1-E74B-40E7-89BB-27D06E6C12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B87CF9-957A-43D9-BDC3-9E205CFA5284}"/>
              </a:ext>
            </a:extLst>
          </p:cNvPr>
          <p:cNvSpPr>
            <a:spLocks noGrp="1"/>
          </p:cNvSpPr>
          <p:nvPr>
            <p:ph type="dt" sz="half" idx="10"/>
          </p:nvPr>
        </p:nvSpPr>
        <p:spPr/>
        <p:txBody>
          <a:bodyPr/>
          <a:lstStyle/>
          <a:p>
            <a:fld id="{71274C8E-8698-45E5-8BD5-3125D835571A}" type="datetime1">
              <a:rPr lang="en-US" smtClean="0"/>
              <a:t>3/26/2020</a:t>
            </a:fld>
            <a:endParaRPr lang="en-US"/>
          </a:p>
        </p:txBody>
      </p:sp>
      <p:sp>
        <p:nvSpPr>
          <p:cNvPr id="4" name="Footer Placeholder 3">
            <a:extLst>
              <a:ext uri="{FF2B5EF4-FFF2-40B4-BE49-F238E27FC236}">
                <a16:creationId xmlns:a16="http://schemas.microsoft.com/office/drawing/2014/main" id="{76DDDC1C-7116-4EF0-B73A-641075EAC8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8E5F30-081B-4EEB-B2F7-57F82BD0CFC0}"/>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00608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8C38D-45C0-4E1B-B5A0-E1A854A89401}"/>
              </a:ext>
            </a:extLst>
          </p:cNvPr>
          <p:cNvSpPr>
            <a:spLocks noGrp="1"/>
          </p:cNvSpPr>
          <p:nvPr>
            <p:ph type="dt" sz="half" idx="10"/>
          </p:nvPr>
        </p:nvSpPr>
        <p:spPr/>
        <p:txBody>
          <a:bodyPr/>
          <a:lstStyle/>
          <a:p>
            <a:fld id="{EAAEADE5-9122-4DD1-9AF9-D9EE601260DA}" type="datetime1">
              <a:rPr lang="en-US" smtClean="0"/>
              <a:t>3/26/2020</a:t>
            </a:fld>
            <a:endParaRPr lang="en-US"/>
          </a:p>
        </p:txBody>
      </p:sp>
      <p:sp>
        <p:nvSpPr>
          <p:cNvPr id="3" name="Footer Placeholder 2">
            <a:extLst>
              <a:ext uri="{FF2B5EF4-FFF2-40B4-BE49-F238E27FC236}">
                <a16:creationId xmlns:a16="http://schemas.microsoft.com/office/drawing/2014/main" id="{B14350CF-11D5-4C28-B43C-8C525505C5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888740-201B-4500-B2E9-7F545476C23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84537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8100-79B8-4F2F-850E-8FF50C398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837F57-0697-44DF-AB26-A59A79147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5A97E6-8C79-4143-ADA8-340B8420B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C2C5D-A248-4FCC-9C77-176BD14E6E48}"/>
              </a:ext>
            </a:extLst>
          </p:cNvPr>
          <p:cNvSpPr>
            <a:spLocks noGrp="1"/>
          </p:cNvSpPr>
          <p:nvPr>
            <p:ph type="dt" sz="half" idx="10"/>
          </p:nvPr>
        </p:nvSpPr>
        <p:spPr/>
        <p:txBody>
          <a:bodyPr/>
          <a:lstStyle/>
          <a:p>
            <a:fld id="{AF0EE2CB-ACA5-4190-BF2E-27B23A7D63ED}" type="datetime1">
              <a:rPr lang="en-US" smtClean="0"/>
              <a:t>3/26/2020</a:t>
            </a:fld>
            <a:endParaRPr lang="en-US"/>
          </a:p>
        </p:txBody>
      </p:sp>
      <p:sp>
        <p:nvSpPr>
          <p:cNvPr id="6" name="Footer Placeholder 5">
            <a:extLst>
              <a:ext uri="{FF2B5EF4-FFF2-40B4-BE49-F238E27FC236}">
                <a16:creationId xmlns:a16="http://schemas.microsoft.com/office/drawing/2014/main" id="{A87D26A3-7C52-48BF-BB19-F85864F13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52653-FF7C-40FE-8E07-A36536625FF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92362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B6A7-D3A1-44D2-BEF8-3DA6D02D1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116B11-051F-4581-B21B-5F89DBF12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5A3B97-2CC1-40EB-819C-3D2F0992C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2649B-2E76-4522-9F35-9F07FC1575F0}"/>
              </a:ext>
            </a:extLst>
          </p:cNvPr>
          <p:cNvSpPr>
            <a:spLocks noGrp="1"/>
          </p:cNvSpPr>
          <p:nvPr>
            <p:ph type="dt" sz="half" idx="10"/>
          </p:nvPr>
        </p:nvSpPr>
        <p:spPr/>
        <p:txBody>
          <a:bodyPr/>
          <a:lstStyle/>
          <a:p>
            <a:fld id="{8071D197-35A9-4BC6-A7E3-13AE8964F43E}" type="datetime1">
              <a:rPr lang="en-US" smtClean="0"/>
              <a:t>3/26/2020</a:t>
            </a:fld>
            <a:endParaRPr lang="en-US"/>
          </a:p>
        </p:txBody>
      </p:sp>
      <p:sp>
        <p:nvSpPr>
          <p:cNvPr id="6" name="Footer Placeholder 5">
            <a:extLst>
              <a:ext uri="{FF2B5EF4-FFF2-40B4-BE49-F238E27FC236}">
                <a16:creationId xmlns:a16="http://schemas.microsoft.com/office/drawing/2014/main" id="{64BDF97C-BDEC-4446-A209-BFA3CDD0B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C49E4-0ACD-4B0E-BEA3-4486046F7FAF}"/>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09588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D88FB-264F-4F30-A62E-FF9487A6E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33E8C3-1C52-4AEA-90E1-13DBF65EF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B0A07-691E-41D2-81B5-6491492E2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74D4B-69CC-457D-9299-B97313C54882}" type="datetime1">
              <a:rPr lang="en-US" smtClean="0"/>
              <a:t>3/26/2020</a:t>
            </a:fld>
            <a:endParaRPr lang="en-US"/>
          </a:p>
        </p:txBody>
      </p:sp>
      <p:sp>
        <p:nvSpPr>
          <p:cNvPr id="5" name="Footer Placeholder 4">
            <a:extLst>
              <a:ext uri="{FF2B5EF4-FFF2-40B4-BE49-F238E27FC236}">
                <a16:creationId xmlns:a16="http://schemas.microsoft.com/office/drawing/2014/main" id="{FE486E6F-F3BC-443C-9929-F6F4EBF5D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4BEA80-0936-406F-830F-2742FD0F0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FA752-D1CF-498F-B0BD-05E47309CED3}" type="slidenum">
              <a:rPr lang="en-US" smtClean="0"/>
              <a:t>‹#›</a:t>
            </a:fld>
            <a:endParaRPr lang="en-US"/>
          </a:p>
        </p:txBody>
      </p:sp>
    </p:spTree>
    <p:extLst>
      <p:ext uri="{BB962C8B-B14F-4D97-AF65-F5344CB8AC3E}">
        <p14:creationId xmlns:p14="http://schemas.microsoft.com/office/powerpoint/2010/main" val="2184033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github.com/JimFawcett/RustBasicDemos/" TargetMode="Externa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jimfawcett.github.io/RustStory_Models.html#build"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jimfawcett.github.io/RustStory_Models.html#execution"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jimfawcett.github.io/Resources/CppModel.pdf" TargetMode="External"/><Relationship Id="rId2" Type="http://schemas.openxmlformats.org/officeDocument/2006/relationships/hyperlink" Target="https://jimfawcett.github.io/" TargetMode="External"/><Relationship Id="rId1" Type="http://schemas.openxmlformats.org/officeDocument/2006/relationships/slideLayout" Target="../slideLayouts/slideLayout2.xml"/><Relationship Id="rId5" Type="http://schemas.openxmlformats.org/officeDocument/2006/relationships/hyperlink" Target="https://jimfawcett.github.io/CppRepositories.html" TargetMode="External"/><Relationship Id="rId4" Type="http://schemas.openxmlformats.org/officeDocument/2006/relationships/hyperlink" Target="https://jimfawcett.github.io/CppStory_Prologue.html"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imfawcett.github.io/CppStory_Models.html#class"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jimfawcett.github.io/CppStory_Models.html#objmodel"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hyperlink" Target="https://jimfawcett.github.io/CppStoryRepo.html"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jimfawcett.github.io/CppStory_Models.html#templ"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jimfawcett.github.io/CppStory_Prologue.html" TargetMode="External"/><Relationship Id="rId2" Type="http://schemas.openxmlformats.org/officeDocument/2006/relationships/hyperlink" Target="https://jimfawcett.github.io/CppStory_Models.html" TargetMode="External"/><Relationship Id="rId1" Type="http://schemas.openxmlformats.org/officeDocument/2006/relationships/slideLayout" Target="../slideLayouts/slideLayout2.xml"/><Relationship Id="rId5" Type="http://schemas.openxmlformats.org/officeDocument/2006/relationships/hyperlink" Target="https://jimfawcett.github.io/Resources/CppModels.pdf" TargetMode="External"/><Relationship Id="rId4" Type="http://schemas.openxmlformats.org/officeDocument/2006/relationships/hyperlink" Target="https://jimfawcett.github.io/CppStoryRepo.html"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hyperlink" Target="https://jimfawcett.github.io/CppStory_Prologue" TargetMode="External"/><Relationship Id="rId1" Type="http://schemas.openxmlformats.org/officeDocument/2006/relationships/slideLayout" Target="../slideLayouts/slideLayout2.xml"/><Relationship Id="rId4" Type="http://schemas.openxmlformats.org/officeDocument/2006/relationships/hyperlink" Target="https://jimfawcett.github.io/CppStoryRepo.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jimfawcett.github.io/RustStory_Model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jimfawcett.github.io/RustStory_Models.html#structur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Rust Models</a:t>
            </a:r>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049437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6006B-C29C-47FA-B1CC-9E255344B14A}"/>
              </a:ext>
            </a:extLst>
          </p:cNvPr>
          <p:cNvSpPr>
            <a:spLocks noGrp="1"/>
          </p:cNvSpPr>
          <p:nvPr>
            <p:ph type="title"/>
          </p:nvPr>
        </p:nvSpPr>
        <p:spPr>
          <a:xfrm>
            <a:off x="838200" y="378005"/>
            <a:ext cx="10515600" cy="607229"/>
          </a:xfrm>
        </p:spPr>
        <p:txBody>
          <a:bodyPr/>
          <a:lstStyle/>
          <a:p>
            <a:r>
              <a:rPr lang="en-US" dirty="0"/>
              <a:t>Crate</a:t>
            </a:r>
          </a:p>
        </p:txBody>
      </p:sp>
      <p:sp>
        <p:nvSpPr>
          <p:cNvPr id="3" name="Content Placeholder 2">
            <a:extLst>
              <a:ext uri="{FF2B5EF4-FFF2-40B4-BE49-F238E27FC236}">
                <a16:creationId xmlns:a16="http://schemas.microsoft.com/office/drawing/2014/main" id="{A23BFFD7-95C1-4A13-B7A6-5E36757A1050}"/>
              </a:ext>
            </a:extLst>
          </p:cNvPr>
          <p:cNvSpPr>
            <a:spLocks noGrp="1"/>
          </p:cNvSpPr>
          <p:nvPr>
            <p:ph idx="1"/>
          </p:nvPr>
        </p:nvSpPr>
        <p:spPr>
          <a:xfrm>
            <a:off x="838200" y="1275006"/>
            <a:ext cx="10515600" cy="4861777"/>
          </a:xfrm>
        </p:spPr>
        <p:txBody>
          <a:bodyPr/>
          <a:lstStyle/>
          <a:p>
            <a:r>
              <a:rPr lang="en-US" dirty="0"/>
              <a:t>The source form of a crate is composed of:</a:t>
            </a:r>
          </a:p>
          <a:p>
            <a:pPr lvl="1"/>
            <a:r>
              <a:rPr lang="en-US" dirty="0"/>
              <a:t>A crate root, main.rs or lib.rs, and a set of zero or more supporting source files called modules, all found in the /</a:t>
            </a:r>
            <a:r>
              <a:rPr lang="en-US" dirty="0" err="1"/>
              <a:t>src</a:t>
            </a:r>
            <a:r>
              <a:rPr lang="en-US" dirty="0"/>
              <a:t> folder.</a:t>
            </a:r>
          </a:p>
          <a:p>
            <a:pPr lvl="1"/>
            <a:r>
              <a:rPr lang="en-US" dirty="0"/>
              <a:t>The crate root loads any modules identified with the keyword mod at the top of its source.</a:t>
            </a:r>
          </a:p>
          <a:p>
            <a:pPr lvl="2"/>
            <a:r>
              <a:rPr lang="en-US" dirty="0"/>
              <a:t>mod </a:t>
            </a:r>
            <a:r>
              <a:rPr lang="en-US" dirty="0" err="1"/>
              <a:t>some_module</a:t>
            </a:r>
            <a:r>
              <a:rPr lang="en-US" dirty="0"/>
              <a:t>  </a:t>
            </a:r>
            <a:r>
              <a:rPr lang="en-US" dirty="0">
                <a:sym typeface="Wingdings" panose="05000000000000000000" pitchFamily="2" charset="2"/>
              </a:rPr>
              <a:t> loads some_module.rs</a:t>
            </a:r>
            <a:endParaRPr lang="en-US" dirty="0"/>
          </a:p>
          <a:p>
            <a:pPr lvl="1"/>
            <a:r>
              <a:rPr lang="en-US" dirty="0"/>
              <a:t>Each module may also load other modules.</a:t>
            </a:r>
          </a:p>
          <a:p>
            <a:pPr lvl="1"/>
            <a:r>
              <a:rPr lang="en-US" dirty="0"/>
              <a:t>The crate may specify dependencies on other crates and import their definitions into the root or any of its modules.</a:t>
            </a:r>
          </a:p>
          <a:p>
            <a:r>
              <a:rPr lang="en-US" dirty="0"/>
              <a:t>The translation form of a crate is a single compiled file, e.g., one of:</a:t>
            </a:r>
          </a:p>
          <a:p>
            <a:pPr lvl="1"/>
            <a:r>
              <a:rPr lang="en-US" dirty="0"/>
              <a:t>/target/debug/[package_name].exe</a:t>
            </a:r>
          </a:p>
          <a:p>
            <a:pPr lvl="1"/>
            <a:r>
              <a:rPr lang="en-US" dirty="0"/>
              <a:t>/target/debug/lib[</a:t>
            </a:r>
            <a:r>
              <a:rPr lang="en-US" dirty="0" err="1"/>
              <a:t>package_name</a:t>
            </a:r>
            <a:r>
              <a:rPr lang="en-US" dirty="0"/>
              <a:t>].</a:t>
            </a:r>
            <a:r>
              <a:rPr lang="en-US" dirty="0" err="1"/>
              <a:t>rlib</a:t>
            </a:r>
            <a:endParaRPr lang="en-US" dirty="0"/>
          </a:p>
        </p:txBody>
      </p:sp>
      <p:sp>
        <p:nvSpPr>
          <p:cNvPr id="4" name="Slide Number Placeholder 3">
            <a:extLst>
              <a:ext uri="{FF2B5EF4-FFF2-40B4-BE49-F238E27FC236}">
                <a16:creationId xmlns:a16="http://schemas.microsoft.com/office/drawing/2014/main" id="{51062265-F495-4B04-AAAB-10AA027687E2}"/>
              </a:ext>
            </a:extLst>
          </p:cNvPr>
          <p:cNvSpPr>
            <a:spLocks noGrp="1"/>
          </p:cNvSpPr>
          <p:nvPr>
            <p:ph type="sldNum" sz="quarter" idx="12"/>
          </p:nvPr>
        </p:nvSpPr>
        <p:spPr/>
        <p:txBody>
          <a:bodyPr/>
          <a:lstStyle/>
          <a:p>
            <a:fld id="{519FA752-D1CF-498F-B0BD-05E47309CED3}" type="slidenum">
              <a:rPr lang="en-US" smtClean="0"/>
              <a:t>10</a:t>
            </a:fld>
            <a:endParaRPr lang="en-US"/>
          </a:p>
        </p:txBody>
      </p:sp>
    </p:spTree>
    <p:extLst>
      <p:ext uri="{BB962C8B-B14F-4D97-AF65-F5344CB8AC3E}">
        <p14:creationId xmlns:p14="http://schemas.microsoft.com/office/powerpoint/2010/main" val="1866279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9F319-3A85-4F57-A758-EA61655F9291}"/>
              </a:ext>
            </a:extLst>
          </p:cNvPr>
          <p:cNvSpPr>
            <a:spLocks noGrp="1"/>
          </p:cNvSpPr>
          <p:nvPr>
            <p:ph type="title"/>
          </p:nvPr>
        </p:nvSpPr>
        <p:spPr>
          <a:xfrm>
            <a:off x="838200" y="365126"/>
            <a:ext cx="10515600" cy="678064"/>
          </a:xfrm>
        </p:spPr>
        <p:txBody>
          <a:bodyPr/>
          <a:lstStyle/>
          <a:p>
            <a:r>
              <a:rPr lang="en-US" dirty="0"/>
              <a:t>Packages</a:t>
            </a:r>
          </a:p>
        </p:txBody>
      </p:sp>
      <p:sp>
        <p:nvSpPr>
          <p:cNvPr id="3" name="Content Placeholder 2">
            <a:extLst>
              <a:ext uri="{FF2B5EF4-FFF2-40B4-BE49-F238E27FC236}">
                <a16:creationId xmlns:a16="http://schemas.microsoft.com/office/drawing/2014/main" id="{DB7FCAD0-25F5-4E69-A0FA-54DC54141F14}"/>
              </a:ext>
            </a:extLst>
          </p:cNvPr>
          <p:cNvSpPr>
            <a:spLocks noGrp="1"/>
          </p:cNvSpPr>
          <p:nvPr>
            <p:ph idx="1"/>
          </p:nvPr>
        </p:nvSpPr>
        <p:spPr>
          <a:xfrm>
            <a:off x="838200" y="1249250"/>
            <a:ext cx="10515600" cy="4732987"/>
          </a:xfrm>
        </p:spPr>
        <p:txBody>
          <a:bodyPr>
            <a:noAutofit/>
          </a:bodyPr>
          <a:lstStyle/>
          <a:p>
            <a:r>
              <a:rPr lang="en-US" sz="2400" dirty="0"/>
              <a:t>A Package is a collection of directories and files that are the basis for builds</a:t>
            </a:r>
          </a:p>
          <a:p>
            <a:pPr lvl="1"/>
            <a:r>
              <a:rPr lang="en-US" sz="2000" dirty="0" err="1"/>
              <a:t>Cargo.toml</a:t>
            </a:r>
            <a:r>
              <a:rPr lang="en-US" sz="2000" dirty="0"/>
              <a:t> – specifies package metadata, dependencies, and optional directives</a:t>
            </a:r>
          </a:p>
          <a:p>
            <a:pPr lvl="1"/>
            <a:r>
              <a:rPr lang="en-US" sz="2000" dirty="0"/>
              <a:t>/</a:t>
            </a:r>
            <a:r>
              <a:rPr lang="en-US" sz="2000" dirty="0" err="1"/>
              <a:t>src</a:t>
            </a:r>
            <a:r>
              <a:rPr lang="en-US" sz="2000" dirty="0"/>
              <a:t> – directory containing a binary or library source crate</a:t>
            </a:r>
          </a:p>
          <a:p>
            <a:pPr lvl="1"/>
            <a:r>
              <a:rPr lang="en-US" sz="2000" dirty="0"/>
              <a:t>/target – directory containing translated binaries or libraries</a:t>
            </a:r>
          </a:p>
          <a:p>
            <a:pPr lvl="1"/>
            <a:r>
              <a:rPr lang="en-US" sz="2000" dirty="0"/>
              <a:t>/examples – directory containing example code that exercises the package library</a:t>
            </a:r>
          </a:p>
          <a:p>
            <a:r>
              <a:rPr lang="en-US" sz="2400" dirty="0"/>
              <a:t>The Rust build system is transitive</a:t>
            </a:r>
          </a:p>
          <a:p>
            <a:pPr lvl="1"/>
            <a:r>
              <a:rPr lang="en-US" sz="2000" dirty="0"/>
              <a:t>Builds start with the package root </a:t>
            </a:r>
            <a:r>
              <a:rPr lang="en-US" sz="2000" dirty="0" err="1"/>
              <a:t>cargo.toml</a:t>
            </a:r>
            <a:endParaRPr lang="en-US" sz="2000" dirty="0"/>
          </a:p>
          <a:p>
            <a:pPr lvl="1"/>
            <a:r>
              <a:rPr lang="en-US" sz="2000" dirty="0"/>
              <a:t>Parse it to find dependencies</a:t>
            </a:r>
          </a:p>
          <a:p>
            <a:pPr lvl="1"/>
            <a:r>
              <a:rPr lang="en-US" sz="2000" dirty="0"/>
              <a:t>Load the depending library and parse its </a:t>
            </a:r>
            <a:r>
              <a:rPr lang="en-US" sz="2000" dirty="0" err="1"/>
              <a:t>cargo.toml</a:t>
            </a:r>
            <a:endParaRPr lang="en-US" sz="2000" dirty="0"/>
          </a:p>
          <a:p>
            <a:pPr lvl="1"/>
            <a:r>
              <a:rPr lang="en-US" sz="2000" dirty="0"/>
              <a:t>…</a:t>
            </a:r>
          </a:p>
          <a:p>
            <a:pPr lvl="1"/>
            <a:r>
              <a:rPr lang="en-US" sz="2000" dirty="0"/>
              <a:t>Build the local crate along with its dependencies</a:t>
            </a:r>
          </a:p>
          <a:p>
            <a:endParaRPr lang="en-US" dirty="0"/>
          </a:p>
        </p:txBody>
      </p:sp>
      <p:sp>
        <p:nvSpPr>
          <p:cNvPr id="4" name="Slide Number Placeholder 3">
            <a:extLst>
              <a:ext uri="{FF2B5EF4-FFF2-40B4-BE49-F238E27FC236}">
                <a16:creationId xmlns:a16="http://schemas.microsoft.com/office/drawing/2014/main" id="{826F7309-A4E9-499F-84AB-9C80EBB2194D}"/>
              </a:ext>
            </a:extLst>
          </p:cNvPr>
          <p:cNvSpPr>
            <a:spLocks noGrp="1"/>
          </p:cNvSpPr>
          <p:nvPr>
            <p:ph type="sldNum" sz="quarter" idx="12"/>
          </p:nvPr>
        </p:nvSpPr>
        <p:spPr/>
        <p:txBody>
          <a:bodyPr/>
          <a:lstStyle/>
          <a:p>
            <a:fld id="{519FA752-D1CF-498F-B0BD-05E47309CED3}" type="slidenum">
              <a:rPr lang="en-US" smtClean="0"/>
              <a:t>11</a:t>
            </a:fld>
            <a:endParaRPr lang="en-US"/>
          </a:p>
        </p:txBody>
      </p:sp>
    </p:spTree>
    <p:extLst>
      <p:ext uri="{BB962C8B-B14F-4D97-AF65-F5344CB8AC3E}">
        <p14:creationId xmlns:p14="http://schemas.microsoft.com/office/powerpoint/2010/main" val="1678013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7BFA-581E-4349-9BBF-0B22000129F6}"/>
              </a:ext>
            </a:extLst>
          </p:cNvPr>
          <p:cNvSpPr>
            <a:spLocks noGrp="1"/>
          </p:cNvSpPr>
          <p:nvPr>
            <p:ph type="title"/>
          </p:nvPr>
        </p:nvSpPr>
        <p:spPr>
          <a:xfrm>
            <a:off x="838200" y="365126"/>
            <a:ext cx="10515600" cy="711834"/>
          </a:xfrm>
        </p:spPr>
        <p:txBody>
          <a:bodyPr/>
          <a:lstStyle/>
          <a:p>
            <a:r>
              <a:rPr lang="en-US" dirty="0"/>
              <a:t>Library Crate Construction Co-Tests</a:t>
            </a:r>
          </a:p>
        </p:txBody>
      </p:sp>
      <p:sp>
        <p:nvSpPr>
          <p:cNvPr id="3" name="Content Placeholder 2">
            <a:extLst>
              <a:ext uri="{FF2B5EF4-FFF2-40B4-BE49-F238E27FC236}">
                <a16:creationId xmlns:a16="http://schemas.microsoft.com/office/drawing/2014/main" id="{BB7F4A92-7CC6-4F80-BB21-B43C15255198}"/>
              </a:ext>
            </a:extLst>
          </p:cNvPr>
          <p:cNvSpPr>
            <a:spLocks noGrp="1"/>
          </p:cNvSpPr>
          <p:nvPr>
            <p:ph idx="1"/>
          </p:nvPr>
        </p:nvSpPr>
        <p:spPr>
          <a:xfrm>
            <a:off x="838200" y="1268882"/>
            <a:ext cx="10515600" cy="5091912"/>
          </a:xfrm>
        </p:spPr>
        <p:txBody>
          <a:bodyPr>
            <a:normAutofit/>
          </a:bodyPr>
          <a:lstStyle/>
          <a:p>
            <a:r>
              <a:rPr lang="en-US" sz="2400" dirty="0"/>
              <a:t>For anything other than trivial example code it’s very useful to test as we build code:</a:t>
            </a:r>
          </a:p>
          <a:p>
            <a:pPr lvl="1"/>
            <a:r>
              <a:rPr lang="en-US" sz="2000" dirty="0"/>
              <a:t>A library crate is created with the command </a:t>
            </a:r>
            <a:br>
              <a:rPr lang="en-US" sz="2000" dirty="0"/>
            </a:br>
            <a:r>
              <a:rPr lang="en-US" sz="2000" dirty="0"/>
              <a:t> 	</a:t>
            </a:r>
            <a:r>
              <a:rPr lang="en-US" sz="2000" b="1" dirty="0"/>
              <a:t>cargo new --lib [package-name].</a:t>
            </a:r>
          </a:p>
          <a:p>
            <a:pPr lvl="1"/>
            <a:r>
              <a:rPr lang="en-US" sz="2000" dirty="0"/>
              <a:t>That builds a lib.rs containing a single configured test that asserts 2 + 2 = 4.</a:t>
            </a:r>
          </a:p>
          <a:p>
            <a:pPr lvl="2"/>
            <a:r>
              <a:rPr lang="en-US" sz="1800" dirty="0"/>
              <a:t>This is simply a demonstration of how to build test cases for a library.</a:t>
            </a:r>
          </a:p>
          <a:p>
            <a:pPr lvl="2"/>
            <a:r>
              <a:rPr lang="en-US" sz="1800" dirty="0"/>
              <a:t>Each test passes if, and only if, there are no failed assertions.</a:t>
            </a:r>
          </a:p>
          <a:p>
            <a:pPr lvl="1"/>
            <a:r>
              <a:rPr lang="en-US" sz="2000" dirty="0"/>
              <a:t>Every time we add a few lines of code in the lib.rs file we add small tests, each in a configured test block and then build and execute with the command:</a:t>
            </a:r>
            <a:br>
              <a:rPr lang="en-US" sz="2000" dirty="0"/>
            </a:br>
            <a:r>
              <a:rPr lang="en-US" sz="2000" dirty="0"/>
              <a:t> 	</a:t>
            </a:r>
            <a:r>
              <a:rPr lang="en-US" sz="2000" b="1" dirty="0"/>
              <a:t>cargo test</a:t>
            </a:r>
            <a:br>
              <a:rPr lang="en-US" sz="2000" b="1" dirty="0"/>
            </a:br>
            <a:r>
              <a:rPr lang="en-US" sz="2000" dirty="0"/>
              <a:t>in a terminal window located in the crate root folder.</a:t>
            </a:r>
          </a:p>
          <a:p>
            <a:pPr lvl="1"/>
            <a:r>
              <a:rPr lang="en-US" sz="2000" dirty="0"/>
              <a:t>This “co-test” process allows us to very quickly find errors.  If a test fails, the problem is almost certain to be in the few lines of code we entered after the last test.</a:t>
            </a:r>
          </a:p>
        </p:txBody>
      </p:sp>
      <p:sp>
        <p:nvSpPr>
          <p:cNvPr id="4" name="Slide Number Placeholder 3">
            <a:extLst>
              <a:ext uri="{FF2B5EF4-FFF2-40B4-BE49-F238E27FC236}">
                <a16:creationId xmlns:a16="http://schemas.microsoft.com/office/drawing/2014/main" id="{C66251E7-3DAD-4351-98B2-DC5B66C08AE9}"/>
              </a:ext>
            </a:extLst>
          </p:cNvPr>
          <p:cNvSpPr>
            <a:spLocks noGrp="1"/>
          </p:cNvSpPr>
          <p:nvPr>
            <p:ph type="sldNum" sz="quarter" idx="12"/>
          </p:nvPr>
        </p:nvSpPr>
        <p:spPr/>
        <p:txBody>
          <a:bodyPr/>
          <a:lstStyle/>
          <a:p>
            <a:fld id="{519FA752-D1CF-498F-B0BD-05E47309CED3}" type="slidenum">
              <a:rPr lang="en-US" smtClean="0"/>
              <a:t>12</a:t>
            </a:fld>
            <a:endParaRPr lang="en-US"/>
          </a:p>
        </p:txBody>
      </p:sp>
    </p:spTree>
    <p:extLst>
      <p:ext uri="{BB962C8B-B14F-4D97-AF65-F5344CB8AC3E}">
        <p14:creationId xmlns:p14="http://schemas.microsoft.com/office/powerpoint/2010/main" val="4225677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4C51-C20D-437E-A3A5-57C0ED108774}"/>
              </a:ext>
            </a:extLst>
          </p:cNvPr>
          <p:cNvSpPr>
            <a:spLocks noGrp="1"/>
          </p:cNvSpPr>
          <p:nvPr>
            <p:ph type="title"/>
          </p:nvPr>
        </p:nvSpPr>
        <p:spPr>
          <a:xfrm>
            <a:off x="839788" y="457200"/>
            <a:ext cx="6449654" cy="624625"/>
          </a:xfrm>
        </p:spPr>
        <p:txBody>
          <a:bodyPr>
            <a:normAutofit/>
          </a:bodyPr>
          <a:lstStyle/>
          <a:p>
            <a:r>
              <a:rPr lang="en-US" sz="3600" dirty="0"/>
              <a:t>Example – Crates and Packages </a:t>
            </a:r>
          </a:p>
        </p:txBody>
      </p:sp>
      <p:sp>
        <p:nvSpPr>
          <p:cNvPr id="4" name="Text Placeholder 3">
            <a:extLst>
              <a:ext uri="{FF2B5EF4-FFF2-40B4-BE49-F238E27FC236}">
                <a16:creationId xmlns:a16="http://schemas.microsoft.com/office/drawing/2014/main" id="{5E5F4F1D-ED77-4F93-A73D-7BB5F1C8F81B}"/>
              </a:ext>
            </a:extLst>
          </p:cNvPr>
          <p:cNvSpPr>
            <a:spLocks noGrp="1"/>
          </p:cNvSpPr>
          <p:nvPr>
            <p:ph type="body" sz="half" idx="2"/>
          </p:nvPr>
        </p:nvSpPr>
        <p:spPr>
          <a:xfrm>
            <a:off x="839788" y="1300767"/>
            <a:ext cx="5168206" cy="4568222"/>
          </a:xfrm>
        </p:spPr>
        <p:txBody>
          <a:bodyPr>
            <a:normAutofit lnSpcReduction="10000"/>
          </a:bodyPr>
          <a:lstStyle/>
          <a:p>
            <a:pPr marL="285750" indent="-285750">
              <a:buFont typeface="Arial" panose="020B0604020202020204" pitchFamily="34" charset="0"/>
              <a:buChar char="•"/>
            </a:pPr>
            <a:r>
              <a:rPr lang="en-US" sz="1800" dirty="0"/>
              <a:t>The diagram at the right shows a set of crates that work together to implement some functionality.</a:t>
            </a:r>
          </a:p>
          <a:p>
            <a:pPr marL="285750" indent="-285750">
              <a:buFont typeface="Arial" panose="020B0604020202020204" pitchFamily="34" charset="0"/>
              <a:buChar char="•"/>
            </a:pPr>
            <a:r>
              <a:rPr lang="en-US" sz="1800" dirty="0"/>
              <a:t>The diagram shows dependency relationships between crates.</a:t>
            </a:r>
            <a:endParaRPr lang="en-US" sz="1600" dirty="0"/>
          </a:p>
          <a:p>
            <a:pPr marL="285750" indent="-285750">
              <a:buFont typeface="Arial" panose="020B0604020202020204" pitchFamily="34" charset="0"/>
              <a:buChar char="•"/>
            </a:pPr>
            <a:r>
              <a:rPr lang="en-US" sz="1800" dirty="0"/>
              <a:t>The </a:t>
            </a:r>
            <a:r>
              <a:rPr lang="en-US" sz="1800" dirty="0" err="1"/>
              <a:t>ComponentA</a:t>
            </a:r>
            <a:r>
              <a:rPr lang="en-US" sz="1800" dirty="0"/>
              <a:t> crate provides an interface and object factory to allow </a:t>
            </a:r>
            <a:r>
              <a:rPr lang="en-US" sz="1800" dirty="0" err="1"/>
              <a:t>ComponentB</a:t>
            </a:r>
            <a:r>
              <a:rPr lang="en-US" sz="1800" dirty="0"/>
              <a:t> and Executive to use it without binding to its implementation details.</a:t>
            </a:r>
          </a:p>
          <a:p>
            <a:pPr marL="285750" indent="-285750">
              <a:buFont typeface="Arial" panose="020B0604020202020204" pitchFamily="34" charset="0"/>
              <a:buChar char="•"/>
            </a:pPr>
            <a:r>
              <a:rPr lang="en-US" sz="1800" dirty="0"/>
              <a:t>The Executive package consists of all three of these crates.</a:t>
            </a:r>
          </a:p>
          <a:p>
            <a:pPr marL="285750" indent="-285750">
              <a:buFont typeface="Arial" panose="020B0604020202020204" pitchFamily="34" charset="0"/>
              <a:buChar char="•"/>
            </a:pPr>
            <a:r>
              <a:rPr lang="en-US" sz="1800" dirty="0"/>
              <a:t>Code for this example:</a:t>
            </a:r>
            <a:br>
              <a:rPr lang="en-US" sz="1800" dirty="0"/>
            </a:br>
            <a:r>
              <a:rPr lang="en-US" dirty="0">
                <a:hlinkClick r:id="rId2"/>
              </a:rPr>
              <a:t>https://github.com/JimFawcett/RustBasicDemos/</a:t>
            </a:r>
            <a:r>
              <a:rPr lang="en-US" dirty="0"/>
              <a:t> in </a:t>
            </a:r>
            <a:r>
              <a:rPr lang="en-US" dirty="0" err="1"/>
              <a:t>code_structure_demo</a:t>
            </a:r>
            <a:endParaRPr lang="en-US" sz="1800" dirty="0"/>
          </a:p>
        </p:txBody>
      </p:sp>
      <p:sp>
        <p:nvSpPr>
          <p:cNvPr id="3" name="Slide Number Placeholder 2">
            <a:extLst>
              <a:ext uri="{FF2B5EF4-FFF2-40B4-BE49-F238E27FC236}">
                <a16:creationId xmlns:a16="http://schemas.microsoft.com/office/drawing/2014/main" id="{C828145F-4F12-46B1-93B4-B88569FBF4C1}"/>
              </a:ext>
            </a:extLst>
          </p:cNvPr>
          <p:cNvSpPr>
            <a:spLocks noGrp="1"/>
          </p:cNvSpPr>
          <p:nvPr>
            <p:ph type="sldNum" sz="quarter" idx="12"/>
          </p:nvPr>
        </p:nvSpPr>
        <p:spPr/>
        <p:txBody>
          <a:bodyPr/>
          <a:lstStyle/>
          <a:p>
            <a:fld id="{519FA752-D1CF-498F-B0BD-05E47309CED3}" type="slidenum">
              <a:rPr lang="en-US" smtClean="0"/>
              <a:t>13</a:t>
            </a:fld>
            <a:endParaRPr lang="en-US"/>
          </a:p>
        </p:txBody>
      </p:sp>
      <p:pic>
        <p:nvPicPr>
          <p:cNvPr id="11" name="Content Placeholder 10" descr="A screenshot of text&#10;&#10;Description automatically generated">
            <a:extLst>
              <a:ext uri="{FF2B5EF4-FFF2-40B4-BE49-F238E27FC236}">
                <a16:creationId xmlns:a16="http://schemas.microsoft.com/office/drawing/2014/main" id="{B7F69122-985F-4D16-B71D-A7A59410110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78633" y="1081825"/>
            <a:ext cx="4491561" cy="4136869"/>
          </a:xfrm>
        </p:spPr>
      </p:pic>
    </p:spTree>
    <p:extLst>
      <p:ext uri="{BB962C8B-B14F-4D97-AF65-F5344CB8AC3E}">
        <p14:creationId xmlns:p14="http://schemas.microsoft.com/office/powerpoint/2010/main" val="1677234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4EEF-D1AD-47B0-806F-506E60C5B941}"/>
              </a:ext>
            </a:extLst>
          </p:cNvPr>
          <p:cNvSpPr>
            <a:spLocks noGrp="1"/>
          </p:cNvSpPr>
          <p:nvPr>
            <p:ph type="title"/>
          </p:nvPr>
        </p:nvSpPr>
        <p:spPr>
          <a:xfrm>
            <a:off x="839788" y="457200"/>
            <a:ext cx="5412905" cy="656823"/>
          </a:xfrm>
        </p:spPr>
        <p:txBody>
          <a:bodyPr/>
          <a:lstStyle/>
          <a:p>
            <a:r>
              <a:rPr lang="en-US" dirty="0"/>
              <a:t>Example – Traits and Structs</a:t>
            </a:r>
          </a:p>
        </p:txBody>
      </p:sp>
      <p:sp>
        <p:nvSpPr>
          <p:cNvPr id="4" name="Text Placeholder 3">
            <a:extLst>
              <a:ext uri="{FF2B5EF4-FFF2-40B4-BE49-F238E27FC236}">
                <a16:creationId xmlns:a16="http://schemas.microsoft.com/office/drawing/2014/main" id="{1A124DD7-6B16-4D94-B641-E45B9550A17B}"/>
              </a:ext>
            </a:extLst>
          </p:cNvPr>
          <p:cNvSpPr>
            <a:spLocks noGrp="1"/>
          </p:cNvSpPr>
          <p:nvPr>
            <p:ph type="body" sz="half" idx="2"/>
          </p:nvPr>
        </p:nvSpPr>
        <p:spPr>
          <a:xfrm>
            <a:off x="839787" y="1339403"/>
            <a:ext cx="5573891" cy="5016947"/>
          </a:xfrm>
        </p:spPr>
        <p:txBody>
          <a:bodyPr>
            <a:normAutofit/>
          </a:bodyPr>
          <a:lstStyle/>
          <a:p>
            <a:pPr marL="285750" indent="-285750">
              <a:buFont typeface="Arial" panose="020B0604020202020204" pitchFamily="34" charset="0"/>
              <a:buChar char="•"/>
            </a:pPr>
            <a:r>
              <a:rPr lang="en-US" sz="2000" dirty="0"/>
              <a:t>This diagram shows structs that are defined in each of the files from the previous slide.</a:t>
            </a:r>
          </a:p>
          <a:p>
            <a:pPr marL="742950" lvl="1" indent="-285750">
              <a:buFont typeface="Arial" panose="020B0604020202020204" pitchFamily="34" charset="0"/>
              <a:buChar char="•"/>
            </a:pPr>
            <a:r>
              <a:rPr lang="en-US" sz="1800" dirty="0" err="1"/>
              <a:t>TCompA</a:t>
            </a:r>
            <a:r>
              <a:rPr lang="en-US" sz="1800" dirty="0"/>
              <a:t> is an interface</a:t>
            </a:r>
            <a:r>
              <a:rPr lang="en-US" sz="1800" baseline="30000" dirty="0"/>
              <a:t>1</a:t>
            </a:r>
            <a:r>
              <a:rPr lang="en-US" sz="1800" dirty="0"/>
              <a:t> trait for </a:t>
            </a:r>
            <a:r>
              <a:rPr lang="en-US" sz="1800" dirty="0" err="1"/>
              <a:t>ComponentA</a:t>
            </a:r>
            <a:endParaRPr lang="en-US" sz="1800" dirty="0"/>
          </a:p>
          <a:p>
            <a:pPr marL="742950" lvl="1" indent="-285750">
              <a:buFont typeface="Arial" panose="020B0604020202020204" pitchFamily="34" charset="0"/>
              <a:buChar char="•"/>
            </a:pPr>
            <a:r>
              <a:rPr lang="en-US" sz="1800" dirty="0" err="1"/>
              <a:t>ComponentA</a:t>
            </a:r>
            <a:r>
              <a:rPr lang="en-US" sz="1800" dirty="0"/>
              <a:t> implements the trait to provide exported services</a:t>
            </a:r>
          </a:p>
          <a:p>
            <a:pPr marL="742950" lvl="1" indent="-285750">
              <a:buFont typeface="Arial" panose="020B0604020202020204" pitchFamily="34" charset="0"/>
              <a:buChar char="•"/>
            </a:pPr>
            <a:r>
              <a:rPr lang="en-US" sz="1800" dirty="0" err="1"/>
              <a:t>ComponentB</a:t>
            </a:r>
            <a:r>
              <a:rPr lang="en-US" sz="1800" dirty="0"/>
              <a:t> doesn’t provide an interface</a:t>
            </a:r>
          </a:p>
          <a:p>
            <a:pPr marL="742950" lvl="1" indent="-285750">
              <a:buFont typeface="Arial" panose="020B0604020202020204" pitchFamily="34" charset="0"/>
              <a:buChar char="•"/>
            </a:pPr>
            <a:r>
              <a:rPr lang="en-US" sz="1800" dirty="0" err="1"/>
              <a:t>ComponentB</a:t>
            </a:r>
            <a:r>
              <a:rPr lang="en-US" sz="1800" dirty="0"/>
              <a:t> uses </a:t>
            </a:r>
            <a:r>
              <a:rPr lang="en-US" sz="1800" dirty="0" err="1"/>
              <a:t>ComponentA</a:t>
            </a:r>
            <a:r>
              <a:rPr lang="en-US" sz="1800" dirty="0"/>
              <a:t> through its interface trait and factory</a:t>
            </a:r>
            <a:r>
              <a:rPr lang="en-US" sz="1800" baseline="30000" dirty="0"/>
              <a:t>2</a:t>
            </a:r>
          </a:p>
          <a:p>
            <a:pPr marL="742950" lvl="1" indent="-285750">
              <a:buFont typeface="Arial" panose="020B0604020202020204" pitchFamily="34" charset="0"/>
              <a:buChar char="•"/>
            </a:pPr>
            <a:r>
              <a:rPr lang="en-US" sz="1800" dirty="0"/>
              <a:t>Executive composes </a:t>
            </a:r>
            <a:r>
              <a:rPr lang="en-US" sz="1800" dirty="0" err="1"/>
              <a:t>ComponentB</a:t>
            </a:r>
            <a:r>
              <a:rPr lang="en-US" sz="1800" dirty="0"/>
              <a:t> and uses </a:t>
            </a:r>
            <a:r>
              <a:rPr lang="en-US" sz="1800" dirty="0" err="1"/>
              <a:t>ComponentA</a:t>
            </a:r>
            <a:r>
              <a:rPr lang="en-US" sz="1800" dirty="0"/>
              <a:t> through its trait and factory</a:t>
            </a:r>
            <a:br>
              <a:rPr lang="en-US" sz="1800" dirty="0"/>
            </a:br>
            <a:endParaRPr lang="en-US" sz="300" dirty="0"/>
          </a:p>
          <a:p>
            <a:pPr lvl="1"/>
            <a:br>
              <a:rPr lang="en-US" sz="300" dirty="0"/>
            </a:br>
            <a:br>
              <a:rPr lang="en-US" sz="300" dirty="0"/>
            </a:br>
            <a:br>
              <a:rPr lang="en-US" sz="300" dirty="0"/>
            </a:br>
            <a:br>
              <a:rPr lang="en-US" sz="300" dirty="0"/>
            </a:br>
            <a:br>
              <a:rPr lang="en-US" sz="300" dirty="0"/>
            </a:br>
            <a:endParaRPr lang="en-US" sz="300" dirty="0"/>
          </a:p>
          <a:p>
            <a:pPr marL="800100" lvl="1" indent="-342900">
              <a:buFont typeface="+mj-lt"/>
              <a:buAutoNum type="arabicPeriod"/>
            </a:pPr>
            <a:r>
              <a:rPr lang="en-US" dirty="0"/>
              <a:t>Rust does not have an interface construct.  We use traits with virtual functions for that purpose.</a:t>
            </a:r>
          </a:p>
          <a:p>
            <a:pPr marL="800100" lvl="1" indent="-342900">
              <a:buFont typeface="+mj-lt"/>
              <a:buAutoNum type="arabicPeriod"/>
            </a:pPr>
            <a:r>
              <a:rPr lang="en-US" dirty="0" err="1"/>
              <a:t>ComponentA’s</a:t>
            </a:r>
            <a:r>
              <a:rPr lang="en-US" dirty="0"/>
              <a:t> factory is implemented with a function, declared and implemented in </a:t>
            </a:r>
            <a:r>
              <a:rPr lang="en-US" dirty="0" err="1"/>
              <a:t>ComponentA</a:t>
            </a:r>
            <a:r>
              <a:rPr lang="en-US" dirty="0"/>
              <a:t>.</a:t>
            </a:r>
          </a:p>
        </p:txBody>
      </p:sp>
      <p:cxnSp>
        <p:nvCxnSpPr>
          <p:cNvPr id="8" name="Straight Connector 7">
            <a:extLst>
              <a:ext uri="{FF2B5EF4-FFF2-40B4-BE49-F238E27FC236}">
                <a16:creationId xmlns:a16="http://schemas.microsoft.com/office/drawing/2014/main" id="{A0AA847F-98E5-435C-A972-EA49111218B1}"/>
              </a:ext>
            </a:extLst>
          </p:cNvPr>
          <p:cNvCxnSpPr>
            <a:cxnSpLocks/>
          </p:cNvCxnSpPr>
          <p:nvPr/>
        </p:nvCxnSpPr>
        <p:spPr>
          <a:xfrm>
            <a:off x="1378039" y="4456091"/>
            <a:ext cx="4623516" cy="0"/>
          </a:xfrm>
          <a:prstGeom prst="line">
            <a:avLst/>
          </a:prstGeom>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1A154B2B-84CC-4FF9-9CDB-FCD2FFACAB41}"/>
              </a:ext>
            </a:extLst>
          </p:cNvPr>
          <p:cNvSpPr>
            <a:spLocks noGrp="1"/>
          </p:cNvSpPr>
          <p:nvPr>
            <p:ph type="sldNum" sz="quarter" idx="12"/>
          </p:nvPr>
        </p:nvSpPr>
        <p:spPr/>
        <p:txBody>
          <a:bodyPr/>
          <a:lstStyle/>
          <a:p>
            <a:fld id="{519FA752-D1CF-498F-B0BD-05E47309CED3}" type="slidenum">
              <a:rPr lang="en-US" smtClean="0"/>
              <a:t>14</a:t>
            </a:fld>
            <a:endParaRPr lang="en-US"/>
          </a:p>
        </p:txBody>
      </p:sp>
      <p:pic>
        <p:nvPicPr>
          <p:cNvPr id="9" name="Content Placeholder 8" descr="A close up of a logo&#10;&#10;Description automatically generated">
            <a:extLst>
              <a:ext uri="{FF2B5EF4-FFF2-40B4-BE49-F238E27FC236}">
                <a16:creationId xmlns:a16="http://schemas.microsoft.com/office/drawing/2014/main" id="{2BF4BDB3-7423-4208-B6B0-AD1AB0D30C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3145" y="895350"/>
            <a:ext cx="4857750" cy="2533650"/>
          </a:xfrm>
        </p:spPr>
      </p:pic>
    </p:spTree>
    <p:extLst>
      <p:ext uri="{BB962C8B-B14F-4D97-AF65-F5344CB8AC3E}">
        <p14:creationId xmlns:p14="http://schemas.microsoft.com/office/powerpoint/2010/main" val="81798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0AD1-2BA5-4C09-991C-54E03D2E7CCE}"/>
              </a:ext>
            </a:extLst>
          </p:cNvPr>
          <p:cNvSpPr>
            <a:spLocks noGrp="1"/>
          </p:cNvSpPr>
          <p:nvPr>
            <p:ph type="title"/>
          </p:nvPr>
        </p:nvSpPr>
        <p:spPr>
          <a:xfrm>
            <a:off x="838200" y="365126"/>
            <a:ext cx="10515600" cy="974278"/>
          </a:xfrm>
        </p:spPr>
        <p:txBody>
          <a:bodyPr>
            <a:normAutofit/>
          </a:bodyPr>
          <a:lstStyle/>
          <a:p>
            <a:r>
              <a:rPr lang="en-US" sz="4000" dirty="0"/>
              <a:t>Use of Interfaces and Factories</a:t>
            </a:r>
          </a:p>
        </p:txBody>
      </p:sp>
      <p:sp>
        <p:nvSpPr>
          <p:cNvPr id="3" name="Content Placeholder 2">
            <a:extLst>
              <a:ext uri="{FF2B5EF4-FFF2-40B4-BE49-F238E27FC236}">
                <a16:creationId xmlns:a16="http://schemas.microsoft.com/office/drawing/2014/main" id="{D0292B98-72D9-4E6A-805A-B8BCBB7B7FB7}"/>
              </a:ext>
            </a:extLst>
          </p:cNvPr>
          <p:cNvSpPr>
            <a:spLocks noGrp="1"/>
          </p:cNvSpPr>
          <p:nvPr>
            <p:ph idx="1"/>
          </p:nvPr>
        </p:nvSpPr>
        <p:spPr>
          <a:xfrm>
            <a:off x="838200" y="1832065"/>
            <a:ext cx="10515600" cy="1387654"/>
          </a:xfrm>
        </p:spPr>
        <p:txBody>
          <a:bodyPr>
            <a:noAutofit/>
          </a:bodyPr>
          <a:lstStyle/>
          <a:p>
            <a:r>
              <a:rPr lang="en-US" sz="2400" dirty="0"/>
              <a:t>If you look at interface trait </a:t>
            </a:r>
            <a:r>
              <a:rPr lang="en-US" sz="2400" dirty="0" err="1"/>
              <a:t>TCompA</a:t>
            </a:r>
            <a:r>
              <a:rPr lang="en-US" sz="2400" dirty="0"/>
              <a:t> you will see it has no implementation detail.</a:t>
            </a:r>
            <a:br>
              <a:rPr lang="en-US" sz="2400" dirty="0"/>
            </a:br>
            <a:br>
              <a:rPr lang="en-US" sz="2400" dirty="0"/>
            </a:br>
            <a:endParaRPr lang="en-US" sz="2400" dirty="0"/>
          </a:p>
        </p:txBody>
      </p:sp>
      <p:sp>
        <p:nvSpPr>
          <p:cNvPr id="4" name="TextBox 3">
            <a:extLst>
              <a:ext uri="{FF2B5EF4-FFF2-40B4-BE49-F238E27FC236}">
                <a16:creationId xmlns:a16="http://schemas.microsoft.com/office/drawing/2014/main" id="{CBBF0261-2F47-4F8E-A997-0851984A79E9}"/>
              </a:ext>
            </a:extLst>
          </p:cNvPr>
          <p:cNvSpPr txBox="1"/>
          <p:nvPr/>
        </p:nvSpPr>
        <p:spPr>
          <a:xfrm>
            <a:off x="1367306" y="2358376"/>
            <a:ext cx="3856149" cy="1569660"/>
          </a:xfrm>
          <a:prstGeom prst="rect">
            <a:avLst/>
          </a:prstGeom>
          <a:noFill/>
        </p:spPr>
        <p:txBody>
          <a:bodyPr wrap="square" rtlCol="0">
            <a:spAutoFit/>
          </a:bodyPr>
          <a:lstStyle/>
          <a:p>
            <a:r>
              <a:rPr lang="en-US" sz="1600" b="1" dirty="0">
                <a:latin typeface="Consolas" panose="020B0609020204030204" pitchFamily="49" charset="0"/>
              </a:rPr>
              <a:t>pub Trait </a:t>
            </a:r>
            <a:r>
              <a:rPr lang="en-US" sz="1600" b="1" dirty="0" err="1">
                <a:latin typeface="Consolas" panose="020B0609020204030204" pitchFamily="49" charset="0"/>
              </a:rPr>
              <a:t>TCompA</a:t>
            </a:r>
            <a:r>
              <a:rPr lang="en-US" sz="1600" b="1" dirty="0">
                <a:latin typeface="Consolas" panose="020B0609020204030204" pitchFamily="49" charset="0"/>
              </a:rPr>
              <a:t> {</a:t>
            </a:r>
          </a:p>
          <a:p>
            <a:r>
              <a:rPr lang="en-US" sz="1600" b="1" dirty="0">
                <a:latin typeface="Consolas" panose="020B0609020204030204" pitchFamily="49" charset="0"/>
              </a:rPr>
              <a:t>  </a:t>
            </a:r>
            <a:r>
              <a:rPr lang="en-US" sz="1600" b="1" dirty="0" err="1">
                <a:latin typeface="Consolas" panose="020B0609020204030204" pitchFamily="49" charset="0"/>
              </a:rPr>
              <a:t>fn</a:t>
            </a:r>
            <a:r>
              <a:rPr lang="en-US" sz="1600" b="1" dirty="0">
                <a:latin typeface="Consolas" panose="020B0609020204030204" pitchFamily="49" charset="0"/>
              </a:rPr>
              <a:t> </a:t>
            </a:r>
            <a:r>
              <a:rPr lang="en-US" sz="1600" b="1" dirty="0" err="1">
                <a:latin typeface="Consolas" panose="020B0609020204030204" pitchFamily="49" charset="0"/>
              </a:rPr>
              <a:t>do_work</a:t>
            </a:r>
            <a:r>
              <a:rPr lang="en-US" sz="1600" b="1" dirty="0">
                <a:latin typeface="Consolas" panose="020B0609020204030204" pitchFamily="49" charset="0"/>
              </a:rPr>
              <a:t>(&amp;self);</a:t>
            </a:r>
          </a:p>
          <a:p>
            <a:r>
              <a:rPr lang="en-US" sz="1600" b="1" dirty="0">
                <a:latin typeface="Consolas" panose="020B0609020204030204" pitchFamily="49" charset="0"/>
              </a:rPr>
              <a:t>  </a:t>
            </a:r>
            <a:r>
              <a:rPr lang="en-US" sz="1600" b="1" dirty="0" err="1">
                <a:latin typeface="Consolas" panose="020B0609020204030204" pitchFamily="49" charset="0"/>
              </a:rPr>
              <a:t>fn</a:t>
            </a:r>
            <a:r>
              <a:rPr lang="en-US" sz="1600" b="1" dirty="0">
                <a:latin typeface="Consolas" panose="020B0609020204030204" pitchFamily="49" charset="0"/>
              </a:rPr>
              <a:t> </a:t>
            </a:r>
            <a:r>
              <a:rPr lang="en-US" sz="1600" b="1" dirty="0" err="1">
                <a:latin typeface="Consolas" panose="020B0609020204030204" pitchFamily="49" charset="0"/>
              </a:rPr>
              <a:t>get_msg</a:t>
            </a:r>
            <a:r>
              <a:rPr lang="en-US" sz="1600" b="1" dirty="0">
                <a:latin typeface="Consolas" panose="020B0609020204030204" pitchFamily="49" charset="0"/>
              </a:rPr>
              <a:t>(&amp;self) -&gt; String;</a:t>
            </a:r>
          </a:p>
          <a:p>
            <a:r>
              <a:rPr lang="en-US" sz="1600" b="1" dirty="0">
                <a:latin typeface="Consolas" panose="020B0609020204030204" pitchFamily="49" charset="0"/>
              </a:rPr>
              <a:t>  </a:t>
            </a:r>
            <a:r>
              <a:rPr lang="en-US" sz="1600" b="1" dirty="0" err="1">
                <a:latin typeface="Consolas" panose="020B0609020204030204" pitchFamily="49" charset="0"/>
              </a:rPr>
              <a:t>fn</a:t>
            </a:r>
            <a:r>
              <a:rPr lang="en-US" sz="1600" b="1" dirty="0">
                <a:latin typeface="Consolas" panose="020B0609020204030204" pitchFamily="49" charset="0"/>
              </a:rPr>
              <a:t> </a:t>
            </a:r>
            <a:r>
              <a:rPr lang="en-US" sz="1600" b="1" dirty="0" err="1">
                <a:latin typeface="Consolas" panose="020B0609020204030204" pitchFamily="49" charset="0"/>
              </a:rPr>
              <a:t>set_msg</a:t>
            </a:r>
            <a:r>
              <a:rPr lang="en-US" sz="1600" b="1" dirty="0">
                <a:latin typeface="Consolas" panose="020B0609020204030204" pitchFamily="49" charset="0"/>
              </a:rPr>
              <a:t>(&amp;mut self, m:&amp;str);</a:t>
            </a:r>
          </a:p>
          <a:p>
            <a:r>
              <a:rPr lang="en-US" sz="1600" b="1" dirty="0">
                <a:latin typeface="Consolas" panose="020B0609020204030204" pitchFamily="49" charset="0"/>
              </a:rPr>
              <a:t>}</a:t>
            </a:r>
            <a:endParaRPr lang="en-US" sz="1600" dirty="0"/>
          </a:p>
          <a:p>
            <a:endParaRPr lang="en-US" sz="1600" dirty="0"/>
          </a:p>
        </p:txBody>
      </p:sp>
      <p:sp>
        <p:nvSpPr>
          <p:cNvPr id="5" name="TextBox 4">
            <a:extLst>
              <a:ext uri="{FF2B5EF4-FFF2-40B4-BE49-F238E27FC236}">
                <a16:creationId xmlns:a16="http://schemas.microsoft.com/office/drawing/2014/main" id="{AEE9CEC2-3588-4E34-9755-5435B597E163}"/>
              </a:ext>
            </a:extLst>
          </p:cNvPr>
          <p:cNvSpPr txBox="1"/>
          <p:nvPr/>
        </p:nvSpPr>
        <p:spPr>
          <a:xfrm>
            <a:off x="5523963" y="2338898"/>
            <a:ext cx="5487473" cy="1077218"/>
          </a:xfrm>
          <a:prstGeom prst="rect">
            <a:avLst/>
          </a:prstGeom>
          <a:noFill/>
        </p:spPr>
        <p:txBody>
          <a:bodyPr wrap="square" rtlCol="0">
            <a:spAutoFit/>
          </a:bodyPr>
          <a:lstStyle/>
          <a:p>
            <a:r>
              <a:rPr lang="en-US" sz="1600" b="1" dirty="0">
                <a:latin typeface="Consolas" panose="020B0609020204030204" pitchFamily="49" charset="0"/>
              </a:rPr>
              <a:t>pub </a:t>
            </a:r>
            <a:r>
              <a:rPr lang="en-US" sz="1600" b="1" dirty="0" err="1">
                <a:latin typeface="Consolas" panose="020B0609020204030204" pitchFamily="49" charset="0"/>
              </a:rPr>
              <a:t>fn</a:t>
            </a:r>
            <a:r>
              <a:rPr lang="en-US" sz="1600" b="1" dirty="0">
                <a:latin typeface="Consolas" panose="020B0609020204030204" pitchFamily="49" charset="0"/>
              </a:rPr>
              <a:t> </a:t>
            </a:r>
            <a:r>
              <a:rPr lang="en-US" sz="1600" b="1" dirty="0" err="1">
                <a:latin typeface="Consolas" panose="020B0609020204030204" pitchFamily="49" charset="0"/>
              </a:rPr>
              <a:t>get_instance</a:t>
            </a:r>
            <a:r>
              <a:rPr lang="en-US" sz="1600" b="1" dirty="0">
                <a:latin typeface="Consolas" panose="020B0609020204030204" pitchFamily="49" charset="0"/>
              </a:rPr>
              <a:t>() -&gt; Box&lt;</a:t>
            </a:r>
            <a:r>
              <a:rPr lang="en-US" sz="1600" b="1" dirty="0" err="1">
                <a:latin typeface="Consolas" panose="020B0609020204030204" pitchFamily="49" charset="0"/>
              </a:rPr>
              <a:t>dyn</a:t>
            </a:r>
            <a:r>
              <a:rPr lang="en-US" sz="1600" b="1" dirty="0">
                <a:latin typeface="Consolas" panose="020B0609020204030204" pitchFamily="49" charset="0"/>
              </a:rPr>
              <a:t> </a:t>
            </a:r>
            <a:r>
              <a:rPr lang="en-US" sz="1600" b="1" dirty="0" err="1">
                <a:latin typeface="Consolas" panose="020B0609020204030204" pitchFamily="49" charset="0"/>
              </a:rPr>
              <a:t>TCompA</a:t>
            </a:r>
            <a:r>
              <a:rPr lang="en-US" sz="1600" b="1" dirty="0">
                <a:latin typeface="Consolas" panose="020B0609020204030204" pitchFamily="49" charset="0"/>
              </a:rPr>
              <a:t>&gt; {</a:t>
            </a:r>
          </a:p>
          <a:p>
            <a:r>
              <a:rPr lang="en-US" sz="1600" b="1" dirty="0">
                <a:latin typeface="Consolas" panose="020B0609020204030204" pitchFamily="49" charset="0"/>
              </a:rPr>
              <a:t>  Box::new(</a:t>
            </a:r>
            <a:r>
              <a:rPr lang="en-US" sz="1600" b="1" dirty="0" err="1">
                <a:latin typeface="Consolas" panose="020B0609020204030204" pitchFamily="49" charset="0"/>
              </a:rPr>
              <a:t>ComponentA</a:t>
            </a:r>
            <a:r>
              <a:rPr lang="en-US" sz="1600" b="1" dirty="0">
                <a:latin typeface="Consolas" panose="020B0609020204030204" pitchFamily="49" charset="0"/>
              </a:rPr>
              <a:t>::new())</a:t>
            </a:r>
          </a:p>
          <a:p>
            <a:r>
              <a:rPr lang="en-US" sz="1600" b="1" dirty="0">
                <a:latin typeface="Consolas" panose="020B0609020204030204" pitchFamily="49" charset="0"/>
              </a:rPr>
              <a:t>}</a:t>
            </a:r>
            <a:endParaRPr lang="en-US" sz="1600" dirty="0"/>
          </a:p>
          <a:p>
            <a:endParaRPr lang="en-US" sz="1600" dirty="0"/>
          </a:p>
        </p:txBody>
      </p:sp>
      <p:sp>
        <p:nvSpPr>
          <p:cNvPr id="6" name="TextBox 5">
            <a:extLst>
              <a:ext uri="{FF2B5EF4-FFF2-40B4-BE49-F238E27FC236}">
                <a16:creationId xmlns:a16="http://schemas.microsoft.com/office/drawing/2014/main" id="{79BBCBA2-F865-4B80-953B-202AB1F85CC2}"/>
              </a:ext>
            </a:extLst>
          </p:cNvPr>
          <p:cNvSpPr txBox="1"/>
          <p:nvPr/>
        </p:nvSpPr>
        <p:spPr>
          <a:xfrm>
            <a:off x="838200" y="3837067"/>
            <a:ext cx="10109915" cy="2554545"/>
          </a:xfrm>
          <a:prstGeom prst="rect">
            <a:avLst/>
          </a:prstGeom>
          <a:noFill/>
        </p:spPr>
        <p:txBody>
          <a:bodyPr wrap="square" rtlCol="0">
            <a:spAutoFit/>
          </a:bodyPr>
          <a:lstStyle/>
          <a:p>
            <a:pPr marL="285750" indent="-285750">
              <a:buFont typeface="Arial" panose="020B0604020202020204" pitchFamily="34" charset="0"/>
              <a:buChar char="•"/>
            </a:pPr>
            <a:r>
              <a:rPr lang="en-US" sz="2400" dirty="0"/>
              <a:t>Executive and </a:t>
            </a:r>
            <a:r>
              <a:rPr lang="en-US" sz="2400" dirty="0" err="1"/>
              <a:t>ComponentB</a:t>
            </a:r>
            <a:r>
              <a:rPr lang="en-US" sz="2400" dirty="0"/>
              <a:t> use </a:t>
            </a:r>
            <a:r>
              <a:rPr lang="en-US" sz="2400" dirty="0" err="1"/>
              <a:t>ComponentA’s</a:t>
            </a:r>
            <a:r>
              <a:rPr lang="en-US" sz="2400" dirty="0"/>
              <a:t> factory function, </a:t>
            </a:r>
            <a:r>
              <a:rPr lang="en-US" sz="2400" dirty="0" err="1"/>
              <a:t>get_instance</a:t>
            </a:r>
            <a:r>
              <a:rPr lang="en-US" sz="2400" dirty="0"/>
              <a:t> to avoid binding to the concrete </a:t>
            </a:r>
            <a:r>
              <a:rPr lang="en-US" sz="2400" dirty="0" err="1"/>
              <a:t>ComponentA</a:t>
            </a:r>
            <a:r>
              <a:rPr lang="en-US" sz="2400" dirty="0"/>
              <a:t> type.</a:t>
            </a:r>
            <a:br>
              <a:rPr lang="en-US" sz="2400" dirty="0"/>
            </a:br>
            <a:endParaRPr lang="en-US" sz="1050" dirty="0"/>
          </a:p>
          <a:p>
            <a:pPr marL="285750" indent="-285750">
              <a:buFont typeface="Arial" panose="020B0604020202020204" pitchFamily="34" charset="0"/>
              <a:buChar char="•"/>
            </a:pPr>
            <a:r>
              <a:rPr lang="en-US" sz="2400" dirty="0"/>
              <a:t>That means that Executive and </a:t>
            </a:r>
            <a:r>
              <a:rPr lang="en-US" sz="2400" dirty="0" err="1"/>
              <a:t>ComponentB</a:t>
            </a:r>
            <a:r>
              <a:rPr lang="en-US" sz="2400" dirty="0"/>
              <a:t> have no source dependencies on </a:t>
            </a:r>
            <a:r>
              <a:rPr lang="en-US" sz="2400" dirty="0" err="1"/>
              <a:t>ComponentA</a:t>
            </a:r>
            <a:r>
              <a:rPr lang="en-US" sz="2400" dirty="0"/>
              <a:t>.  </a:t>
            </a:r>
            <a:r>
              <a:rPr lang="en-US" sz="2400" dirty="0" err="1"/>
              <a:t>ComponentA</a:t>
            </a:r>
            <a:r>
              <a:rPr lang="en-US" sz="2400" dirty="0"/>
              <a:t> can change any of its implementation without affecting Executive or </a:t>
            </a:r>
            <a:r>
              <a:rPr lang="en-US" sz="2400" dirty="0" err="1"/>
              <a:t>ComponentB</a:t>
            </a:r>
            <a:r>
              <a:rPr lang="en-US" sz="2400" dirty="0"/>
              <a:t> as long as the interface, </a:t>
            </a:r>
            <a:r>
              <a:rPr lang="en-US" sz="2400" dirty="0" err="1"/>
              <a:t>TCompA</a:t>
            </a:r>
            <a:r>
              <a:rPr lang="en-US" sz="2400" dirty="0"/>
              <a:t>, and factory function signature, </a:t>
            </a:r>
            <a:r>
              <a:rPr lang="en-US" sz="2400" dirty="0" err="1"/>
              <a:t>get_instance</a:t>
            </a:r>
            <a:r>
              <a:rPr lang="en-US" sz="2400" dirty="0"/>
              <a:t>, don’t change. </a:t>
            </a:r>
          </a:p>
        </p:txBody>
      </p:sp>
      <p:sp>
        <p:nvSpPr>
          <p:cNvPr id="8" name="Slide Number Placeholder 7">
            <a:extLst>
              <a:ext uri="{FF2B5EF4-FFF2-40B4-BE49-F238E27FC236}">
                <a16:creationId xmlns:a16="http://schemas.microsoft.com/office/drawing/2014/main" id="{D1EF6AD7-D4E5-4496-A558-44C1860A1430}"/>
              </a:ext>
            </a:extLst>
          </p:cNvPr>
          <p:cNvSpPr>
            <a:spLocks noGrp="1"/>
          </p:cNvSpPr>
          <p:nvPr>
            <p:ph type="sldNum" sz="quarter" idx="12"/>
          </p:nvPr>
        </p:nvSpPr>
        <p:spPr/>
        <p:txBody>
          <a:bodyPr/>
          <a:lstStyle/>
          <a:p>
            <a:fld id="{519FA752-D1CF-498F-B0BD-05E47309CED3}" type="slidenum">
              <a:rPr lang="en-US" smtClean="0"/>
              <a:t>15</a:t>
            </a:fld>
            <a:endParaRPr lang="en-US"/>
          </a:p>
        </p:txBody>
      </p:sp>
      <p:pic>
        <p:nvPicPr>
          <p:cNvPr id="11" name="Content Placeholder 8" descr="A close up of a logo&#10;&#10;Description automatically generated">
            <a:extLst>
              <a:ext uri="{FF2B5EF4-FFF2-40B4-BE49-F238E27FC236}">
                <a16:creationId xmlns:a16="http://schemas.microsoft.com/office/drawing/2014/main" id="{A56BC90A-9E97-49C2-8F39-B7F6615A3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3534" y="72913"/>
            <a:ext cx="3086058" cy="1609591"/>
          </a:xfrm>
          <a:prstGeom prst="rect">
            <a:avLst/>
          </a:prstGeom>
        </p:spPr>
      </p:pic>
    </p:spTree>
    <p:extLst>
      <p:ext uri="{BB962C8B-B14F-4D97-AF65-F5344CB8AC3E}">
        <p14:creationId xmlns:p14="http://schemas.microsoft.com/office/powerpoint/2010/main" val="775300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err="1"/>
              <a:t>RustModels</a:t>
            </a:r>
            <a:br>
              <a:rPr lang="en-US" dirty="0"/>
            </a:br>
            <a:r>
              <a:rPr lang="en-US" sz="3600" dirty="0"/>
              <a:t>Model 2 - Compilation</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815323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DD1D-84E4-4B51-9C0B-4CBD78D971F2}"/>
              </a:ext>
            </a:extLst>
          </p:cNvPr>
          <p:cNvSpPr>
            <a:spLocks noGrp="1"/>
          </p:cNvSpPr>
          <p:nvPr>
            <p:ph type="title"/>
          </p:nvPr>
        </p:nvSpPr>
        <p:spPr>
          <a:xfrm>
            <a:off x="838200" y="365126"/>
            <a:ext cx="10515600" cy="813292"/>
          </a:xfrm>
          <a:solidFill>
            <a:schemeClr val="bg2"/>
          </a:solidFill>
        </p:spPr>
        <p:txBody>
          <a:bodyPr/>
          <a:lstStyle/>
          <a:p>
            <a:r>
              <a:rPr lang="en-US" dirty="0"/>
              <a:t>2. Compilation Model	</a:t>
            </a:r>
            <a:r>
              <a:rPr lang="en-US" sz="1400" dirty="0">
                <a:hlinkClick r:id="rId2"/>
              </a:rPr>
              <a:t>https://jimfawcett.github.io/RustStory_Models.html#build</a:t>
            </a:r>
            <a:endParaRPr lang="en-US" dirty="0"/>
          </a:p>
        </p:txBody>
      </p:sp>
      <p:sp>
        <p:nvSpPr>
          <p:cNvPr id="4" name="Content Placeholder 3">
            <a:extLst>
              <a:ext uri="{FF2B5EF4-FFF2-40B4-BE49-F238E27FC236}">
                <a16:creationId xmlns:a16="http://schemas.microsoft.com/office/drawing/2014/main" id="{9E291351-442A-41FD-9F35-ADDF18925573}"/>
              </a:ext>
            </a:extLst>
          </p:cNvPr>
          <p:cNvSpPr>
            <a:spLocks noGrp="1"/>
          </p:cNvSpPr>
          <p:nvPr>
            <p:ph sz="half" idx="1"/>
          </p:nvPr>
        </p:nvSpPr>
        <p:spPr>
          <a:xfrm>
            <a:off x="838200" y="1545465"/>
            <a:ext cx="5257800" cy="4631498"/>
          </a:xfrm>
        </p:spPr>
        <p:txBody>
          <a:bodyPr>
            <a:normAutofit/>
          </a:bodyPr>
          <a:lstStyle/>
          <a:p>
            <a:r>
              <a:rPr lang="en-US" sz="1800" dirty="0"/>
              <a:t>Rust compilation is a transitive depth first search process.</a:t>
            </a:r>
          </a:p>
          <a:p>
            <a:r>
              <a:rPr lang="en-US" sz="1800" dirty="0"/>
              <a:t>The cargo build tool starts by parsing the package’s </a:t>
            </a:r>
            <a:r>
              <a:rPr lang="en-US" sz="1800" dirty="0" err="1"/>
              <a:t>cargo.toml</a:t>
            </a:r>
            <a:r>
              <a:rPr lang="en-US" sz="1800" dirty="0"/>
              <a:t> file, looking for dependencies and build attribute specifications.</a:t>
            </a:r>
          </a:p>
          <a:p>
            <a:r>
              <a:rPr lang="en-US" sz="1800" dirty="0"/>
              <a:t>For each dependency cargo parses its dependencies transitively until it reaches a </a:t>
            </a:r>
            <a:r>
              <a:rPr lang="en-US" sz="1800" dirty="0" err="1"/>
              <a:t>cargo.toml</a:t>
            </a:r>
            <a:r>
              <a:rPr lang="en-US" sz="1800" dirty="0"/>
              <a:t> with no dependencies.</a:t>
            </a:r>
          </a:p>
          <a:p>
            <a:r>
              <a:rPr lang="en-US" sz="1800" dirty="0"/>
              <a:t>It then builds that crate root with its loaded modules, then returns to the previous crate in the dependency tree.</a:t>
            </a:r>
          </a:p>
          <a:p>
            <a:r>
              <a:rPr lang="en-US" sz="1800" dirty="0"/>
              <a:t>When it returns to the build package it builds the files in /</a:t>
            </a:r>
            <a:r>
              <a:rPr lang="en-US" sz="1800" dirty="0" err="1"/>
              <a:t>src</a:t>
            </a:r>
            <a:r>
              <a:rPr lang="en-US" sz="1800" dirty="0"/>
              <a:t> and deposits its results in /target.</a:t>
            </a:r>
          </a:p>
          <a:p>
            <a:r>
              <a:rPr lang="en-US" sz="1800" dirty="0"/>
              <a:t>If any of the dependencies have current builds, that library in /target is used and files in /</a:t>
            </a:r>
            <a:r>
              <a:rPr lang="en-US" sz="1800" dirty="0" err="1"/>
              <a:t>src</a:t>
            </a:r>
            <a:r>
              <a:rPr lang="en-US" sz="1800" dirty="0"/>
              <a:t> are not built.</a:t>
            </a:r>
          </a:p>
        </p:txBody>
      </p:sp>
      <p:sp>
        <p:nvSpPr>
          <p:cNvPr id="3" name="Slide Number Placeholder 2">
            <a:extLst>
              <a:ext uri="{FF2B5EF4-FFF2-40B4-BE49-F238E27FC236}">
                <a16:creationId xmlns:a16="http://schemas.microsoft.com/office/drawing/2014/main" id="{791E7C80-6706-4988-B78C-5468EE01D9D2}"/>
              </a:ext>
            </a:extLst>
          </p:cNvPr>
          <p:cNvSpPr>
            <a:spLocks noGrp="1"/>
          </p:cNvSpPr>
          <p:nvPr>
            <p:ph type="sldNum" sz="quarter" idx="12"/>
          </p:nvPr>
        </p:nvSpPr>
        <p:spPr/>
        <p:txBody>
          <a:bodyPr/>
          <a:lstStyle/>
          <a:p>
            <a:fld id="{519FA752-D1CF-498F-B0BD-05E47309CED3}" type="slidenum">
              <a:rPr lang="en-US" smtClean="0"/>
              <a:t>17</a:t>
            </a:fld>
            <a:endParaRPr lang="en-US"/>
          </a:p>
        </p:txBody>
      </p:sp>
      <p:pic>
        <p:nvPicPr>
          <p:cNvPr id="9" name="Content Placeholder 8" descr="A screenshot of a cell phone&#10;&#10;Description automatically generated">
            <a:extLst>
              <a:ext uri="{FF2B5EF4-FFF2-40B4-BE49-F238E27FC236}">
                <a16:creationId xmlns:a16="http://schemas.microsoft.com/office/drawing/2014/main" id="{9E884569-E2CD-41A9-AC50-E19CB295283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1523083"/>
            <a:ext cx="5181600" cy="2338131"/>
          </a:xfrm>
        </p:spPr>
      </p:pic>
      <p:sp>
        <p:nvSpPr>
          <p:cNvPr id="11" name="TextBox 10">
            <a:extLst>
              <a:ext uri="{FF2B5EF4-FFF2-40B4-BE49-F238E27FC236}">
                <a16:creationId xmlns:a16="http://schemas.microsoft.com/office/drawing/2014/main" id="{905B5F4F-FCAC-423B-A479-E1090AD83D7D}"/>
              </a:ext>
            </a:extLst>
          </p:cNvPr>
          <p:cNvSpPr txBox="1"/>
          <p:nvPr/>
        </p:nvSpPr>
        <p:spPr>
          <a:xfrm>
            <a:off x="6529589" y="4063285"/>
            <a:ext cx="4687910" cy="923330"/>
          </a:xfrm>
          <a:prstGeom prst="rect">
            <a:avLst/>
          </a:prstGeom>
          <a:noFill/>
        </p:spPr>
        <p:txBody>
          <a:bodyPr wrap="square" rtlCol="0">
            <a:spAutoFit/>
          </a:bodyPr>
          <a:lstStyle/>
          <a:p>
            <a:pPr marL="285750" indent="-285750">
              <a:buFont typeface="Arial" panose="020B0604020202020204" pitchFamily="34" charset="0"/>
              <a:buChar char="•"/>
            </a:pPr>
            <a:r>
              <a:rPr lang="en-US" dirty="0"/>
              <a:t>Note that </a:t>
            </a:r>
            <a:r>
              <a:rPr lang="en-US" dirty="0" err="1"/>
              <a:t>cargo.toml</a:t>
            </a:r>
            <a:r>
              <a:rPr lang="en-US" dirty="0"/>
              <a:t> files may list zero or more dependencies, so the dependency structure is a tree, not a list.</a:t>
            </a:r>
          </a:p>
        </p:txBody>
      </p:sp>
    </p:spTree>
    <p:extLst>
      <p:ext uri="{BB962C8B-B14F-4D97-AF65-F5344CB8AC3E}">
        <p14:creationId xmlns:p14="http://schemas.microsoft.com/office/powerpoint/2010/main" val="4136815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err="1"/>
              <a:t>RustModels</a:t>
            </a:r>
            <a:br>
              <a:rPr lang="en-US" dirty="0"/>
            </a:br>
            <a:r>
              <a:rPr lang="en-US" sz="3600" dirty="0"/>
              <a:t>Model 3 - Execution</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822927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0BC5-9B8A-41C1-B718-6852A96A3C68}"/>
              </a:ext>
            </a:extLst>
          </p:cNvPr>
          <p:cNvSpPr>
            <a:spLocks noGrp="1"/>
          </p:cNvSpPr>
          <p:nvPr>
            <p:ph type="title"/>
          </p:nvPr>
        </p:nvSpPr>
        <p:spPr>
          <a:xfrm>
            <a:off x="838200" y="365125"/>
            <a:ext cx="10515600" cy="897005"/>
          </a:xfrm>
          <a:solidFill>
            <a:schemeClr val="bg2"/>
          </a:solidFill>
        </p:spPr>
        <p:txBody>
          <a:bodyPr/>
          <a:lstStyle/>
          <a:p>
            <a:r>
              <a:rPr lang="en-US" dirty="0"/>
              <a:t>3. Program Execution	</a:t>
            </a:r>
            <a:r>
              <a:rPr lang="en-US" sz="1400" dirty="0">
                <a:hlinkClick r:id="rId2"/>
              </a:rPr>
              <a:t>https://jimfawcett.github.io/RustStory_Models.html#execution</a:t>
            </a:r>
            <a:endParaRPr lang="en-US" dirty="0"/>
          </a:p>
        </p:txBody>
      </p:sp>
      <p:sp>
        <p:nvSpPr>
          <p:cNvPr id="4" name="Content Placeholder 3">
            <a:extLst>
              <a:ext uri="{FF2B5EF4-FFF2-40B4-BE49-F238E27FC236}">
                <a16:creationId xmlns:a16="http://schemas.microsoft.com/office/drawing/2014/main" id="{DA4175C2-9639-4A84-8DA1-CAEF5DCF0D5A}"/>
              </a:ext>
            </a:extLst>
          </p:cNvPr>
          <p:cNvSpPr>
            <a:spLocks noGrp="1"/>
          </p:cNvSpPr>
          <p:nvPr>
            <p:ph sz="half" idx="1"/>
          </p:nvPr>
        </p:nvSpPr>
        <p:spPr>
          <a:xfrm>
            <a:off x="838200" y="1532586"/>
            <a:ext cx="10463011" cy="4644377"/>
          </a:xfrm>
        </p:spPr>
        <p:txBody>
          <a:bodyPr>
            <a:normAutofit/>
          </a:bodyPr>
          <a:lstStyle/>
          <a:p>
            <a:r>
              <a:rPr lang="en-US" sz="2400" dirty="0"/>
              <a:t>There are three ways to execute code in a fully formed crate, using cargo:</a:t>
            </a:r>
          </a:p>
          <a:p>
            <a:pPr lvl="1"/>
            <a:r>
              <a:rPr lang="en-US" sz="2000" dirty="0"/>
              <a:t>Execution of binaries:</a:t>
            </a:r>
            <a:br>
              <a:rPr lang="en-US" sz="2000" dirty="0"/>
            </a:br>
            <a:r>
              <a:rPr lang="en-US" sz="2000" dirty="0"/>
              <a:t>If the crate root is a binary, e.g., main.rs, the command</a:t>
            </a:r>
            <a:br>
              <a:rPr lang="en-US" sz="2000" dirty="0"/>
            </a:br>
            <a:r>
              <a:rPr lang="en-US" sz="2000" dirty="0"/>
              <a:t>	</a:t>
            </a:r>
            <a:r>
              <a:rPr lang="en-US" sz="2000" b="1" dirty="0"/>
              <a:t>cargo run</a:t>
            </a:r>
            <a:br>
              <a:rPr lang="en-US" sz="2000" b="1" dirty="0"/>
            </a:br>
            <a:r>
              <a:rPr lang="en-US" sz="2000" dirty="0"/>
              <a:t>will execute the program</a:t>
            </a:r>
          </a:p>
          <a:p>
            <a:pPr lvl="1"/>
            <a:r>
              <a:rPr lang="en-US" sz="2000" dirty="0"/>
              <a:t>Testing libraries:</a:t>
            </a:r>
            <a:br>
              <a:rPr lang="en-US" sz="2000" dirty="0"/>
            </a:br>
            <a:r>
              <a:rPr lang="en-US" sz="2000" dirty="0"/>
              <a:t>If the crate root is a library, e.g., lib.rs, the command</a:t>
            </a:r>
            <a:br>
              <a:rPr lang="en-US" sz="2000" dirty="0"/>
            </a:br>
            <a:r>
              <a:rPr lang="en-US" sz="2000" dirty="0"/>
              <a:t> 	</a:t>
            </a:r>
            <a:r>
              <a:rPr lang="en-US" sz="2000" b="1" dirty="0"/>
              <a:t>cargo test</a:t>
            </a:r>
            <a:br>
              <a:rPr lang="en-US" sz="2000" b="1" dirty="0"/>
            </a:br>
            <a:r>
              <a:rPr lang="en-US" sz="2000" dirty="0"/>
              <a:t>will run any tests configured at the end of the library.  Tests pass if there are no assertions in the test code, and fail if there are.</a:t>
            </a:r>
          </a:p>
          <a:p>
            <a:pPr lvl="1"/>
            <a:r>
              <a:rPr lang="en-US" sz="2000" dirty="0"/>
              <a:t>Running examples:</a:t>
            </a:r>
            <a:br>
              <a:rPr lang="en-US" sz="2000" dirty="0"/>
            </a:br>
            <a:r>
              <a:rPr lang="en-US" sz="2000" dirty="0"/>
              <a:t>For library crates, if you create a /examples folder and put demonstration modules there, then the command</a:t>
            </a:r>
            <a:br>
              <a:rPr lang="en-US" sz="2000" dirty="0"/>
            </a:br>
            <a:r>
              <a:rPr lang="en-US" sz="2000" dirty="0"/>
              <a:t> 	</a:t>
            </a:r>
            <a:r>
              <a:rPr lang="en-US" sz="2000" b="1" dirty="0"/>
              <a:t>cargo run –example </a:t>
            </a:r>
            <a:r>
              <a:rPr lang="en-US" sz="2000" b="1" dirty="0" err="1"/>
              <a:t>an_example</a:t>
            </a:r>
            <a:br>
              <a:rPr lang="en-US" sz="2000" b="1" dirty="0"/>
            </a:br>
            <a:r>
              <a:rPr lang="en-US" sz="2000" dirty="0"/>
              <a:t>will run the code in an_example.rs, assuming that you’ve supplied a main function for that module. The user expects that this code will demonstrate use of library functionality.</a:t>
            </a:r>
          </a:p>
        </p:txBody>
      </p:sp>
      <p:sp>
        <p:nvSpPr>
          <p:cNvPr id="3" name="Slide Number Placeholder 2">
            <a:extLst>
              <a:ext uri="{FF2B5EF4-FFF2-40B4-BE49-F238E27FC236}">
                <a16:creationId xmlns:a16="http://schemas.microsoft.com/office/drawing/2014/main" id="{FAF681EF-8EC8-4290-A82D-F30E65913CC3}"/>
              </a:ext>
            </a:extLst>
          </p:cNvPr>
          <p:cNvSpPr>
            <a:spLocks noGrp="1"/>
          </p:cNvSpPr>
          <p:nvPr>
            <p:ph type="sldNum" sz="quarter" idx="12"/>
          </p:nvPr>
        </p:nvSpPr>
        <p:spPr/>
        <p:txBody>
          <a:bodyPr/>
          <a:lstStyle/>
          <a:p>
            <a:fld id="{519FA752-D1CF-498F-B0BD-05E47309CED3}" type="slidenum">
              <a:rPr lang="en-US" smtClean="0"/>
              <a:t>19</a:t>
            </a:fld>
            <a:endParaRPr lang="en-US"/>
          </a:p>
        </p:txBody>
      </p:sp>
    </p:spTree>
    <p:extLst>
      <p:ext uri="{BB962C8B-B14F-4D97-AF65-F5344CB8AC3E}">
        <p14:creationId xmlns:p14="http://schemas.microsoft.com/office/powerpoint/2010/main" val="1439186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9161-EBD9-48DC-ABCC-6F0F71A6E502}"/>
              </a:ext>
            </a:extLst>
          </p:cNvPr>
          <p:cNvSpPr>
            <a:spLocks noGrp="1"/>
          </p:cNvSpPr>
          <p:nvPr>
            <p:ph type="title"/>
          </p:nvPr>
        </p:nvSpPr>
        <p:spPr>
          <a:xfrm>
            <a:off x="838200" y="365126"/>
            <a:ext cx="10515600" cy="967838"/>
          </a:xfrm>
        </p:spPr>
        <p:txBody>
          <a:bodyPr/>
          <a:lstStyle/>
          <a:p>
            <a:r>
              <a:rPr lang="en-US" dirty="0"/>
              <a:t>Background</a:t>
            </a:r>
          </a:p>
        </p:txBody>
      </p:sp>
      <p:sp>
        <p:nvSpPr>
          <p:cNvPr id="3" name="Content Placeholder 2">
            <a:extLst>
              <a:ext uri="{FF2B5EF4-FFF2-40B4-BE49-F238E27FC236}">
                <a16:creationId xmlns:a16="http://schemas.microsoft.com/office/drawing/2014/main" id="{FD515C14-773F-4136-9CA3-6874C6634792}"/>
              </a:ext>
            </a:extLst>
          </p:cNvPr>
          <p:cNvSpPr>
            <a:spLocks noGrp="1"/>
          </p:cNvSpPr>
          <p:nvPr>
            <p:ph idx="1"/>
          </p:nvPr>
        </p:nvSpPr>
        <p:spPr>
          <a:xfrm>
            <a:off x="838200" y="1384479"/>
            <a:ext cx="10515600" cy="4792484"/>
          </a:xfrm>
        </p:spPr>
        <p:txBody>
          <a:bodyPr>
            <a:normAutofit/>
          </a:bodyPr>
          <a:lstStyle/>
          <a:p>
            <a:r>
              <a:rPr lang="en-US" dirty="0"/>
              <a:t>The material for this presentation comes from the </a:t>
            </a:r>
            <a:r>
              <a:rPr lang="en-US" dirty="0" err="1"/>
              <a:t>github</a:t>
            </a:r>
            <a:r>
              <a:rPr lang="en-US" dirty="0"/>
              <a:t> website:</a:t>
            </a:r>
          </a:p>
          <a:p>
            <a:pPr lvl="1"/>
            <a:r>
              <a:rPr lang="en-US" dirty="0">
                <a:hlinkClick r:id="rId2"/>
              </a:rPr>
              <a:t>https://JimFawcett.github.io</a:t>
            </a:r>
            <a:r>
              <a:rPr lang="en-US" dirty="0"/>
              <a:t>, </a:t>
            </a:r>
            <a:r>
              <a:rPr lang="en-US" dirty="0">
                <a:hlinkClick r:id="rId3"/>
              </a:rPr>
              <a:t>https://JimFawcett.github.io/Resources/RustModel.pdf</a:t>
            </a:r>
            <a:r>
              <a:rPr lang="en-US" dirty="0"/>
              <a:t> </a:t>
            </a:r>
          </a:p>
          <a:p>
            <a:r>
              <a:rPr lang="en-US" dirty="0"/>
              <a:t>The site provides a curated selection of code developed for graduate software design courses at Syracuse University</a:t>
            </a:r>
          </a:p>
          <a:p>
            <a:r>
              <a:rPr lang="en-US" dirty="0"/>
              <a:t>It also contains tutorial and reference materials related to that code.</a:t>
            </a:r>
          </a:p>
          <a:p>
            <a:r>
              <a:rPr lang="en-US" dirty="0"/>
              <a:t>Some of that is presented in the form of “stories”</a:t>
            </a:r>
          </a:p>
          <a:p>
            <a:r>
              <a:rPr lang="en-US" dirty="0"/>
              <a:t>Rust Models is the title of the first chapter of a “</a:t>
            </a:r>
            <a:r>
              <a:rPr lang="en-US" dirty="0">
                <a:hlinkClick r:id="rId4"/>
              </a:rPr>
              <a:t>Rust Story</a:t>
            </a:r>
            <a:r>
              <a:rPr lang="en-US" dirty="0"/>
              <a:t>”</a:t>
            </a:r>
          </a:p>
          <a:p>
            <a:pPr lvl="1"/>
            <a:r>
              <a:rPr lang="en-US" dirty="0"/>
              <a:t>The story is a detailed walk-through of the Rust programming language.  It provides reference material for a set of </a:t>
            </a:r>
            <a:r>
              <a:rPr lang="en-US" dirty="0">
                <a:hlinkClick r:id="rId5"/>
              </a:rPr>
              <a:t>repositories</a:t>
            </a:r>
            <a:r>
              <a:rPr lang="en-US" dirty="0"/>
              <a:t> that hold source code for utilities, tools, components, and demonstrations.</a:t>
            </a:r>
          </a:p>
          <a:p>
            <a:endParaRPr lang="en-US" dirty="0"/>
          </a:p>
        </p:txBody>
      </p:sp>
      <p:sp>
        <p:nvSpPr>
          <p:cNvPr id="4" name="Slide Number Placeholder 3">
            <a:extLst>
              <a:ext uri="{FF2B5EF4-FFF2-40B4-BE49-F238E27FC236}">
                <a16:creationId xmlns:a16="http://schemas.microsoft.com/office/drawing/2014/main" id="{A735D70F-936F-44E6-B768-ED85D723DCF8}"/>
              </a:ext>
            </a:extLst>
          </p:cNvPr>
          <p:cNvSpPr>
            <a:spLocks noGrp="1"/>
          </p:cNvSpPr>
          <p:nvPr>
            <p:ph type="sldNum" sz="quarter" idx="12"/>
          </p:nvPr>
        </p:nvSpPr>
        <p:spPr/>
        <p:txBody>
          <a:bodyPr/>
          <a:lstStyle/>
          <a:p>
            <a:fld id="{519FA752-D1CF-498F-B0BD-05E47309CED3}" type="slidenum">
              <a:rPr lang="en-US" smtClean="0"/>
              <a:t>2</a:t>
            </a:fld>
            <a:endParaRPr lang="en-US"/>
          </a:p>
        </p:txBody>
      </p:sp>
    </p:spTree>
    <p:extLst>
      <p:ext uri="{BB962C8B-B14F-4D97-AF65-F5344CB8AC3E}">
        <p14:creationId xmlns:p14="http://schemas.microsoft.com/office/powerpoint/2010/main" val="3387348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0BC5-9B8A-41C1-B718-6852A96A3C68}"/>
              </a:ext>
            </a:extLst>
          </p:cNvPr>
          <p:cNvSpPr>
            <a:spLocks noGrp="1"/>
          </p:cNvSpPr>
          <p:nvPr>
            <p:ph type="title"/>
          </p:nvPr>
        </p:nvSpPr>
        <p:spPr>
          <a:xfrm>
            <a:off x="838200" y="365125"/>
            <a:ext cx="10515600" cy="897005"/>
          </a:xfrm>
          <a:solidFill>
            <a:schemeClr val="bg1"/>
          </a:solidFill>
        </p:spPr>
        <p:txBody>
          <a:bodyPr/>
          <a:lstStyle/>
          <a:p>
            <a:r>
              <a:rPr lang="en-US" dirty="0"/>
              <a:t>Program Execution </a:t>
            </a:r>
          </a:p>
        </p:txBody>
      </p:sp>
      <p:sp>
        <p:nvSpPr>
          <p:cNvPr id="4" name="Content Placeholder 3">
            <a:extLst>
              <a:ext uri="{FF2B5EF4-FFF2-40B4-BE49-F238E27FC236}">
                <a16:creationId xmlns:a16="http://schemas.microsoft.com/office/drawing/2014/main" id="{DA4175C2-9639-4A84-8DA1-CAEF5DCF0D5A}"/>
              </a:ext>
            </a:extLst>
          </p:cNvPr>
          <p:cNvSpPr>
            <a:spLocks noGrp="1"/>
          </p:cNvSpPr>
          <p:nvPr>
            <p:ph sz="half" idx="1"/>
          </p:nvPr>
        </p:nvSpPr>
        <p:spPr>
          <a:xfrm>
            <a:off x="838200" y="1532586"/>
            <a:ext cx="4435699" cy="4644377"/>
          </a:xfrm>
        </p:spPr>
        <p:txBody>
          <a:bodyPr>
            <a:normAutofit/>
          </a:bodyPr>
          <a:lstStyle/>
          <a:p>
            <a:r>
              <a:rPr lang="en-US" sz="2400" dirty="0"/>
              <a:t>When the executable for a program is loaded:</a:t>
            </a:r>
          </a:p>
          <a:p>
            <a:pPr lvl="1"/>
            <a:r>
              <a:rPr lang="en-US" sz="2000" dirty="0"/>
              <a:t>Initialization code provided by the compiler executes</a:t>
            </a:r>
          </a:p>
          <a:p>
            <a:pPr lvl="1"/>
            <a:r>
              <a:rPr lang="en-US" sz="2000" dirty="0"/>
              <a:t>Then the function main is entered.</a:t>
            </a:r>
          </a:p>
          <a:p>
            <a:pPr lvl="2"/>
            <a:r>
              <a:rPr lang="en-US" sz="1800" dirty="0"/>
              <a:t>main is just a function that is defined to the linker as the entry point for processing.</a:t>
            </a:r>
          </a:p>
          <a:p>
            <a:r>
              <a:rPr lang="en-US" sz="2600" dirty="0"/>
              <a:t>Any function may call other functions within the executable.</a:t>
            </a:r>
          </a:p>
        </p:txBody>
      </p:sp>
      <p:sp>
        <p:nvSpPr>
          <p:cNvPr id="3" name="Slide Number Placeholder 2">
            <a:extLst>
              <a:ext uri="{FF2B5EF4-FFF2-40B4-BE49-F238E27FC236}">
                <a16:creationId xmlns:a16="http://schemas.microsoft.com/office/drawing/2014/main" id="{FAF681EF-8EC8-4290-A82D-F30E65913CC3}"/>
              </a:ext>
            </a:extLst>
          </p:cNvPr>
          <p:cNvSpPr>
            <a:spLocks noGrp="1"/>
          </p:cNvSpPr>
          <p:nvPr>
            <p:ph type="sldNum" sz="quarter" idx="12"/>
          </p:nvPr>
        </p:nvSpPr>
        <p:spPr/>
        <p:txBody>
          <a:bodyPr/>
          <a:lstStyle/>
          <a:p>
            <a:fld id="{519FA752-D1CF-498F-B0BD-05E47309CED3}" type="slidenum">
              <a:rPr lang="en-US" smtClean="0"/>
              <a:t>20</a:t>
            </a:fld>
            <a:endParaRPr lang="en-US"/>
          </a:p>
        </p:txBody>
      </p:sp>
      <p:pic>
        <p:nvPicPr>
          <p:cNvPr id="9" name="Content Placeholder 8" descr="A screenshot of a cell phone&#10;&#10;Description automatically generated">
            <a:extLst>
              <a:ext uri="{FF2B5EF4-FFF2-40B4-BE49-F238E27FC236}">
                <a16:creationId xmlns:a16="http://schemas.microsoft.com/office/drawing/2014/main" id="{CF6A22A4-491B-4A80-BE37-43508851530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90842" y="1633571"/>
            <a:ext cx="4757196" cy="4351338"/>
          </a:xfrm>
        </p:spPr>
      </p:pic>
    </p:spTree>
    <p:extLst>
      <p:ext uri="{BB962C8B-B14F-4D97-AF65-F5344CB8AC3E}">
        <p14:creationId xmlns:p14="http://schemas.microsoft.com/office/powerpoint/2010/main" val="1595780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8C90-58C4-4DF1-86E7-6F50F6D967EA}"/>
              </a:ext>
            </a:extLst>
          </p:cNvPr>
          <p:cNvSpPr>
            <a:spLocks noGrp="1"/>
          </p:cNvSpPr>
          <p:nvPr>
            <p:ph type="title"/>
          </p:nvPr>
        </p:nvSpPr>
        <p:spPr>
          <a:xfrm>
            <a:off x="838200" y="365125"/>
            <a:ext cx="10515600" cy="871247"/>
          </a:xfrm>
        </p:spPr>
        <p:txBody>
          <a:bodyPr/>
          <a:lstStyle/>
          <a:p>
            <a:r>
              <a:rPr lang="en-US" dirty="0"/>
              <a:t>Use of program memory</a:t>
            </a:r>
          </a:p>
        </p:txBody>
      </p:sp>
      <p:sp>
        <p:nvSpPr>
          <p:cNvPr id="3" name="Content Placeholder 2">
            <a:extLst>
              <a:ext uri="{FF2B5EF4-FFF2-40B4-BE49-F238E27FC236}">
                <a16:creationId xmlns:a16="http://schemas.microsoft.com/office/drawing/2014/main" id="{599F4EC4-F4D3-4EC0-A22A-40DCBD634039}"/>
              </a:ext>
            </a:extLst>
          </p:cNvPr>
          <p:cNvSpPr>
            <a:spLocks noGrp="1"/>
          </p:cNvSpPr>
          <p:nvPr>
            <p:ph idx="1"/>
          </p:nvPr>
        </p:nvSpPr>
        <p:spPr>
          <a:xfrm>
            <a:off x="838200" y="1371600"/>
            <a:ext cx="7223975" cy="4805363"/>
          </a:xfrm>
        </p:spPr>
        <p:txBody>
          <a:bodyPr>
            <a:normAutofit/>
          </a:bodyPr>
          <a:lstStyle/>
          <a:p>
            <a:r>
              <a:rPr lang="en-US" sz="2400" dirty="0"/>
              <a:t>When the thread of execution enters a function an allocation of stack memory is used to store function parameters and any local data defined in the function.</a:t>
            </a:r>
          </a:p>
          <a:p>
            <a:pPr lvl="1"/>
            <a:r>
              <a:rPr lang="en-US" sz="2000" dirty="0"/>
              <a:t>The same thing happens for every scope, defined by a matching pair of braces, { and }.  For example, an if statement, using braces, allocates stack memory to hold data local to its scope.</a:t>
            </a:r>
          </a:p>
          <a:p>
            <a:r>
              <a:rPr lang="en-US" sz="2400" dirty="0"/>
              <a:t>A program may place any of its entities, e.g., an instance of a user-defined type, into static memory, stack memory, or heap memory.</a:t>
            </a:r>
          </a:p>
          <a:p>
            <a:r>
              <a:rPr lang="en-US" sz="2400" dirty="0"/>
              <a:t>We will discuss consequences of that later in this section.</a:t>
            </a:r>
          </a:p>
        </p:txBody>
      </p:sp>
      <p:sp>
        <p:nvSpPr>
          <p:cNvPr id="5" name="Slide Number Placeholder 4">
            <a:extLst>
              <a:ext uri="{FF2B5EF4-FFF2-40B4-BE49-F238E27FC236}">
                <a16:creationId xmlns:a16="http://schemas.microsoft.com/office/drawing/2014/main" id="{875AB5E6-D8C6-4D56-B820-5B5F967A6F21}"/>
              </a:ext>
            </a:extLst>
          </p:cNvPr>
          <p:cNvSpPr>
            <a:spLocks noGrp="1"/>
          </p:cNvSpPr>
          <p:nvPr>
            <p:ph type="sldNum" sz="quarter" idx="12"/>
          </p:nvPr>
        </p:nvSpPr>
        <p:spPr/>
        <p:txBody>
          <a:bodyPr/>
          <a:lstStyle/>
          <a:p>
            <a:fld id="{519FA752-D1CF-498F-B0BD-05E47309CED3}" type="slidenum">
              <a:rPr lang="en-US" smtClean="0"/>
              <a:t>21</a:t>
            </a:fld>
            <a:endParaRPr lang="en-US"/>
          </a:p>
        </p:txBody>
      </p:sp>
      <p:pic>
        <p:nvPicPr>
          <p:cNvPr id="6" name="Content Placeholder 8" descr="A screenshot of a cell phone&#10;&#10;Description automatically generated">
            <a:extLst>
              <a:ext uri="{FF2B5EF4-FFF2-40B4-BE49-F238E27FC236}">
                <a16:creationId xmlns:a16="http://schemas.microsoft.com/office/drawing/2014/main" id="{542A9C13-6A92-4226-8FC3-8F97E9EFAA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2479" y="1150613"/>
            <a:ext cx="3170261" cy="2899792"/>
          </a:xfrm>
          <a:prstGeom prst="rect">
            <a:avLst/>
          </a:prstGeom>
        </p:spPr>
      </p:pic>
    </p:spTree>
    <p:extLst>
      <p:ext uri="{BB962C8B-B14F-4D97-AF65-F5344CB8AC3E}">
        <p14:creationId xmlns:p14="http://schemas.microsoft.com/office/powerpoint/2010/main" val="2832929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8DDB-82EF-4379-9AB3-D04250CD7A2E}"/>
              </a:ext>
            </a:extLst>
          </p:cNvPr>
          <p:cNvSpPr>
            <a:spLocks noGrp="1"/>
          </p:cNvSpPr>
          <p:nvPr>
            <p:ph type="title"/>
          </p:nvPr>
        </p:nvSpPr>
        <p:spPr>
          <a:xfrm>
            <a:off x="838200" y="365126"/>
            <a:ext cx="10515600" cy="884126"/>
          </a:xfrm>
        </p:spPr>
        <p:txBody>
          <a:bodyPr/>
          <a:lstStyle/>
          <a:p>
            <a:r>
              <a:rPr lang="en-US" dirty="0"/>
              <a:t>Interaction with the Execution Environment</a:t>
            </a:r>
          </a:p>
        </p:txBody>
      </p:sp>
      <p:sp>
        <p:nvSpPr>
          <p:cNvPr id="3" name="Content Placeholder 2">
            <a:extLst>
              <a:ext uri="{FF2B5EF4-FFF2-40B4-BE49-F238E27FC236}">
                <a16:creationId xmlns:a16="http://schemas.microsoft.com/office/drawing/2014/main" id="{BF951431-D3CC-4373-A547-45FFBC0D9540}"/>
              </a:ext>
            </a:extLst>
          </p:cNvPr>
          <p:cNvSpPr>
            <a:spLocks noGrp="1"/>
          </p:cNvSpPr>
          <p:nvPr>
            <p:ph idx="1"/>
          </p:nvPr>
        </p:nvSpPr>
        <p:spPr>
          <a:xfrm>
            <a:off x="838200" y="1532586"/>
            <a:ext cx="7500872" cy="4644377"/>
          </a:xfrm>
        </p:spPr>
        <p:txBody>
          <a:bodyPr/>
          <a:lstStyle/>
          <a:p>
            <a:r>
              <a:rPr lang="en-US" dirty="0"/>
              <a:t>There are two primary ways for a Rust program to observe and use its execution environment:</a:t>
            </a:r>
          </a:p>
          <a:p>
            <a:pPr lvl="1"/>
            <a:r>
              <a:rPr lang="en-US" dirty="0"/>
              <a:t>Use a stream object like std::stdin or std::</a:t>
            </a:r>
            <a:r>
              <a:rPr lang="en-US" dirty="0" err="1"/>
              <a:t>stdout</a:t>
            </a:r>
            <a:r>
              <a:rPr lang="en-US" dirty="0"/>
              <a:t>.</a:t>
            </a:r>
          </a:p>
          <a:p>
            <a:pPr lvl="1"/>
            <a:r>
              <a:rPr lang="en-US" dirty="0"/>
              <a:t>Types for streams are provided by the standard library, via import statements:</a:t>
            </a:r>
            <a:br>
              <a:rPr lang="en-US" dirty="0"/>
            </a:br>
            <a:r>
              <a:rPr lang="en-US" dirty="0"/>
              <a:t>	use std::</a:t>
            </a:r>
            <a:r>
              <a:rPr lang="en-US" dirty="0" err="1"/>
              <a:t>io</a:t>
            </a:r>
            <a:r>
              <a:rPr lang="en-US" dirty="0"/>
              <a:t>::prelude::{*}, use std::fs::File, …</a:t>
            </a:r>
          </a:p>
          <a:p>
            <a:r>
              <a:rPr lang="en-US" dirty="0"/>
              <a:t>The program may use services of its platform API by using std::</a:t>
            </a:r>
            <a:r>
              <a:rPr lang="en-US" dirty="0" err="1"/>
              <a:t>ffi</a:t>
            </a:r>
            <a:r>
              <a:rPr lang="en-US" dirty="0"/>
              <a:t> (Foreign Function Interface) in an unsafe block or by using a crate that wraps that:</a:t>
            </a:r>
          </a:p>
          <a:p>
            <a:pPr lvl="1"/>
            <a:r>
              <a:rPr lang="en-US" dirty="0"/>
              <a:t>https://github.com/retep998/winapi-rs</a:t>
            </a:r>
          </a:p>
          <a:p>
            <a:pPr lvl="1"/>
            <a:endParaRPr lang="en-US" dirty="0"/>
          </a:p>
        </p:txBody>
      </p:sp>
      <p:sp>
        <p:nvSpPr>
          <p:cNvPr id="5" name="Slide Number Placeholder 4">
            <a:extLst>
              <a:ext uri="{FF2B5EF4-FFF2-40B4-BE49-F238E27FC236}">
                <a16:creationId xmlns:a16="http://schemas.microsoft.com/office/drawing/2014/main" id="{DE6FE833-F984-4947-9CF1-6E81F42838AA}"/>
              </a:ext>
            </a:extLst>
          </p:cNvPr>
          <p:cNvSpPr>
            <a:spLocks noGrp="1"/>
          </p:cNvSpPr>
          <p:nvPr>
            <p:ph type="sldNum" sz="quarter" idx="12"/>
          </p:nvPr>
        </p:nvSpPr>
        <p:spPr/>
        <p:txBody>
          <a:bodyPr/>
          <a:lstStyle/>
          <a:p>
            <a:fld id="{519FA752-D1CF-498F-B0BD-05E47309CED3}" type="slidenum">
              <a:rPr lang="en-US" smtClean="0"/>
              <a:t>22</a:t>
            </a:fld>
            <a:endParaRPr lang="en-US"/>
          </a:p>
        </p:txBody>
      </p:sp>
      <p:pic>
        <p:nvPicPr>
          <p:cNvPr id="6" name="Content Placeholder 8" descr="A screenshot of a cell phone&#10;&#10;Description automatically generated">
            <a:extLst>
              <a:ext uri="{FF2B5EF4-FFF2-40B4-BE49-F238E27FC236}">
                <a16:creationId xmlns:a16="http://schemas.microsoft.com/office/drawing/2014/main" id="{8A720E05-E31B-4EB5-8933-0A6E1968C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9071" y="1249252"/>
            <a:ext cx="3170261" cy="2899792"/>
          </a:xfrm>
          <a:prstGeom prst="rect">
            <a:avLst/>
          </a:prstGeom>
        </p:spPr>
      </p:pic>
    </p:spTree>
    <p:extLst>
      <p:ext uri="{BB962C8B-B14F-4D97-AF65-F5344CB8AC3E}">
        <p14:creationId xmlns:p14="http://schemas.microsoft.com/office/powerpoint/2010/main" val="2495484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8DEF-F42B-4A25-AE92-604FBCFAC6EA}"/>
              </a:ext>
            </a:extLst>
          </p:cNvPr>
          <p:cNvSpPr>
            <a:spLocks noGrp="1"/>
          </p:cNvSpPr>
          <p:nvPr>
            <p:ph type="title"/>
          </p:nvPr>
        </p:nvSpPr>
        <p:spPr>
          <a:xfrm>
            <a:off x="838200" y="365125"/>
            <a:ext cx="10515600" cy="890565"/>
          </a:xfrm>
          <a:solidFill>
            <a:schemeClr val="bg1"/>
          </a:solidFill>
        </p:spPr>
        <p:txBody>
          <a:bodyPr/>
          <a:lstStyle/>
          <a:p>
            <a:r>
              <a:rPr lang="en-US" dirty="0"/>
              <a:t>Use of Memory	</a:t>
            </a:r>
          </a:p>
        </p:txBody>
      </p:sp>
      <p:sp>
        <p:nvSpPr>
          <p:cNvPr id="4" name="Content Placeholder 3">
            <a:extLst>
              <a:ext uri="{FF2B5EF4-FFF2-40B4-BE49-F238E27FC236}">
                <a16:creationId xmlns:a16="http://schemas.microsoft.com/office/drawing/2014/main" id="{70434099-1DEC-4725-ACF4-5B6A97E204B3}"/>
              </a:ext>
            </a:extLst>
          </p:cNvPr>
          <p:cNvSpPr>
            <a:spLocks noGrp="1"/>
          </p:cNvSpPr>
          <p:nvPr>
            <p:ph sz="half" idx="1"/>
          </p:nvPr>
        </p:nvSpPr>
        <p:spPr>
          <a:xfrm>
            <a:off x="838200" y="1564783"/>
            <a:ext cx="5181600" cy="4612180"/>
          </a:xfrm>
        </p:spPr>
        <p:txBody>
          <a:bodyPr>
            <a:noAutofit/>
          </a:bodyPr>
          <a:lstStyle/>
          <a:p>
            <a:r>
              <a:rPr lang="en-US" sz="2400" dirty="0"/>
              <a:t>Static memory is used to store code and entities that live for the entire program execution</a:t>
            </a:r>
          </a:p>
          <a:p>
            <a:r>
              <a:rPr lang="en-US" sz="2400" dirty="0"/>
              <a:t>Stack memory is used as scratch-pad to store information needed in each scope, e.g., local data. It becomes invalid when the thread of execution leaves the scope.</a:t>
            </a:r>
          </a:p>
          <a:p>
            <a:r>
              <a:rPr lang="en-US" sz="2400" dirty="0"/>
              <a:t>Heap memory is used to store entities that live from the time the program creates them with a call to new until the program discards them with a call to delete</a:t>
            </a:r>
          </a:p>
        </p:txBody>
      </p:sp>
      <p:pic>
        <p:nvPicPr>
          <p:cNvPr id="7" name="Content Placeholder 6" descr="A screenshot of a cell phone&#10;&#10;Description automatically generated">
            <a:extLst>
              <a:ext uri="{FF2B5EF4-FFF2-40B4-BE49-F238E27FC236}">
                <a16:creationId xmlns:a16="http://schemas.microsoft.com/office/drawing/2014/main" id="{869F84D8-AF01-43ED-B803-8F77CDAA9FB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695832"/>
            <a:ext cx="5181600" cy="4414969"/>
          </a:xfrm>
        </p:spPr>
      </p:pic>
      <p:sp>
        <p:nvSpPr>
          <p:cNvPr id="3" name="Slide Number Placeholder 2">
            <a:extLst>
              <a:ext uri="{FF2B5EF4-FFF2-40B4-BE49-F238E27FC236}">
                <a16:creationId xmlns:a16="http://schemas.microsoft.com/office/drawing/2014/main" id="{16B71492-7C4C-4B5C-BDE4-C7812C6764A0}"/>
              </a:ext>
            </a:extLst>
          </p:cNvPr>
          <p:cNvSpPr>
            <a:spLocks noGrp="1"/>
          </p:cNvSpPr>
          <p:nvPr>
            <p:ph type="sldNum" sz="quarter" idx="12"/>
          </p:nvPr>
        </p:nvSpPr>
        <p:spPr/>
        <p:txBody>
          <a:bodyPr/>
          <a:lstStyle/>
          <a:p>
            <a:fld id="{519FA752-D1CF-498F-B0BD-05E47309CED3}" type="slidenum">
              <a:rPr lang="en-US" smtClean="0"/>
              <a:t>23</a:t>
            </a:fld>
            <a:endParaRPr lang="en-US"/>
          </a:p>
        </p:txBody>
      </p:sp>
    </p:spTree>
    <p:extLst>
      <p:ext uri="{BB962C8B-B14F-4D97-AF65-F5344CB8AC3E}">
        <p14:creationId xmlns:p14="http://schemas.microsoft.com/office/powerpoint/2010/main" val="487215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7C20-D1A2-42B8-BB9E-6009D109C8F4}"/>
              </a:ext>
            </a:extLst>
          </p:cNvPr>
          <p:cNvSpPr>
            <a:spLocks noGrp="1"/>
          </p:cNvSpPr>
          <p:nvPr>
            <p:ph type="title"/>
          </p:nvPr>
        </p:nvSpPr>
        <p:spPr>
          <a:xfrm>
            <a:off x="838200" y="365125"/>
            <a:ext cx="10515600" cy="864807"/>
          </a:xfrm>
        </p:spPr>
        <p:txBody>
          <a:bodyPr/>
          <a:lstStyle/>
          <a:p>
            <a:r>
              <a:rPr lang="en-US" dirty="0"/>
              <a:t>Control of entity placement in memory</a:t>
            </a:r>
          </a:p>
        </p:txBody>
      </p:sp>
      <p:sp>
        <p:nvSpPr>
          <p:cNvPr id="3" name="Content Placeholder 2">
            <a:extLst>
              <a:ext uri="{FF2B5EF4-FFF2-40B4-BE49-F238E27FC236}">
                <a16:creationId xmlns:a16="http://schemas.microsoft.com/office/drawing/2014/main" id="{DD1D07C5-52C4-4D53-9216-DA9E37808830}"/>
              </a:ext>
            </a:extLst>
          </p:cNvPr>
          <p:cNvSpPr>
            <a:spLocks noGrp="1"/>
          </p:cNvSpPr>
          <p:nvPr>
            <p:ph idx="1"/>
          </p:nvPr>
        </p:nvSpPr>
        <p:spPr>
          <a:xfrm>
            <a:off x="838200" y="1275008"/>
            <a:ext cx="6979276" cy="4901955"/>
          </a:xfrm>
        </p:spPr>
        <p:txBody>
          <a:bodyPr>
            <a:normAutofit/>
          </a:bodyPr>
          <a:lstStyle/>
          <a:p>
            <a:r>
              <a:rPr lang="en-US" sz="2400" dirty="0"/>
              <a:t>The compiler places all code and global data in static memory.</a:t>
            </a:r>
          </a:p>
          <a:p>
            <a:r>
              <a:rPr lang="en-US" sz="2400" dirty="0"/>
              <a:t>A program can place an entity instance in static memory by qualifying its declaration with the keyword static.</a:t>
            </a:r>
          </a:p>
          <a:p>
            <a:r>
              <a:rPr lang="en-US" sz="2400" dirty="0"/>
              <a:t>Rust code also places entities in stack memory by calling a function, placing function parameters and local data in its stack frame.</a:t>
            </a:r>
          </a:p>
          <a:p>
            <a:r>
              <a:rPr lang="en-US" sz="2400" dirty="0"/>
              <a:t>Also, every local scope, defined by braces, { and }, creates a new allocation of stack memory to hold data local to that scope.</a:t>
            </a:r>
          </a:p>
          <a:p>
            <a:r>
              <a:rPr lang="en-US" sz="2400" dirty="0"/>
              <a:t>An entity instance is placed in heap memory by wrapping the entity with Box::new(entity).</a:t>
            </a:r>
          </a:p>
        </p:txBody>
      </p:sp>
      <p:pic>
        <p:nvPicPr>
          <p:cNvPr id="4" name="Content Placeholder 6" descr="A screenshot of a cell phone&#10;&#10;Description automatically generated">
            <a:extLst>
              <a:ext uri="{FF2B5EF4-FFF2-40B4-BE49-F238E27FC236}">
                <a16:creationId xmlns:a16="http://schemas.microsoft.com/office/drawing/2014/main" id="{B727E504-D574-4933-9D02-B4D10D47A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7627" y="1690688"/>
            <a:ext cx="3620037" cy="3133746"/>
          </a:xfrm>
          <a:prstGeom prst="rect">
            <a:avLst/>
          </a:prstGeom>
        </p:spPr>
      </p:pic>
      <p:sp>
        <p:nvSpPr>
          <p:cNvPr id="5" name="Slide Number Placeholder 4">
            <a:extLst>
              <a:ext uri="{FF2B5EF4-FFF2-40B4-BE49-F238E27FC236}">
                <a16:creationId xmlns:a16="http://schemas.microsoft.com/office/drawing/2014/main" id="{C5880B67-07CD-4164-83F8-A6185A63E1A9}"/>
              </a:ext>
            </a:extLst>
          </p:cNvPr>
          <p:cNvSpPr>
            <a:spLocks noGrp="1"/>
          </p:cNvSpPr>
          <p:nvPr>
            <p:ph type="sldNum" sz="quarter" idx="12"/>
          </p:nvPr>
        </p:nvSpPr>
        <p:spPr/>
        <p:txBody>
          <a:bodyPr/>
          <a:lstStyle/>
          <a:p>
            <a:fld id="{519FA752-D1CF-498F-B0BD-05E47309CED3}" type="slidenum">
              <a:rPr lang="en-US" smtClean="0"/>
              <a:t>24</a:t>
            </a:fld>
            <a:endParaRPr lang="en-US"/>
          </a:p>
        </p:txBody>
      </p:sp>
    </p:spTree>
    <p:extLst>
      <p:ext uri="{BB962C8B-B14F-4D97-AF65-F5344CB8AC3E}">
        <p14:creationId xmlns:p14="http://schemas.microsoft.com/office/powerpoint/2010/main" val="3222287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Rust Models</a:t>
            </a:r>
            <a:br>
              <a:rPr lang="en-US" dirty="0"/>
            </a:br>
            <a:r>
              <a:rPr lang="en-US" sz="3600" dirty="0"/>
              <a:t>Model 5 - Structs</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78291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3A843-8771-4B74-894E-FBE3E5D5FEC9}"/>
              </a:ext>
            </a:extLst>
          </p:cNvPr>
          <p:cNvSpPr>
            <a:spLocks noGrp="1"/>
          </p:cNvSpPr>
          <p:nvPr>
            <p:ph type="title"/>
          </p:nvPr>
        </p:nvSpPr>
        <p:spPr>
          <a:xfrm>
            <a:off x="838200" y="365126"/>
            <a:ext cx="10515600" cy="948520"/>
          </a:xfrm>
          <a:solidFill>
            <a:schemeClr val="bg2"/>
          </a:solidFill>
        </p:spPr>
        <p:txBody>
          <a:bodyPr/>
          <a:lstStyle/>
          <a:p>
            <a:r>
              <a:rPr lang="en-US" dirty="0"/>
              <a:t>5. </a:t>
            </a:r>
            <a:r>
              <a:rPr lang="en-US"/>
              <a:t>Structs</a:t>
            </a:r>
            <a:r>
              <a:rPr lang="en-US" dirty="0"/>
              <a:t>		</a:t>
            </a:r>
            <a:r>
              <a:rPr lang="en-US" sz="2000" dirty="0">
                <a:hlinkClick r:id="rId2"/>
              </a:rPr>
              <a:t>https://jimfawcett.github.io/CppStory_Models.html#class</a:t>
            </a:r>
            <a:endParaRPr lang="en-US" dirty="0"/>
          </a:p>
        </p:txBody>
      </p:sp>
      <p:sp>
        <p:nvSpPr>
          <p:cNvPr id="5" name="Content Placeholder 4">
            <a:extLst>
              <a:ext uri="{FF2B5EF4-FFF2-40B4-BE49-F238E27FC236}">
                <a16:creationId xmlns:a16="http://schemas.microsoft.com/office/drawing/2014/main" id="{580B6389-5D6C-4D8A-A972-010BBD9279A1}"/>
              </a:ext>
            </a:extLst>
          </p:cNvPr>
          <p:cNvSpPr>
            <a:spLocks noGrp="1"/>
          </p:cNvSpPr>
          <p:nvPr>
            <p:ph sz="half" idx="1"/>
          </p:nvPr>
        </p:nvSpPr>
        <p:spPr>
          <a:xfrm>
            <a:off x="838199" y="1690688"/>
            <a:ext cx="6006921" cy="4486275"/>
          </a:xfrm>
        </p:spPr>
        <p:txBody>
          <a:bodyPr>
            <a:noAutofit/>
          </a:bodyPr>
          <a:lstStyle/>
          <a:p>
            <a:r>
              <a:rPr lang="en-US" sz="2000" dirty="0"/>
              <a:t>Classes are units of data management.</a:t>
            </a:r>
          </a:p>
          <a:p>
            <a:r>
              <a:rPr lang="en-US" sz="2000" dirty="0"/>
              <a:t>A class is a “cookie cutter” for stamping out class instances in memory.</a:t>
            </a:r>
          </a:p>
          <a:p>
            <a:r>
              <a:rPr lang="en-US" sz="2000" dirty="0"/>
              <a:t>Each instance has member data that has been initialized by a class constructor.</a:t>
            </a:r>
          </a:p>
          <a:p>
            <a:r>
              <a:rPr lang="en-US" sz="2000" dirty="0"/>
              <a:t>When an instance method is invoked, say p1.name(“p1”), the code in static memory needs to know which instance invoked its name method.  Each call of a non-static method sends its address to its code in static memory in an implicit argument called “this”.  The code may then mutate p1’s state as defined by the method using this pointer.</a:t>
            </a:r>
          </a:p>
        </p:txBody>
      </p:sp>
      <p:pic>
        <p:nvPicPr>
          <p:cNvPr id="8" name="Content Placeholder 7" descr="A close up of text on a white background&#10;&#10;Description automatically generated">
            <a:extLst>
              <a:ext uri="{FF2B5EF4-FFF2-40B4-BE49-F238E27FC236}">
                <a16:creationId xmlns:a16="http://schemas.microsoft.com/office/drawing/2014/main" id="{9DA160E7-95F8-4476-8457-FF3CEACF11B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64062" y="1690689"/>
            <a:ext cx="4405648" cy="3383588"/>
          </a:xfrm>
        </p:spPr>
      </p:pic>
      <p:sp>
        <p:nvSpPr>
          <p:cNvPr id="2" name="Slide Number Placeholder 1">
            <a:extLst>
              <a:ext uri="{FF2B5EF4-FFF2-40B4-BE49-F238E27FC236}">
                <a16:creationId xmlns:a16="http://schemas.microsoft.com/office/drawing/2014/main" id="{4DC244DF-FA34-4B6E-935D-81B14EDC8157}"/>
              </a:ext>
            </a:extLst>
          </p:cNvPr>
          <p:cNvSpPr>
            <a:spLocks noGrp="1"/>
          </p:cNvSpPr>
          <p:nvPr>
            <p:ph type="sldNum" sz="quarter" idx="12"/>
          </p:nvPr>
        </p:nvSpPr>
        <p:spPr/>
        <p:txBody>
          <a:bodyPr/>
          <a:lstStyle/>
          <a:p>
            <a:fld id="{519FA752-D1CF-498F-B0BD-05E47309CED3}" type="slidenum">
              <a:rPr lang="en-US" smtClean="0"/>
              <a:t>26</a:t>
            </a:fld>
            <a:endParaRPr lang="en-US"/>
          </a:p>
        </p:txBody>
      </p:sp>
    </p:spTree>
    <p:extLst>
      <p:ext uri="{BB962C8B-B14F-4D97-AF65-F5344CB8AC3E}">
        <p14:creationId xmlns:p14="http://schemas.microsoft.com/office/powerpoint/2010/main" val="1199093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6A19-D05C-41DF-AB25-1D08F19CD10D}"/>
              </a:ext>
            </a:extLst>
          </p:cNvPr>
          <p:cNvSpPr>
            <a:spLocks noGrp="1"/>
          </p:cNvSpPr>
          <p:nvPr>
            <p:ph type="title"/>
          </p:nvPr>
        </p:nvSpPr>
        <p:spPr>
          <a:xfrm>
            <a:off x="838200" y="365125"/>
            <a:ext cx="10515600" cy="819731"/>
          </a:xfrm>
        </p:spPr>
        <p:txBody>
          <a:bodyPr/>
          <a:lstStyle/>
          <a:p>
            <a:r>
              <a:rPr lang="en-US" dirty="0"/>
              <a:t>Point Class</a:t>
            </a:r>
          </a:p>
        </p:txBody>
      </p:sp>
      <p:sp>
        <p:nvSpPr>
          <p:cNvPr id="4" name="Content Placeholder 3">
            <a:extLst>
              <a:ext uri="{FF2B5EF4-FFF2-40B4-BE49-F238E27FC236}">
                <a16:creationId xmlns:a16="http://schemas.microsoft.com/office/drawing/2014/main" id="{97B52F1B-CBF7-460D-B1FE-AD643692BCC6}"/>
              </a:ext>
            </a:extLst>
          </p:cNvPr>
          <p:cNvSpPr>
            <a:spLocks noGrp="1"/>
          </p:cNvSpPr>
          <p:nvPr>
            <p:ph sz="half" idx="1"/>
          </p:nvPr>
        </p:nvSpPr>
        <p:spPr>
          <a:xfrm>
            <a:off x="838200" y="1287407"/>
            <a:ext cx="5813738" cy="5094075"/>
          </a:xfrm>
        </p:spPr>
        <p:txBody>
          <a:bodyPr>
            <a:normAutofit/>
          </a:bodyPr>
          <a:lstStyle/>
          <a:p>
            <a:r>
              <a:rPr lang="en-US" sz="2000" dirty="0"/>
              <a:t>A class designed to represent points in some space might be declared as shown on the right.</a:t>
            </a:r>
          </a:p>
          <a:p>
            <a:r>
              <a:rPr lang="en-US" sz="2000" dirty="0"/>
              <a:t>The space might represent physical space-time, so the coordinates might be physical x, y, z, t values representing width, depth, height, and time.</a:t>
            </a:r>
          </a:p>
          <a:p>
            <a:r>
              <a:rPr lang="en-US" sz="2000" dirty="0"/>
              <a:t>If we declare an instance of Point locally in some function, the member data of the class will be stored in stack memory.</a:t>
            </a:r>
          </a:p>
          <a:p>
            <a:pPr lvl="1"/>
            <a:r>
              <a:rPr lang="en-US" sz="1600" dirty="0"/>
              <a:t>However, the std::vector&lt;double&gt; stores its contents, the coordinates in this case, in the native heap.</a:t>
            </a:r>
          </a:p>
          <a:p>
            <a:pPr lvl="1"/>
            <a:r>
              <a:rPr lang="en-US" sz="1600" dirty="0"/>
              <a:t>Strings do the same thing.  All string characters are also stored in the heap.</a:t>
            </a:r>
          </a:p>
          <a:p>
            <a:pPr lvl="1"/>
            <a:r>
              <a:rPr lang="en-US" sz="1600" dirty="0"/>
              <a:t>The size of this object, used by the compiler to set up allocation for the function’s stack frame, is just the static memory consumed by each data member.  It does not include heap allocations, because that is allocated at run time, not by the compiler.  This is what the </a:t>
            </a:r>
            <a:r>
              <a:rPr lang="en-US" sz="1600" dirty="0" err="1"/>
              <a:t>sizeof</a:t>
            </a:r>
            <a:r>
              <a:rPr lang="en-US" sz="1600" dirty="0"/>
              <a:t> operator measures.</a:t>
            </a:r>
          </a:p>
        </p:txBody>
      </p:sp>
      <p:sp>
        <p:nvSpPr>
          <p:cNvPr id="5" name="Content Placeholder 4">
            <a:extLst>
              <a:ext uri="{FF2B5EF4-FFF2-40B4-BE49-F238E27FC236}">
                <a16:creationId xmlns:a16="http://schemas.microsoft.com/office/drawing/2014/main" id="{B52A4074-6D68-4158-A8F6-1F0D6251AFCC}"/>
              </a:ext>
            </a:extLst>
          </p:cNvPr>
          <p:cNvSpPr>
            <a:spLocks noGrp="1"/>
          </p:cNvSpPr>
          <p:nvPr>
            <p:ph sz="half" idx="2"/>
          </p:nvPr>
        </p:nvSpPr>
        <p:spPr>
          <a:xfrm>
            <a:off x="6729211" y="2208723"/>
            <a:ext cx="4597759" cy="4064827"/>
          </a:xfrm>
        </p:spPr>
        <p:txBody>
          <a:bodyPr>
            <a:normAutofit/>
          </a:bodyPr>
          <a:lstStyle/>
          <a:p>
            <a:pPr marL="0" indent="0">
              <a:lnSpc>
                <a:spcPct val="100000"/>
              </a:lnSpc>
              <a:spcBef>
                <a:spcPts val="0"/>
              </a:spcBef>
              <a:buNone/>
            </a:pPr>
            <a:endParaRPr lang="en-US" sz="1200" dirty="0">
              <a:latin typeface="Consolas" panose="020B0609020204030204" pitchFamily="49" charset="0"/>
            </a:endParaRPr>
          </a:p>
          <a:p>
            <a:pPr marL="0" indent="0">
              <a:lnSpc>
                <a:spcPct val="100000"/>
              </a:lnSpc>
              <a:spcBef>
                <a:spcPts val="0"/>
              </a:spcBef>
              <a:buNone/>
            </a:pPr>
            <a:r>
              <a:rPr lang="en-US" sz="1200" b="1" dirty="0">
                <a:latin typeface="Consolas" panose="020B0609020204030204" pitchFamily="49" charset="0"/>
              </a:rPr>
              <a:t>class Point {</a:t>
            </a:r>
          </a:p>
          <a:p>
            <a:pPr marL="0" indent="0">
              <a:lnSpc>
                <a:spcPct val="100000"/>
              </a:lnSpc>
              <a:spcBef>
                <a:spcPts val="0"/>
              </a:spcBef>
              <a:buNone/>
            </a:pPr>
            <a:r>
              <a:rPr lang="en-US" sz="1200" b="1" dirty="0">
                <a:latin typeface="Consolas" panose="020B0609020204030204" pitchFamily="49" charset="0"/>
              </a:rPr>
              <a:t>public:</a:t>
            </a:r>
          </a:p>
          <a:p>
            <a:pPr marL="0" indent="0">
              <a:lnSpc>
                <a:spcPct val="100000"/>
              </a:lnSpc>
              <a:spcBef>
                <a:spcPts val="0"/>
              </a:spcBef>
              <a:buNone/>
            </a:pPr>
            <a:r>
              <a:rPr lang="en-US" sz="1200" b="1" dirty="0">
                <a:latin typeface="Consolas" panose="020B0609020204030204" pitchFamily="49" charset="0"/>
              </a:rPr>
              <a:t>  using iterator = std::vector&lt;double&gt;::iterator;</a:t>
            </a:r>
          </a:p>
          <a:p>
            <a:pPr marL="0" indent="0">
              <a:lnSpc>
                <a:spcPct val="100000"/>
              </a:lnSpc>
              <a:spcBef>
                <a:spcPts val="0"/>
              </a:spcBef>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Point(</a:t>
            </a:r>
            <a:r>
              <a:rPr lang="en-US" sz="1200" b="1" dirty="0" err="1">
                <a:latin typeface="Consolas" panose="020B0609020204030204" pitchFamily="49" charset="0"/>
              </a:rPr>
              <a:t>size_t</a:t>
            </a:r>
            <a:r>
              <a:rPr lang="en-US" sz="1200" b="1" dirty="0">
                <a:latin typeface="Consolas" panose="020B0609020204030204" pitchFamily="49" charset="0"/>
              </a:rPr>
              <a:t> N, const std::string&amp; name = "none");</a:t>
            </a:r>
          </a:p>
          <a:p>
            <a:pPr marL="0" indent="0">
              <a:lnSpc>
                <a:spcPct val="100000"/>
              </a:lnSpc>
              <a:spcBef>
                <a:spcPts val="0"/>
              </a:spcBef>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void name(const std::string&amp; name);</a:t>
            </a:r>
          </a:p>
          <a:p>
            <a:pPr marL="0" indent="0">
              <a:lnSpc>
                <a:spcPct val="100000"/>
              </a:lnSpc>
              <a:spcBef>
                <a:spcPts val="0"/>
              </a:spcBef>
              <a:buNone/>
            </a:pPr>
            <a:r>
              <a:rPr lang="en-US" sz="1200" b="1" dirty="0">
                <a:latin typeface="Consolas" panose="020B0609020204030204" pitchFamily="49" charset="0"/>
              </a:rPr>
              <a:t>  std::string name() const;</a:t>
            </a:r>
          </a:p>
          <a:p>
            <a:pPr marL="0" indent="0">
              <a:lnSpc>
                <a:spcPct val="100000"/>
              </a:lnSpc>
              <a:spcBef>
                <a:spcPts val="0"/>
              </a:spcBef>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None/>
            </a:pPr>
            <a:r>
              <a:rPr lang="en-US" sz="1200" b="1" dirty="0">
                <a:latin typeface="Consolas" panose="020B0609020204030204" pitchFamily="49" charset="0"/>
              </a:rPr>
              <a:t>  iterator begin();</a:t>
            </a:r>
          </a:p>
          <a:p>
            <a:pPr marL="0" indent="0">
              <a:lnSpc>
                <a:spcPct val="100000"/>
              </a:lnSpc>
              <a:spcBef>
                <a:spcPts val="0"/>
              </a:spcBef>
              <a:buNone/>
            </a:pPr>
            <a:r>
              <a:rPr lang="en-US" sz="1200" b="1" dirty="0">
                <a:latin typeface="Consolas" panose="020B0609020204030204" pitchFamily="49" charset="0"/>
              </a:rPr>
              <a:t>  iterator end();</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None/>
            </a:pPr>
            <a:r>
              <a:rPr lang="en-US" sz="1200" b="1" dirty="0">
                <a:latin typeface="Consolas" panose="020B0609020204030204" pitchFamily="49" charset="0"/>
              </a:rPr>
              <a:t>private:</a:t>
            </a:r>
          </a:p>
          <a:p>
            <a:pPr marL="0" indent="0">
              <a:lnSpc>
                <a:spcPct val="100000"/>
              </a:lnSpc>
              <a:spcBef>
                <a:spcPts val="0"/>
              </a:spcBef>
              <a:buNone/>
            </a:pPr>
            <a:r>
              <a:rPr lang="en-US" sz="1200" b="1" dirty="0">
                <a:latin typeface="Consolas" panose="020B0609020204030204" pitchFamily="49" charset="0"/>
              </a:rPr>
              <a:t>  std::string name_ = "unspecified";</a:t>
            </a:r>
          </a:p>
          <a:p>
            <a:pPr marL="0" indent="0">
              <a:lnSpc>
                <a:spcPct val="100000"/>
              </a:lnSpc>
              <a:spcBef>
                <a:spcPts val="0"/>
              </a:spcBef>
              <a:buNone/>
            </a:pPr>
            <a:r>
              <a:rPr lang="en-US" sz="1200" b="1" dirty="0">
                <a:latin typeface="Consolas" panose="020B0609020204030204" pitchFamily="49" charset="0"/>
              </a:rPr>
              <a:t>  std::vector&lt;double&gt; coordinates_;</a:t>
            </a:r>
          </a:p>
          <a:p>
            <a:pPr marL="0" indent="0">
              <a:lnSpc>
                <a:spcPct val="100000"/>
              </a:lnSpc>
              <a:spcBef>
                <a:spcPts val="0"/>
              </a:spcBef>
              <a:buNone/>
            </a:pPr>
            <a:r>
              <a:rPr lang="en-US" sz="1200" b="1" dirty="0">
                <a:latin typeface="Consolas" panose="020B0609020204030204" pitchFamily="49" charset="0"/>
              </a:rPr>
              <a:t>};</a:t>
            </a:r>
          </a:p>
          <a:p>
            <a:pPr marL="0" indent="0">
              <a:buNone/>
            </a:pPr>
            <a:endParaRPr lang="en-US" sz="3200" dirty="0"/>
          </a:p>
        </p:txBody>
      </p:sp>
      <p:pic>
        <p:nvPicPr>
          <p:cNvPr id="6" name="Content Placeholder 7" descr="A close up of text on a white background&#10;&#10;Description automatically generated">
            <a:extLst>
              <a:ext uri="{FF2B5EF4-FFF2-40B4-BE49-F238E27FC236}">
                <a16:creationId xmlns:a16="http://schemas.microsoft.com/office/drawing/2014/main" id="{0C5145C5-EC99-4852-A7C9-B59B46687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4372" y="262574"/>
            <a:ext cx="3133857" cy="2409792"/>
          </a:xfrm>
          <a:prstGeom prst="rect">
            <a:avLst/>
          </a:prstGeom>
        </p:spPr>
      </p:pic>
      <p:sp>
        <p:nvSpPr>
          <p:cNvPr id="3" name="Slide Number Placeholder 2">
            <a:extLst>
              <a:ext uri="{FF2B5EF4-FFF2-40B4-BE49-F238E27FC236}">
                <a16:creationId xmlns:a16="http://schemas.microsoft.com/office/drawing/2014/main" id="{C95A6C40-06FA-483E-908A-01907D31A84A}"/>
              </a:ext>
            </a:extLst>
          </p:cNvPr>
          <p:cNvSpPr>
            <a:spLocks noGrp="1"/>
          </p:cNvSpPr>
          <p:nvPr>
            <p:ph type="sldNum" sz="quarter" idx="12"/>
          </p:nvPr>
        </p:nvSpPr>
        <p:spPr/>
        <p:txBody>
          <a:bodyPr/>
          <a:lstStyle/>
          <a:p>
            <a:fld id="{519FA752-D1CF-498F-B0BD-05E47309CED3}" type="slidenum">
              <a:rPr lang="en-US" smtClean="0"/>
              <a:t>27</a:t>
            </a:fld>
            <a:endParaRPr lang="en-US"/>
          </a:p>
        </p:txBody>
      </p:sp>
    </p:spTree>
    <p:extLst>
      <p:ext uri="{BB962C8B-B14F-4D97-AF65-F5344CB8AC3E}">
        <p14:creationId xmlns:p14="http://schemas.microsoft.com/office/powerpoint/2010/main" val="2877702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6 – Object Model</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037099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0557-3EE4-475D-9D74-9582DFE320BD}"/>
              </a:ext>
            </a:extLst>
          </p:cNvPr>
          <p:cNvSpPr>
            <a:spLocks noGrp="1"/>
          </p:cNvSpPr>
          <p:nvPr>
            <p:ph type="title"/>
          </p:nvPr>
        </p:nvSpPr>
        <p:spPr>
          <a:xfrm>
            <a:off x="838200" y="365126"/>
            <a:ext cx="10515600" cy="813292"/>
          </a:xfrm>
          <a:solidFill>
            <a:schemeClr val="bg2"/>
          </a:solidFill>
        </p:spPr>
        <p:txBody>
          <a:bodyPr/>
          <a:lstStyle/>
          <a:p>
            <a:r>
              <a:rPr lang="en-US" dirty="0"/>
              <a:t>6. C++ Object Model	</a:t>
            </a:r>
            <a:r>
              <a:rPr lang="en-US" sz="1400" dirty="0">
                <a:hlinkClick r:id="rId2"/>
              </a:rPr>
              <a:t>https://jimfawcett.github.io/CppStory_Models.html#objmodel</a:t>
            </a:r>
            <a:endParaRPr lang="en-US" dirty="0"/>
          </a:p>
        </p:txBody>
      </p:sp>
      <p:sp>
        <p:nvSpPr>
          <p:cNvPr id="3" name="Content Placeholder 2">
            <a:extLst>
              <a:ext uri="{FF2B5EF4-FFF2-40B4-BE49-F238E27FC236}">
                <a16:creationId xmlns:a16="http://schemas.microsoft.com/office/drawing/2014/main" id="{D12915AC-A4D4-4FAF-8E08-A44548FC2305}"/>
              </a:ext>
            </a:extLst>
          </p:cNvPr>
          <p:cNvSpPr>
            <a:spLocks noGrp="1"/>
          </p:cNvSpPr>
          <p:nvPr>
            <p:ph sz="half" idx="1"/>
          </p:nvPr>
        </p:nvSpPr>
        <p:spPr>
          <a:xfrm>
            <a:off x="838200" y="1529420"/>
            <a:ext cx="4918656" cy="4910017"/>
          </a:xfrm>
        </p:spPr>
        <p:txBody>
          <a:bodyPr>
            <a:normAutofit/>
          </a:bodyPr>
          <a:lstStyle/>
          <a:p>
            <a:r>
              <a:rPr lang="en-US" sz="2000" dirty="0"/>
              <a:t>The C++ object model is concerned with how compound objects are laid out in memory.</a:t>
            </a:r>
          </a:p>
          <a:p>
            <a:r>
              <a:rPr lang="en-US" sz="2000" dirty="0"/>
              <a:t>Structs and classes support five relationships that bind objects together to build compound objects: inheritance, composition, aggregation, using, and friend-ship.</a:t>
            </a:r>
          </a:p>
          <a:p>
            <a:pPr lvl="1"/>
            <a:r>
              <a:rPr lang="en-US" sz="1600" dirty="0"/>
              <a:t>Inheritance causes base class instances to be encapsulated within the memory footprint of instances of classes that derive from them.</a:t>
            </a:r>
          </a:p>
          <a:p>
            <a:pPr lvl="1"/>
            <a:r>
              <a:rPr lang="en-US" sz="1600" dirty="0"/>
              <a:t>Composition does the same thing.  A composing class instance contains an instance of each class it composes.</a:t>
            </a:r>
          </a:p>
          <a:p>
            <a:pPr lvl="1"/>
            <a:r>
              <a:rPr lang="en-US" sz="1600" dirty="0"/>
              <a:t>These are strong owning relationships.  Weak ownership – aggregation, and non-owning relationships - using, and friend-ship - do not cause this encapsulation.</a:t>
            </a:r>
          </a:p>
        </p:txBody>
      </p:sp>
      <p:pic>
        <p:nvPicPr>
          <p:cNvPr id="6" name="Content Placeholder 5" descr="A close up of text on a white background&#10;&#10;Description automatically generated">
            <a:extLst>
              <a:ext uri="{FF2B5EF4-FFF2-40B4-BE49-F238E27FC236}">
                <a16:creationId xmlns:a16="http://schemas.microsoft.com/office/drawing/2014/main" id="{10ECF39E-CB04-4BF5-9D76-F44698A68C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11230" y="1529420"/>
            <a:ext cx="5494361" cy="4351338"/>
          </a:xfrm>
        </p:spPr>
      </p:pic>
      <p:sp>
        <p:nvSpPr>
          <p:cNvPr id="4" name="Slide Number Placeholder 3">
            <a:extLst>
              <a:ext uri="{FF2B5EF4-FFF2-40B4-BE49-F238E27FC236}">
                <a16:creationId xmlns:a16="http://schemas.microsoft.com/office/drawing/2014/main" id="{95A0783E-829A-4AF2-891F-E4AA27A45396}"/>
              </a:ext>
            </a:extLst>
          </p:cNvPr>
          <p:cNvSpPr>
            <a:spLocks noGrp="1"/>
          </p:cNvSpPr>
          <p:nvPr>
            <p:ph type="sldNum" sz="quarter" idx="12"/>
          </p:nvPr>
        </p:nvSpPr>
        <p:spPr/>
        <p:txBody>
          <a:bodyPr/>
          <a:lstStyle/>
          <a:p>
            <a:fld id="{519FA752-D1CF-498F-B0BD-05E47309CED3}" type="slidenum">
              <a:rPr lang="en-US" smtClean="0"/>
              <a:t>29</a:t>
            </a:fld>
            <a:endParaRPr lang="en-US"/>
          </a:p>
        </p:txBody>
      </p:sp>
    </p:spTree>
    <p:extLst>
      <p:ext uri="{BB962C8B-B14F-4D97-AF65-F5344CB8AC3E}">
        <p14:creationId xmlns:p14="http://schemas.microsoft.com/office/powerpoint/2010/main" val="1100601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5B7A-EC51-42C0-A3AF-C7C47F8C51C1}"/>
              </a:ext>
            </a:extLst>
          </p:cNvPr>
          <p:cNvSpPr>
            <a:spLocks noGrp="1"/>
          </p:cNvSpPr>
          <p:nvPr>
            <p:ph type="title"/>
          </p:nvPr>
        </p:nvSpPr>
        <p:spPr/>
        <p:txBody>
          <a:bodyPr/>
          <a:lstStyle/>
          <a:p>
            <a:r>
              <a:rPr lang="en-US" dirty="0"/>
              <a:t>Prologue</a:t>
            </a:r>
          </a:p>
        </p:txBody>
      </p:sp>
      <p:sp>
        <p:nvSpPr>
          <p:cNvPr id="3" name="Content Placeholder 2">
            <a:extLst>
              <a:ext uri="{FF2B5EF4-FFF2-40B4-BE49-F238E27FC236}">
                <a16:creationId xmlns:a16="http://schemas.microsoft.com/office/drawing/2014/main" id="{775408D7-1F39-4741-A3DF-76D9A3074AE8}"/>
              </a:ext>
            </a:extLst>
          </p:cNvPr>
          <p:cNvSpPr>
            <a:spLocks noGrp="1"/>
          </p:cNvSpPr>
          <p:nvPr>
            <p:ph idx="1"/>
          </p:nvPr>
        </p:nvSpPr>
        <p:spPr>
          <a:xfrm>
            <a:off x="838200" y="1635617"/>
            <a:ext cx="10515600" cy="4541346"/>
          </a:xfrm>
        </p:spPr>
        <p:txBody>
          <a:bodyPr/>
          <a:lstStyle/>
          <a:p>
            <a:r>
              <a:rPr lang="en-US" dirty="0"/>
              <a:t>Rust is an interesting and ambitious language.</a:t>
            </a:r>
          </a:p>
          <a:p>
            <a:r>
              <a:rPr lang="en-US" dirty="0"/>
              <a:t>Models help us understand important features of the language</a:t>
            </a:r>
          </a:p>
          <a:p>
            <a:pPr lvl="1"/>
            <a:r>
              <a:rPr lang="en-US" dirty="0"/>
              <a:t>Help us understand and use it effectively</a:t>
            </a:r>
          </a:p>
          <a:p>
            <a:r>
              <a:rPr lang="en-US" dirty="0"/>
              <a:t>We will consider:</a:t>
            </a:r>
          </a:p>
          <a:p>
            <a:pPr lvl="1"/>
            <a:r>
              <a:rPr lang="en-US" dirty="0"/>
              <a:t>Type Safety</a:t>
            </a:r>
          </a:p>
          <a:p>
            <a:pPr lvl="1"/>
            <a:r>
              <a:rPr lang="en-US" dirty="0"/>
              <a:t>Code Structure, Compilation, and Execution</a:t>
            </a:r>
          </a:p>
          <a:p>
            <a:pPr lvl="1"/>
            <a:r>
              <a:rPr lang="en-US" dirty="0"/>
              <a:t>Ownership – a key feature of Rust</a:t>
            </a:r>
          </a:p>
          <a:p>
            <a:pPr lvl="1"/>
            <a:r>
              <a:rPr lang="en-US" dirty="0"/>
              <a:t>Structs and the Rust object model</a:t>
            </a:r>
          </a:p>
          <a:p>
            <a:pPr lvl="1"/>
            <a:r>
              <a:rPr lang="en-US" dirty="0"/>
              <a:t>Generics</a:t>
            </a:r>
          </a:p>
          <a:p>
            <a:endParaRPr lang="en-US" dirty="0"/>
          </a:p>
        </p:txBody>
      </p:sp>
      <p:sp>
        <p:nvSpPr>
          <p:cNvPr id="4" name="Slide Number Placeholder 3">
            <a:extLst>
              <a:ext uri="{FF2B5EF4-FFF2-40B4-BE49-F238E27FC236}">
                <a16:creationId xmlns:a16="http://schemas.microsoft.com/office/drawing/2014/main" id="{AE5D9997-749D-445C-8B8A-50325F941DD9}"/>
              </a:ext>
            </a:extLst>
          </p:cNvPr>
          <p:cNvSpPr>
            <a:spLocks noGrp="1"/>
          </p:cNvSpPr>
          <p:nvPr>
            <p:ph type="sldNum" sz="quarter" idx="12"/>
          </p:nvPr>
        </p:nvSpPr>
        <p:spPr/>
        <p:txBody>
          <a:bodyPr/>
          <a:lstStyle/>
          <a:p>
            <a:fld id="{519FA752-D1CF-498F-B0BD-05E47309CED3}" type="slidenum">
              <a:rPr lang="en-US" smtClean="0"/>
              <a:t>3</a:t>
            </a:fld>
            <a:endParaRPr lang="en-US"/>
          </a:p>
        </p:txBody>
      </p:sp>
    </p:spTree>
    <p:extLst>
      <p:ext uri="{BB962C8B-B14F-4D97-AF65-F5344CB8AC3E}">
        <p14:creationId xmlns:p14="http://schemas.microsoft.com/office/powerpoint/2010/main" val="2658096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BB42-655D-4707-93D4-870865083213}"/>
              </a:ext>
            </a:extLst>
          </p:cNvPr>
          <p:cNvSpPr>
            <a:spLocks noGrp="1"/>
          </p:cNvSpPr>
          <p:nvPr>
            <p:ph type="title"/>
          </p:nvPr>
        </p:nvSpPr>
        <p:spPr>
          <a:xfrm>
            <a:off x="838200" y="365126"/>
            <a:ext cx="10515600" cy="813292"/>
          </a:xfrm>
        </p:spPr>
        <p:txBody>
          <a:bodyPr/>
          <a:lstStyle/>
          <a:p>
            <a:r>
              <a:rPr lang="en-US" dirty="0"/>
              <a:t>Object Construction</a:t>
            </a:r>
          </a:p>
        </p:txBody>
      </p:sp>
      <p:sp>
        <p:nvSpPr>
          <p:cNvPr id="3" name="Content Placeholder 2">
            <a:extLst>
              <a:ext uri="{FF2B5EF4-FFF2-40B4-BE49-F238E27FC236}">
                <a16:creationId xmlns:a16="http://schemas.microsoft.com/office/drawing/2014/main" id="{20492D8E-D362-4ADD-9412-CA2EF0227B80}"/>
              </a:ext>
            </a:extLst>
          </p:cNvPr>
          <p:cNvSpPr>
            <a:spLocks noGrp="1"/>
          </p:cNvSpPr>
          <p:nvPr>
            <p:ph sz="half" idx="1"/>
          </p:nvPr>
        </p:nvSpPr>
        <p:spPr>
          <a:xfrm>
            <a:off x="838200" y="1397358"/>
            <a:ext cx="5858814" cy="4779605"/>
          </a:xfrm>
        </p:spPr>
        <p:txBody>
          <a:bodyPr>
            <a:noAutofit/>
          </a:bodyPr>
          <a:lstStyle/>
          <a:p>
            <a:r>
              <a:rPr lang="en-US" sz="2000" dirty="0"/>
              <a:t>When B is constructed its C component is constructed in its memory footprint. That means that C is constructed as part of B’s construction.</a:t>
            </a:r>
          </a:p>
          <a:p>
            <a:r>
              <a:rPr lang="en-US" sz="2000" dirty="0"/>
              <a:t>When D is constructed its base B is constructed in its memory footprint. So B is constructed as part of D’s construction.</a:t>
            </a:r>
          </a:p>
          <a:p>
            <a:r>
              <a:rPr lang="en-US" sz="2000" dirty="0"/>
              <a:t>These are required events that affect the syntax of the constructors we write.</a:t>
            </a:r>
          </a:p>
          <a:p>
            <a:pPr lvl="1"/>
            <a:r>
              <a:rPr lang="en-US" sz="1800" dirty="0"/>
              <a:t>We use an initialization sequence for B to determine how C is to be constructed.</a:t>
            </a:r>
          </a:p>
          <a:p>
            <a:pPr lvl="1"/>
            <a:r>
              <a:rPr lang="en-US" sz="1800" dirty="0"/>
              <a:t>Similarly, D uses an initialization sequence to determine how B is constructed.</a:t>
            </a:r>
          </a:p>
        </p:txBody>
      </p:sp>
      <p:pic>
        <p:nvPicPr>
          <p:cNvPr id="6" name="Content Placeholder 5" descr="A close up of text on a white background&#10;&#10;Description automatically generated">
            <a:extLst>
              <a:ext uri="{FF2B5EF4-FFF2-40B4-BE49-F238E27FC236}">
                <a16:creationId xmlns:a16="http://schemas.microsoft.com/office/drawing/2014/main" id="{44CE5100-4CBD-4BE3-8686-4925A7E2B88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9290" y="676911"/>
            <a:ext cx="3993524" cy="3110249"/>
          </a:xfrm>
        </p:spPr>
      </p:pic>
      <p:sp>
        <p:nvSpPr>
          <p:cNvPr id="7" name="TextBox 6">
            <a:extLst>
              <a:ext uri="{FF2B5EF4-FFF2-40B4-BE49-F238E27FC236}">
                <a16:creationId xmlns:a16="http://schemas.microsoft.com/office/drawing/2014/main" id="{5C27AEB5-7C38-413C-A761-2D002AFD18F9}"/>
              </a:ext>
            </a:extLst>
          </p:cNvPr>
          <p:cNvSpPr txBox="1"/>
          <p:nvPr/>
        </p:nvSpPr>
        <p:spPr>
          <a:xfrm>
            <a:off x="6697017" y="4179194"/>
            <a:ext cx="5074276" cy="1815882"/>
          </a:xfrm>
          <a:prstGeom prst="rect">
            <a:avLst/>
          </a:prstGeom>
          <a:noFill/>
        </p:spPr>
        <p:txBody>
          <a:bodyPr wrap="square" rtlCol="0">
            <a:spAutoFit/>
          </a:bodyPr>
          <a:lstStyle/>
          <a:p>
            <a:pPr marL="285750" indent="-285750">
              <a:buFont typeface="Arial" panose="020B0604020202020204" pitchFamily="34" charset="0"/>
              <a:buChar char="•"/>
            </a:pPr>
            <a:r>
              <a:rPr lang="en-US" sz="2000" dirty="0"/>
              <a:t>Code for this example:</a:t>
            </a:r>
            <a:br>
              <a:rPr lang="en-US" sz="2000" dirty="0"/>
            </a:br>
            <a:r>
              <a:rPr lang="en-US" dirty="0">
                <a:hlinkClick r:id="rId3"/>
              </a:rPr>
              <a:t>https://github.com/JimFawcett/CppStory</a:t>
            </a:r>
            <a:r>
              <a:rPr lang="en-US" dirty="0"/>
              <a:t> in Chapter1-Classes</a:t>
            </a:r>
          </a:p>
          <a:p>
            <a:pPr marL="285750" indent="-285750">
              <a:buFont typeface="Arial" panose="020B0604020202020204" pitchFamily="34" charset="0"/>
              <a:buChar char="•"/>
            </a:pPr>
            <a:r>
              <a:rPr lang="en-US" sz="2000" dirty="0"/>
              <a:t>Documented in: </a:t>
            </a:r>
            <a:r>
              <a:rPr lang="en-US" dirty="0">
                <a:hlinkClick r:id="rId4"/>
              </a:rPr>
              <a:t>https://JimFawcett.github.io/CppStoryRepo.html</a:t>
            </a:r>
            <a:r>
              <a:rPr lang="en-US" dirty="0"/>
              <a:t> </a:t>
            </a:r>
            <a:endParaRPr lang="en-US" sz="2000" dirty="0"/>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4A411B7-05FA-4D3A-BA01-914112D17FC8}"/>
              </a:ext>
            </a:extLst>
          </p:cNvPr>
          <p:cNvSpPr>
            <a:spLocks noGrp="1"/>
          </p:cNvSpPr>
          <p:nvPr>
            <p:ph type="sldNum" sz="quarter" idx="12"/>
          </p:nvPr>
        </p:nvSpPr>
        <p:spPr/>
        <p:txBody>
          <a:bodyPr/>
          <a:lstStyle/>
          <a:p>
            <a:fld id="{519FA752-D1CF-498F-B0BD-05E47309CED3}" type="slidenum">
              <a:rPr lang="en-US" smtClean="0"/>
              <a:t>30</a:t>
            </a:fld>
            <a:endParaRPr lang="en-US"/>
          </a:p>
        </p:txBody>
      </p:sp>
      <p:sp>
        <p:nvSpPr>
          <p:cNvPr id="8" name="TextBox 7">
            <a:extLst>
              <a:ext uri="{FF2B5EF4-FFF2-40B4-BE49-F238E27FC236}">
                <a16:creationId xmlns:a16="http://schemas.microsoft.com/office/drawing/2014/main" id="{CEE43604-62B1-49A2-961E-36EBEF60E4CA}"/>
              </a:ext>
            </a:extLst>
          </p:cNvPr>
          <p:cNvSpPr txBox="1"/>
          <p:nvPr/>
        </p:nvSpPr>
        <p:spPr>
          <a:xfrm>
            <a:off x="812444" y="5203069"/>
            <a:ext cx="5556161" cy="1323439"/>
          </a:xfrm>
          <a:prstGeom prst="rect">
            <a:avLst/>
          </a:prstGeom>
          <a:noFill/>
          <a:ln>
            <a:solidFill>
              <a:schemeClr val="tx1"/>
            </a:solidFill>
          </a:ln>
        </p:spPr>
        <p:txBody>
          <a:bodyPr wrap="square" rtlCol="0">
            <a:spAutoFit/>
          </a:bodyPr>
          <a:lstStyle/>
          <a:p>
            <a:r>
              <a:rPr lang="en-US" sz="1600" dirty="0">
                <a:latin typeface="Consolas" panose="020B0609020204030204" pitchFamily="49" charset="0"/>
              </a:rPr>
              <a:t>Point::Point(</a:t>
            </a:r>
            <a:r>
              <a:rPr lang="en-US" sz="1600" dirty="0" err="1">
                <a:latin typeface="Consolas" panose="020B0609020204030204" pitchFamily="49" charset="0"/>
              </a:rPr>
              <a:t>size_t</a:t>
            </a:r>
            <a:r>
              <a:rPr lang="en-US" sz="1600" dirty="0">
                <a:latin typeface="Consolas" panose="020B0609020204030204" pitchFamily="49" charset="0"/>
              </a:rPr>
              <a:t> N, const std::string&amp; name) : name_(name) </a:t>
            </a:r>
          </a:p>
          <a:p>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coordinates_.reserve</a:t>
            </a:r>
            <a:r>
              <a:rPr lang="en-US" sz="1600" dirty="0">
                <a:latin typeface="Consolas" panose="020B0609020204030204" pitchFamily="49" charset="0"/>
              </a:rPr>
              <a:t>(N);</a:t>
            </a:r>
          </a:p>
          <a:p>
            <a:r>
              <a:rPr lang="en-US" sz="1600" dirty="0">
                <a:latin typeface="Consolas" panose="020B0609020204030204" pitchFamily="49" charset="0"/>
              </a:rPr>
              <a:t>}</a:t>
            </a:r>
          </a:p>
        </p:txBody>
      </p:sp>
      <p:sp>
        <p:nvSpPr>
          <p:cNvPr id="9" name="Arrow: Right 8">
            <a:extLst>
              <a:ext uri="{FF2B5EF4-FFF2-40B4-BE49-F238E27FC236}">
                <a16:creationId xmlns:a16="http://schemas.microsoft.com/office/drawing/2014/main" id="{D15C7E18-8495-426C-B930-D8D3736282D7}"/>
              </a:ext>
            </a:extLst>
          </p:cNvPr>
          <p:cNvSpPr/>
          <p:nvPr/>
        </p:nvSpPr>
        <p:spPr>
          <a:xfrm rot="11140176">
            <a:off x="2679342" y="5677665"/>
            <a:ext cx="1274472" cy="188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43F1FF5-58EC-4AF4-A438-997B1C3A3E95}"/>
              </a:ext>
            </a:extLst>
          </p:cNvPr>
          <p:cNvSpPr txBox="1"/>
          <p:nvPr/>
        </p:nvSpPr>
        <p:spPr>
          <a:xfrm>
            <a:off x="3960016" y="5680122"/>
            <a:ext cx="2492062" cy="369332"/>
          </a:xfrm>
          <a:prstGeom prst="rect">
            <a:avLst/>
          </a:prstGeom>
          <a:noFill/>
        </p:spPr>
        <p:txBody>
          <a:bodyPr wrap="square" rtlCol="0">
            <a:spAutoFit/>
          </a:bodyPr>
          <a:lstStyle/>
          <a:p>
            <a:r>
              <a:rPr lang="en-US" b="1" dirty="0"/>
              <a:t>Initialization sequence</a:t>
            </a:r>
          </a:p>
        </p:txBody>
      </p:sp>
    </p:spTree>
    <p:extLst>
      <p:ext uri="{BB962C8B-B14F-4D97-AF65-F5344CB8AC3E}">
        <p14:creationId xmlns:p14="http://schemas.microsoft.com/office/powerpoint/2010/main" val="3101875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5BD46C-23DD-4B6D-B38B-BC569C8D8D0C}"/>
              </a:ext>
            </a:extLst>
          </p:cNvPr>
          <p:cNvSpPr>
            <a:spLocks noGrp="1"/>
          </p:cNvSpPr>
          <p:nvPr>
            <p:ph type="title"/>
          </p:nvPr>
        </p:nvSpPr>
        <p:spPr>
          <a:xfrm>
            <a:off x="838200" y="365126"/>
            <a:ext cx="10515600" cy="652305"/>
          </a:xfrm>
        </p:spPr>
        <p:txBody>
          <a:bodyPr>
            <a:normAutofit fontScale="90000"/>
          </a:bodyPr>
          <a:lstStyle/>
          <a:p>
            <a:r>
              <a:rPr lang="en-US" dirty="0"/>
              <a:t>Value Types</a:t>
            </a:r>
          </a:p>
        </p:txBody>
      </p:sp>
      <p:sp>
        <p:nvSpPr>
          <p:cNvPr id="8" name="Content Placeholder 7">
            <a:extLst>
              <a:ext uri="{FF2B5EF4-FFF2-40B4-BE49-F238E27FC236}">
                <a16:creationId xmlns:a16="http://schemas.microsoft.com/office/drawing/2014/main" id="{ECBE2750-AD66-43B6-B577-5DA514487BDD}"/>
              </a:ext>
            </a:extLst>
          </p:cNvPr>
          <p:cNvSpPr>
            <a:spLocks noGrp="1"/>
          </p:cNvSpPr>
          <p:nvPr>
            <p:ph sz="half" idx="1"/>
          </p:nvPr>
        </p:nvSpPr>
        <p:spPr>
          <a:xfrm>
            <a:off x="838199" y="1119984"/>
            <a:ext cx="6090635" cy="5519076"/>
          </a:xfrm>
        </p:spPr>
        <p:txBody>
          <a:bodyPr>
            <a:noAutofit/>
          </a:bodyPr>
          <a:lstStyle/>
          <a:p>
            <a:r>
              <a:rPr lang="en-US" sz="2400" dirty="0"/>
              <a:t>Value types have </a:t>
            </a:r>
            <a:r>
              <a:rPr lang="en-US" sz="2400" b="1" dirty="0"/>
              <a:t>instances</a:t>
            </a:r>
            <a:r>
              <a:rPr lang="en-US" sz="2400" dirty="0"/>
              <a:t> that can be copied and assigned.</a:t>
            </a:r>
          </a:p>
          <a:p>
            <a:r>
              <a:rPr lang="en-US" sz="2400" dirty="0"/>
              <a:t>C++ has been designed from the beginning to support creation of user-define value types.</a:t>
            </a:r>
          </a:p>
          <a:p>
            <a:pPr lvl="1"/>
            <a:r>
              <a:rPr lang="en-US" sz="2000" dirty="0"/>
              <a:t>If class member data and base member data have correct copy and assignment semantics,  copies are made by copying each of the class and base members, and for assignment the process is the same. Examples are classes with only fundamental types and STL containers as data members.</a:t>
            </a:r>
          </a:p>
          <a:p>
            <a:pPr lvl="1"/>
            <a:r>
              <a:rPr lang="en-US" sz="2000" dirty="0"/>
              <a:t>If class members do not have correct copy and assignment semantics C++ supports the definition of copy constructors and assignment operators that the developer designs to provide correct copy and assignment operations. Examples are classes that contain pointer data members.</a:t>
            </a:r>
          </a:p>
          <a:p>
            <a:r>
              <a:rPr lang="en-US" sz="2400" dirty="0"/>
              <a:t>Point is a value type.</a:t>
            </a:r>
          </a:p>
        </p:txBody>
      </p:sp>
      <p:sp>
        <p:nvSpPr>
          <p:cNvPr id="18" name="Content Placeholder 4">
            <a:extLst>
              <a:ext uri="{FF2B5EF4-FFF2-40B4-BE49-F238E27FC236}">
                <a16:creationId xmlns:a16="http://schemas.microsoft.com/office/drawing/2014/main" id="{8F5551AD-387B-4D16-97BE-602BBE887CEE}"/>
              </a:ext>
            </a:extLst>
          </p:cNvPr>
          <p:cNvSpPr txBox="1">
            <a:spLocks/>
          </p:cNvSpPr>
          <p:nvPr/>
        </p:nvSpPr>
        <p:spPr>
          <a:xfrm>
            <a:off x="7102698" y="2273114"/>
            <a:ext cx="4572001" cy="4064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endParaRPr lang="en-US" sz="1200" dirty="0">
              <a:latin typeface="Consolas" panose="020B0609020204030204" pitchFamily="49" charset="0"/>
            </a:endParaRP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class Point {</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public:</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iterator = std::vector&lt;double&gt;::iterator;</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a:t>
            </a:r>
            <a:r>
              <a:rPr lang="en-US" sz="1200" b="1" dirty="0" err="1">
                <a:latin typeface="Consolas" panose="020B0609020204030204" pitchFamily="49" charset="0"/>
              </a:rPr>
              <a:t>size_t</a:t>
            </a:r>
            <a:r>
              <a:rPr lang="en-US" sz="1200" b="1" dirty="0">
                <a:latin typeface="Consolas" panose="020B0609020204030204" pitchFamily="49" charset="0"/>
              </a:rPr>
              <a:t> N, const std::string&amp; name = "none");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void name(const std::string&amp; name);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begin();</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end();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private: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name_ = "unspecified";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std::vector&lt;double&gt; coordinates_;</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a:t>
            </a:r>
          </a:p>
          <a:p>
            <a:pPr marL="0" indent="0">
              <a:buFont typeface="Arial" panose="020B0604020202020204" pitchFamily="34" charset="0"/>
              <a:buNone/>
            </a:pPr>
            <a:endParaRPr lang="en-US" sz="3200" dirty="0"/>
          </a:p>
        </p:txBody>
      </p:sp>
      <p:pic>
        <p:nvPicPr>
          <p:cNvPr id="19" name="Content Placeholder 7" descr="A close up of text on a white background&#10;&#10;Description automatically generated">
            <a:extLst>
              <a:ext uri="{FF2B5EF4-FFF2-40B4-BE49-F238E27FC236}">
                <a16:creationId xmlns:a16="http://schemas.microsoft.com/office/drawing/2014/main" id="{AE1EEED1-92BF-41AA-96BE-036A2190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660" y="262574"/>
            <a:ext cx="3133857" cy="2409792"/>
          </a:xfrm>
          <a:prstGeom prst="rect">
            <a:avLst/>
          </a:prstGeom>
        </p:spPr>
      </p:pic>
      <p:sp>
        <p:nvSpPr>
          <p:cNvPr id="2" name="Slide Number Placeholder 1">
            <a:extLst>
              <a:ext uri="{FF2B5EF4-FFF2-40B4-BE49-F238E27FC236}">
                <a16:creationId xmlns:a16="http://schemas.microsoft.com/office/drawing/2014/main" id="{99B86E2C-F299-4D84-9B19-5A5414B5758A}"/>
              </a:ext>
            </a:extLst>
          </p:cNvPr>
          <p:cNvSpPr>
            <a:spLocks noGrp="1"/>
          </p:cNvSpPr>
          <p:nvPr>
            <p:ph type="sldNum" sz="quarter" idx="12"/>
          </p:nvPr>
        </p:nvSpPr>
        <p:spPr/>
        <p:txBody>
          <a:bodyPr/>
          <a:lstStyle/>
          <a:p>
            <a:fld id="{519FA752-D1CF-498F-B0BD-05E47309CED3}" type="slidenum">
              <a:rPr lang="en-US" smtClean="0"/>
              <a:t>31</a:t>
            </a:fld>
            <a:endParaRPr lang="en-US"/>
          </a:p>
        </p:txBody>
      </p:sp>
    </p:spTree>
    <p:extLst>
      <p:ext uri="{BB962C8B-B14F-4D97-AF65-F5344CB8AC3E}">
        <p14:creationId xmlns:p14="http://schemas.microsoft.com/office/powerpoint/2010/main" val="1280875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7 – Polymorphism</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3654350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8571-3214-44D2-BE5B-53F4F1B069F2}"/>
              </a:ext>
            </a:extLst>
          </p:cNvPr>
          <p:cNvSpPr>
            <a:spLocks noGrp="1"/>
          </p:cNvSpPr>
          <p:nvPr>
            <p:ph type="title"/>
          </p:nvPr>
        </p:nvSpPr>
        <p:spPr>
          <a:xfrm>
            <a:off x="838200" y="365126"/>
            <a:ext cx="10515600" cy="877686"/>
          </a:xfrm>
          <a:solidFill>
            <a:schemeClr val="bg2"/>
          </a:solidFill>
        </p:spPr>
        <p:txBody>
          <a:bodyPr/>
          <a:lstStyle/>
          <a:p>
            <a:r>
              <a:rPr lang="en-US" dirty="0"/>
              <a:t>7. Polymorphism</a:t>
            </a:r>
          </a:p>
        </p:txBody>
      </p:sp>
      <p:sp>
        <p:nvSpPr>
          <p:cNvPr id="5" name="Content Placeholder 4">
            <a:extLst>
              <a:ext uri="{FF2B5EF4-FFF2-40B4-BE49-F238E27FC236}">
                <a16:creationId xmlns:a16="http://schemas.microsoft.com/office/drawing/2014/main" id="{698A17EC-81C8-43AE-970E-F1EB66F94747}"/>
              </a:ext>
            </a:extLst>
          </p:cNvPr>
          <p:cNvSpPr>
            <a:spLocks noGrp="1"/>
          </p:cNvSpPr>
          <p:nvPr>
            <p:ph sz="half" idx="1"/>
          </p:nvPr>
        </p:nvSpPr>
        <p:spPr>
          <a:xfrm>
            <a:off x="838200" y="1577662"/>
            <a:ext cx="5257800" cy="4599301"/>
          </a:xfrm>
        </p:spPr>
        <p:txBody>
          <a:bodyPr>
            <a:noAutofit/>
          </a:bodyPr>
          <a:lstStyle/>
          <a:p>
            <a:r>
              <a:rPr lang="en-US" sz="2000" dirty="0"/>
              <a:t>When a class D derives from some class B it inherits all of the methods and data of B.</a:t>
            </a:r>
            <a:br>
              <a:rPr lang="en-US" sz="2000" dirty="0"/>
            </a:br>
            <a:br>
              <a:rPr lang="en-US" sz="600" dirty="0"/>
            </a:br>
            <a:r>
              <a:rPr lang="en-US" sz="2000" dirty="0"/>
              <a:t> 	class D : public B { … };</a:t>
            </a:r>
          </a:p>
          <a:p>
            <a:r>
              <a:rPr lang="en-US" sz="2000" dirty="0"/>
              <a:t>If there are multiple derived classes: D1, D2, … a base class pointer or reference can be bound to any one of them:</a:t>
            </a:r>
            <a:br>
              <a:rPr lang="en-US" sz="2000" dirty="0"/>
            </a:br>
            <a:r>
              <a:rPr lang="en-US" sz="2000" dirty="0"/>
              <a:t> 	B* </a:t>
            </a:r>
            <a:r>
              <a:rPr lang="en-US" sz="2000" dirty="0" err="1"/>
              <a:t>pB</a:t>
            </a:r>
            <a:r>
              <a:rPr lang="en-US" sz="2000" dirty="0"/>
              <a:t> = &amp;D1</a:t>
            </a:r>
            <a:br>
              <a:rPr lang="en-US" sz="2000" dirty="0"/>
            </a:br>
            <a:r>
              <a:rPr lang="en-US" sz="2000" dirty="0"/>
              <a:t> 	B&amp; </a:t>
            </a:r>
            <a:r>
              <a:rPr lang="en-US" sz="2000" dirty="0" err="1"/>
              <a:t>br</a:t>
            </a:r>
            <a:r>
              <a:rPr lang="en-US" sz="2000" dirty="0"/>
              <a:t> = D2;</a:t>
            </a:r>
          </a:p>
          <a:p>
            <a:r>
              <a:rPr lang="en-US" sz="2000" dirty="0"/>
              <a:t>Functions that accept a base pointer will accept a base pointer bound to any derived class:</a:t>
            </a:r>
            <a:br>
              <a:rPr lang="en-US" sz="2000" dirty="0"/>
            </a:br>
            <a:r>
              <a:rPr lang="en-US" sz="2000" dirty="0"/>
              <a:t> 	fun(</a:t>
            </a:r>
            <a:r>
              <a:rPr lang="en-US" sz="2000" dirty="0" err="1"/>
              <a:t>pB</a:t>
            </a:r>
            <a:r>
              <a:rPr lang="en-US" sz="2000" dirty="0"/>
              <a:t>)</a:t>
            </a:r>
            <a:br>
              <a:rPr lang="en-US" sz="2000" dirty="0"/>
            </a:br>
            <a:br>
              <a:rPr lang="en-US" sz="500" dirty="0"/>
            </a:br>
            <a:r>
              <a:rPr lang="en-US" sz="2000" dirty="0"/>
              <a:t>This allows fun to process any of the derived objects using syntax specified by the base class.</a:t>
            </a:r>
          </a:p>
        </p:txBody>
      </p:sp>
      <p:sp>
        <p:nvSpPr>
          <p:cNvPr id="4" name="Slide Number Placeholder 3">
            <a:extLst>
              <a:ext uri="{FF2B5EF4-FFF2-40B4-BE49-F238E27FC236}">
                <a16:creationId xmlns:a16="http://schemas.microsoft.com/office/drawing/2014/main" id="{B00C925D-F1A1-46ED-B257-46E1FD3441EF}"/>
              </a:ext>
            </a:extLst>
          </p:cNvPr>
          <p:cNvSpPr>
            <a:spLocks noGrp="1"/>
          </p:cNvSpPr>
          <p:nvPr>
            <p:ph type="sldNum" sz="quarter" idx="12"/>
          </p:nvPr>
        </p:nvSpPr>
        <p:spPr/>
        <p:txBody>
          <a:bodyPr/>
          <a:lstStyle/>
          <a:p>
            <a:fld id="{519FA752-D1CF-498F-B0BD-05E47309CED3}" type="slidenum">
              <a:rPr lang="en-US" smtClean="0"/>
              <a:t>33</a:t>
            </a:fld>
            <a:endParaRPr lang="en-US"/>
          </a:p>
        </p:txBody>
      </p:sp>
      <p:sp>
        <p:nvSpPr>
          <p:cNvPr id="9" name="Content Placeholder 8">
            <a:extLst>
              <a:ext uri="{FF2B5EF4-FFF2-40B4-BE49-F238E27FC236}">
                <a16:creationId xmlns:a16="http://schemas.microsoft.com/office/drawing/2014/main" id="{3AEAFEA8-F72A-49B6-B11F-626108B9E96C}"/>
              </a:ext>
            </a:extLst>
          </p:cNvPr>
          <p:cNvSpPr>
            <a:spLocks noGrp="1"/>
          </p:cNvSpPr>
          <p:nvPr>
            <p:ph sz="half" idx="2"/>
          </p:nvPr>
        </p:nvSpPr>
        <p:spPr>
          <a:xfrm>
            <a:off x="6413678" y="1577662"/>
            <a:ext cx="4940121" cy="4599301"/>
          </a:xfrm>
        </p:spPr>
        <p:txBody>
          <a:bodyPr>
            <a:normAutofit/>
          </a:bodyPr>
          <a:lstStyle/>
          <a:p>
            <a:r>
              <a:rPr lang="en-US" sz="2000" dirty="0"/>
              <a:t>Inheritance supports two features:</a:t>
            </a:r>
          </a:p>
          <a:p>
            <a:pPr marL="914400" lvl="1" indent="-457200">
              <a:buFont typeface="+mj-lt"/>
              <a:buAutoNum type="arabicPeriod"/>
            </a:pPr>
            <a:r>
              <a:rPr lang="en-US" sz="1800" dirty="0"/>
              <a:t>Inheritance of implementation, e.g., all of the methods of a base class</a:t>
            </a:r>
          </a:p>
          <a:p>
            <a:pPr marL="914400" lvl="1" indent="-457200">
              <a:buFont typeface="+mj-lt"/>
              <a:buAutoNum type="arabicPeriod"/>
            </a:pPr>
            <a:r>
              <a:rPr lang="en-US" sz="1800" dirty="0"/>
              <a:t>Substitution of derived instances in functions that are typed to accept base pointers or references.</a:t>
            </a:r>
          </a:p>
          <a:p>
            <a:r>
              <a:rPr lang="en-US" sz="2000" dirty="0"/>
              <a:t>Of these two features, substitutability is the more important.  It allows us to build very flexible code.</a:t>
            </a:r>
          </a:p>
          <a:p>
            <a:pPr lvl="1"/>
            <a:r>
              <a:rPr lang="en-US" sz="1800" dirty="0"/>
              <a:t>If we need to add a new derived class, all the functions that accept base pointers or references don’t change.  They simply use the base class language, inherited by every derived class, to interact with that input.</a:t>
            </a:r>
          </a:p>
        </p:txBody>
      </p:sp>
    </p:spTree>
    <p:extLst>
      <p:ext uri="{BB962C8B-B14F-4D97-AF65-F5344CB8AC3E}">
        <p14:creationId xmlns:p14="http://schemas.microsoft.com/office/powerpoint/2010/main" val="2737115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360A6-AAE6-4CAA-A9B4-08D33C60C3DD}"/>
              </a:ext>
            </a:extLst>
          </p:cNvPr>
          <p:cNvSpPr>
            <a:spLocks noGrp="1"/>
          </p:cNvSpPr>
          <p:nvPr>
            <p:ph type="title"/>
          </p:nvPr>
        </p:nvSpPr>
        <p:spPr>
          <a:xfrm>
            <a:off x="838200" y="365125"/>
            <a:ext cx="10515600" cy="845489"/>
          </a:xfrm>
        </p:spPr>
        <p:txBody>
          <a:bodyPr/>
          <a:lstStyle/>
          <a:p>
            <a:r>
              <a:rPr lang="en-US" dirty="0"/>
              <a:t>Virtual Function Dispatching</a:t>
            </a:r>
          </a:p>
        </p:txBody>
      </p:sp>
      <p:sp>
        <p:nvSpPr>
          <p:cNvPr id="3" name="Content Placeholder 2">
            <a:extLst>
              <a:ext uri="{FF2B5EF4-FFF2-40B4-BE49-F238E27FC236}">
                <a16:creationId xmlns:a16="http://schemas.microsoft.com/office/drawing/2014/main" id="{E80245F7-A1B6-40D6-A4F0-EECE852AE046}"/>
              </a:ext>
            </a:extLst>
          </p:cNvPr>
          <p:cNvSpPr>
            <a:spLocks noGrp="1"/>
          </p:cNvSpPr>
          <p:nvPr>
            <p:ph sz="half" idx="1"/>
          </p:nvPr>
        </p:nvSpPr>
        <p:spPr>
          <a:xfrm>
            <a:off x="838200" y="1371600"/>
            <a:ext cx="5181600" cy="4901955"/>
          </a:xfrm>
        </p:spPr>
        <p:txBody>
          <a:bodyPr>
            <a:noAutofit/>
          </a:bodyPr>
          <a:lstStyle/>
          <a:p>
            <a:r>
              <a:rPr lang="en-US" sz="1800" dirty="0"/>
              <a:t>Every class that includes one or more virtual functions has a Virtual function pointer Table (VTBL)</a:t>
            </a:r>
          </a:p>
          <a:p>
            <a:r>
              <a:rPr lang="en-US" sz="1800" dirty="0"/>
              <a:t>The class B defines three virtual functions and for each of those its VTBL has a pointer bound to the code defined for that function.</a:t>
            </a:r>
          </a:p>
          <a:p>
            <a:r>
              <a:rPr lang="en-US" sz="1800" dirty="0"/>
              <a:t>Class D, derived from B, has a VTBL with pointers to code for each of its functions.</a:t>
            </a:r>
          </a:p>
          <a:p>
            <a:pPr lvl="1"/>
            <a:r>
              <a:rPr lang="en-US" sz="1400" dirty="0"/>
              <a:t>pMf1 points to B:Mf1 because D did not override that method</a:t>
            </a:r>
          </a:p>
          <a:p>
            <a:pPr lvl="1"/>
            <a:r>
              <a:rPr lang="en-US" sz="1400" dirty="0"/>
              <a:t>pMf2 points to D:Mf2 because D did override that method.</a:t>
            </a:r>
          </a:p>
          <a:p>
            <a:pPr lvl="1"/>
            <a:r>
              <a:rPr lang="en-US" sz="1400" dirty="0"/>
              <a:t>pMf3 points to code for a new virtual function defined in D but not in B.</a:t>
            </a:r>
          </a:p>
          <a:p>
            <a:r>
              <a:rPr lang="en-US" sz="1800" dirty="0"/>
              <a:t>When we invoke a method on a derived instance using a base pointer, the code invoked is reached through one of the VTBL pointers.</a:t>
            </a:r>
          </a:p>
        </p:txBody>
      </p:sp>
      <p:sp>
        <p:nvSpPr>
          <p:cNvPr id="5" name="Slide Number Placeholder 4">
            <a:extLst>
              <a:ext uri="{FF2B5EF4-FFF2-40B4-BE49-F238E27FC236}">
                <a16:creationId xmlns:a16="http://schemas.microsoft.com/office/drawing/2014/main" id="{7D4F324E-5F42-4A88-B28B-E6DD171E445D}"/>
              </a:ext>
            </a:extLst>
          </p:cNvPr>
          <p:cNvSpPr>
            <a:spLocks noGrp="1"/>
          </p:cNvSpPr>
          <p:nvPr>
            <p:ph type="sldNum" sz="quarter" idx="12"/>
          </p:nvPr>
        </p:nvSpPr>
        <p:spPr/>
        <p:txBody>
          <a:bodyPr/>
          <a:lstStyle/>
          <a:p>
            <a:fld id="{519FA752-D1CF-498F-B0BD-05E47309CED3}" type="slidenum">
              <a:rPr lang="en-US" smtClean="0"/>
              <a:t>34</a:t>
            </a:fld>
            <a:endParaRPr lang="en-US"/>
          </a:p>
        </p:txBody>
      </p:sp>
      <p:pic>
        <p:nvPicPr>
          <p:cNvPr id="8" name="Content Placeholder 7" descr="A screenshot of a cell phone&#10;&#10;Description automatically generated">
            <a:extLst>
              <a:ext uri="{FF2B5EF4-FFF2-40B4-BE49-F238E27FC236}">
                <a16:creationId xmlns:a16="http://schemas.microsoft.com/office/drawing/2014/main" id="{E093C2D1-6368-4E1C-BA1F-EB774D9E754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71618" y="1371600"/>
            <a:ext cx="5082182" cy="4351338"/>
          </a:xfrm>
        </p:spPr>
      </p:pic>
    </p:spTree>
    <p:extLst>
      <p:ext uri="{BB962C8B-B14F-4D97-AF65-F5344CB8AC3E}">
        <p14:creationId xmlns:p14="http://schemas.microsoft.com/office/powerpoint/2010/main" val="3029304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B79B5-AAAD-45C6-A3CA-6738F9D83416}"/>
              </a:ext>
            </a:extLst>
          </p:cNvPr>
          <p:cNvSpPr>
            <a:spLocks noGrp="1"/>
          </p:cNvSpPr>
          <p:nvPr>
            <p:ph type="title"/>
          </p:nvPr>
        </p:nvSpPr>
        <p:spPr>
          <a:xfrm>
            <a:off x="838200" y="365126"/>
            <a:ext cx="10515600" cy="826170"/>
          </a:xfrm>
        </p:spPr>
        <p:txBody>
          <a:bodyPr/>
          <a:lstStyle/>
          <a:p>
            <a:r>
              <a:rPr lang="en-US" dirty="0"/>
              <a:t>Person Class Hierarchy Example</a:t>
            </a:r>
          </a:p>
        </p:txBody>
      </p:sp>
      <p:sp>
        <p:nvSpPr>
          <p:cNvPr id="3" name="Content Placeholder 2">
            <a:extLst>
              <a:ext uri="{FF2B5EF4-FFF2-40B4-BE49-F238E27FC236}">
                <a16:creationId xmlns:a16="http://schemas.microsoft.com/office/drawing/2014/main" id="{2CFB5D26-3820-47F2-AEA6-55C28F6F0F08}"/>
              </a:ext>
            </a:extLst>
          </p:cNvPr>
          <p:cNvSpPr>
            <a:spLocks noGrp="1"/>
          </p:cNvSpPr>
          <p:nvPr>
            <p:ph sz="half" idx="1"/>
          </p:nvPr>
        </p:nvSpPr>
        <p:spPr>
          <a:xfrm>
            <a:off x="838199" y="1332964"/>
            <a:ext cx="5845935" cy="5159910"/>
          </a:xfrm>
        </p:spPr>
        <p:txBody>
          <a:bodyPr>
            <a:normAutofit/>
          </a:bodyPr>
          <a:lstStyle/>
          <a:p>
            <a:r>
              <a:rPr lang="en-US" sz="2000" dirty="0"/>
              <a:t>The class structure shown on the right represents a software development organization.</a:t>
            </a:r>
          </a:p>
          <a:p>
            <a:r>
              <a:rPr lang="en-US" sz="2000" dirty="0"/>
              <a:t>Software Engineers inherit the person type and implement the </a:t>
            </a:r>
            <a:r>
              <a:rPr lang="en-US" sz="2000" dirty="0" err="1"/>
              <a:t>ISW_Eng</a:t>
            </a:r>
            <a:r>
              <a:rPr lang="en-US" sz="2000" dirty="0"/>
              <a:t> interface.  </a:t>
            </a:r>
            <a:r>
              <a:rPr lang="en-US" sz="2000" dirty="0" err="1"/>
              <a:t>SW_Eng</a:t>
            </a:r>
            <a:r>
              <a:rPr lang="en-US" sz="2000" dirty="0"/>
              <a:t> is an abstract base class for all software engineers.</a:t>
            </a:r>
          </a:p>
          <a:p>
            <a:r>
              <a:rPr lang="en-US" sz="2000" dirty="0"/>
              <a:t>Any function that accepts a pointer to </a:t>
            </a:r>
            <a:r>
              <a:rPr lang="en-US" sz="2000" dirty="0" err="1"/>
              <a:t>SW_Eng</a:t>
            </a:r>
            <a:r>
              <a:rPr lang="en-US" sz="2000" dirty="0"/>
              <a:t> will also accept pointers to Devs, </a:t>
            </a:r>
            <a:r>
              <a:rPr lang="en-US" sz="2000" dirty="0" err="1"/>
              <a:t>TeamLeads</a:t>
            </a:r>
            <a:r>
              <a:rPr lang="en-US" sz="2000" dirty="0"/>
              <a:t>, and </a:t>
            </a:r>
            <a:r>
              <a:rPr lang="en-US" sz="2000" dirty="0" err="1"/>
              <a:t>ProjMgrs</a:t>
            </a:r>
            <a:r>
              <a:rPr lang="en-US" sz="2000" dirty="0"/>
              <a:t>.</a:t>
            </a:r>
          </a:p>
          <a:p>
            <a:r>
              <a:rPr lang="en-US" sz="2000" dirty="0"/>
              <a:t>If </a:t>
            </a:r>
            <a:r>
              <a:rPr lang="en-US" sz="2000" dirty="0" err="1"/>
              <a:t>ISW_Eng</a:t>
            </a:r>
            <a:r>
              <a:rPr lang="en-US" sz="2000" dirty="0"/>
              <a:t> defines a pure virtual method, say </a:t>
            </a:r>
            <a:r>
              <a:rPr lang="en-US" sz="2000" dirty="0" err="1"/>
              <a:t>doWork</a:t>
            </a:r>
            <a:r>
              <a:rPr lang="en-US" sz="2000" dirty="0"/>
              <a:t>(), any derived class can override that method.</a:t>
            </a:r>
          </a:p>
          <a:p>
            <a:pPr lvl="1"/>
            <a:r>
              <a:rPr lang="en-US" sz="1600" dirty="0"/>
              <a:t>Devs </a:t>
            </a:r>
            <a:r>
              <a:rPr lang="en-US" sz="1600" dirty="0" err="1"/>
              <a:t>doWork</a:t>
            </a:r>
            <a:r>
              <a:rPr lang="en-US" sz="1600" dirty="0"/>
              <a:t> that </a:t>
            </a:r>
            <a:r>
              <a:rPr lang="en-US" sz="1600" dirty="0" err="1"/>
              <a:t>devs</a:t>
            </a:r>
            <a:r>
              <a:rPr lang="en-US" sz="1600" dirty="0"/>
              <a:t> do</a:t>
            </a:r>
          </a:p>
          <a:p>
            <a:pPr lvl="1"/>
            <a:r>
              <a:rPr lang="en-US" sz="1600" dirty="0" err="1"/>
              <a:t>TeamLeads</a:t>
            </a:r>
            <a:r>
              <a:rPr lang="en-US" sz="1600" dirty="0"/>
              <a:t> </a:t>
            </a:r>
            <a:r>
              <a:rPr lang="en-US" sz="1600" dirty="0" err="1"/>
              <a:t>doWork</a:t>
            </a:r>
            <a:r>
              <a:rPr lang="en-US" sz="1600" dirty="0"/>
              <a:t> that team leads do</a:t>
            </a:r>
          </a:p>
          <a:p>
            <a:pPr lvl="1"/>
            <a:r>
              <a:rPr lang="en-US" sz="1600" dirty="0" err="1"/>
              <a:t>ProjMgrs</a:t>
            </a:r>
            <a:r>
              <a:rPr lang="en-US" sz="1600" dirty="0"/>
              <a:t> </a:t>
            </a:r>
            <a:r>
              <a:rPr lang="en-US" sz="1600" dirty="0" err="1"/>
              <a:t>doWork</a:t>
            </a:r>
            <a:r>
              <a:rPr lang="en-US" sz="1600" dirty="0"/>
              <a:t> that project managers do</a:t>
            </a:r>
          </a:p>
          <a:p>
            <a:r>
              <a:rPr lang="en-US" sz="2000" dirty="0"/>
              <a:t>So the </a:t>
            </a:r>
            <a:r>
              <a:rPr lang="en-US" sz="2000" dirty="0" err="1"/>
              <a:t>doWork</a:t>
            </a:r>
            <a:r>
              <a:rPr lang="en-US" sz="2000" dirty="0"/>
              <a:t>() method binds to code based on the type of object bound to an </a:t>
            </a:r>
            <a:r>
              <a:rPr lang="en-US" sz="2000" dirty="0" err="1"/>
              <a:t>ISW_Eng</a:t>
            </a:r>
            <a:r>
              <a:rPr lang="en-US" sz="2000" dirty="0"/>
              <a:t> pointer. </a:t>
            </a:r>
          </a:p>
        </p:txBody>
      </p:sp>
      <p:sp>
        <p:nvSpPr>
          <p:cNvPr id="5" name="Slide Number Placeholder 4">
            <a:extLst>
              <a:ext uri="{FF2B5EF4-FFF2-40B4-BE49-F238E27FC236}">
                <a16:creationId xmlns:a16="http://schemas.microsoft.com/office/drawing/2014/main" id="{377886E2-CC49-4BDA-8902-001E8BE25C10}"/>
              </a:ext>
            </a:extLst>
          </p:cNvPr>
          <p:cNvSpPr>
            <a:spLocks noGrp="1"/>
          </p:cNvSpPr>
          <p:nvPr>
            <p:ph type="sldNum" sz="quarter" idx="12"/>
          </p:nvPr>
        </p:nvSpPr>
        <p:spPr/>
        <p:txBody>
          <a:bodyPr/>
          <a:lstStyle/>
          <a:p>
            <a:fld id="{519FA752-D1CF-498F-B0BD-05E47309CED3}" type="slidenum">
              <a:rPr lang="en-US" smtClean="0"/>
              <a:t>35</a:t>
            </a:fld>
            <a:endParaRPr lang="en-US" dirty="0"/>
          </a:p>
        </p:txBody>
      </p:sp>
      <p:pic>
        <p:nvPicPr>
          <p:cNvPr id="10" name="Content Placeholder 9" descr="A close up of text on a white background&#10;&#10;Description automatically generated">
            <a:extLst>
              <a:ext uri="{FF2B5EF4-FFF2-40B4-BE49-F238E27FC236}">
                <a16:creationId xmlns:a16="http://schemas.microsoft.com/office/drawing/2014/main" id="{C7E4A56C-0881-4CDC-B761-73A0030E1EB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98053" y="1253331"/>
            <a:ext cx="4792778" cy="4351338"/>
          </a:xfrm>
        </p:spPr>
      </p:pic>
    </p:spTree>
    <p:extLst>
      <p:ext uri="{BB962C8B-B14F-4D97-AF65-F5344CB8AC3E}">
        <p14:creationId xmlns:p14="http://schemas.microsoft.com/office/powerpoint/2010/main" val="37162887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8 – Templates</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8349581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87AC-D891-46F6-A2AA-91263E223A92}"/>
              </a:ext>
            </a:extLst>
          </p:cNvPr>
          <p:cNvSpPr>
            <a:spLocks noGrp="1"/>
          </p:cNvSpPr>
          <p:nvPr>
            <p:ph type="title"/>
          </p:nvPr>
        </p:nvSpPr>
        <p:spPr>
          <a:xfrm>
            <a:off x="838200" y="345807"/>
            <a:ext cx="10515600" cy="793974"/>
          </a:xfrm>
          <a:solidFill>
            <a:schemeClr val="bg2"/>
          </a:solidFill>
        </p:spPr>
        <p:txBody>
          <a:bodyPr/>
          <a:lstStyle/>
          <a:p>
            <a:r>
              <a:rPr lang="en-US" dirty="0"/>
              <a:t>8. Templates 	</a:t>
            </a:r>
            <a:r>
              <a:rPr lang="en-US" sz="1800" dirty="0">
                <a:hlinkClick r:id="rId2"/>
              </a:rPr>
              <a:t>https://jimfawcett.github.io/CppStory_Models.html#templ</a:t>
            </a:r>
            <a:endParaRPr lang="en-US" dirty="0"/>
          </a:p>
        </p:txBody>
      </p:sp>
      <p:pic>
        <p:nvPicPr>
          <p:cNvPr id="6" name="Content Placeholder 5" descr="A close up of a map&#10;&#10;Description automatically generated">
            <a:extLst>
              <a:ext uri="{FF2B5EF4-FFF2-40B4-BE49-F238E27FC236}">
                <a16:creationId xmlns:a16="http://schemas.microsoft.com/office/drawing/2014/main" id="{B6ED8D2E-EB01-4F98-8ABE-EE243FB89E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799" y="1658890"/>
            <a:ext cx="5629141" cy="3917662"/>
          </a:xfrm>
        </p:spPr>
      </p:pic>
      <p:sp>
        <p:nvSpPr>
          <p:cNvPr id="15" name="Content Placeholder 14">
            <a:extLst>
              <a:ext uri="{FF2B5EF4-FFF2-40B4-BE49-F238E27FC236}">
                <a16:creationId xmlns:a16="http://schemas.microsoft.com/office/drawing/2014/main" id="{70436D2C-51AC-4558-BF95-5699BC1B979A}"/>
              </a:ext>
            </a:extLst>
          </p:cNvPr>
          <p:cNvSpPr>
            <a:spLocks noGrp="1"/>
          </p:cNvSpPr>
          <p:nvPr>
            <p:ph sz="half" idx="1"/>
          </p:nvPr>
        </p:nvSpPr>
        <p:spPr>
          <a:xfrm>
            <a:off x="838200" y="1501251"/>
            <a:ext cx="5181600" cy="4351338"/>
          </a:xfrm>
        </p:spPr>
        <p:txBody>
          <a:bodyPr>
            <a:normAutofit/>
          </a:bodyPr>
          <a:lstStyle/>
          <a:p>
            <a:r>
              <a:rPr lang="en-US" sz="2000" dirty="0"/>
              <a:t>Function and class templates are code generators that create functions or classes from parameterized patterns.</a:t>
            </a:r>
          </a:p>
          <a:p>
            <a:r>
              <a:rPr lang="en-US" sz="2000" dirty="0"/>
              <a:t>Function templates generate concrete functions and class templates generate concrete classes when supplied, in application code, with specific types.</a:t>
            </a:r>
          </a:p>
          <a:p>
            <a:r>
              <a:rPr lang="en-US" sz="2000" dirty="0"/>
              <a:t>The class template, shown top right, generates a point class for each T specified in application code.  Here, the using code has instantiated it with two types, int and double, resulting in Point&lt;int&gt; and Point&lt;double&gt;, two distinct classes.</a:t>
            </a:r>
          </a:p>
        </p:txBody>
      </p:sp>
      <p:sp>
        <p:nvSpPr>
          <p:cNvPr id="3" name="Slide Number Placeholder 2">
            <a:extLst>
              <a:ext uri="{FF2B5EF4-FFF2-40B4-BE49-F238E27FC236}">
                <a16:creationId xmlns:a16="http://schemas.microsoft.com/office/drawing/2014/main" id="{C1F3935A-62A6-4738-87D8-033A84A84D02}"/>
              </a:ext>
            </a:extLst>
          </p:cNvPr>
          <p:cNvSpPr>
            <a:spLocks noGrp="1"/>
          </p:cNvSpPr>
          <p:nvPr>
            <p:ph type="sldNum" sz="quarter" idx="12"/>
          </p:nvPr>
        </p:nvSpPr>
        <p:spPr/>
        <p:txBody>
          <a:bodyPr/>
          <a:lstStyle/>
          <a:p>
            <a:fld id="{519FA752-D1CF-498F-B0BD-05E47309CED3}" type="slidenum">
              <a:rPr lang="en-US" smtClean="0"/>
              <a:t>37</a:t>
            </a:fld>
            <a:endParaRPr lang="en-US"/>
          </a:p>
        </p:txBody>
      </p:sp>
    </p:spTree>
    <p:extLst>
      <p:ext uri="{BB962C8B-B14F-4D97-AF65-F5344CB8AC3E}">
        <p14:creationId xmlns:p14="http://schemas.microsoft.com/office/powerpoint/2010/main" val="1191583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1900-BB83-4AF3-B5B4-2B0482F3015C}"/>
              </a:ext>
            </a:extLst>
          </p:cNvPr>
          <p:cNvSpPr>
            <a:spLocks noGrp="1"/>
          </p:cNvSpPr>
          <p:nvPr>
            <p:ph type="title"/>
          </p:nvPr>
        </p:nvSpPr>
        <p:spPr>
          <a:xfrm>
            <a:off x="838200" y="365125"/>
            <a:ext cx="10411496" cy="658745"/>
          </a:xfrm>
        </p:spPr>
        <p:txBody>
          <a:bodyPr/>
          <a:lstStyle/>
          <a:p>
            <a:r>
              <a:rPr lang="en-US" dirty="0"/>
              <a:t>Template Class Example</a:t>
            </a:r>
          </a:p>
        </p:txBody>
      </p:sp>
      <p:sp>
        <p:nvSpPr>
          <p:cNvPr id="3" name="Content Placeholder 2">
            <a:extLst>
              <a:ext uri="{FF2B5EF4-FFF2-40B4-BE49-F238E27FC236}">
                <a16:creationId xmlns:a16="http://schemas.microsoft.com/office/drawing/2014/main" id="{004EA73D-8E7B-4A0E-B378-FD2136A65F61}"/>
              </a:ext>
            </a:extLst>
          </p:cNvPr>
          <p:cNvSpPr>
            <a:spLocks noGrp="1"/>
          </p:cNvSpPr>
          <p:nvPr>
            <p:ph sz="half" idx="1"/>
          </p:nvPr>
        </p:nvSpPr>
        <p:spPr>
          <a:xfrm>
            <a:off x="637504" y="1300767"/>
            <a:ext cx="5382296" cy="4876196"/>
          </a:xfrm>
        </p:spPr>
        <p:txBody>
          <a:bodyPr>
            <a:noAutofit/>
          </a:bodyPr>
          <a:lstStyle/>
          <a:p>
            <a:pPr marL="0" indent="0">
              <a:spcBef>
                <a:spcPts val="0"/>
              </a:spcBef>
              <a:buNone/>
            </a:pPr>
            <a:r>
              <a:rPr lang="en-US" sz="1400" b="1" dirty="0">
                <a:latin typeface="Consolas" panose="020B0609020204030204" pitchFamily="49" charset="0"/>
              </a:rPr>
              <a:t>template&lt;</a:t>
            </a:r>
            <a:r>
              <a:rPr lang="en-US" sz="1400" b="1" dirty="0" err="1">
                <a:latin typeface="Consolas" panose="020B0609020204030204" pitchFamily="49" charset="0"/>
              </a:rPr>
              <a:t>typename</a:t>
            </a:r>
            <a:r>
              <a:rPr lang="en-US" sz="1400" b="1" dirty="0">
                <a:latin typeface="Consolas" panose="020B0609020204030204" pitchFamily="49" charset="0"/>
              </a:rPr>
              <a:t> T&gt;</a:t>
            </a:r>
          </a:p>
          <a:p>
            <a:pPr marL="0" indent="0">
              <a:spcBef>
                <a:spcPts val="0"/>
              </a:spcBef>
              <a:buNone/>
            </a:pPr>
            <a:r>
              <a:rPr lang="en-US" sz="1400" b="1" dirty="0">
                <a:latin typeface="Consolas" panose="020B0609020204030204" pitchFamily="49" charset="0"/>
              </a:rPr>
              <a:t>class Point {</a:t>
            </a:r>
          </a:p>
          <a:p>
            <a:pPr marL="0" indent="0">
              <a:spcBef>
                <a:spcPts val="0"/>
              </a:spcBef>
              <a:buNone/>
            </a:pPr>
            <a:r>
              <a:rPr lang="en-US" sz="1400" b="1" dirty="0">
                <a:latin typeface="Consolas" panose="020B0609020204030204" pitchFamily="49" charset="0"/>
              </a:rPr>
              <a:t>public:</a:t>
            </a:r>
          </a:p>
          <a:p>
            <a:pPr marL="0" indent="0">
              <a:spcBef>
                <a:spcPts val="0"/>
              </a:spcBef>
              <a:buNone/>
            </a:pPr>
            <a:r>
              <a:rPr lang="en-US" sz="1400" b="1" dirty="0">
                <a:latin typeface="Consolas" panose="020B0609020204030204" pitchFamily="49" charset="0"/>
              </a:rPr>
              <a:t>  using iterator = </a:t>
            </a:r>
            <a:r>
              <a:rPr lang="en-US" sz="1400" b="1" dirty="0" err="1">
                <a:latin typeface="Consolas" panose="020B0609020204030204" pitchFamily="49" charset="0"/>
              </a:rPr>
              <a:t>typename</a:t>
            </a:r>
            <a:r>
              <a:rPr lang="en-US" sz="1400" b="1" dirty="0">
                <a:latin typeface="Consolas" panose="020B0609020204030204" pitchFamily="49" charset="0"/>
              </a:rPr>
              <a:t> std::vector&lt;T&gt;::iterator;</a:t>
            </a:r>
          </a:p>
          <a:p>
            <a:pPr marL="0" indent="0">
              <a:spcBef>
                <a:spcPts val="0"/>
              </a:spcBef>
              <a:buNone/>
            </a:pPr>
            <a:r>
              <a:rPr lang="en-US" sz="1400" b="1" dirty="0">
                <a:latin typeface="Consolas" panose="020B0609020204030204" pitchFamily="49" charset="0"/>
              </a:rPr>
              <a:t>  using </a:t>
            </a:r>
            <a:r>
              <a:rPr lang="en-US" sz="1400" b="1" dirty="0" err="1">
                <a:latin typeface="Consolas" panose="020B0609020204030204" pitchFamily="49" charset="0"/>
              </a:rPr>
              <a:t>const_iterator</a:t>
            </a:r>
            <a:r>
              <a:rPr lang="en-US" sz="1400" b="1" dirty="0">
                <a:latin typeface="Consolas" panose="020B0609020204030204" pitchFamily="49" charset="0"/>
              </a:rPr>
              <a:t> = </a:t>
            </a:r>
            <a:r>
              <a:rPr lang="en-US" sz="1400" b="1" dirty="0" err="1">
                <a:latin typeface="Consolas" panose="020B0609020204030204" pitchFamily="49" charset="0"/>
              </a:rPr>
              <a:t>typename</a:t>
            </a:r>
            <a:r>
              <a:rPr lang="en-US" sz="1400" b="1" dirty="0">
                <a:latin typeface="Consolas" panose="020B0609020204030204" pitchFamily="49" charset="0"/>
              </a:rPr>
              <a:t> std::vector&lt;T&gt;::</a:t>
            </a:r>
            <a:r>
              <a:rPr lang="en-US" sz="1400" b="1" dirty="0" err="1">
                <a:latin typeface="Consolas" panose="020B0609020204030204" pitchFamily="49" charset="0"/>
              </a:rPr>
              <a:t>const_iterator</a:t>
            </a:r>
            <a:r>
              <a:rPr lang="en-US" sz="1400" b="1" dirty="0">
                <a:latin typeface="Consolas" panose="020B0609020204030204" pitchFamily="49" charset="0"/>
              </a:rPr>
              <a:t>;</a:t>
            </a:r>
          </a:p>
          <a:p>
            <a:pPr marL="0" indent="0">
              <a:spcBef>
                <a:spcPts val="0"/>
              </a:spcBef>
              <a:buNone/>
            </a:pPr>
            <a:endParaRPr lang="en-US" sz="1400" b="1" dirty="0">
              <a:latin typeface="Consolas" panose="020B0609020204030204" pitchFamily="49" charset="0"/>
            </a:endParaRPr>
          </a:p>
          <a:p>
            <a:pPr marL="0" indent="0">
              <a:spcBef>
                <a:spcPts val="0"/>
              </a:spcBef>
              <a:buNone/>
            </a:pPr>
            <a:r>
              <a:rPr lang="en-US" sz="1400" b="1" dirty="0">
                <a:latin typeface="Consolas" panose="020B0609020204030204" pitchFamily="49" charset="0"/>
              </a:rPr>
              <a:t>  Point(</a:t>
            </a:r>
            <a:r>
              <a:rPr lang="en-US" sz="1400" b="1" dirty="0" err="1">
                <a:latin typeface="Consolas" panose="020B0609020204030204" pitchFamily="49" charset="0"/>
              </a:rPr>
              <a:t>size_t</a:t>
            </a:r>
            <a:r>
              <a:rPr lang="en-US" sz="1400" b="1" dirty="0">
                <a:latin typeface="Consolas" panose="020B0609020204030204" pitchFamily="49" charset="0"/>
              </a:rPr>
              <a:t> N, const std::string&amp; name = "none");</a:t>
            </a:r>
          </a:p>
          <a:p>
            <a:pPr marL="0" indent="0">
              <a:spcBef>
                <a:spcPts val="0"/>
              </a:spcBef>
              <a:buNone/>
            </a:pPr>
            <a:r>
              <a:rPr lang="fr-FR" sz="1400" b="1" dirty="0">
                <a:latin typeface="Consolas" panose="020B0609020204030204" pitchFamily="49" charset="0"/>
              </a:rPr>
              <a:t>  Point(std::</a:t>
            </a:r>
            <a:r>
              <a:rPr lang="fr-FR" sz="1400" b="1" dirty="0" err="1">
                <a:latin typeface="Consolas" panose="020B0609020204030204" pitchFamily="49" charset="0"/>
              </a:rPr>
              <a:t>initializer_list</a:t>
            </a:r>
            <a:r>
              <a:rPr lang="fr-FR" sz="1400" b="1" dirty="0">
                <a:latin typeface="Consolas" panose="020B0609020204030204" pitchFamily="49" charset="0"/>
              </a:rPr>
              <a:t>&lt;T&gt; il);</a:t>
            </a:r>
          </a:p>
          <a:p>
            <a:pPr marL="0" indent="0">
              <a:spcBef>
                <a:spcPts val="0"/>
              </a:spcBef>
              <a:buNone/>
            </a:pPr>
            <a:r>
              <a:rPr lang="en-US" sz="1400" b="1" dirty="0">
                <a:latin typeface="Consolas" panose="020B0609020204030204" pitchFamily="49" charset="0"/>
              </a:rPr>
              <a:t>  void name(const std::string&amp; name);</a:t>
            </a:r>
          </a:p>
          <a:p>
            <a:pPr marL="0" indent="0">
              <a:spcBef>
                <a:spcPts val="0"/>
              </a:spcBef>
              <a:buNone/>
            </a:pPr>
            <a:r>
              <a:rPr lang="en-US" sz="1400" b="1" dirty="0">
                <a:latin typeface="Consolas" panose="020B0609020204030204" pitchFamily="49" charset="0"/>
              </a:rPr>
              <a:t>  std::string name() const;</a:t>
            </a:r>
          </a:p>
          <a:p>
            <a:pPr marL="0" indent="0">
              <a:spcBef>
                <a:spcPts val="0"/>
              </a:spcBef>
              <a:buNone/>
            </a:pPr>
            <a:r>
              <a:rPr lang="de-DE" sz="1400" b="1" dirty="0">
                <a:latin typeface="Consolas" panose="020B0609020204030204" pitchFamily="49" charset="0"/>
              </a:rPr>
              <a:t>  T&amp; operator[](size_t i);</a:t>
            </a:r>
          </a:p>
          <a:p>
            <a:pPr marL="0" indent="0">
              <a:spcBef>
                <a:spcPts val="0"/>
              </a:spcBef>
              <a:buNone/>
            </a:pPr>
            <a:r>
              <a:rPr lang="en-US" sz="1400" b="1" dirty="0">
                <a:latin typeface="Consolas" panose="020B0609020204030204" pitchFamily="49" charset="0"/>
              </a:rPr>
              <a:t>  T operator[](</a:t>
            </a:r>
            <a:r>
              <a:rPr lang="en-US" sz="1400" b="1" dirty="0" err="1">
                <a:latin typeface="Consolas" panose="020B0609020204030204" pitchFamily="49" charset="0"/>
              </a:rPr>
              <a:t>size_t</a:t>
            </a:r>
            <a:r>
              <a:rPr lang="en-US" sz="1400" b="1" dirty="0">
                <a:latin typeface="Consolas" panose="020B0609020204030204" pitchFamily="49" charset="0"/>
              </a:rPr>
              <a:t> i) const;</a:t>
            </a:r>
          </a:p>
          <a:p>
            <a:pPr marL="0" indent="0">
              <a:spcBef>
                <a:spcPts val="0"/>
              </a:spcBef>
              <a:buNone/>
            </a:pPr>
            <a:r>
              <a:rPr lang="en-US" sz="1400" b="1" dirty="0">
                <a:latin typeface="Consolas" panose="020B0609020204030204" pitchFamily="49" charset="0"/>
              </a:rPr>
              <a:t>  </a:t>
            </a:r>
            <a:r>
              <a:rPr lang="en-US" sz="1400" b="1" dirty="0" err="1">
                <a:latin typeface="Consolas" panose="020B0609020204030204" pitchFamily="49" charset="0"/>
              </a:rPr>
              <a:t>size_t</a:t>
            </a:r>
            <a:r>
              <a:rPr lang="en-US" sz="1400" b="1" dirty="0">
                <a:latin typeface="Consolas" panose="020B0609020204030204" pitchFamily="49" charset="0"/>
              </a:rPr>
              <a:t> size() const;</a:t>
            </a:r>
          </a:p>
          <a:p>
            <a:pPr marL="0" indent="0">
              <a:spcBef>
                <a:spcPts val="0"/>
              </a:spcBef>
              <a:buNone/>
            </a:pPr>
            <a:r>
              <a:rPr lang="en-US" sz="1400" b="1" dirty="0">
                <a:latin typeface="Consolas" panose="020B0609020204030204" pitchFamily="49" charset="0"/>
              </a:rPr>
              <a:t>  iterator begin();</a:t>
            </a:r>
          </a:p>
          <a:p>
            <a:pPr marL="0" indent="0">
              <a:spcBef>
                <a:spcPts val="0"/>
              </a:spcBef>
              <a:buNone/>
            </a:pPr>
            <a:r>
              <a:rPr lang="en-US" sz="1400" b="1" dirty="0">
                <a:latin typeface="Consolas" panose="020B0609020204030204" pitchFamily="49" charset="0"/>
              </a:rPr>
              <a:t>  iterator end();</a:t>
            </a:r>
          </a:p>
          <a:p>
            <a:pPr marL="0" indent="0">
              <a:spcBef>
                <a:spcPts val="0"/>
              </a:spcBef>
              <a:buNone/>
            </a:pPr>
            <a:r>
              <a:rPr lang="en-US" sz="1400" b="1" dirty="0">
                <a:latin typeface="Consolas" panose="020B0609020204030204" pitchFamily="49" charset="0"/>
              </a:rPr>
              <a:t>  </a:t>
            </a:r>
            <a:r>
              <a:rPr lang="en-US" sz="1400" b="1" dirty="0" err="1">
                <a:latin typeface="Consolas" panose="020B0609020204030204" pitchFamily="49" charset="0"/>
              </a:rPr>
              <a:t>const_iterator</a:t>
            </a:r>
            <a:r>
              <a:rPr lang="en-US" sz="1400" b="1" dirty="0">
                <a:latin typeface="Consolas" panose="020B0609020204030204" pitchFamily="49" charset="0"/>
              </a:rPr>
              <a:t> begin() const;</a:t>
            </a:r>
          </a:p>
          <a:p>
            <a:pPr marL="0" indent="0">
              <a:spcBef>
                <a:spcPts val="0"/>
              </a:spcBef>
              <a:buNone/>
            </a:pPr>
            <a:r>
              <a:rPr lang="en-US" sz="1400" b="1" dirty="0">
                <a:latin typeface="Consolas" panose="020B0609020204030204" pitchFamily="49" charset="0"/>
              </a:rPr>
              <a:t>  </a:t>
            </a:r>
            <a:r>
              <a:rPr lang="en-US" sz="1400" b="1" dirty="0" err="1">
                <a:latin typeface="Consolas" panose="020B0609020204030204" pitchFamily="49" charset="0"/>
              </a:rPr>
              <a:t>const_iterator</a:t>
            </a:r>
            <a:r>
              <a:rPr lang="en-US" sz="1400" b="1" dirty="0">
                <a:latin typeface="Consolas" panose="020B0609020204030204" pitchFamily="49" charset="0"/>
              </a:rPr>
              <a:t> end() const;</a:t>
            </a:r>
          </a:p>
          <a:p>
            <a:pPr marL="0" indent="0">
              <a:spcBef>
                <a:spcPts val="0"/>
              </a:spcBef>
              <a:buNone/>
            </a:pPr>
            <a:r>
              <a:rPr lang="en-US" sz="1400" b="1" dirty="0">
                <a:latin typeface="Consolas" panose="020B0609020204030204" pitchFamily="49" charset="0"/>
              </a:rPr>
              <a:t>private:</a:t>
            </a:r>
          </a:p>
          <a:p>
            <a:pPr marL="0" indent="0">
              <a:spcBef>
                <a:spcPts val="0"/>
              </a:spcBef>
              <a:buNone/>
            </a:pPr>
            <a:r>
              <a:rPr lang="en-US" sz="1400" b="1" dirty="0">
                <a:latin typeface="Consolas" panose="020B0609020204030204" pitchFamily="49" charset="0"/>
              </a:rPr>
              <a:t>  std::string name_ = "unspecified";</a:t>
            </a:r>
          </a:p>
          <a:p>
            <a:pPr marL="0" indent="0">
              <a:spcBef>
                <a:spcPts val="0"/>
              </a:spcBef>
              <a:buNone/>
            </a:pPr>
            <a:r>
              <a:rPr lang="en-US" sz="1400" b="1" dirty="0">
                <a:latin typeface="Consolas" panose="020B0609020204030204" pitchFamily="49" charset="0"/>
              </a:rPr>
              <a:t>  std::vector&lt;T&gt; coordinates_;</a:t>
            </a:r>
          </a:p>
          <a:p>
            <a:pPr marL="0" indent="0">
              <a:spcBef>
                <a:spcPts val="0"/>
              </a:spcBef>
              <a:buNone/>
            </a:pPr>
            <a:r>
              <a:rPr lang="en-US" sz="1400" b="1" dirty="0">
                <a:latin typeface="Consolas" panose="020B0609020204030204" pitchFamily="49" charset="0"/>
              </a:rPr>
              <a:t>};</a:t>
            </a:r>
          </a:p>
          <a:p>
            <a:pPr marL="0" indent="0">
              <a:spcBef>
                <a:spcPts val="0"/>
              </a:spcBef>
              <a:buNone/>
            </a:pPr>
            <a:endParaRPr lang="en-US" sz="1400" b="1" dirty="0">
              <a:latin typeface="Consolas" panose="020B0609020204030204" pitchFamily="49" charset="0"/>
            </a:endParaRPr>
          </a:p>
        </p:txBody>
      </p:sp>
      <p:sp>
        <p:nvSpPr>
          <p:cNvPr id="5" name="Slide Number Placeholder 4">
            <a:extLst>
              <a:ext uri="{FF2B5EF4-FFF2-40B4-BE49-F238E27FC236}">
                <a16:creationId xmlns:a16="http://schemas.microsoft.com/office/drawing/2014/main" id="{AAB7321A-B4E2-478A-B0F4-6CB726BDB6A0}"/>
              </a:ext>
            </a:extLst>
          </p:cNvPr>
          <p:cNvSpPr>
            <a:spLocks noGrp="1"/>
          </p:cNvSpPr>
          <p:nvPr>
            <p:ph type="sldNum" sz="quarter" idx="12"/>
          </p:nvPr>
        </p:nvSpPr>
        <p:spPr/>
        <p:txBody>
          <a:bodyPr/>
          <a:lstStyle/>
          <a:p>
            <a:fld id="{519FA752-D1CF-498F-B0BD-05E47309CED3}" type="slidenum">
              <a:rPr lang="en-US" smtClean="0"/>
              <a:t>38</a:t>
            </a:fld>
            <a:endParaRPr lang="en-US"/>
          </a:p>
        </p:txBody>
      </p:sp>
      <p:sp>
        <p:nvSpPr>
          <p:cNvPr id="4" name="Content Placeholder 3">
            <a:extLst>
              <a:ext uri="{FF2B5EF4-FFF2-40B4-BE49-F238E27FC236}">
                <a16:creationId xmlns:a16="http://schemas.microsoft.com/office/drawing/2014/main" id="{9F2315A2-C71D-420F-BDFC-EAF41176DF7F}"/>
              </a:ext>
            </a:extLst>
          </p:cNvPr>
          <p:cNvSpPr>
            <a:spLocks noGrp="1"/>
          </p:cNvSpPr>
          <p:nvPr>
            <p:ph sz="half" idx="2"/>
          </p:nvPr>
        </p:nvSpPr>
        <p:spPr>
          <a:xfrm>
            <a:off x="6172200" y="882203"/>
            <a:ext cx="5181600" cy="5294760"/>
          </a:xfrm>
        </p:spPr>
        <p:txBody>
          <a:bodyPr/>
          <a:lstStyle/>
          <a:p>
            <a:pPr marL="0" indent="0">
              <a:lnSpc>
                <a:spcPct val="100000"/>
              </a:lnSpc>
              <a:spcBef>
                <a:spcPts val="0"/>
              </a:spcBef>
              <a:buNone/>
            </a:pPr>
            <a:r>
              <a:rPr lang="en-US" b="1" dirty="0">
                <a:latin typeface="Consolas" panose="020B0609020204030204" pitchFamily="49" charset="0"/>
              </a:rPr>
              <a:t> </a:t>
            </a:r>
            <a:endParaRPr lang="en-US" sz="1050" b="1" dirty="0">
              <a:latin typeface="Consolas" panose="020B0609020204030204" pitchFamily="49" charset="0"/>
            </a:endParaRPr>
          </a:p>
        </p:txBody>
      </p:sp>
      <p:sp>
        <p:nvSpPr>
          <p:cNvPr id="6" name="TextBox 5">
            <a:extLst>
              <a:ext uri="{FF2B5EF4-FFF2-40B4-BE49-F238E27FC236}">
                <a16:creationId xmlns:a16="http://schemas.microsoft.com/office/drawing/2014/main" id="{2EC6E6BC-9320-4E41-8A49-3021EAA276F3}"/>
              </a:ext>
            </a:extLst>
          </p:cNvPr>
          <p:cNvSpPr txBox="1"/>
          <p:nvPr/>
        </p:nvSpPr>
        <p:spPr>
          <a:xfrm>
            <a:off x="6312795" y="1023870"/>
            <a:ext cx="5471374" cy="5262979"/>
          </a:xfrm>
          <a:prstGeom prst="rect">
            <a:avLst/>
          </a:prstGeom>
          <a:noFill/>
        </p:spPr>
        <p:txBody>
          <a:bodyPr wrap="square" rtlCol="0">
            <a:spAutoFit/>
          </a:bodyPr>
          <a:lstStyle/>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Point&lt;T&gt;::Point(</a:t>
            </a:r>
            <a:r>
              <a:rPr lang="en-US" sz="1200" b="1" dirty="0" err="1">
                <a:latin typeface="Consolas" panose="020B0609020204030204" pitchFamily="49" charset="0"/>
              </a:rPr>
              <a:t>size_t</a:t>
            </a:r>
            <a:r>
              <a:rPr lang="en-US" sz="1200" b="1" dirty="0">
                <a:latin typeface="Consolas" panose="020B0609020204030204" pitchFamily="49" charset="0"/>
              </a:rPr>
              <a:t> N, const std::string&amp; name) : name_(name)</a:t>
            </a:r>
          </a:p>
          <a:p>
            <a:r>
              <a:rPr lang="en-US" sz="1200" b="1" dirty="0">
                <a:latin typeface="Consolas" panose="020B0609020204030204" pitchFamily="49" charset="0"/>
              </a:rPr>
              <a:t>{</a:t>
            </a:r>
          </a:p>
          <a:p>
            <a:r>
              <a:rPr lang="en-US" sz="1200" b="1" dirty="0">
                <a:latin typeface="Consolas" panose="020B0609020204030204" pitchFamily="49" charset="0"/>
              </a:rPr>
              <a:t>  </a:t>
            </a:r>
            <a:r>
              <a:rPr lang="en-US" sz="1200" b="1" dirty="0" err="1">
                <a:latin typeface="Consolas" panose="020B0609020204030204" pitchFamily="49" charset="0"/>
              </a:rPr>
              <a:t>coordinates_.reserve</a:t>
            </a:r>
            <a:r>
              <a:rPr lang="en-US" sz="1200" b="1" dirty="0">
                <a:latin typeface="Consolas" panose="020B0609020204030204" pitchFamily="49" charset="0"/>
              </a:rPr>
              <a:t>(N);</a:t>
            </a:r>
          </a:p>
          <a:p>
            <a:r>
              <a:rPr lang="en-US" sz="1200" b="1" dirty="0">
                <a:latin typeface="Consolas" panose="020B0609020204030204" pitchFamily="49" charset="0"/>
              </a:rPr>
              <a:t>}</a:t>
            </a:r>
          </a:p>
          <a:p>
            <a:endParaRPr lang="en-US" sz="1200" b="1" dirty="0">
              <a:latin typeface="Consolas" panose="020B0609020204030204" pitchFamily="49" charset="0"/>
            </a:endParaRP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Point&lt;T&gt;::Point(std::</a:t>
            </a:r>
            <a:r>
              <a:rPr lang="en-US" sz="1200" b="1" dirty="0" err="1">
                <a:latin typeface="Consolas" panose="020B0609020204030204" pitchFamily="49" charset="0"/>
              </a:rPr>
              <a:t>initializer_list</a:t>
            </a:r>
            <a:r>
              <a:rPr lang="en-US" sz="1200" b="1">
                <a:latin typeface="Consolas" panose="020B0609020204030204" pitchFamily="49" charset="0"/>
              </a:rPr>
              <a:t>&lt;T&gt; </a:t>
            </a:r>
            <a:r>
              <a:rPr lang="en-US" sz="1200" b="1" dirty="0">
                <a:latin typeface="Consolas" panose="020B0609020204030204" pitchFamily="49" charset="0"/>
              </a:rPr>
              <a:t>li) : name_("none") {</a:t>
            </a:r>
          </a:p>
          <a:p>
            <a:r>
              <a:rPr lang="en-US" sz="1200" b="1" dirty="0">
                <a:latin typeface="Consolas" panose="020B0609020204030204" pitchFamily="49" charset="0"/>
              </a:rPr>
              <a:t>  for (auto item : li)</a:t>
            </a:r>
          </a:p>
          <a:p>
            <a:r>
              <a:rPr lang="en-US" sz="1200" b="1" dirty="0">
                <a:latin typeface="Consolas" panose="020B0609020204030204" pitchFamily="49" charset="0"/>
              </a:rPr>
              <a:t>    coordinates_.</a:t>
            </a:r>
            <a:r>
              <a:rPr lang="en-US" sz="1200" b="1" dirty="0" err="1">
                <a:latin typeface="Consolas" panose="020B0609020204030204" pitchFamily="49" charset="0"/>
              </a:rPr>
              <a:t>push_back</a:t>
            </a:r>
            <a:r>
              <a:rPr lang="en-US" sz="1200" b="1" dirty="0">
                <a:latin typeface="Consolas" panose="020B0609020204030204" pitchFamily="49" charset="0"/>
              </a:rPr>
              <a:t>(item);</a:t>
            </a:r>
          </a:p>
          <a:p>
            <a:r>
              <a:rPr lang="en-US" sz="1200" b="1" dirty="0">
                <a:latin typeface="Consolas" panose="020B0609020204030204" pitchFamily="49" charset="0"/>
              </a:rPr>
              <a:t>}</a:t>
            </a:r>
          </a:p>
          <a:p>
            <a:endParaRPr lang="en-US" sz="1200" b="1" dirty="0">
              <a:latin typeface="Consolas" panose="020B0609020204030204" pitchFamily="49" charset="0"/>
            </a:endParaRP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std::string Point&lt;T&gt;::name() const { return name_; }</a:t>
            </a:r>
          </a:p>
          <a:p>
            <a:endParaRPr lang="en-US" sz="1200" b="1" dirty="0">
              <a:latin typeface="Consolas" panose="020B0609020204030204" pitchFamily="49" charset="0"/>
            </a:endParaRP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void Point&lt;T&gt;::name(const std::string&amp; name) { name_ = name; }</a:t>
            </a:r>
          </a:p>
          <a:p>
            <a:endParaRPr lang="en-US" sz="1200" b="1" dirty="0">
              <a:latin typeface="Consolas" panose="020B0609020204030204" pitchFamily="49" charset="0"/>
            </a:endParaRP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T&amp; Point&lt;T&gt;::operator[](</a:t>
            </a:r>
            <a:r>
              <a:rPr lang="en-US" sz="1200" b="1" dirty="0" err="1">
                <a:latin typeface="Consolas" panose="020B0609020204030204" pitchFamily="49" charset="0"/>
              </a:rPr>
              <a:t>size_t</a:t>
            </a:r>
            <a:r>
              <a:rPr lang="en-US" sz="1200" b="1" dirty="0">
                <a:latin typeface="Consolas" panose="020B0609020204030204" pitchFamily="49" charset="0"/>
              </a:rPr>
              <a:t> i) {</a:t>
            </a:r>
          </a:p>
          <a:p>
            <a:r>
              <a:rPr lang="en-US" sz="1200" b="1" dirty="0">
                <a:latin typeface="Consolas" panose="020B0609020204030204" pitchFamily="49" charset="0"/>
              </a:rPr>
              <a:t>  if (i &lt; 0 &amp;&amp; </a:t>
            </a:r>
            <a:r>
              <a:rPr lang="en-US" sz="1200" b="1" dirty="0" err="1">
                <a:latin typeface="Consolas" panose="020B0609020204030204" pitchFamily="49" charset="0"/>
              </a:rPr>
              <a:t>coordinates_.size</a:t>
            </a:r>
            <a:r>
              <a:rPr lang="en-US" sz="1200" b="1" dirty="0">
                <a:latin typeface="Consolas" panose="020B0609020204030204" pitchFamily="49" charset="0"/>
              </a:rPr>
              <a:t>() &lt;= i)</a:t>
            </a:r>
          </a:p>
          <a:p>
            <a:r>
              <a:rPr lang="en-US" sz="1200" b="1" dirty="0">
                <a:latin typeface="Consolas" panose="020B0609020204030204" pitchFamily="49" charset="0"/>
              </a:rPr>
              <a:t>    throw(std::exception());</a:t>
            </a:r>
          </a:p>
          <a:p>
            <a:r>
              <a:rPr lang="en-US" sz="1200" b="1" dirty="0">
                <a:latin typeface="Consolas" panose="020B0609020204030204" pitchFamily="49" charset="0"/>
              </a:rPr>
              <a:t>  return coordinates_[i];</a:t>
            </a:r>
          </a:p>
          <a:p>
            <a:r>
              <a:rPr lang="en-US" sz="1200" b="1" dirty="0">
                <a:latin typeface="Consolas" panose="020B0609020204030204" pitchFamily="49" charset="0"/>
              </a:rPr>
              <a:t>}</a:t>
            </a:r>
          </a:p>
          <a:p>
            <a:endParaRPr lang="en-US" sz="1200" b="1" dirty="0">
              <a:latin typeface="Consolas" panose="020B0609020204030204" pitchFamily="49" charset="0"/>
            </a:endParaRPr>
          </a:p>
          <a:p>
            <a:r>
              <a:rPr lang="en-US" sz="1200" b="1" dirty="0">
                <a:latin typeface="Consolas" panose="020B0609020204030204" pitchFamily="49" charset="0"/>
              </a:rPr>
              <a:t>// remaining method implementations elided</a:t>
            </a:r>
          </a:p>
          <a:p>
            <a:endParaRPr lang="en-US" sz="1200" b="1" dirty="0">
              <a:latin typeface="Consolas" panose="020B0609020204030204" pitchFamily="49" charset="0"/>
            </a:endParaRPr>
          </a:p>
        </p:txBody>
      </p:sp>
    </p:spTree>
    <p:extLst>
      <p:ext uri="{BB962C8B-B14F-4D97-AF65-F5344CB8AC3E}">
        <p14:creationId xmlns:p14="http://schemas.microsoft.com/office/powerpoint/2010/main" val="3230969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8667-E31F-4A7E-9286-305266991DEB}"/>
              </a:ext>
            </a:extLst>
          </p:cNvPr>
          <p:cNvSpPr>
            <a:spLocks noGrp="1"/>
          </p:cNvSpPr>
          <p:nvPr>
            <p:ph type="title"/>
          </p:nvPr>
        </p:nvSpPr>
        <p:spPr>
          <a:xfrm>
            <a:off x="838200" y="365126"/>
            <a:ext cx="10515600" cy="716700"/>
          </a:xfrm>
        </p:spPr>
        <p:txBody>
          <a:bodyPr/>
          <a:lstStyle/>
          <a:p>
            <a:r>
              <a:rPr lang="en-US" dirty="0"/>
              <a:t>Template overloads and Specialization</a:t>
            </a:r>
          </a:p>
        </p:txBody>
      </p:sp>
      <p:sp>
        <p:nvSpPr>
          <p:cNvPr id="3" name="Content Placeholder 2">
            <a:extLst>
              <a:ext uri="{FF2B5EF4-FFF2-40B4-BE49-F238E27FC236}">
                <a16:creationId xmlns:a16="http://schemas.microsoft.com/office/drawing/2014/main" id="{98868B1E-11F2-477A-86C6-87767FE8E13B}"/>
              </a:ext>
            </a:extLst>
          </p:cNvPr>
          <p:cNvSpPr>
            <a:spLocks noGrp="1"/>
          </p:cNvSpPr>
          <p:nvPr>
            <p:ph sz="half" idx="1"/>
          </p:nvPr>
        </p:nvSpPr>
        <p:spPr>
          <a:xfrm>
            <a:off x="838200" y="1210614"/>
            <a:ext cx="7088746" cy="5282260"/>
          </a:xfrm>
        </p:spPr>
        <p:txBody>
          <a:bodyPr>
            <a:normAutofit/>
          </a:bodyPr>
          <a:lstStyle/>
          <a:p>
            <a:r>
              <a:rPr lang="en-US" sz="2000" dirty="0"/>
              <a:t>Template specification provides a pattern for generating specific code for a function or class.</a:t>
            </a:r>
          </a:p>
          <a:p>
            <a:r>
              <a:rPr lang="en-US" sz="2000" dirty="0"/>
              <a:t>That gets instantiated by something close to substitution, subject to type deduction for classes or overload resolution for functions.</a:t>
            </a:r>
          </a:p>
          <a:p>
            <a:r>
              <a:rPr lang="en-US" sz="2000" dirty="0"/>
              <a:t>That may work well for most of the types an application uses but may fail for one or more specific types.</a:t>
            </a:r>
          </a:p>
          <a:p>
            <a:r>
              <a:rPr lang="en-US" sz="2000" dirty="0"/>
              <a:t>In that case, a function may be defined for specific type(s) that has modified code.  C++ guarantees that the overload will be chosen if the application supplied type matches the overload.</a:t>
            </a:r>
          </a:p>
          <a:p>
            <a:r>
              <a:rPr lang="en-US" sz="2000" dirty="0"/>
              <a:t>Similarly, a class may be defined for specific type(s) that has modified code.  The language guarantees that the specialization will be chosen, instead of the generic class, if the application type matches the specialization, using template type deduction.</a:t>
            </a:r>
          </a:p>
          <a:p>
            <a:r>
              <a:rPr lang="en-US" sz="2000" dirty="0"/>
              <a:t>A designer may provide any number of overloads and specializations as needed by the application.</a:t>
            </a:r>
          </a:p>
        </p:txBody>
      </p:sp>
      <p:pic>
        <p:nvPicPr>
          <p:cNvPr id="5" name="Picture 4" descr="A close up of a logo&#10;&#10;Description automatically generated">
            <a:extLst>
              <a:ext uri="{FF2B5EF4-FFF2-40B4-BE49-F238E27FC236}">
                <a16:creationId xmlns:a16="http://schemas.microsoft.com/office/drawing/2014/main" id="{40FA6717-FC5A-4DD6-AB58-50A2D1FB8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4215" y="1435994"/>
            <a:ext cx="3522105" cy="3103809"/>
          </a:xfrm>
          <a:prstGeom prst="rect">
            <a:avLst/>
          </a:prstGeom>
        </p:spPr>
      </p:pic>
      <p:sp>
        <p:nvSpPr>
          <p:cNvPr id="4" name="Slide Number Placeholder 3">
            <a:extLst>
              <a:ext uri="{FF2B5EF4-FFF2-40B4-BE49-F238E27FC236}">
                <a16:creationId xmlns:a16="http://schemas.microsoft.com/office/drawing/2014/main" id="{C1CAA9E7-9EB6-4398-9D47-854F0AA46E50}"/>
              </a:ext>
            </a:extLst>
          </p:cNvPr>
          <p:cNvSpPr>
            <a:spLocks noGrp="1"/>
          </p:cNvSpPr>
          <p:nvPr>
            <p:ph type="sldNum" sz="quarter" idx="12"/>
          </p:nvPr>
        </p:nvSpPr>
        <p:spPr/>
        <p:txBody>
          <a:bodyPr/>
          <a:lstStyle/>
          <a:p>
            <a:fld id="{519FA752-D1CF-498F-B0BD-05E47309CED3}" type="slidenum">
              <a:rPr lang="en-US" smtClean="0"/>
              <a:t>39</a:t>
            </a:fld>
            <a:endParaRPr lang="en-US"/>
          </a:p>
        </p:txBody>
      </p:sp>
    </p:spTree>
    <p:extLst>
      <p:ext uri="{BB962C8B-B14F-4D97-AF65-F5344CB8AC3E}">
        <p14:creationId xmlns:p14="http://schemas.microsoft.com/office/powerpoint/2010/main" val="1539332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30C3-134A-4DEF-B53D-18FBE75E9767}"/>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68C9AAC8-C9A5-4DB1-98A6-DA7E40FF746E}"/>
              </a:ext>
            </a:extLst>
          </p:cNvPr>
          <p:cNvSpPr>
            <a:spLocks noGrp="1"/>
          </p:cNvSpPr>
          <p:nvPr>
            <p:ph idx="1"/>
          </p:nvPr>
        </p:nvSpPr>
        <p:spPr/>
        <p:txBody>
          <a:bodyPr/>
          <a:lstStyle/>
          <a:p>
            <a:r>
              <a:rPr lang="en-US" dirty="0"/>
              <a:t>“A model of a system or process is a theoretical description that can help you understand how the system or process works, or how it might work.”</a:t>
            </a:r>
            <a:br>
              <a:rPr lang="en-US" dirty="0"/>
            </a:br>
            <a:r>
              <a:rPr lang="en-US" dirty="0"/>
              <a:t>- collinsdictionary.com</a:t>
            </a:r>
            <a:br>
              <a:rPr lang="en-US" dirty="0"/>
            </a:br>
            <a:endParaRPr lang="en-US" dirty="0"/>
          </a:p>
          <a:p>
            <a:r>
              <a:rPr lang="en-US" dirty="0"/>
              <a:t>“A system or thing used as an example to follow or imitate.”</a:t>
            </a:r>
            <a:br>
              <a:rPr lang="en-US" dirty="0"/>
            </a:br>
            <a:r>
              <a:rPr lang="en-US" dirty="0"/>
              <a:t>  - Merriam-Webster Dictionary</a:t>
            </a:r>
          </a:p>
          <a:p>
            <a:pPr marL="0" indent="0">
              <a:buNone/>
            </a:pPr>
            <a:endParaRPr lang="en-US" dirty="0"/>
          </a:p>
        </p:txBody>
      </p:sp>
      <p:sp>
        <p:nvSpPr>
          <p:cNvPr id="4" name="Slide Number Placeholder 3">
            <a:extLst>
              <a:ext uri="{FF2B5EF4-FFF2-40B4-BE49-F238E27FC236}">
                <a16:creationId xmlns:a16="http://schemas.microsoft.com/office/drawing/2014/main" id="{FD692D15-2CE5-4FD1-B97A-85166CB39B91}"/>
              </a:ext>
            </a:extLst>
          </p:cNvPr>
          <p:cNvSpPr>
            <a:spLocks noGrp="1"/>
          </p:cNvSpPr>
          <p:nvPr>
            <p:ph type="sldNum" sz="quarter" idx="12"/>
          </p:nvPr>
        </p:nvSpPr>
        <p:spPr/>
        <p:txBody>
          <a:bodyPr/>
          <a:lstStyle/>
          <a:p>
            <a:fld id="{519FA752-D1CF-498F-B0BD-05E47309CED3}" type="slidenum">
              <a:rPr lang="en-US" smtClean="0"/>
              <a:t>4</a:t>
            </a:fld>
            <a:endParaRPr lang="en-US"/>
          </a:p>
        </p:txBody>
      </p:sp>
    </p:spTree>
    <p:extLst>
      <p:ext uri="{BB962C8B-B14F-4D97-AF65-F5344CB8AC3E}">
        <p14:creationId xmlns:p14="http://schemas.microsoft.com/office/powerpoint/2010/main" val="24973492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Conclusions</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33637504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B597-9CE0-4BDE-8DBF-14DEFB696DB3}"/>
              </a:ext>
            </a:extLst>
          </p:cNvPr>
          <p:cNvSpPr>
            <a:spLocks noGrp="1"/>
          </p:cNvSpPr>
          <p:nvPr>
            <p:ph type="title"/>
          </p:nvPr>
        </p:nvSpPr>
        <p:spPr>
          <a:xfrm>
            <a:off x="838200" y="365125"/>
            <a:ext cx="10515600" cy="961399"/>
          </a:xfrm>
          <a:solidFill>
            <a:schemeClr val="bg2"/>
          </a:solidFill>
        </p:spPr>
        <p:txBody>
          <a:bodyPr/>
          <a:lstStyle/>
          <a:p>
            <a:r>
              <a:rPr lang="en-US" dirty="0"/>
              <a:t>Conclusions</a:t>
            </a:r>
          </a:p>
        </p:txBody>
      </p:sp>
      <p:sp>
        <p:nvSpPr>
          <p:cNvPr id="3" name="Content Placeholder 2">
            <a:extLst>
              <a:ext uri="{FF2B5EF4-FFF2-40B4-BE49-F238E27FC236}">
                <a16:creationId xmlns:a16="http://schemas.microsoft.com/office/drawing/2014/main" id="{510D5770-03A0-448C-A291-CB10F9B55D66}"/>
              </a:ext>
            </a:extLst>
          </p:cNvPr>
          <p:cNvSpPr>
            <a:spLocks noGrp="1"/>
          </p:cNvSpPr>
          <p:nvPr>
            <p:ph idx="1"/>
          </p:nvPr>
        </p:nvSpPr>
        <p:spPr>
          <a:xfrm>
            <a:off x="838200" y="1687132"/>
            <a:ext cx="10515600" cy="4489831"/>
          </a:xfrm>
        </p:spPr>
        <p:txBody>
          <a:bodyPr>
            <a:noAutofit/>
          </a:bodyPr>
          <a:lstStyle/>
          <a:p>
            <a:r>
              <a:rPr lang="en-US" sz="2400" dirty="0"/>
              <a:t>If you understand the 8 models, we’ve covered, I think you will find C++ syntax and semantics to be consistent and sensible.</a:t>
            </a:r>
          </a:p>
          <a:p>
            <a:r>
              <a:rPr lang="en-US" sz="2400" dirty="0"/>
              <a:t>Some particular parts of the language discussed in the C++ Story but not here are intricate and require some study to master:</a:t>
            </a:r>
          </a:p>
          <a:p>
            <a:pPr lvl="1"/>
            <a:r>
              <a:rPr lang="en-US" sz="2000" dirty="0"/>
              <a:t>Template type deduction</a:t>
            </a:r>
          </a:p>
          <a:p>
            <a:pPr lvl="1"/>
            <a:r>
              <a:rPr lang="en-US" sz="2000" dirty="0"/>
              <a:t>Function overload resolution</a:t>
            </a:r>
          </a:p>
          <a:p>
            <a:pPr lvl="1"/>
            <a:r>
              <a:rPr lang="en-US" sz="2000" dirty="0"/>
              <a:t>Template metaprogramming</a:t>
            </a:r>
          </a:p>
          <a:p>
            <a:r>
              <a:rPr lang="en-US" sz="2400" dirty="0"/>
              <a:t>But template type deduction and template function resolution just seem to work without deep analysis most of the time.</a:t>
            </a:r>
          </a:p>
          <a:p>
            <a:r>
              <a:rPr lang="en-US" sz="2400" dirty="0"/>
              <a:t>Template metaprogramming is used largely by library developers, but is getting easier to use with each new version of the C++ standard.</a:t>
            </a:r>
          </a:p>
        </p:txBody>
      </p:sp>
      <p:sp>
        <p:nvSpPr>
          <p:cNvPr id="4" name="Slide Number Placeholder 3">
            <a:extLst>
              <a:ext uri="{FF2B5EF4-FFF2-40B4-BE49-F238E27FC236}">
                <a16:creationId xmlns:a16="http://schemas.microsoft.com/office/drawing/2014/main" id="{5303FFBC-A3BA-4CD9-9623-2D9E837E32E7}"/>
              </a:ext>
            </a:extLst>
          </p:cNvPr>
          <p:cNvSpPr>
            <a:spLocks noGrp="1"/>
          </p:cNvSpPr>
          <p:nvPr>
            <p:ph type="sldNum" sz="quarter" idx="12"/>
          </p:nvPr>
        </p:nvSpPr>
        <p:spPr/>
        <p:txBody>
          <a:bodyPr/>
          <a:lstStyle/>
          <a:p>
            <a:fld id="{519FA752-D1CF-498F-B0BD-05E47309CED3}" type="slidenum">
              <a:rPr lang="en-US" smtClean="0"/>
              <a:t>41</a:t>
            </a:fld>
            <a:endParaRPr lang="en-US"/>
          </a:p>
        </p:txBody>
      </p:sp>
    </p:spTree>
    <p:extLst>
      <p:ext uri="{BB962C8B-B14F-4D97-AF65-F5344CB8AC3E}">
        <p14:creationId xmlns:p14="http://schemas.microsoft.com/office/powerpoint/2010/main" val="16951969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ED2B-2E20-48CE-A714-E1F9BFF337F5}"/>
              </a:ext>
            </a:extLst>
          </p:cNvPr>
          <p:cNvSpPr>
            <a:spLocks noGrp="1"/>
          </p:cNvSpPr>
          <p:nvPr>
            <p:ph type="title"/>
          </p:nvPr>
        </p:nvSpPr>
        <p:spPr>
          <a:xfrm>
            <a:off x="838200" y="365126"/>
            <a:ext cx="10515600" cy="716700"/>
          </a:xfrm>
        </p:spPr>
        <p:txBody>
          <a:bodyPr/>
          <a:lstStyle/>
          <a:p>
            <a:r>
              <a:rPr lang="en-US" dirty="0"/>
              <a:t>Location of Resources</a:t>
            </a:r>
          </a:p>
        </p:txBody>
      </p:sp>
      <p:pic>
        <p:nvPicPr>
          <p:cNvPr id="6" name="Content Placeholder 5" descr="A screenshot of a cell phone&#10;&#10;Description automatically generated">
            <a:extLst>
              <a:ext uri="{FF2B5EF4-FFF2-40B4-BE49-F238E27FC236}">
                <a16:creationId xmlns:a16="http://schemas.microsoft.com/office/drawing/2014/main" id="{04625158-4F1C-44A8-A032-B506F200C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0011" y="1154740"/>
            <a:ext cx="7861504" cy="5128695"/>
          </a:xfrm>
        </p:spPr>
      </p:pic>
      <p:sp>
        <p:nvSpPr>
          <p:cNvPr id="4" name="Slide Number Placeholder 3">
            <a:extLst>
              <a:ext uri="{FF2B5EF4-FFF2-40B4-BE49-F238E27FC236}">
                <a16:creationId xmlns:a16="http://schemas.microsoft.com/office/drawing/2014/main" id="{870DFE9F-68FE-40ED-A8E3-FD2CA1D02F44}"/>
              </a:ext>
            </a:extLst>
          </p:cNvPr>
          <p:cNvSpPr>
            <a:spLocks noGrp="1"/>
          </p:cNvSpPr>
          <p:nvPr>
            <p:ph type="sldNum" sz="quarter" idx="12"/>
          </p:nvPr>
        </p:nvSpPr>
        <p:spPr/>
        <p:txBody>
          <a:bodyPr/>
          <a:lstStyle/>
          <a:p>
            <a:fld id="{519FA752-D1CF-498F-B0BD-05E47309CED3}" type="slidenum">
              <a:rPr lang="en-US" smtClean="0"/>
              <a:t>42</a:t>
            </a:fld>
            <a:endParaRPr lang="en-US"/>
          </a:p>
        </p:txBody>
      </p:sp>
    </p:spTree>
    <p:extLst>
      <p:ext uri="{BB962C8B-B14F-4D97-AF65-F5344CB8AC3E}">
        <p14:creationId xmlns:p14="http://schemas.microsoft.com/office/powerpoint/2010/main" val="491707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4E24-F41A-43B6-8514-8753B0BF4B56}"/>
              </a:ext>
            </a:extLst>
          </p:cNvPr>
          <p:cNvSpPr>
            <a:spLocks noGrp="1"/>
          </p:cNvSpPr>
          <p:nvPr>
            <p:ph type="title"/>
          </p:nvPr>
        </p:nvSpPr>
        <p:spPr>
          <a:xfrm>
            <a:off x="838200" y="365126"/>
            <a:ext cx="10515600" cy="780922"/>
          </a:xfrm>
        </p:spPr>
        <p:txBody>
          <a:bodyPr/>
          <a:lstStyle/>
          <a:p>
            <a:r>
              <a:rPr lang="en-US" dirty="0"/>
              <a:t>Presentation Resources</a:t>
            </a:r>
          </a:p>
        </p:txBody>
      </p:sp>
      <p:sp>
        <p:nvSpPr>
          <p:cNvPr id="3" name="Content Placeholder 2">
            <a:extLst>
              <a:ext uri="{FF2B5EF4-FFF2-40B4-BE49-F238E27FC236}">
                <a16:creationId xmlns:a16="http://schemas.microsoft.com/office/drawing/2014/main" id="{63C3A9C2-6490-47D7-8E43-D14728254FDB}"/>
              </a:ext>
            </a:extLst>
          </p:cNvPr>
          <p:cNvSpPr>
            <a:spLocks noGrp="1"/>
          </p:cNvSpPr>
          <p:nvPr>
            <p:ph idx="1"/>
          </p:nvPr>
        </p:nvSpPr>
        <p:spPr>
          <a:xfrm>
            <a:off x="838200" y="1304544"/>
            <a:ext cx="10515600" cy="4872419"/>
          </a:xfrm>
        </p:spPr>
        <p:txBody>
          <a:bodyPr/>
          <a:lstStyle/>
          <a:p>
            <a:r>
              <a:rPr lang="en-US" dirty="0"/>
              <a:t>The ideas discussed in this presentation are drawn from a web page: </a:t>
            </a:r>
            <a:br>
              <a:rPr lang="en-US" dirty="0"/>
            </a:br>
            <a:r>
              <a:rPr lang="en-US" dirty="0"/>
              <a:t>	</a:t>
            </a:r>
            <a:r>
              <a:rPr lang="en-US" dirty="0">
                <a:hlinkClick r:id="rId2"/>
              </a:rPr>
              <a:t>https://JimFawcett.github.io/CppStory_Models.html</a:t>
            </a:r>
            <a:br>
              <a:rPr lang="en-US" dirty="0"/>
            </a:br>
            <a:br>
              <a:rPr lang="en-US" dirty="0"/>
            </a:br>
            <a:r>
              <a:rPr lang="en-US" dirty="0"/>
              <a:t>which is part of the </a:t>
            </a:r>
            <a:r>
              <a:rPr lang="en-US" dirty="0" err="1"/>
              <a:t>CppStory</a:t>
            </a:r>
            <a:r>
              <a:rPr lang="en-US" dirty="0"/>
              <a:t>:</a:t>
            </a:r>
            <a:br>
              <a:rPr lang="en-US" dirty="0"/>
            </a:br>
            <a:r>
              <a:rPr lang="en-US" dirty="0"/>
              <a:t>	</a:t>
            </a:r>
            <a:r>
              <a:rPr lang="en-US" dirty="0">
                <a:hlinkClick r:id="rId3"/>
              </a:rPr>
              <a:t>https://JimFawcett.github.io/CppStory_Prologue.html</a:t>
            </a:r>
            <a:r>
              <a:rPr lang="en-US" dirty="0"/>
              <a:t>   </a:t>
            </a:r>
            <a:br>
              <a:rPr lang="en-US" dirty="0"/>
            </a:br>
            <a:endParaRPr lang="en-US" dirty="0"/>
          </a:p>
          <a:p>
            <a:r>
              <a:rPr lang="en-US" dirty="0"/>
              <a:t>And code examples for the story are documented here:</a:t>
            </a:r>
            <a:br>
              <a:rPr lang="en-US" dirty="0"/>
            </a:br>
            <a:r>
              <a:rPr lang="en-US" dirty="0"/>
              <a:t>	</a:t>
            </a:r>
            <a:r>
              <a:rPr lang="en-US" dirty="0">
                <a:hlinkClick r:id="rId4"/>
              </a:rPr>
              <a:t>https://JimFawcett.github.io/CppStoryRepo.html</a:t>
            </a:r>
            <a:br>
              <a:rPr lang="en-US" dirty="0"/>
            </a:br>
            <a:endParaRPr lang="en-US" dirty="0"/>
          </a:p>
          <a:p>
            <a:r>
              <a:rPr lang="en-US" dirty="0"/>
              <a:t>These slides are available here:</a:t>
            </a:r>
            <a:br>
              <a:rPr lang="en-US" dirty="0"/>
            </a:br>
            <a:r>
              <a:rPr lang="en-US" dirty="0"/>
              <a:t>	</a:t>
            </a:r>
            <a:r>
              <a:rPr lang="en-US" dirty="0">
                <a:hlinkClick r:id="rId5"/>
              </a:rPr>
              <a:t>https://JimFawcett.github.io/Resources/CppModels.pdf</a:t>
            </a: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65DE1FCB-5689-4E10-A416-328ED633A2EE}"/>
              </a:ext>
            </a:extLst>
          </p:cNvPr>
          <p:cNvSpPr>
            <a:spLocks noGrp="1"/>
          </p:cNvSpPr>
          <p:nvPr>
            <p:ph type="sldNum" sz="quarter" idx="12"/>
          </p:nvPr>
        </p:nvSpPr>
        <p:spPr/>
        <p:txBody>
          <a:bodyPr/>
          <a:lstStyle/>
          <a:p>
            <a:fld id="{519FA752-D1CF-498F-B0BD-05E47309CED3}" type="slidenum">
              <a:rPr lang="en-US" smtClean="0"/>
              <a:t>43</a:t>
            </a:fld>
            <a:endParaRPr lang="en-US"/>
          </a:p>
        </p:txBody>
      </p:sp>
    </p:spTree>
    <p:extLst>
      <p:ext uri="{BB962C8B-B14F-4D97-AF65-F5344CB8AC3E}">
        <p14:creationId xmlns:p14="http://schemas.microsoft.com/office/powerpoint/2010/main" val="40157141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707B-1252-4D6A-A691-C5FA8ECEA2F2}"/>
              </a:ext>
            </a:extLst>
          </p:cNvPr>
          <p:cNvSpPr>
            <a:spLocks noGrp="1"/>
          </p:cNvSpPr>
          <p:nvPr>
            <p:ph type="title"/>
          </p:nvPr>
        </p:nvSpPr>
        <p:spPr>
          <a:xfrm>
            <a:off x="838200" y="365125"/>
            <a:ext cx="10515600" cy="826171"/>
          </a:xfrm>
          <a:solidFill>
            <a:schemeClr val="bg2"/>
          </a:solidFill>
        </p:spPr>
        <p:txBody>
          <a:bodyPr/>
          <a:lstStyle/>
          <a:p>
            <a:r>
              <a:rPr lang="en-US" dirty="0"/>
              <a:t>Epilogue</a:t>
            </a:r>
          </a:p>
        </p:txBody>
      </p:sp>
      <p:sp>
        <p:nvSpPr>
          <p:cNvPr id="3" name="Content Placeholder 2">
            <a:extLst>
              <a:ext uri="{FF2B5EF4-FFF2-40B4-BE49-F238E27FC236}">
                <a16:creationId xmlns:a16="http://schemas.microsoft.com/office/drawing/2014/main" id="{23118FAE-FDB5-4441-A2E3-3C1ADDC4A091}"/>
              </a:ext>
            </a:extLst>
          </p:cNvPr>
          <p:cNvSpPr>
            <a:spLocks noGrp="1"/>
          </p:cNvSpPr>
          <p:nvPr>
            <p:ph idx="1"/>
          </p:nvPr>
        </p:nvSpPr>
        <p:spPr>
          <a:xfrm>
            <a:off x="838200" y="1448873"/>
            <a:ext cx="10515600" cy="4650817"/>
          </a:xfrm>
        </p:spPr>
        <p:txBody>
          <a:bodyPr>
            <a:noAutofit/>
          </a:bodyPr>
          <a:lstStyle/>
          <a:p>
            <a:r>
              <a:rPr lang="en-US" sz="2000" dirty="0"/>
              <a:t>In this presentation we’ve discussed models for:</a:t>
            </a:r>
          </a:p>
          <a:p>
            <a:pPr marL="914400" lvl="1" indent="-457200">
              <a:spcBef>
                <a:spcPts val="0"/>
              </a:spcBef>
              <a:buFont typeface="+mj-lt"/>
              <a:buAutoNum type="arabicPeriod"/>
            </a:pPr>
            <a:r>
              <a:rPr lang="en-US" sz="1800" dirty="0"/>
              <a:t>Code Structure</a:t>
            </a:r>
          </a:p>
          <a:p>
            <a:pPr marL="914400" lvl="1" indent="-457200">
              <a:spcBef>
                <a:spcPts val="0"/>
              </a:spcBef>
              <a:buFont typeface="+mj-lt"/>
              <a:buAutoNum type="arabicPeriod"/>
            </a:pPr>
            <a:r>
              <a:rPr lang="en-US" sz="1800" dirty="0"/>
              <a:t>Compilation</a:t>
            </a:r>
          </a:p>
          <a:p>
            <a:pPr marL="914400" lvl="1" indent="-457200">
              <a:spcBef>
                <a:spcPts val="0"/>
              </a:spcBef>
              <a:buFont typeface="+mj-lt"/>
              <a:buAutoNum type="arabicPeriod"/>
            </a:pPr>
            <a:r>
              <a:rPr lang="en-US" sz="1800" dirty="0"/>
              <a:t>Program Execution</a:t>
            </a:r>
          </a:p>
          <a:p>
            <a:pPr marL="914400" lvl="1" indent="-457200">
              <a:spcBef>
                <a:spcPts val="0"/>
              </a:spcBef>
              <a:buFont typeface="+mj-lt"/>
              <a:buAutoNum type="arabicPeriod"/>
            </a:pPr>
            <a:r>
              <a:rPr lang="en-US" sz="1800" dirty="0"/>
              <a:t>Program use of Memory</a:t>
            </a:r>
          </a:p>
          <a:p>
            <a:pPr marL="914400" lvl="1" indent="-457200">
              <a:spcBef>
                <a:spcPts val="0"/>
              </a:spcBef>
              <a:buFont typeface="+mj-lt"/>
              <a:buAutoNum type="arabicPeriod"/>
            </a:pPr>
            <a:r>
              <a:rPr lang="en-US" sz="1800" dirty="0"/>
              <a:t>Classes</a:t>
            </a:r>
          </a:p>
          <a:p>
            <a:pPr marL="914400" lvl="1" indent="-457200">
              <a:spcBef>
                <a:spcPts val="0"/>
              </a:spcBef>
              <a:buFont typeface="+mj-lt"/>
              <a:buAutoNum type="arabicPeriod"/>
            </a:pPr>
            <a:r>
              <a:rPr lang="en-US" sz="1800" dirty="0"/>
              <a:t>C++ Objects</a:t>
            </a:r>
          </a:p>
          <a:p>
            <a:pPr marL="914400" lvl="1" indent="-457200">
              <a:spcBef>
                <a:spcPts val="0"/>
              </a:spcBef>
              <a:buFont typeface="+mj-lt"/>
              <a:buAutoNum type="arabicPeriod"/>
            </a:pPr>
            <a:r>
              <a:rPr lang="en-US" sz="1800" dirty="0"/>
              <a:t>Polymorphism</a:t>
            </a:r>
          </a:p>
          <a:p>
            <a:pPr marL="914400" lvl="1" indent="-457200">
              <a:spcBef>
                <a:spcPts val="0"/>
              </a:spcBef>
              <a:buFont typeface="+mj-lt"/>
              <a:buAutoNum type="arabicPeriod"/>
            </a:pPr>
            <a:r>
              <a:rPr lang="en-US" sz="1800" dirty="0"/>
              <a:t>Templates</a:t>
            </a:r>
          </a:p>
          <a:p>
            <a:r>
              <a:rPr lang="en-US" sz="2000" dirty="0"/>
              <a:t>We’ve focused on models and ideas, not the details of design and syntax.</a:t>
            </a:r>
          </a:p>
          <a:p>
            <a:r>
              <a:rPr lang="en-US" sz="2000" dirty="0"/>
              <a:t>You can find an extended discussion of C++ in the </a:t>
            </a:r>
            <a:r>
              <a:rPr lang="en-US" sz="2000" dirty="0" err="1"/>
              <a:t>CppStory</a:t>
            </a:r>
            <a:r>
              <a:rPr lang="en-US" sz="2000" dirty="0"/>
              <a:t>:</a:t>
            </a:r>
            <a:br>
              <a:rPr lang="en-US" sz="2000" dirty="0"/>
            </a:br>
            <a:r>
              <a:rPr lang="en-US" sz="2000" dirty="0"/>
              <a:t> 	</a:t>
            </a:r>
            <a:r>
              <a:rPr lang="en-US" sz="2000" dirty="0">
                <a:hlinkClick r:id="rId2"/>
              </a:rPr>
              <a:t>https://JimFawcett.github.io/CppStory_Prologue</a:t>
            </a:r>
            <a:endParaRPr lang="en-US" sz="2000" dirty="0"/>
          </a:p>
          <a:p>
            <a:r>
              <a:rPr lang="en-US" sz="2000" dirty="0"/>
              <a:t>There is a lot of sample code for the </a:t>
            </a:r>
            <a:r>
              <a:rPr lang="en-US" sz="2000" dirty="0" err="1"/>
              <a:t>CppStory</a:t>
            </a:r>
            <a:r>
              <a:rPr lang="en-US" sz="2000" dirty="0"/>
              <a:t>:</a:t>
            </a:r>
            <a:br>
              <a:rPr lang="en-US" sz="2000" dirty="0"/>
            </a:br>
            <a:r>
              <a:rPr lang="en-US" sz="2000" dirty="0"/>
              <a:t> 	</a:t>
            </a:r>
            <a:r>
              <a:rPr lang="en-US" sz="2000" dirty="0">
                <a:hlinkClick r:id="rId3"/>
              </a:rPr>
              <a:t>https://github.com/JimFawcett/CppStory</a:t>
            </a:r>
            <a:endParaRPr lang="en-US" sz="2000" dirty="0"/>
          </a:p>
          <a:p>
            <a:r>
              <a:rPr lang="en-US" sz="2000" dirty="0"/>
              <a:t>With documentation:</a:t>
            </a:r>
            <a:br>
              <a:rPr lang="en-US" sz="2000" dirty="0"/>
            </a:br>
            <a:r>
              <a:rPr lang="en-US" sz="2000" dirty="0"/>
              <a:t> 	</a:t>
            </a:r>
            <a:r>
              <a:rPr lang="en-US" sz="2000" dirty="0">
                <a:hlinkClick r:id="rId4"/>
              </a:rPr>
              <a:t>https://JimFawcett.github.io/CppStoryRepo.html</a:t>
            </a:r>
            <a:endParaRPr lang="en-US" sz="2000" dirty="0"/>
          </a:p>
          <a:p>
            <a:pPr marL="0" indent="0">
              <a:buNone/>
            </a:pPr>
            <a:endParaRPr lang="en-US" sz="2000" dirty="0"/>
          </a:p>
          <a:p>
            <a:endParaRPr lang="en-US" sz="2000" dirty="0"/>
          </a:p>
        </p:txBody>
      </p:sp>
      <p:sp>
        <p:nvSpPr>
          <p:cNvPr id="4" name="Slide Number Placeholder 3">
            <a:extLst>
              <a:ext uri="{FF2B5EF4-FFF2-40B4-BE49-F238E27FC236}">
                <a16:creationId xmlns:a16="http://schemas.microsoft.com/office/drawing/2014/main" id="{567B57B9-8602-4D27-B31D-EF8BC80A417B}"/>
              </a:ext>
            </a:extLst>
          </p:cNvPr>
          <p:cNvSpPr>
            <a:spLocks noGrp="1"/>
          </p:cNvSpPr>
          <p:nvPr>
            <p:ph type="sldNum" sz="quarter" idx="12"/>
          </p:nvPr>
        </p:nvSpPr>
        <p:spPr/>
        <p:txBody>
          <a:bodyPr/>
          <a:lstStyle/>
          <a:p>
            <a:fld id="{519FA752-D1CF-498F-B0BD-05E47309CED3}" type="slidenum">
              <a:rPr lang="en-US" smtClean="0"/>
              <a:t>44</a:t>
            </a:fld>
            <a:endParaRPr lang="en-US"/>
          </a:p>
        </p:txBody>
      </p:sp>
    </p:spTree>
    <p:extLst>
      <p:ext uri="{BB962C8B-B14F-4D97-AF65-F5344CB8AC3E}">
        <p14:creationId xmlns:p14="http://schemas.microsoft.com/office/powerpoint/2010/main" val="148831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5FB1-CB62-4DF7-A64F-E69C13644DED}"/>
              </a:ext>
            </a:extLst>
          </p:cNvPr>
          <p:cNvSpPr>
            <a:spLocks noGrp="1"/>
          </p:cNvSpPr>
          <p:nvPr>
            <p:ph type="title"/>
          </p:nvPr>
        </p:nvSpPr>
        <p:spPr/>
        <p:txBody>
          <a:bodyPr/>
          <a:lstStyle/>
          <a:p>
            <a:r>
              <a:rPr lang="en-US" dirty="0"/>
              <a:t>Rust Models – Chapter 1 of Rust Story</a:t>
            </a:r>
          </a:p>
        </p:txBody>
      </p:sp>
      <p:sp>
        <p:nvSpPr>
          <p:cNvPr id="3" name="Content Placeholder 2">
            <a:extLst>
              <a:ext uri="{FF2B5EF4-FFF2-40B4-BE49-F238E27FC236}">
                <a16:creationId xmlns:a16="http://schemas.microsoft.com/office/drawing/2014/main" id="{93E56527-BFCE-4F83-A100-EE028572F035}"/>
              </a:ext>
            </a:extLst>
          </p:cNvPr>
          <p:cNvSpPr>
            <a:spLocks noGrp="1"/>
          </p:cNvSpPr>
          <p:nvPr>
            <p:ph idx="1"/>
          </p:nvPr>
        </p:nvSpPr>
        <p:spPr/>
        <p:txBody>
          <a:bodyPr/>
          <a:lstStyle/>
          <a:p>
            <a:r>
              <a:rPr lang="en-US" dirty="0"/>
              <a:t>Type Safety</a:t>
            </a:r>
          </a:p>
          <a:p>
            <a:r>
              <a:rPr lang="en-US" dirty="0"/>
              <a:t>Code Structure</a:t>
            </a:r>
          </a:p>
          <a:p>
            <a:r>
              <a:rPr lang="en-US" dirty="0"/>
              <a:t>Build Model</a:t>
            </a:r>
          </a:p>
          <a:p>
            <a:r>
              <a:rPr lang="en-US" dirty="0"/>
              <a:t>Execution Model</a:t>
            </a:r>
          </a:p>
          <a:p>
            <a:r>
              <a:rPr lang="en-US" dirty="0"/>
              <a:t>Ownership model</a:t>
            </a:r>
          </a:p>
          <a:p>
            <a:r>
              <a:rPr lang="en-US" dirty="0"/>
              <a:t>Object Model</a:t>
            </a:r>
          </a:p>
          <a:p>
            <a:r>
              <a:rPr lang="en-US" dirty="0"/>
              <a:t>User Defined Types</a:t>
            </a:r>
          </a:p>
          <a:p>
            <a:r>
              <a:rPr lang="en-US" dirty="0"/>
              <a:t>Generics</a:t>
            </a:r>
          </a:p>
        </p:txBody>
      </p:sp>
      <p:sp>
        <p:nvSpPr>
          <p:cNvPr id="4" name="Slide Number Placeholder 3">
            <a:extLst>
              <a:ext uri="{FF2B5EF4-FFF2-40B4-BE49-F238E27FC236}">
                <a16:creationId xmlns:a16="http://schemas.microsoft.com/office/drawing/2014/main" id="{CFADB812-9F13-4D4E-B4D0-BFDCAE2E940B}"/>
              </a:ext>
            </a:extLst>
          </p:cNvPr>
          <p:cNvSpPr>
            <a:spLocks noGrp="1"/>
          </p:cNvSpPr>
          <p:nvPr>
            <p:ph type="sldNum" sz="quarter" idx="12"/>
          </p:nvPr>
        </p:nvSpPr>
        <p:spPr/>
        <p:txBody>
          <a:bodyPr/>
          <a:lstStyle/>
          <a:p>
            <a:fld id="{519FA752-D1CF-498F-B0BD-05E47309CED3}" type="slidenum">
              <a:rPr lang="en-US" smtClean="0"/>
              <a:t>5</a:t>
            </a:fld>
            <a:endParaRPr lang="en-US"/>
          </a:p>
        </p:txBody>
      </p:sp>
    </p:spTree>
    <p:extLst>
      <p:ext uri="{BB962C8B-B14F-4D97-AF65-F5344CB8AC3E}">
        <p14:creationId xmlns:p14="http://schemas.microsoft.com/office/powerpoint/2010/main" val="4051206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Rust Models</a:t>
            </a:r>
            <a:br>
              <a:rPr lang="en-US" dirty="0"/>
            </a:br>
            <a:r>
              <a:rPr lang="en-US" sz="3600" dirty="0"/>
              <a:t>Model 1 – Type Safety</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161014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6C7AA0-849A-46D3-9084-A9B3B65B0F42}"/>
              </a:ext>
            </a:extLst>
          </p:cNvPr>
          <p:cNvSpPr>
            <a:spLocks noGrp="1"/>
          </p:cNvSpPr>
          <p:nvPr>
            <p:ph idx="1"/>
          </p:nvPr>
        </p:nvSpPr>
        <p:spPr>
          <a:xfrm>
            <a:off x="838200" y="1378048"/>
            <a:ext cx="10515600" cy="4830204"/>
          </a:xfrm>
        </p:spPr>
        <p:txBody>
          <a:bodyPr>
            <a:normAutofit/>
          </a:bodyPr>
          <a:lstStyle/>
          <a:p>
            <a:r>
              <a:rPr lang="en-US" sz="3200" dirty="0"/>
              <a:t>Rust is type safe</a:t>
            </a:r>
          </a:p>
          <a:p>
            <a:pPr lvl="1"/>
            <a:r>
              <a:rPr lang="en-US" sz="2800" dirty="0"/>
              <a:t>A program is well defined if no execution can exhibit undefined behavior.</a:t>
            </a:r>
          </a:p>
          <a:p>
            <a:pPr lvl="1"/>
            <a:r>
              <a:rPr lang="en-US" sz="2800" dirty="0"/>
              <a:t>A language is type safe if its type system ensures that every program is well defined.</a:t>
            </a:r>
          </a:p>
          <a:p>
            <a:pPr lvl="1"/>
            <a:r>
              <a:rPr lang="en-US" sz="2800" dirty="0"/>
              <a:t>Rust is a type safe language, avoiding undefined behavior.</a:t>
            </a:r>
          </a:p>
          <a:p>
            <a:pPr lvl="1"/>
            <a:r>
              <a:rPr lang="en-US" sz="2800" dirty="0"/>
              <a:t>Rust’s type system prevents data races in multi-threaded programs.</a:t>
            </a:r>
          </a:p>
          <a:p>
            <a:pPr lvl="1"/>
            <a:r>
              <a:rPr lang="en-US" sz="2800" dirty="0"/>
              <a:t>It provides the level of performance and access to machine resources needed for system programming.</a:t>
            </a:r>
          </a:p>
          <a:p>
            <a:r>
              <a:rPr lang="en-US" sz="3200" dirty="0"/>
              <a:t>This type safe model is the basis for the other Rust models</a:t>
            </a:r>
          </a:p>
          <a:p>
            <a:endParaRPr lang="en-US" sz="3200" dirty="0"/>
          </a:p>
        </p:txBody>
      </p:sp>
      <p:sp>
        <p:nvSpPr>
          <p:cNvPr id="4" name="Slide Number Placeholder 3">
            <a:extLst>
              <a:ext uri="{FF2B5EF4-FFF2-40B4-BE49-F238E27FC236}">
                <a16:creationId xmlns:a16="http://schemas.microsoft.com/office/drawing/2014/main" id="{8B6ABC81-EF6D-4585-A81B-B0BFC98DB572}"/>
              </a:ext>
            </a:extLst>
          </p:cNvPr>
          <p:cNvSpPr>
            <a:spLocks noGrp="1"/>
          </p:cNvSpPr>
          <p:nvPr>
            <p:ph type="sldNum" sz="quarter" idx="12"/>
          </p:nvPr>
        </p:nvSpPr>
        <p:spPr/>
        <p:txBody>
          <a:bodyPr/>
          <a:lstStyle/>
          <a:p>
            <a:fld id="{519FA752-D1CF-498F-B0BD-05E47309CED3}" type="slidenum">
              <a:rPr lang="en-US" smtClean="0"/>
              <a:t>7</a:t>
            </a:fld>
            <a:endParaRPr lang="en-US"/>
          </a:p>
        </p:txBody>
      </p:sp>
      <p:sp>
        <p:nvSpPr>
          <p:cNvPr id="8" name="Title 1">
            <a:extLst>
              <a:ext uri="{FF2B5EF4-FFF2-40B4-BE49-F238E27FC236}">
                <a16:creationId xmlns:a16="http://schemas.microsoft.com/office/drawing/2014/main" id="{69F629D5-24C0-49BF-B9D3-2AB393C38C9B}"/>
              </a:ext>
            </a:extLst>
          </p:cNvPr>
          <p:cNvSpPr txBox="1">
            <a:spLocks/>
          </p:cNvSpPr>
          <p:nvPr/>
        </p:nvSpPr>
        <p:spPr>
          <a:xfrm>
            <a:off x="838200" y="429519"/>
            <a:ext cx="10515600" cy="858369"/>
          </a:xfrm>
          <a:prstGeom prst="rect">
            <a:avLst/>
          </a:prstGeom>
          <a:solidFill>
            <a:schemeClr val="bg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1. Type Safety	</a:t>
            </a:r>
            <a:r>
              <a:rPr lang="en-US" sz="1600" dirty="0">
                <a:hlinkClick r:id="rId2"/>
              </a:rPr>
              <a:t>https://jimfawcett.github.io/RustStory_Models.html</a:t>
            </a:r>
            <a:endParaRPr lang="en-US" dirty="0"/>
          </a:p>
        </p:txBody>
      </p:sp>
    </p:spTree>
    <p:extLst>
      <p:ext uri="{BB962C8B-B14F-4D97-AF65-F5344CB8AC3E}">
        <p14:creationId xmlns:p14="http://schemas.microsoft.com/office/powerpoint/2010/main" val="874193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Rust Models</a:t>
            </a:r>
            <a:br>
              <a:rPr lang="en-US" dirty="0"/>
            </a:br>
            <a:r>
              <a:rPr lang="en-US" sz="3600" dirty="0"/>
              <a:t>Model 2 – Code Structure</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3326469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8C8E-1405-43D4-B5DC-3299EBEFBF83}"/>
              </a:ext>
            </a:extLst>
          </p:cNvPr>
          <p:cNvSpPr>
            <a:spLocks noGrp="1"/>
          </p:cNvSpPr>
          <p:nvPr>
            <p:ph type="title"/>
          </p:nvPr>
        </p:nvSpPr>
        <p:spPr>
          <a:xfrm>
            <a:off x="838200" y="429519"/>
            <a:ext cx="10515600" cy="858369"/>
          </a:xfrm>
          <a:solidFill>
            <a:schemeClr val="bg2"/>
          </a:solidFill>
        </p:spPr>
        <p:txBody>
          <a:bodyPr/>
          <a:lstStyle/>
          <a:p>
            <a:r>
              <a:rPr lang="en-US" dirty="0"/>
              <a:t>2. Code Structure	</a:t>
            </a:r>
            <a:r>
              <a:rPr lang="en-US" sz="1600" dirty="0">
                <a:hlinkClick r:id="rId2"/>
              </a:rPr>
              <a:t>https://jimfawcett.github.io/RustStory_Models.html#structure</a:t>
            </a:r>
            <a:endParaRPr lang="en-US" dirty="0"/>
          </a:p>
        </p:txBody>
      </p:sp>
      <p:sp>
        <p:nvSpPr>
          <p:cNvPr id="3" name="Content Placeholder 2">
            <a:extLst>
              <a:ext uri="{FF2B5EF4-FFF2-40B4-BE49-F238E27FC236}">
                <a16:creationId xmlns:a16="http://schemas.microsoft.com/office/drawing/2014/main" id="{E4E7F0BC-9530-4956-975C-BA4069BB6C8A}"/>
              </a:ext>
            </a:extLst>
          </p:cNvPr>
          <p:cNvSpPr>
            <a:spLocks noGrp="1"/>
          </p:cNvSpPr>
          <p:nvPr>
            <p:ph idx="1"/>
          </p:nvPr>
        </p:nvSpPr>
        <p:spPr>
          <a:xfrm>
            <a:off x="838200" y="1564783"/>
            <a:ext cx="10515600" cy="4612180"/>
          </a:xfrm>
        </p:spPr>
        <p:txBody>
          <a:bodyPr>
            <a:normAutofit/>
          </a:bodyPr>
          <a:lstStyle/>
          <a:p>
            <a:r>
              <a:rPr lang="en-US" sz="2400" dirty="0"/>
              <a:t>Source code is written in files</a:t>
            </a:r>
          </a:p>
          <a:p>
            <a:r>
              <a:rPr lang="en-US" sz="2400" dirty="0"/>
              <a:t>For many software systems file structures become large and hard to understand.</a:t>
            </a:r>
          </a:p>
          <a:p>
            <a:r>
              <a:rPr lang="en-US" sz="2400" dirty="0"/>
              <a:t>To support readability and maintenance, we create packages that consist of a few files with a single purpose and document the purpose and design in comments.</a:t>
            </a:r>
          </a:p>
          <a:p>
            <a:pPr lvl="1"/>
            <a:r>
              <a:rPr lang="en-US" sz="2000" dirty="0"/>
              <a:t>Source files are units of construction</a:t>
            </a:r>
          </a:p>
          <a:p>
            <a:pPr lvl="2"/>
            <a:r>
              <a:rPr lang="en-US" sz="1600" dirty="0"/>
              <a:t>Binaries	    - /src/main.rs – has main function, builds to an executable</a:t>
            </a:r>
          </a:p>
          <a:p>
            <a:pPr lvl="2"/>
            <a:r>
              <a:rPr lang="en-US" sz="1600" dirty="0"/>
              <a:t>Libraries    - /src/lib.rs     – builds to library</a:t>
            </a:r>
          </a:p>
          <a:p>
            <a:pPr lvl="2"/>
            <a:r>
              <a:rPr lang="en-US" sz="1600" dirty="0"/>
              <a:t>Modules    - /src/*.rs       – loaded when building binaries and libraries </a:t>
            </a:r>
          </a:p>
          <a:p>
            <a:pPr lvl="1"/>
            <a:r>
              <a:rPr lang="en-US" sz="2000" dirty="0"/>
              <a:t>A Crate is a unit of translation</a:t>
            </a:r>
          </a:p>
          <a:p>
            <a:pPr lvl="1"/>
            <a:r>
              <a:rPr lang="en-US" sz="2000" dirty="0"/>
              <a:t>Crates start as a set of source files in the /</a:t>
            </a:r>
            <a:r>
              <a:rPr lang="en-US" sz="2000" dirty="0" err="1"/>
              <a:t>src</a:t>
            </a:r>
            <a:r>
              <a:rPr lang="en-US" sz="2000" dirty="0"/>
              <a:t> directory and compile to a single file:</a:t>
            </a:r>
          </a:p>
          <a:p>
            <a:pPr lvl="2"/>
            <a:r>
              <a:rPr lang="en-US" sz="1600" dirty="0"/>
              <a:t>Binaries    - /target/debug/[package_name].exe on windows</a:t>
            </a:r>
          </a:p>
          <a:p>
            <a:pPr lvl="2"/>
            <a:r>
              <a:rPr lang="en-US" sz="1600" dirty="0"/>
              <a:t>Libraries   - /target/debug/lib[</a:t>
            </a:r>
            <a:r>
              <a:rPr lang="en-US" sz="1600" dirty="0" err="1"/>
              <a:t>package_name</a:t>
            </a:r>
            <a:r>
              <a:rPr lang="en-US" sz="1600" dirty="0"/>
              <a:t>].</a:t>
            </a:r>
            <a:r>
              <a:rPr lang="en-US" sz="1600" dirty="0" err="1"/>
              <a:t>rlib</a:t>
            </a:r>
            <a:r>
              <a:rPr lang="en-US" sz="1600" dirty="0"/>
              <a:t> </a:t>
            </a:r>
            <a:endParaRPr lang="en-US" dirty="0"/>
          </a:p>
        </p:txBody>
      </p:sp>
      <p:sp>
        <p:nvSpPr>
          <p:cNvPr id="4" name="Slide Number Placeholder 3">
            <a:extLst>
              <a:ext uri="{FF2B5EF4-FFF2-40B4-BE49-F238E27FC236}">
                <a16:creationId xmlns:a16="http://schemas.microsoft.com/office/drawing/2014/main" id="{FB86EBC9-38EB-45E0-888F-00C85D25B659}"/>
              </a:ext>
            </a:extLst>
          </p:cNvPr>
          <p:cNvSpPr>
            <a:spLocks noGrp="1"/>
          </p:cNvSpPr>
          <p:nvPr>
            <p:ph type="sldNum" sz="quarter" idx="12"/>
          </p:nvPr>
        </p:nvSpPr>
        <p:spPr/>
        <p:txBody>
          <a:bodyPr/>
          <a:lstStyle/>
          <a:p>
            <a:fld id="{519FA752-D1CF-498F-B0BD-05E47309CED3}" type="slidenum">
              <a:rPr lang="en-US" smtClean="0"/>
              <a:t>9</a:t>
            </a:fld>
            <a:endParaRPr lang="en-US"/>
          </a:p>
        </p:txBody>
      </p:sp>
    </p:spTree>
    <p:extLst>
      <p:ext uri="{BB962C8B-B14F-4D97-AF65-F5344CB8AC3E}">
        <p14:creationId xmlns:p14="http://schemas.microsoft.com/office/powerpoint/2010/main" val="3230229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2974</TotalTime>
  <Words>4762</Words>
  <Application>Microsoft Office PowerPoint</Application>
  <PresentationFormat>Widescreen</PresentationFormat>
  <Paragraphs>402</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Consolas</vt:lpstr>
      <vt:lpstr>Office Theme</vt:lpstr>
      <vt:lpstr>Rust Models</vt:lpstr>
      <vt:lpstr>Background</vt:lpstr>
      <vt:lpstr>Prologue</vt:lpstr>
      <vt:lpstr>Model</vt:lpstr>
      <vt:lpstr>Rust Models – Chapter 1 of Rust Story</vt:lpstr>
      <vt:lpstr>Rust Models Model 1 – Type Safety</vt:lpstr>
      <vt:lpstr>PowerPoint Presentation</vt:lpstr>
      <vt:lpstr>Rust Models Model 2 – Code Structure</vt:lpstr>
      <vt:lpstr>2. Code Structure https://jimfawcett.github.io/RustStory_Models.html#structure</vt:lpstr>
      <vt:lpstr>Crate</vt:lpstr>
      <vt:lpstr>Packages</vt:lpstr>
      <vt:lpstr>Library Crate Construction Co-Tests</vt:lpstr>
      <vt:lpstr>Example – Crates and Packages </vt:lpstr>
      <vt:lpstr>Example – Traits and Structs</vt:lpstr>
      <vt:lpstr>Use of Interfaces and Factories</vt:lpstr>
      <vt:lpstr>RustModels Model 2 - Compilation</vt:lpstr>
      <vt:lpstr>2. Compilation Model https://jimfawcett.github.io/RustStory_Models.html#build</vt:lpstr>
      <vt:lpstr>RustModels Model 3 - Execution</vt:lpstr>
      <vt:lpstr>3. Program Execution https://jimfawcett.github.io/RustStory_Models.html#execution</vt:lpstr>
      <vt:lpstr>Program Execution </vt:lpstr>
      <vt:lpstr>Use of program memory</vt:lpstr>
      <vt:lpstr>Interaction with the Execution Environment</vt:lpstr>
      <vt:lpstr>Use of Memory </vt:lpstr>
      <vt:lpstr>Control of entity placement in memory</vt:lpstr>
      <vt:lpstr>Rust Models Model 5 - Structs</vt:lpstr>
      <vt:lpstr>5. Structs  https://jimfawcett.github.io/CppStory_Models.html#class</vt:lpstr>
      <vt:lpstr>Point Class</vt:lpstr>
      <vt:lpstr>C++ Models Model 6 – Object Model</vt:lpstr>
      <vt:lpstr>6. C++ Object Model https://jimfawcett.github.io/CppStory_Models.html#objmodel</vt:lpstr>
      <vt:lpstr>Object Construction</vt:lpstr>
      <vt:lpstr>Value Types</vt:lpstr>
      <vt:lpstr>C++ Models Model 7 – Polymorphism</vt:lpstr>
      <vt:lpstr>7. Polymorphism</vt:lpstr>
      <vt:lpstr>Virtual Function Dispatching</vt:lpstr>
      <vt:lpstr>Person Class Hierarchy Example</vt:lpstr>
      <vt:lpstr>C++ Models Model 8 – Templates</vt:lpstr>
      <vt:lpstr>8. Templates  https://jimfawcett.github.io/CppStory_Models.html#templ</vt:lpstr>
      <vt:lpstr>Template Class Example</vt:lpstr>
      <vt:lpstr>Template overloads and Specialization</vt:lpstr>
      <vt:lpstr>C++ Models Conclusions</vt:lpstr>
      <vt:lpstr>Conclusions</vt:lpstr>
      <vt:lpstr>Location of Resources</vt:lpstr>
      <vt:lpstr>Presentation Resources</vt:lpstr>
      <vt:lpstr>Epilogue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Models</dc:title>
  <dc:creator>James Fawcett</dc:creator>
  <cp:lastModifiedBy>James Fawcett</cp:lastModifiedBy>
  <cp:revision>138</cp:revision>
  <cp:lastPrinted>2020-03-26T21:49:27Z</cp:lastPrinted>
  <dcterms:created xsi:type="dcterms:W3CDTF">2020-02-03T12:39:42Z</dcterms:created>
  <dcterms:modified xsi:type="dcterms:W3CDTF">2020-03-27T00:22:16Z</dcterms:modified>
</cp:coreProperties>
</file>