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4" r:id="rId4"/>
    <p:sldId id="257" r:id="rId5"/>
    <p:sldId id="259" r:id="rId6"/>
    <p:sldId id="260" r:id="rId7"/>
    <p:sldId id="262" r:id="rId8"/>
    <p:sldId id="352" r:id="rId9"/>
    <p:sldId id="263" r:id="rId10"/>
    <p:sldId id="261" r:id="rId11"/>
    <p:sldId id="266" r:id="rId12"/>
    <p:sldId id="267" r:id="rId13"/>
    <p:sldId id="26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6EA90EB-F7A6-43BA-A4B4-2EFBC6BD7929}" v="4" dt="2020-05-26T23:37:40.86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69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52CEC-7AC8-441D-918B-F930F14E70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7D532E-A304-44A3-A46C-9FF3E84790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40EE79-99AF-47B6-90B1-DE4B14AB4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E2675-32ED-497E-A2F7-9E43B37B7B14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A56064-6956-4AEB-BCC8-52DDAE787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505F51-EC64-499E-90BD-A2DB518A4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5E7C-3A32-495C-8F65-DCFD1AE18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714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42C41-485F-47CD-87CD-843A1BD86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773506-A171-4D6D-8440-6F7B0D5E8C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565591-E8CB-4494-8424-5764C2310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E2675-32ED-497E-A2F7-9E43B37B7B14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FDE34F-AF9C-419A-8AD0-093C62E81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8CCD7F-497F-40D9-B6F7-FAC55ECF9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5E7C-3A32-495C-8F65-DCFD1AE18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671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5FEC0A-1D52-4026-9D74-01143BD1BA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187B16-EE0D-44B7-82A7-D76D1E016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B12A94-F9ED-4B49-9D23-3C9D4DC2B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E2675-32ED-497E-A2F7-9E43B37B7B14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8705F9-C788-46BB-9D36-30A243A48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3AEAD-0683-417B-BA9E-F2DE465A9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5E7C-3A32-495C-8F65-DCFD1AE18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053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4ABEC-EA92-48A2-B874-AC1B0F468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031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C6BFCB-81BC-4875-BA50-CFCAE44224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1997"/>
            <a:ext cx="10515600" cy="48349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9EFD6F-8D0B-49D2-BD65-9CCF62A07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E2675-32ED-497E-A2F7-9E43B37B7B14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3B306C-85C5-40C1-8854-045BF4E58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28A7B4-3F72-4C95-84DC-28225D1B1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5E7C-3A32-495C-8F65-DCFD1AE18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342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4648E-0EFB-43AF-A3FE-D136BD1F5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2FBE5A-E617-4246-8082-D5ABC053A8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82B128-EC3E-46CA-9864-C6C7178EA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E2675-32ED-497E-A2F7-9E43B37B7B14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682AA7-99E5-4F7A-BCAE-9A380D03C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B0C861-000F-4402-A233-30BE5AB7F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5E7C-3A32-495C-8F65-DCFD1AE18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372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2FAEB-7B84-4CEA-96EC-0A86D8F8A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1968"/>
            <a:ext cx="10515600" cy="74004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7D50A4-D132-46F8-BBBA-253160990E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271404"/>
            <a:ext cx="5181600" cy="490555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B5BBE5-F2DE-495E-8083-38E50A309A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271404"/>
            <a:ext cx="5181600" cy="490555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C44A74-8B20-4660-B9DA-A2CCBE256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E2675-32ED-497E-A2F7-9E43B37B7B14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5AF2BD-FA4E-4B24-A7E7-7E9FA38C1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3FBA7F-75E0-41F8-A85B-6184CD11E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5E7C-3A32-495C-8F65-DCFD1AE18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742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93F1C-FA20-4F6C-B070-4DFC19889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780E2F-AEEB-4B2A-8379-C7957DE4E6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678313-8C45-4F3F-A73D-964930DB98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3298AB-87FF-4116-A661-3C457ABDB8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E8BE6D-B461-4886-B9D0-FC764F9E92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CD400B-E91D-4AC3-800D-9A66AB5F6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E2675-32ED-497E-A2F7-9E43B37B7B14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D19FB4-8D5F-4F88-8AE7-FA1C0A9E8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A29292-B22F-416B-A03C-0E0791171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5E7C-3A32-495C-8F65-DCFD1AE18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357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91309-8EF5-4A79-94DC-9A1246855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71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6507F0-7064-4C39-A431-CF6251647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E2675-32ED-497E-A2F7-9E43B37B7B14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F0AA7C-BB58-448A-ADD5-407083263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10CC14-66A6-4879-93FE-B2CD273F2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5E7C-3A32-495C-8F65-DCFD1AE18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77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72E4DE-AA57-4D8B-852B-EF650431B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E2675-32ED-497E-A2F7-9E43B37B7B14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3D56C0-C67A-49A4-84AC-4D4E9A104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5F5A41-0307-4ED1-9F79-46BC5118E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5E7C-3A32-495C-8F65-DCFD1AE18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546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475E5-5F09-4C30-9333-91D5EF029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9661A-E26C-4CC6-9BD2-FDCADD44A2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A0C85A-5ECA-43F9-B888-63E9102492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08CBE9-DC6F-4402-997F-2437072C0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E2675-32ED-497E-A2F7-9E43B37B7B14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BAA20D-6665-42E7-91EE-6445D66FF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CC398F-D99C-4498-A655-7CE80DB28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5E7C-3A32-495C-8F65-DCFD1AE18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111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D0EF4-C8D3-4202-9B77-DD9880FF0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46B3C0-75F9-470D-B589-71F5F53774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B6432A-0CF8-4A8F-81EC-D76B6A7A5A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4D0573-8331-4949-AC3A-F1F48C972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E2675-32ED-497E-A2F7-9E43B37B7B14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E87E69-5B31-4DA2-91FE-61AA8F05A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C1BAD9-99E8-4141-B92A-917FD8E6D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5E7C-3A32-495C-8F65-DCFD1AE18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36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7792E9-2A40-492B-B816-4B63A82C4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951BF1-5AE1-41FE-8CEC-F13E1715B8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990F44-0BC6-44FF-AFC6-DFA7A39322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FE2675-32ED-497E-A2F7-9E43B37B7B14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7F16DC-8044-48CF-80E4-390FC06538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A5B8F3-D97B-4AE2-920F-83531CE7B6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FB5E7C-3A32-495C-8F65-DCFD1AE18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246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jimfawcett.github.io/Resources/ConsumingRustBite2.pdf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jimfawcett.github.io/RustStory_Data.html#lifecycle" TargetMode="External"/><Relationship Id="rId2" Type="http://schemas.openxmlformats.org/officeDocument/2006/relationships/hyperlink" Target="https://jimfawcett.github.io/Resources/ConsumingRustBite2.pdf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DC3A1-3088-4709-9E44-FD15C891CE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62581"/>
            <a:ext cx="9144000" cy="2666419"/>
          </a:xfrm>
        </p:spPr>
        <p:txBody>
          <a:bodyPr/>
          <a:lstStyle/>
          <a:p>
            <a:r>
              <a:rPr lang="en-US" sz="4000" dirty="0"/>
              <a:t>Consuming Rust bite by byte</a:t>
            </a:r>
            <a:br>
              <a:rPr lang="en-US" sz="4000" dirty="0"/>
            </a:br>
            <a:br>
              <a:rPr lang="en-US" sz="3200" dirty="0"/>
            </a:br>
            <a:br>
              <a:rPr lang="en-US" sz="3200" dirty="0"/>
            </a:br>
            <a:r>
              <a:rPr lang="en-US" sz="4800" b="1" dirty="0"/>
              <a:t>Bite 1 - Data</a:t>
            </a:r>
            <a:endParaRPr lang="en-US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CA6754-63BF-405D-A344-B0AA68075B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95072"/>
            <a:ext cx="9144000" cy="1062728"/>
          </a:xfrm>
        </p:spPr>
        <p:txBody>
          <a:bodyPr/>
          <a:lstStyle/>
          <a:p>
            <a:r>
              <a:rPr lang="en-US" dirty="0"/>
              <a:t>Jim Fawcett</a:t>
            </a:r>
          </a:p>
          <a:p>
            <a:r>
              <a:rPr lang="en-US" dirty="0"/>
              <a:t>https://JimFawcett.github.io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CD2AC9-5C0E-45F1-BED3-D16783B15805}"/>
              </a:ext>
            </a:extLst>
          </p:cNvPr>
          <p:cNvSpPr txBox="1"/>
          <p:nvPr/>
        </p:nvSpPr>
        <p:spPr>
          <a:xfrm>
            <a:off x="10456269" y="6093673"/>
            <a:ext cx="970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hlinkClick r:id="rId2"/>
              </a:rPr>
              <a:t>Bite #2</a:t>
            </a:r>
            <a:r>
              <a:rPr lang="en-US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236551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9AD15-3145-48ED-8FFA-201AF201B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Bite #1 – Move and Clone</a:t>
            </a: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9536CF63-797E-427A-809D-F01E69547F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0751" y="3313183"/>
            <a:ext cx="3992248" cy="286011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237F669-E42A-487D-8D15-3F3243539AE6}"/>
              </a:ext>
            </a:extLst>
          </p:cNvPr>
          <p:cNvSpPr txBox="1"/>
          <p:nvPr/>
        </p:nvSpPr>
        <p:spPr>
          <a:xfrm>
            <a:off x="893460" y="1277368"/>
            <a:ext cx="6326490" cy="4562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 move transfers a Move type’s heap resources to another instance of that type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The string, s, shown in the top diagram is moved to t with the statement: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onsolas" panose="020B0609020204030204" pitchFamily="49" charset="0"/>
              </a:rPr>
              <a:t>let t = s;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Move transfers ownership of resources.</a:t>
            </a:r>
            <a:br>
              <a:rPr lang="en-US" sz="2400" dirty="0"/>
            </a:br>
            <a:endParaRPr lang="en-US" sz="105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 clone copies a Move type’s heap resources</a:t>
            </a:r>
            <a:br>
              <a:rPr lang="en-US" sz="2400" dirty="0"/>
            </a:br>
            <a:r>
              <a:rPr lang="en-US" sz="2400" dirty="0"/>
              <a:t>to a new instance of that type.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The string s, shown in the bottom diagram is cloned with the statement: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onsolas" panose="020B0609020204030204" pitchFamily="49" charset="0"/>
              </a:rPr>
              <a:t>let t = </a:t>
            </a:r>
            <a:r>
              <a:rPr lang="en-US" sz="2000" dirty="0" err="1">
                <a:latin typeface="Consolas" panose="020B0609020204030204" pitchFamily="49" charset="0"/>
              </a:rPr>
              <a:t>s.clone</a:t>
            </a:r>
            <a:r>
              <a:rPr lang="en-US" sz="2000" dirty="0">
                <a:latin typeface="Consolas" panose="020B0609020204030204" pitchFamily="49" charset="0"/>
              </a:rPr>
              <a:t>();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Clone operation copies resources to target.</a:t>
            </a:r>
          </a:p>
        </p:txBody>
      </p:sp>
      <p:pic>
        <p:nvPicPr>
          <p:cNvPr id="9" name="Content Placeholder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B6FD3C6D-99D5-4250-AD79-D1606D05C3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2032" y="354179"/>
            <a:ext cx="4260967" cy="2959004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1B45595-CCBB-477A-A699-B260A46CAB43}"/>
              </a:ext>
            </a:extLst>
          </p:cNvPr>
          <p:cNvSpPr txBox="1"/>
          <p:nvPr/>
        </p:nvSpPr>
        <p:spPr>
          <a:xfrm>
            <a:off x="10383559" y="2197016"/>
            <a:ext cx="970241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Move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DE9586C-5DDB-4EBD-9AED-D4DCC5CEC8A6}"/>
              </a:ext>
            </a:extLst>
          </p:cNvPr>
          <p:cNvSpPr txBox="1"/>
          <p:nvPr/>
        </p:nvSpPr>
        <p:spPr>
          <a:xfrm>
            <a:off x="10383559" y="5176185"/>
            <a:ext cx="970241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Clone</a:t>
            </a:r>
          </a:p>
        </p:txBody>
      </p:sp>
    </p:spTree>
    <p:extLst>
      <p:ext uri="{BB962C8B-B14F-4D97-AF65-F5344CB8AC3E}">
        <p14:creationId xmlns:p14="http://schemas.microsoft.com/office/powerpoint/2010/main" val="35659842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CE10D-C01F-4FD4-AFE5-306FB297B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306ABE-6D69-46F0-B377-6E7F742C68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Create an instance of a blittable type and show when it is copied.</a:t>
            </a:r>
          </a:p>
          <a:p>
            <a:pPr lvl="2"/>
            <a:r>
              <a:rPr lang="en-US" dirty="0"/>
              <a:t>Can you prove that it was copied?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an instance of a non-blittable type and show when it is moved.</a:t>
            </a:r>
          </a:p>
          <a:p>
            <a:pPr lvl="2"/>
            <a:r>
              <a:rPr lang="en-US" dirty="0"/>
              <a:t>Can you prove that it was moved?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Repeat the second exercise but clone the non-blittable type before moving it.  Show that the clone is valid while the move source is not valid.</a:t>
            </a:r>
          </a:p>
          <a:p>
            <a:pPr marL="0" indent="0">
              <a:buNone/>
            </a:pPr>
            <a:r>
              <a:rPr lang="en-US" dirty="0"/>
              <a:t>Hint:</a:t>
            </a:r>
          </a:p>
          <a:p>
            <a:pPr lvl="1"/>
            <a:r>
              <a:rPr lang="en-US" dirty="0"/>
              <a:t>Integral types, chars, and floating-point types are blittable</a:t>
            </a:r>
          </a:p>
          <a:p>
            <a:pPr lvl="1"/>
            <a:r>
              <a:rPr lang="en-US" dirty="0"/>
              <a:t>Strings, </a:t>
            </a:r>
            <a:r>
              <a:rPr lang="en-US" dirty="0" err="1"/>
              <a:t>Vecs</a:t>
            </a:r>
            <a:r>
              <a:rPr lang="en-US" dirty="0"/>
              <a:t>, </a:t>
            </a:r>
            <a:r>
              <a:rPr lang="en-US" dirty="0" err="1"/>
              <a:t>VecDeques</a:t>
            </a:r>
            <a:r>
              <a:rPr lang="en-US" dirty="0"/>
              <a:t>, and Maps are non-blittable.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2612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C9723-8DE0-4A3D-B6AD-724FC3DCD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49941E0-322C-467C-89AB-4BD24B25EC7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7052860"/>
              </p:ext>
            </p:extLst>
          </p:nvPr>
        </p:nvGraphicFramePr>
        <p:xfrm>
          <a:off x="838200" y="1341438"/>
          <a:ext cx="10515600" cy="14833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831522">
                  <a:extLst>
                    <a:ext uri="{9D8B030D-6E8A-4147-A177-3AD203B41FA5}">
                      <a16:colId xmlns:a16="http://schemas.microsoft.com/office/drawing/2014/main" val="129708743"/>
                    </a:ext>
                  </a:extLst>
                </a:gridCol>
                <a:gridCol w="6684078">
                  <a:extLst>
                    <a:ext uri="{9D8B030D-6E8A-4147-A177-3AD203B41FA5}">
                      <a16:colId xmlns:a16="http://schemas.microsoft.com/office/drawing/2014/main" val="24299448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Link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72765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hlinkClick r:id="rId2"/>
                        </a:rPr>
                        <a:t>ConsumingRustBite2 - UDB</a:t>
                      </a:r>
                      <a:r>
                        <a:rPr lang="en-US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Undefined behavior – example from C++ code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8045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hlinkClick r:id="rId3"/>
                        </a:rPr>
                        <a:t>Rust Story - 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Expanded discussion in Rust Story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87277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39283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10046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ACF11D8-D89D-4587-AEE3-7AA0910987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That’s all until Bite #2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C178C3B-A2B6-497F-A2F8-7A4B374223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97350"/>
            <a:ext cx="9144000" cy="1160449"/>
          </a:xfrm>
        </p:spPr>
        <p:txBody>
          <a:bodyPr/>
          <a:lstStyle/>
          <a:p>
            <a:pPr algn="l"/>
            <a:r>
              <a:rPr lang="en-US" dirty="0"/>
              <a:t>Bite #2 illustrates undefined behavior with C++ code, showing us why we need Rust.</a:t>
            </a:r>
          </a:p>
        </p:txBody>
      </p:sp>
    </p:spTree>
    <p:extLst>
      <p:ext uri="{BB962C8B-B14F-4D97-AF65-F5344CB8AC3E}">
        <p14:creationId xmlns:p14="http://schemas.microsoft.com/office/powerpoint/2010/main" val="1885980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C2E89-4964-4F8B-A474-1925CA775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Bite #1 – Rust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4BAA01-8102-4B2E-B20D-F2BDADD7B9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goal is to understand the terms: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Bind – associate an identifier with a value</a:t>
            </a:r>
          </a:p>
          <a:p>
            <a:pPr lvl="1"/>
            <a:r>
              <a:rPr lang="en-US" dirty="0"/>
              <a:t>Copy – bind to a copy of a Copy type</a:t>
            </a:r>
          </a:p>
          <a:p>
            <a:pPr lvl="1"/>
            <a:r>
              <a:rPr lang="en-US" dirty="0"/>
              <a:t>Move – transfer ownership of a value</a:t>
            </a:r>
          </a:p>
          <a:p>
            <a:pPr lvl="1"/>
            <a:r>
              <a:rPr lang="en-US" dirty="0"/>
              <a:t>Clone – make a clone of a !Copy type</a:t>
            </a:r>
          </a:p>
          <a:p>
            <a:endParaRPr lang="en-US" dirty="0"/>
          </a:p>
          <a:p>
            <a:r>
              <a:rPr lang="en-US" dirty="0"/>
              <a:t>But first, a message from our sponsor</a:t>
            </a:r>
          </a:p>
        </p:txBody>
      </p:sp>
    </p:spTree>
    <p:extLst>
      <p:ext uri="{BB962C8B-B14F-4D97-AF65-F5344CB8AC3E}">
        <p14:creationId xmlns:p14="http://schemas.microsoft.com/office/powerpoint/2010/main" val="400171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66D9E-3830-48C5-8A3A-5B0D4EDF0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63234"/>
          </a:xfrm>
        </p:spPr>
        <p:txBody>
          <a:bodyPr/>
          <a:lstStyle/>
          <a:p>
            <a:r>
              <a:rPr lang="en-US" dirty="0"/>
              <a:t>Why Rust?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6C3297-F1DA-456C-B17B-67AD178321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6626"/>
            <a:ext cx="10515600" cy="4990337"/>
          </a:xfrm>
        </p:spPr>
        <p:txBody>
          <a:bodyPr/>
          <a:lstStyle/>
          <a:p>
            <a:r>
              <a:rPr lang="en-US" dirty="0"/>
              <a:t>Memory and Data Race safety</a:t>
            </a:r>
          </a:p>
          <a:p>
            <a:pPr lvl="1"/>
            <a:r>
              <a:rPr lang="en-US" dirty="0"/>
              <a:t>Enforced data ownership rules insure Memory and Data Race safety.</a:t>
            </a:r>
          </a:p>
          <a:p>
            <a:r>
              <a:rPr lang="en-US" dirty="0"/>
              <a:t>Error Handling</a:t>
            </a:r>
          </a:p>
          <a:p>
            <a:pPr lvl="1"/>
            <a:r>
              <a:rPr lang="en-US" dirty="0"/>
              <a:t>Any function that can fail returns a result indicating success or failure.  Code has to handle errors in well defined ways.</a:t>
            </a:r>
          </a:p>
          <a:p>
            <a:r>
              <a:rPr lang="en-US" dirty="0"/>
              <a:t>Performance</a:t>
            </a:r>
          </a:p>
          <a:p>
            <a:pPr lvl="1"/>
            <a:r>
              <a:rPr lang="en-US" dirty="0"/>
              <a:t>Rust compiles to native code and does not need garbage collection, so it is as fast as C and C++.</a:t>
            </a:r>
          </a:p>
          <a:p>
            <a:r>
              <a:rPr lang="en-US" dirty="0"/>
              <a:t>Simple Value Behavior</a:t>
            </a:r>
          </a:p>
          <a:p>
            <a:pPr lvl="1"/>
            <a:r>
              <a:rPr lang="en-US" dirty="0"/>
              <a:t>Rust supports value behavior without the need to define copy and move constructors and assignment operators.</a:t>
            </a:r>
          </a:p>
          <a:p>
            <a:r>
              <a:rPr lang="en-US" dirty="0"/>
              <a:t>Extraordinarily effective tool chain</a:t>
            </a:r>
          </a:p>
        </p:txBody>
      </p:sp>
    </p:spTree>
    <p:extLst>
      <p:ext uri="{BB962C8B-B14F-4D97-AF65-F5344CB8AC3E}">
        <p14:creationId xmlns:p14="http://schemas.microsoft.com/office/powerpoint/2010/main" val="3072520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0D046-8EB3-4CA4-8E59-20F13F3F9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this?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D17E04-A925-46F7-81D9-E1D3E52671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the first in a series of bites - brief presentations - about the Rust programming language: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Each presentation will be brief – a few slides</a:t>
            </a:r>
          </a:p>
          <a:p>
            <a:pPr lvl="1"/>
            <a:r>
              <a:rPr lang="en-US" dirty="0"/>
              <a:t>Each will focus on one part of the Rust language</a:t>
            </a:r>
          </a:p>
          <a:p>
            <a:pPr lvl="1"/>
            <a:r>
              <a:rPr lang="en-US" dirty="0"/>
              <a:t>The series will build in bite sized chunks: easy to grasp, quick to consume.</a:t>
            </a:r>
          </a:p>
          <a:p>
            <a:endParaRPr lang="en-US" dirty="0"/>
          </a:p>
          <a:p>
            <a:r>
              <a:rPr lang="en-US" dirty="0"/>
              <a:t>Now, on with the show!</a:t>
            </a:r>
          </a:p>
        </p:txBody>
      </p:sp>
    </p:spTree>
    <p:extLst>
      <p:ext uri="{BB962C8B-B14F-4D97-AF65-F5344CB8AC3E}">
        <p14:creationId xmlns:p14="http://schemas.microsoft.com/office/powerpoint/2010/main" val="30262486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843C5-EA74-48F5-A408-471881062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Bite #1 – Binding to a value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B05327-6881-4B3B-9A98-BA36132F44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Bind – associate an identifier with a memory location</a:t>
            </a:r>
          </a:p>
          <a:p>
            <a:pPr lvl="1"/>
            <a:r>
              <a:rPr lang="en-US" dirty="0"/>
              <a:t>Every identifier has a type:</a:t>
            </a:r>
          </a:p>
          <a:p>
            <a:pPr lvl="2"/>
            <a:r>
              <a:rPr lang="en-US" dirty="0">
                <a:latin typeface="Consolas" panose="020B0609020204030204" pitchFamily="49" charset="0"/>
              </a:rPr>
              <a:t>let k : i32 = 42;</a:t>
            </a:r>
          </a:p>
          <a:p>
            <a:pPr lvl="2"/>
            <a:r>
              <a:rPr lang="en-US" dirty="0"/>
              <a:t>let signifies a binding is being created</a:t>
            </a:r>
          </a:p>
          <a:p>
            <a:pPr lvl="2"/>
            <a:r>
              <a:rPr lang="en-US" dirty="0">
                <a:latin typeface="Consolas" panose="020B0609020204030204" pitchFamily="49" charset="0"/>
              </a:rPr>
              <a:t>i32</a:t>
            </a:r>
            <a:r>
              <a:rPr lang="en-US" dirty="0"/>
              <a:t> is the type of a 32 bit integer</a:t>
            </a:r>
          </a:p>
          <a:p>
            <a:pPr lvl="2"/>
            <a:r>
              <a:rPr lang="en-US" dirty="0"/>
              <a:t>42 is a value placed in the memory location associated with k</a:t>
            </a:r>
          </a:p>
          <a:p>
            <a:pPr lvl="1"/>
            <a:r>
              <a:rPr lang="en-US" dirty="0"/>
              <a:t>A type is a set of legal values with associated operations.</a:t>
            </a:r>
          </a:p>
          <a:p>
            <a:pPr lvl="1"/>
            <a:r>
              <a:rPr lang="en-US" dirty="0"/>
              <a:t>Type inference:</a:t>
            </a:r>
          </a:p>
          <a:p>
            <a:pPr lvl="2"/>
            <a:r>
              <a:rPr lang="en-US" dirty="0">
                <a:latin typeface="Consolas" panose="020B0609020204030204" pitchFamily="49" charset="0"/>
              </a:rPr>
              <a:t>let k = 42; </a:t>
            </a:r>
          </a:p>
          <a:p>
            <a:pPr lvl="2"/>
            <a:r>
              <a:rPr lang="en-US" dirty="0"/>
              <a:t>This binding is legal and has the same meaning as the previous binding.</a:t>
            </a:r>
          </a:p>
          <a:p>
            <a:pPr lvl="2"/>
            <a:r>
              <a:rPr lang="en-US" dirty="0"/>
              <a:t>In lieu of other information, Rust will assign the type </a:t>
            </a:r>
            <a:r>
              <a:rPr lang="en-US" sz="1800" dirty="0">
                <a:latin typeface="Consolas" panose="020B0609020204030204" pitchFamily="49" charset="0"/>
              </a:rPr>
              <a:t>i32</a:t>
            </a:r>
            <a:r>
              <a:rPr lang="en-US" dirty="0"/>
              <a:t> to any unadorned integral value that can be correctly written to a </a:t>
            </a:r>
            <a:r>
              <a:rPr lang="en-US" sz="1800" dirty="0"/>
              <a:t>32</a:t>
            </a:r>
            <a:r>
              <a:rPr lang="en-US" dirty="0"/>
              <a:t> bit location.</a:t>
            </a:r>
          </a:p>
        </p:txBody>
      </p:sp>
    </p:spTree>
    <p:extLst>
      <p:ext uri="{BB962C8B-B14F-4D97-AF65-F5344CB8AC3E}">
        <p14:creationId xmlns:p14="http://schemas.microsoft.com/office/powerpoint/2010/main" val="27987647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A9A27-5DBD-45F1-817C-8689100FE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Bite #1 – Binding to an identifier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DD7204-7B74-4B5D-A3EC-497809D789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Binding to an identifier has several forms:</a:t>
            </a:r>
          </a:p>
          <a:p>
            <a:pPr lvl="1"/>
            <a:r>
              <a:rPr lang="en-US" sz="2000" dirty="0">
                <a:latin typeface="Consolas" panose="020B0609020204030204" pitchFamily="49" charset="0"/>
              </a:rPr>
              <a:t>let j:i32 = k;  // makes copy because k is blittable</a:t>
            </a:r>
          </a:p>
          <a:p>
            <a:pPr lvl="1"/>
            <a:r>
              <a:rPr lang="en-US" sz="2000" dirty="0">
                <a:latin typeface="Consolas" panose="020B0609020204030204" pitchFamily="49" charset="0"/>
              </a:rPr>
              <a:t>let l = &amp;k;	 // l makes reference to k, called a borrow</a:t>
            </a:r>
          </a:p>
          <a:p>
            <a:pPr lvl="1"/>
            <a:r>
              <a:rPr lang="en-US" sz="2000" dirty="0">
                <a:latin typeface="Consolas" panose="020B0609020204030204" pitchFamily="49" charset="0"/>
              </a:rPr>
              <a:t>let s:String = “a string”.</a:t>
            </a:r>
            <a:r>
              <a:rPr lang="en-US" sz="2000" dirty="0" err="1">
                <a:latin typeface="Consolas" panose="020B0609020204030204" pitchFamily="49" charset="0"/>
              </a:rPr>
              <a:t>into_string</a:t>
            </a:r>
            <a:r>
              <a:rPr lang="en-US" sz="2000" dirty="0"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sz="2000" dirty="0">
                <a:latin typeface="Consolas" panose="020B0609020204030204" pitchFamily="49" charset="0"/>
              </a:rPr>
              <a:t>let t = s;	 // moves s into t, e.g., transfers ownership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 			 // because s is not blittable</a:t>
            </a:r>
            <a:br>
              <a:rPr lang="en-US" sz="2000" dirty="0">
                <a:latin typeface="Consolas" panose="020B0609020204030204" pitchFamily="49" charset="0"/>
              </a:rPr>
            </a:br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Blittable</a:t>
            </a:r>
          </a:p>
          <a:p>
            <a:pPr lvl="1"/>
            <a:r>
              <a:rPr lang="en-US" sz="2000" dirty="0">
                <a:latin typeface="Consolas" panose="020B0609020204030204" pitchFamily="49" charset="0"/>
              </a:rPr>
              <a:t>A blittable type occupies a single contiguous block of memory, and so can be correctly copied to a new location with a single </a:t>
            </a:r>
            <a:r>
              <a:rPr lang="en-US" sz="2000" dirty="0" err="1">
                <a:latin typeface="Consolas" panose="020B0609020204030204" pitchFamily="49" charset="0"/>
              </a:rPr>
              <a:t>memcpy</a:t>
            </a:r>
            <a:r>
              <a:rPr lang="en-US" sz="2000" dirty="0">
                <a:latin typeface="Consolas" panose="020B0609020204030204" pitchFamily="49" charset="0"/>
              </a:rPr>
              <a:t>.</a:t>
            </a:r>
          </a:p>
          <a:p>
            <a:pPr lvl="1"/>
            <a:r>
              <a:rPr lang="en-US" sz="2000" dirty="0">
                <a:latin typeface="Consolas" panose="020B0609020204030204" pitchFamily="49" charset="0"/>
              </a:rPr>
              <a:t>Non-blittable types occupy more than one memory location, usually one contiguous block on the stack and one or more blocks on the heap.</a:t>
            </a:r>
          </a:p>
          <a:p>
            <a:pPr lvl="2"/>
            <a:r>
              <a:rPr lang="en-US" sz="1600" dirty="0">
                <a:latin typeface="Consolas" panose="020B0609020204030204" pitchFamily="49" charset="0"/>
              </a:rPr>
              <a:t>Non-blittable types cannot be successfully copied with a single </a:t>
            </a:r>
            <a:r>
              <a:rPr lang="en-US" sz="1600" dirty="0" err="1">
                <a:latin typeface="Consolas" panose="020B0609020204030204" pitchFamily="49" charset="0"/>
              </a:rPr>
              <a:t>memcpy</a:t>
            </a:r>
            <a:r>
              <a:rPr lang="en-US" sz="1600" dirty="0">
                <a:latin typeface="Consolas" panose="020B0609020204030204" pitchFamily="49" charset="0"/>
              </a:rPr>
              <a:t> operation.</a:t>
            </a:r>
          </a:p>
        </p:txBody>
      </p:sp>
    </p:spTree>
    <p:extLst>
      <p:ext uri="{BB962C8B-B14F-4D97-AF65-F5344CB8AC3E}">
        <p14:creationId xmlns:p14="http://schemas.microsoft.com/office/powerpoint/2010/main" val="7631481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ECBFE-112A-4502-A0C3-F0340882F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Bite #1 - Ownership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089FCC-05AB-42D4-A7AC-7C6903DCE4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Ownership in Rust is an interesting concept.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In Rust, data has one, and only one owner.</a:t>
            </a:r>
          </a:p>
          <a:p>
            <a:pPr lvl="1"/>
            <a:r>
              <a:rPr lang="en-US" dirty="0"/>
              <a:t>Ownership can be borrowed or transferred.</a:t>
            </a:r>
          </a:p>
          <a:p>
            <a:pPr lvl="1"/>
            <a:r>
              <a:rPr lang="en-US" dirty="0"/>
              <a:t>There are rules about ownership that we discuss in Bite #3.</a:t>
            </a:r>
          </a:p>
          <a:p>
            <a:pPr lvl="1"/>
            <a:r>
              <a:rPr lang="en-US" dirty="0"/>
              <a:t>Following Rust’s ownership rules makes Rust code memory-safe.</a:t>
            </a:r>
          </a:p>
          <a:p>
            <a:pPr lvl="2"/>
            <a:r>
              <a:rPr lang="en-US" dirty="0"/>
              <a:t>Enforced by </a:t>
            </a:r>
            <a:r>
              <a:rPr lang="en-US" dirty="0" err="1"/>
              <a:t>rustc</a:t>
            </a:r>
            <a:r>
              <a:rPr lang="en-US" dirty="0"/>
              <a:t>, the Rust compiler</a:t>
            </a:r>
          </a:p>
          <a:p>
            <a:pPr lvl="1"/>
            <a:r>
              <a:rPr lang="en-US" dirty="0"/>
              <a:t>The rules also make Rust code free from data races</a:t>
            </a:r>
          </a:p>
          <a:p>
            <a:pPr lvl="2"/>
            <a:r>
              <a:rPr lang="en-US" dirty="0"/>
              <a:t>Rust will not compile code that is shared between threads unless it is guarded by a lock.</a:t>
            </a:r>
          </a:p>
          <a:p>
            <a:pPr lvl="2"/>
            <a:r>
              <a:rPr lang="en-US" dirty="0"/>
              <a:t>That, combined with single-ownership, ensures ordered access to shared data, one thread at a time. </a:t>
            </a:r>
          </a:p>
        </p:txBody>
      </p:sp>
    </p:spTree>
    <p:extLst>
      <p:ext uri="{BB962C8B-B14F-4D97-AF65-F5344CB8AC3E}">
        <p14:creationId xmlns:p14="http://schemas.microsoft.com/office/powerpoint/2010/main" val="34363258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2BD19-3FB1-4A69-A9E6-67246A4AA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56202"/>
          </a:xfrm>
        </p:spPr>
        <p:txBody>
          <a:bodyPr/>
          <a:lstStyle/>
          <a:p>
            <a:r>
              <a:rPr lang="en-US" dirty="0"/>
              <a:t>Copies, Moves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1457FB-056E-41CE-95EC-7C7FCC2ED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7636"/>
            <a:ext cx="10515600" cy="5012483"/>
          </a:xfrm>
        </p:spPr>
        <p:txBody>
          <a:bodyPr/>
          <a:lstStyle/>
          <a:p>
            <a:r>
              <a:rPr lang="en-US" dirty="0"/>
              <a:t>Copy</a:t>
            </a:r>
          </a:p>
          <a:p>
            <a:pPr lvl="1"/>
            <a:r>
              <a:rPr lang="en-US" dirty="0"/>
              <a:t>Data resides in one contiguous block of memory (blittable)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x = 3.5;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y = x; </a:t>
            </a:r>
          </a:p>
          <a:p>
            <a:pPr lvl="1"/>
            <a:r>
              <a:rPr lang="en-US" dirty="0"/>
              <a:t>y gets copy of x’s value ==&gt; two separate locations holding the same value.</a:t>
            </a:r>
          </a:p>
          <a:p>
            <a:pPr lvl="1"/>
            <a:r>
              <a:rPr lang="en-US" b="1" dirty="0"/>
              <a:t>Copy binding creates new owner of new data.</a:t>
            </a:r>
          </a:p>
          <a:p>
            <a:r>
              <a:rPr lang="en-US" dirty="0"/>
              <a:t>Move</a:t>
            </a:r>
          </a:p>
          <a:p>
            <a:pPr lvl="1"/>
            <a:r>
              <a:rPr lang="en-US" dirty="0"/>
              <a:t>Data resides in two or more blocks, usually one in stack, one in heap.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s = String::from(“a string”);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t = s;</a:t>
            </a:r>
          </a:p>
          <a:p>
            <a:pPr lvl="1"/>
            <a:r>
              <a:rPr lang="en-US" dirty="0"/>
              <a:t>s value moved to t, s becomes invalid</a:t>
            </a:r>
          </a:p>
          <a:p>
            <a:pPr lvl="1"/>
            <a:r>
              <a:rPr lang="en-US" b="1" dirty="0"/>
              <a:t>Move binding transfers ownership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E9561C-91D4-4EF6-8FF4-7DF645B25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3424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3A7AE-A338-423D-B60E-2DEB9B0D4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Bite #1 – Copy and Borrow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A66C96-71A1-4321-B63F-D1EC6AC842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copy operation can occur only for values that satisfy the Copy trait.</a:t>
            </a:r>
          </a:p>
          <a:p>
            <a:pPr lvl="1"/>
            <a:r>
              <a:rPr lang="en-US" dirty="0"/>
              <a:t>A trait is, like an interface, a specification of a contract.  Copy contract requires Rust code, when binding, to copy data with that trait.</a:t>
            </a:r>
            <a:endParaRPr lang="en-US" dirty="0">
              <a:latin typeface="Consolas" panose="020B0609020204030204" pitchFamily="49" charset="0"/>
            </a:endParaRPr>
          </a:p>
          <a:p>
            <a:pPr lvl="1"/>
            <a:r>
              <a:rPr lang="en-US" dirty="0"/>
              <a:t>To satisfy Copy, the data must be blittable.</a:t>
            </a:r>
          </a:p>
          <a:p>
            <a:pPr lvl="1"/>
            <a:r>
              <a:rPr lang="en-US" dirty="0"/>
              <a:t>Copies happen implicitly when an identifier is bound to a Copy type.</a:t>
            </a:r>
          </a:p>
          <a:p>
            <a:pPr lvl="2"/>
            <a:r>
              <a:rPr lang="en-US" dirty="0">
                <a:latin typeface="Consolas" panose="020B0609020204030204" pitchFamily="49" charset="0"/>
              </a:rPr>
              <a:t>let i = 3;  let j = i;  // copy</a:t>
            </a:r>
          </a:p>
          <a:p>
            <a:r>
              <a:rPr lang="en-US" dirty="0">
                <a:latin typeface="Consolas" panose="020B0609020204030204" pitchFamily="49" charset="0"/>
              </a:rPr>
              <a:t>Borrows - binding references to other identifiers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A reference is a safe pointer to the bound memory location.</a:t>
            </a:r>
          </a:p>
          <a:p>
            <a:pPr lvl="2"/>
            <a:r>
              <a:rPr lang="en-US" dirty="0">
                <a:latin typeface="Consolas" panose="020B0609020204030204" pitchFamily="49" charset="0"/>
              </a:rPr>
              <a:t>let r = &amp;i; </a:t>
            </a:r>
          </a:p>
        </p:txBody>
      </p:sp>
    </p:spTree>
    <p:extLst>
      <p:ext uri="{BB962C8B-B14F-4D97-AF65-F5344CB8AC3E}">
        <p14:creationId xmlns:p14="http://schemas.microsoft.com/office/powerpoint/2010/main" val="15947594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1074</Words>
  <Application>Microsoft Office PowerPoint</Application>
  <PresentationFormat>Widescreen</PresentationFormat>
  <Paragraphs>113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Consolas</vt:lpstr>
      <vt:lpstr>Office Theme</vt:lpstr>
      <vt:lpstr>Consuming Rust bite by byte   Bite 1 - Data</vt:lpstr>
      <vt:lpstr>Bite #1 – Rust Data</vt:lpstr>
      <vt:lpstr>Why Rust?</vt:lpstr>
      <vt:lpstr>What is this?</vt:lpstr>
      <vt:lpstr>Bite #1 – Binding to a value</vt:lpstr>
      <vt:lpstr>Bite #1 – Binding to an identifier</vt:lpstr>
      <vt:lpstr>Bite #1 - Ownership</vt:lpstr>
      <vt:lpstr>Copies, Moves</vt:lpstr>
      <vt:lpstr>Bite #1 – Copy and Borrow</vt:lpstr>
      <vt:lpstr>Bite #1 – Move and Clone</vt:lpstr>
      <vt:lpstr>Exercises</vt:lpstr>
      <vt:lpstr>References</vt:lpstr>
      <vt:lpstr>That’s all until Bite #2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Consuming Rust bite by byte</dc:title>
  <dc:creator>James Fawcett</dc:creator>
  <cp:lastModifiedBy>James Fawcett</cp:lastModifiedBy>
  <cp:revision>19</cp:revision>
  <dcterms:created xsi:type="dcterms:W3CDTF">2020-05-26T17:34:49Z</dcterms:created>
  <dcterms:modified xsi:type="dcterms:W3CDTF">2020-05-29T19:53:24Z</dcterms:modified>
</cp:coreProperties>
</file>