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63" r:id="rId3"/>
    <p:sldId id="272" r:id="rId4"/>
    <p:sldId id="278" r:id="rId5"/>
    <p:sldId id="273" r:id="rId6"/>
    <p:sldId id="274" r:id="rId7"/>
    <p:sldId id="258" r:id="rId8"/>
    <p:sldId id="275" r:id="rId9"/>
    <p:sldId id="276" r:id="rId10"/>
    <p:sldId id="257" r:id="rId11"/>
    <p:sldId id="270" r:id="rId12"/>
    <p:sldId id="262" r:id="rId13"/>
    <p:sldId id="261" r:id="rId14"/>
    <p:sldId id="260" r:id="rId15"/>
    <p:sldId id="264" r:id="rId16"/>
    <p:sldId id="265" r:id="rId17"/>
    <p:sldId id="266" r:id="rId18"/>
    <p:sldId id="271" r:id="rId19"/>
    <p:sldId id="259" r:id="rId20"/>
    <p:sldId id="267" r:id="rId21"/>
    <p:sldId id="26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62D5E5-2D8A-4CF0-B748-ED09E90D6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1D2656-0EA5-4B30-8000-159E51A859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B8B09D-75C2-4B50-B3F3-1478878E04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66B0B03-C0E6-4BA2-9C6B-299BE7A53A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F15FA36-722C-491C-9F05-88DC69D03A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DFC5F664-BF31-49CF-979F-B8AAFB610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972CED-DEFA-422A-BFCD-4D16717E8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D68B37AF-CB53-4772-82A8-6D286A8A5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F6ACC-B2CA-42D0-A157-FA6D505DB9D6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922ADCE-2BD0-4879-98CF-B1A17C6FE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9C89938-712B-42EC-A89E-A97673EA3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A5EF327-D18A-44CB-8A76-0BD7A2F23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877139-F19F-46EF-806C-E4BB7BB9FA32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8B440C-14AF-4099-8BDA-0594BE0E0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521D250-B781-4CB9-87FF-53501590E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67A1136-5929-47B1-A75D-BCDBEE0F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A93AB-FD36-4AB4-9AC3-E31E1A12BA17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8617A5C-F0C4-41BF-9CFC-53A0C5360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EDE727A-E4E9-4682-A79A-BD874AF62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D637CFB-A345-4D89-A298-4C0173CEF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7A97C2-79BA-4547-930A-E64D1B0AD550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7F36FCF-F5D6-4A04-A5E3-3FA2A7AD1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481A40B-1705-44E1-8E9E-42F38361D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69F547D-B885-427A-8677-A70678E40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749069-B36E-41BC-BE5F-72D5106B75BB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3D5214-4FF6-4248-A525-14FFE62C2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0D6438-9531-45DF-A376-1AD10BD2E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D392B60-8E94-4FA3-A717-151FC37F2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B9FFB-3830-4976-8B74-27003342897C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B6FAE1A-10F9-4E54-8ED1-4282BFC7C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CA4A6B8-9FEA-4543-8552-9B36446B9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431633B-076B-4245-8720-2301EB51C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261DE-5905-4663-8D55-4C11BCF67EAA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CBF3CDF-8326-4345-BF5E-39FAB7722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4E83581-F49C-4488-B8F0-AB74EC2ED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E37017D-4E07-46D6-83E7-BE9DE3D4D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DBF2C9-1F88-42F1-97E7-E66378F79F4D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EEA0948-91BF-4C92-AF3C-602EB242C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8340931-49DB-4DEB-BC6C-7DE1162B7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96765B3-AFB8-41A8-BBD9-2443F889F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CA2880-E281-47E9-8406-9C2B773FCA0D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663C7B5-50A1-454D-B88E-593BB7B03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168CB7-606E-4463-843E-A0D036159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5EED53D-426D-4D68-97DD-8E983FEE1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5C243-AC8B-43C0-A7DB-DF7692CDFDF6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ACF0F3E-34C8-4CAF-B872-D22C30367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F58340C-8BB7-4457-B16C-4B62E9B2B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C682045-1EF2-4906-98D3-47AC9885D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BA2FBD-7119-44BF-81BA-FB2031E9E9B2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DA1334-6BE6-4A63-86E2-40C0EA151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E6329FF-547B-42C2-930F-BB2AB18FD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B35FF1C-A5AF-4E6D-98F5-6AC5D505F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01E153-FC44-47EE-9480-097670AB2CAF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560B069-E13D-404B-A81C-2B450CE77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7D6387D-D44A-4081-83FC-4B5C2C091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616DDDA-9560-42F5-97E9-10BAC5038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BA68E5-11BD-48DB-85F7-4FDB538CC0BD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0AD54B0-7F8E-41B9-8558-74129FF05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4B35510-30FE-4D6B-81AC-FD0DE6C8E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8A232AB-C5D1-4B85-930B-4EFF901E5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1325B8-96F3-4E95-A6E6-4B3FFB3B5294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39242D6-C5AB-4CB9-A216-FC484D845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BC132CC-61E0-4C58-9E30-4CF8C6D0F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B699CA3-E1FA-4832-AB7E-F81FC3C52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D54C23-3B48-4998-87EE-7D0FB5846856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7828ACA-ED53-4A17-AF63-9281281C2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F7F130F-F4F1-41B0-B0E1-11FEFBC28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ED6AE5-4FC1-4D8C-98F3-DCC2BE92C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6EF023-D2E5-4CB0-88F9-E4E4B4F4E7E3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3B3426-C00D-49AC-9FA2-B3B05F404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AFB280D-26FA-4A05-B396-A7C59361D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5CD4E50-8344-41B7-BF54-2C48E23FE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3343D-5008-43B9-BC0E-B2BDC23CA596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13F6762-F0D3-4350-A7F5-FF45E3A59B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0AC1324-B5FD-4FE1-9213-BF76C2FDC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D4B1E0A-0636-4389-A37F-45371B02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3362E-037F-4BB6-8FDE-A362564FB4E5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0710370-706C-4496-9F03-073376230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1D93C94-A031-44B3-898B-23EF55751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F6F0426-D6CD-4955-A4B6-A4B273F01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546503-AFF0-449D-8148-CF30C396236D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09041A8-BFE8-434E-97A3-04937B9F4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E4487F4-E6A8-4092-8438-4DA3BE59A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BC5B806-3706-43DD-8E79-40EE0F346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64D932-7865-4B26-9690-7BDEE568B3BC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0B97EC8-9795-4D05-BADA-22137D8DF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D7BC8E4-F98C-4534-A27A-A76DB625F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E472E52-23E7-4BCD-998F-6A7A960A8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3E4E14-79FE-497E-BF05-7BCE149F0B98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720B7B-A1CB-4E28-944D-8E0BC7ABD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65DAD1-82C3-4143-8BFC-E72F76714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250B746-D96B-4855-822B-528D30C0C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218B8E-A7C8-4237-BC06-CE61F4132A02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C2448ED-52E6-434D-8B3F-6C89AB4FF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E811F77-AED0-4170-86BC-3B23919E8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D0A-5B22-41EF-8FAF-38AA13F3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91B2A-9837-4757-ACF4-061B03A3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B7B7-D44D-4503-B21E-70AB342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4DA4-8834-4A69-B285-4180FF79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0514-4915-48EC-89B0-CC3A1842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EE259-DD07-4951-8711-DFA3DED819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4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D17C-7A43-47CB-BC63-AEE83362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6AB69-547F-4F22-9DF5-6FD218FC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42FE-7BBB-40EB-98B1-7B67629E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4FFD-47FD-40EE-B119-3DF5C743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7FD5-BB2E-4265-83AC-D2DC570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AF717-1DC4-4EBC-BCE1-9A2122F79F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0EC0F-495F-499F-827A-7D382C312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26E6-AC14-4E1A-A1F3-512851CD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7A32-C50A-4127-8368-C10F7B57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AC11-9B78-475D-8B27-133799CE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BDD9-B79D-454C-904D-9445E44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F31B2-4455-4729-9CF7-96F7D12F67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0854C09-03D3-4BD8-80CC-98707AFA41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21C19E-A44D-49BA-A95E-B03CF85D9C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E279A-D0BA-4E4E-B08A-A5F33F941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5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83C13C-CA63-4563-A84C-C9ED0D788B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0AC738A-276D-4E83-AD7E-A4510682C5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61D45-4305-4589-A42C-1ACF1B20D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381F-CCD5-493B-8365-FFB5EB2F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D96C-0B3E-4360-AF6A-5354B588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95A3-8060-47F0-92BA-77DCC65B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F9C1-D21D-4003-B04D-96151D7F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D9F3-A776-4EC8-BF7E-990C73D3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7D7F5-4156-4CAA-8523-1CF54A5F6A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5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6B2-8F00-403A-9787-0B7BD649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2C98-9267-4ECF-B70B-5F27277E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CBCC-1C8E-4CE9-9AA9-211BFC0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9F3E-AD8B-471F-BC8C-CE3D7E14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9455-17E4-4474-8BD2-D8496656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B1029-36E2-41AC-838F-651BC011F2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1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32D-67DE-44C1-A1DE-1F70A588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D80F-0E5B-49B7-B232-CC09CA08C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C2BF-BEB0-424B-87E8-F4E371C5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F3BC-0AC7-4770-883F-874D2152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2641-6E6B-4922-84D3-49CFB0A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AD39-724F-482B-99EB-4CB2F62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07FDB-59CF-4DBB-9E56-3E2ED55FCC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2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B606-5CAF-4FC8-AA8C-6935BD4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DE6F-4108-41CA-927A-3BA8805C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D085-4EE9-472C-971A-157DF926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28706-91D4-4A98-AC50-9B90CE97C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33BDA-2FCC-4412-B661-B17F80A39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65891-74B9-4EDD-8E95-C73D06CF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7811A-B789-4CA0-97E1-1FA81F0A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7E1A-5382-4141-ACE3-4316A42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89719-4060-46E0-8ABF-3C09A0482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7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91B4-1534-4FCC-9675-44BB02D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7ECF5-7825-404C-8189-54D2F89E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DF51-64EE-4611-9139-0E1FDCC5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7524C-60AB-484F-9BE4-D9236FE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18E9A-BF92-4CF0-8861-C64BD69B49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4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DE70E-E684-424A-8776-D8907B8F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CFAAE-FFB7-406F-BB0D-3F8C340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8AB5-E9D1-47DF-8D2C-EBAF545A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5444E-0CA9-4A16-BFD1-5A40134F2F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5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AC84-287C-4FB3-AB49-C3F45AC2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1649-693A-475D-A2C8-268947E5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92B3-BCE5-4B54-8DA1-8EFCF82B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2E8E-BC90-41A8-878A-7731BA92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779A4-8ECC-4D8A-B084-B0AAD4C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0A239-AC92-47B4-BB23-F04DD319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0160C-9121-4C34-80C3-7B5300F3B4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71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C5CA-640A-42D5-A149-D92D399F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0E3A2-86BF-4BE3-B3B6-2FFB872C8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8E67-024D-446E-8090-ACD1F89D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B444E-3441-400C-8B39-381A8068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FC0D-9299-4F75-A9A3-3267F7D9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E73D-5BF2-40DF-BEFF-E53DB913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71D97-4ED9-4981-81F6-2EEB495304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D81E-0643-4ED8-81E9-91078087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4150-ADC6-4105-B477-989AC9F1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DDCC-54E1-4B49-BE03-5BB96D0C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CDEA-D24F-4148-9B3A-897664D5FA5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5D6E-2717-4379-80EB-CBE0D43EB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EEA5-5668-40E4-AC92-08F8B84D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FEAE3D-A7F4-41F2-BC52-5C5FA5BD25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5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tw.ca/publications/C++CLIRational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egcons.com/KateBlog/CategoryView.aspx?category=C++#a7dfd6ea3-138a-404e-b3e9-55534ba84f2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EC4A00-3FCD-4E2B-BCF2-B5486850D2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2154237"/>
          </a:xfrm>
        </p:spPr>
        <p:txBody>
          <a:bodyPr/>
          <a:lstStyle/>
          <a:p>
            <a:r>
              <a:rPr lang="en-US" altLang="en-US" b="1" dirty="0"/>
              <a:t>C++\CLI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4AA378-8014-4310-ABA2-273336EF6D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Jim Fawcett</a:t>
            </a:r>
          </a:p>
          <a:p>
            <a:r>
              <a:rPr lang="en-US" altLang="en-US" dirty="0"/>
              <a:t>CSE687-OnLine – Object Oriented Design</a:t>
            </a:r>
          </a:p>
          <a:p>
            <a:r>
              <a:rPr lang="en-US" altLang="en-US" dirty="0"/>
              <a:t>Summer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5CEB80-C559-44A4-B695-0A338F48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Managed C++ Syntax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1E352F-60C7-4BCA-A85F-ABD9219A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dirty="0"/>
              <a:t>Include system </a:t>
            </a:r>
            <a:r>
              <a:rPr lang="en-US" altLang="en-US" dirty="0" err="1"/>
              <a:t>dlls</a:t>
            </a:r>
            <a:r>
              <a:rPr lang="en-US" altLang="en-US" dirty="0"/>
              <a:t> from the Global Assembly Cache (GAC):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nsolas" panose="020B0609020204030204" pitchFamily="49" charset="0"/>
              </a:rPr>
              <a:t>#include &lt; System.Data.dll&gt;</a:t>
            </a:r>
          </a:p>
          <a:p>
            <a:pPr>
              <a:spcAft>
                <a:spcPts val="300"/>
              </a:spcAft>
            </a:pPr>
            <a:r>
              <a:rPr lang="en-US" altLang="en-US" dirty="0"/>
              <a:t>Include standard library modules in the usual way: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spcAft>
                <a:spcPts val="300"/>
              </a:spcAft>
            </a:pPr>
            <a:r>
              <a:rPr lang="en-US" altLang="en-US" dirty="0"/>
              <a:t>Use scope resolution operator to define namespaces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nsolas" panose="020B0609020204030204" pitchFamily="49" charset="0"/>
              </a:rPr>
              <a:t>using namespace System::Text;</a:t>
            </a:r>
          </a:p>
          <a:p>
            <a:pPr>
              <a:spcAft>
                <a:spcPts val="300"/>
              </a:spcAft>
            </a:pPr>
            <a:r>
              <a:rPr lang="en-US" altLang="en-US" dirty="0"/>
              <a:t>Declare </a:t>
            </a:r>
            <a:r>
              <a:rPr lang="en-US" altLang="en-US" dirty="0" err="1"/>
              <a:t>.Net</a:t>
            </a:r>
            <a:r>
              <a:rPr lang="en-US" altLang="en-US" dirty="0"/>
              <a:t> value types on stack</a:t>
            </a:r>
          </a:p>
          <a:p>
            <a:pPr>
              <a:spcAft>
                <a:spcPts val="300"/>
              </a:spcAft>
            </a:pPr>
            <a:r>
              <a:rPr lang="en-US" altLang="en-US" dirty="0"/>
              <a:t>Declare </a:t>
            </a:r>
            <a:r>
              <a:rPr lang="en-US" altLang="en-US" dirty="0" err="1"/>
              <a:t>.Net</a:t>
            </a:r>
            <a:r>
              <a:rPr lang="en-US" altLang="en-US" dirty="0"/>
              <a:t> reference types as pointers to managed heap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nsolas" panose="020B0609020204030204" pitchFamily="49" charset="0"/>
              </a:rPr>
              <a:t>String^ </a:t>
            </a:r>
            <a:r>
              <a:rPr lang="en-US" altLang="en-US" dirty="0" err="1">
                <a:latin typeface="Consolas" panose="020B0609020204030204" pitchFamily="49" charset="0"/>
              </a:rPr>
              <a:t>str</a:t>
            </a:r>
            <a:r>
              <a:rPr lang="en-US" altLang="en-US" dirty="0"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</a:rPr>
              <a:t>gcnew</a:t>
            </a:r>
            <a:r>
              <a:rPr lang="en-US" altLang="en-US" dirty="0">
                <a:latin typeface="Consolas" panose="020B0609020204030204" pitchFamily="49" charset="0"/>
              </a:rPr>
              <a:t> String(”Hello World”);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9">
            <a:extLst>
              <a:ext uri="{FF2B5EF4-FFF2-40B4-BE49-F238E27FC236}">
                <a16:creationId xmlns:a16="http://schemas.microsoft.com/office/drawing/2014/main" id="{AEE1BE5F-1BEE-4B82-87F7-EE592E4EC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z="2800"/>
              <a:t>From Kate Gregory’s Presentation</a:t>
            </a:r>
            <a:br>
              <a:rPr lang="en-US" altLang="en-US" sz="2800"/>
            </a:br>
            <a:r>
              <a:rPr lang="en-US" altLang="en-US" sz="2800"/>
              <a:t>see references</a:t>
            </a:r>
          </a:p>
        </p:txBody>
      </p:sp>
      <p:graphicFrame>
        <p:nvGraphicFramePr>
          <p:cNvPr id="38918" name="Group 6">
            <a:extLst>
              <a:ext uri="{FF2B5EF4-FFF2-40B4-BE49-F238E27FC236}">
                <a16:creationId xmlns:a16="http://schemas.microsoft.com/office/drawing/2014/main" id="{9C11B3C5-4A41-4C03-B958-2CAD67F7E75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1524000"/>
          <a:ext cx="7772400" cy="4572001"/>
        </p:xfrm>
        <a:graphic>
          <a:graphicData uri="http://schemas.openxmlformats.org/drawingml/2006/table">
            <a:tbl>
              <a:tblPr/>
              <a:tblGrid>
                <a:gridCol w="24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alpha val="39999"/>
                          </a:schemeClr>
                        </a:gs>
                        <a:gs pos="50000">
                          <a:schemeClr val="folHlink">
                            <a:alpha val="60001"/>
                          </a:schemeClr>
                        </a:gs>
                        <a:gs pos="100000">
                          <a:schemeClr val="bg1">
                            <a:alpha val="39999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Native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alpha val="39999"/>
                          </a:schemeClr>
                        </a:gs>
                        <a:gs pos="50000">
                          <a:schemeClr val="folHlink">
                            <a:alpha val="60001"/>
                          </a:schemeClr>
                        </a:gs>
                        <a:gs pos="100000">
                          <a:schemeClr val="bg1">
                            <a:alpha val="39999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Managed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alpha val="39999"/>
                          </a:schemeClr>
                        </a:gs>
                        <a:gs pos="50000">
                          <a:schemeClr val="folHlink">
                            <a:alpha val="60001"/>
                          </a:schemeClr>
                        </a:gs>
                        <a:gs pos="100000">
                          <a:schemeClr val="bg1">
                            <a:alpha val="39999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Pointer / Handle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Reference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Allocate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gcnew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delete</a:t>
                      </a:r>
                      <a:r>
                        <a:rPr kumimoji="0" lang="en-GB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Use Native Heap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kumimoji="0" lang="en-GB" sz="1400" b="1" i="0" u="none" strike="noStrike" cap="none" normalizeH="0" baseline="6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Use Managed Heap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kumimoji="0" lang="en-GB" sz="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Use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n-GB" sz="1400" b="1" i="0" u="none" strike="noStrike" cap="none" normalizeH="0" baseline="60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Verifiability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and 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never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^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and 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%</a:t>
                      </a:r>
                      <a:r>
                        <a:rPr kumimoji="0" lang="en-GB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always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97" name="Rectangle 51">
            <a:extLst>
              <a:ext uri="{FF2B5EF4-FFF2-40B4-BE49-F238E27FC236}">
                <a16:creationId xmlns:a16="http://schemas.microsoft.com/office/drawing/2014/main" id="{D0558192-E4CA-463A-8D6A-71E6FB279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769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tabLst>
                <a:tab pos="1973263" algn="l"/>
                <a:tab pos="4754563" algn="l"/>
              </a:tabLst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973263" algn="l"/>
                <a:tab pos="4754563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tabLst>
                <a:tab pos="1973263" algn="l"/>
                <a:tab pos="4754563" algn="l"/>
              </a:tabLst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Symbol" panose="05050102010706020507" pitchFamily="18" charset="2"/>
              <a:buNone/>
            </a:pPr>
            <a:r>
              <a:rPr lang="en-GB" altLang="en-US" sz="1400" baseline="30000"/>
              <a:t>1</a:t>
            </a:r>
            <a:r>
              <a:rPr lang="en-GB" altLang="en-US" sz="1000"/>
              <a:t> Optional	</a:t>
            </a:r>
            <a:r>
              <a:rPr lang="en-GB" altLang="en-US" sz="1400" baseline="30000"/>
              <a:t>2</a:t>
            </a:r>
            <a:r>
              <a:rPr lang="en-GB" altLang="en-US" sz="1000"/>
              <a:t> Value types only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D9D25F2-8F64-415D-B9B9-9B511994A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Mixing Pointers and Arrays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DF50102-376A-4EBA-A55A-5CD57E321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Managed classes hold handles to reference types: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latin typeface="Consolas" panose="020B0609020204030204" pitchFamily="49" charset="0"/>
              </a:rPr>
              <a:t>ref class R 2{ … private: String^ </a:t>
            </a:r>
            <a:r>
              <a:rPr lang="en-US" altLang="en-US" sz="1400" dirty="0" err="1">
                <a:latin typeface="Consolas" panose="020B0609020204030204" pitchFamily="49" charset="0"/>
              </a:rPr>
              <a:t>rStr</a:t>
            </a:r>
            <a:r>
              <a:rPr lang="en-US" altLang="en-US" sz="1400" dirty="0">
                <a:latin typeface="Consolas" panose="020B0609020204030204" pitchFamily="49" charset="0"/>
              </a:rPr>
              <a:t>; };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Managed classes can also hold pointers to native types: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latin typeface="Consolas" panose="020B0609020204030204" pitchFamily="49" charset="0"/>
              </a:rPr>
              <a:t>ref class R1 { … private: </a:t>
            </a:r>
            <a:r>
              <a:rPr lang="en-US" altLang="en-US" sz="1400" dirty="0" err="1">
                <a:latin typeface="Consolas" panose="020B0609020204030204" pitchFamily="49" charset="0"/>
              </a:rPr>
              <a:t>std</a:t>
            </a:r>
            <a:r>
              <a:rPr lang="en-US" altLang="en-US" sz="1400" dirty="0">
                <a:latin typeface="Consolas" panose="020B0609020204030204" pitchFamily="49" charset="0"/>
              </a:rPr>
              <a:t>::string* </a:t>
            </a:r>
            <a:r>
              <a:rPr lang="en-US" altLang="en-US" sz="1400" dirty="0" err="1">
                <a:latin typeface="Consolas" panose="020B0609020204030204" pitchFamily="49" charset="0"/>
              </a:rPr>
              <a:t>pStr</a:t>
            </a:r>
            <a:r>
              <a:rPr lang="en-US" altLang="en-US" sz="1400" dirty="0">
                <a:latin typeface="Consolas" panose="020B0609020204030204" pitchFamily="49" charset="0"/>
              </a:rPr>
              <a:t>; };</a:t>
            </a:r>
            <a:br>
              <a:rPr lang="en-US" altLang="en-US" sz="1400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Unmanaged classes can hold managed handles to managed types: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latin typeface="Consolas" panose="020B0609020204030204" pitchFamily="49" charset="0"/>
              </a:rPr>
              <a:t>class N { … private: </a:t>
            </a:r>
            <a:r>
              <a:rPr lang="en-US" altLang="en-US" sz="1400" dirty="0" err="1">
                <a:latin typeface="Consolas" panose="020B0609020204030204" pitchFamily="49" charset="0"/>
              </a:rPr>
              <a:t>gcroot</a:t>
            </a:r>
            <a:r>
              <a:rPr lang="en-US" altLang="en-US" sz="1400" dirty="0">
                <a:latin typeface="Consolas" panose="020B0609020204030204" pitchFamily="49" charset="0"/>
              </a:rPr>
              <a:t>&lt;String^&gt; </a:t>
            </a:r>
            <a:r>
              <a:rPr lang="en-US" altLang="en-US" sz="1400" dirty="0" err="1">
                <a:latin typeface="Consolas" panose="020B0609020204030204" pitchFamily="49" charset="0"/>
              </a:rPr>
              <a:t>rStr</a:t>
            </a:r>
            <a:r>
              <a:rPr lang="en-US" altLang="en-US" sz="1400" dirty="0">
                <a:latin typeface="Consolas" panose="020B0609020204030204" pitchFamily="49" charset="0"/>
              </a:rPr>
              <a:t>; };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Using these handles and references they can make calls on each other’s methods.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Managed arrays are declared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latin typeface="Consolas" panose="020B0609020204030204" pitchFamily="49" charset="0"/>
              </a:rPr>
              <a:t>Array&lt;String^&gt;^ </a:t>
            </a:r>
            <a:r>
              <a:rPr lang="en-US" altLang="en-US" sz="1400" dirty="0" err="1">
                <a:latin typeface="Consolas" panose="020B0609020204030204" pitchFamily="49" charset="0"/>
              </a:rPr>
              <a:t>ssarr</a:t>
            </a:r>
            <a:r>
              <a:rPr lang="en-US" altLang="en-US" sz="1400" dirty="0">
                <a:latin typeface="Consolas" panose="020B0609020204030204" pitchFamily="49" charset="0"/>
              </a:rPr>
              <a:t> = </a:t>
            </a:r>
            <a:r>
              <a:rPr lang="en-US" altLang="en-US" sz="1400" dirty="0" err="1">
                <a:latin typeface="Consolas" panose="020B0609020204030204" pitchFamily="49" charset="0"/>
              </a:rPr>
              <a:t>gcnew</a:t>
            </a:r>
            <a:r>
              <a:rPr lang="en-US" altLang="en-US" sz="1400" dirty="0">
                <a:latin typeface="Consolas" panose="020B0609020204030204" pitchFamily="49" charset="0"/>
              </a:rPr>
              <a:t> array&lt;String^&gt;(5);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err="1">
                <a:latin typeface="Consolas" panose="020B0609020204030204" pitchFamily="49" charset="0"/>
              </a:rPr>
              <a:t>ssarr</a:t>
            </a:r>
            <a:r>
              <a:rPr lang="en-US" altLang="en-US" sz="1400" dirty="0"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latin typeface="Consolas" panose="020B0609020204030204" pitchFamily="49" charset="0"/>
              </a:rPr>
              <a:t>] = String::</a:t>
            </a:r>
            <a:r>
              <a:rPr lang="en-US" altLang="en-US" sz="1400" dirty="0" err="1">
                <a:latin typeface="Consolas" panose="020B0609020204030204" pitchFamily="49" charset="0"/>
              </a:rPr>
              <a:t>Concat</a:t>
            </a:r>
            <a:r>
              <a:rPr lang="en-US" altLang="en-US" sz="1400" dirty="0">
                <a:latin typeface="Consolas" panose="020B0609020204030204" pitchFamily="49" charset="0"/>
              </a:rPr>
              <a:t>(“Number”, </a:t>
            </a:r>
            <a:r>
              <a:rPr lang="en-US" altLang="en-US" sz="1400" dirty="0" err="1">
                <a:latin typeface="Consolas" panose="020B0609020204030204" pitchFamily="49" charset="0"/>
              </a:rPr>
              <a:t>i.ToString</a:t>
            </a:r>
            <a:r>
              <a:rPr lang="en-US" altLang="en-US" sz="1400" dirty="0">
                <a:latin typeface="Consolas" panose="020B0609020204030204" pitchFamily="49" charset="0"/>
              </a:rPr>
              <a:t>());  0&lt;= </a:t>
            </a:r>
            <a:r>
              <a:rPr lang="en-US" altLang="en-US" sz="1400" dirty="0" err="1"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latin typeface="Consolas" panose="020B0609020204030204" pitchFamily="49" charset="0"/>
              </a:rPr>
              <a:t> &lt;= 4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Managed arrays of value types are declared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latin typeface="Consolas" panose="020B0609020204030204" pitchFamily="49" charset="0"/>
              </a:rPr>
              <a:t>array&lt;</a:t>
            </a:r>
            <a:r>
              <a:rPr lang="en-US" altLang="en-US" sz="1400" dirty="0" err="1"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</a:rPr>
              <a:t>&gt;^ </a:t>
            </a:r>
            <a:r>
              <a:rPr lang="en-US" altLang="en-US" sz="1400" dirty="0" err="1">
                <a:latin typeface="Consolas" panose="020B0609020204030204" pitchFamily="49" charset="0"/>
              </a:rPr>
              <a:t>strarray</a:t>
            </a:r>
            <a:r>
              <a:rPr lang="en-US" altLang="en-US" sz="1400" dirty="0">
                <a:latin typeface="Consolas" panose="020B0609020204030204" pitchFamily="49" charset="0"/>
              </a:rPr>
              <a:t> = </a:t>
            </a:r>
            <a:r>
              <a:rPr lang="en-US" altLang="en-US" sz="1400" dirty="0" err="1">
                <a:latin typeface="Consolas" panose="020B0609020204030204" pitchFamily="49" charset="0"/>
              </a:rPr>
              <a:t>gcnew</a:t>
            </a:r>
            <a:r>
              <a:rPr lang="en-US" altLang="en-US" sz="1400" dirty="0">
                <a:latin typeface="Consolas" panose="020B0609020204030204" pitchFamily="49" charset="0"/>
              </a:rPr>
              <a:t> array&lt;</a:t>
            </a:r>
            <a:r>
              <a:rPr lang="en-US" altLang="en-US" sz="1400" dirty="0" err="1"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</a:rPr>
              <a:t>&gt;(5);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err="1">
                <a:latin typeface="Consolas" panose="020B0609020204030204" pitchFamily="49" charset="0"/>
              </a:rPr>
              <a:t>Siarr</a:t>
            </a:r>
            <a:r>
              <a:rPr lang="en-US" altLang="en-US" sz="1400" dirty="0"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latin typeface="Consolas" panose="020B0609020204030204" pitchFamily="49" charset="0"/>
              </a:rPr>
              <a:t>] = </a:t>
            </a:r>
            <a:r>
              <a:rPr lang="en-US" altLang="en-US" sz="1400" dirty="0" err="1"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latin typeface="Consolas" panose="020B0609020204030204" pitchFamily="49" charset="0"/>
              </a:rPr>
              <a:t>;  0&lt;=</a:t>
            </a:r>
            <a:r>
              <a:rPr lang="en-US" altLang="en-US" sz="1400" dirty="0" err="1"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latin typeface="Consolas" panose="020B0609020204030204" pitchFamily="49" charset="0"/>
              </a:rPr>
              <a:t>&lt;=4;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76D1FC9-1FCB-4F55-AC43-285309FE0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Conversions</a:t>
            </a:r>
          </a:p>
        </p:txBody>
      </p:sp>
      <p:graphicFrame>
        <p:nvGraphicFramePr>
          <p:cNvPr id="10298" name="Group 58">
            <a:extLst>
              <a:ext uri="{FF2B5EF4-FFF2-40B4-BE49-F238E27FC236}">
                <a16:creationId xmlns:a16="http://schemas.microsoft.com/office/drawing/2014/main" id="{80F7C2FE-D65F-4701-8DF9-F35280E9704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1524000"/>
          <a:ext cx="7772400" cy="45720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C++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CTS Signed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CTS Unsigned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Sbyte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short int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Int16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UInt16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int, __int32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Int32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UInt32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long int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Int32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UInt32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__int64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Int64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UInt64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Single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long double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bool</a:t>
                      </a:r>
                    </a:p>
                  </a:txBody>
                  <a:tcPr marL="228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Boolean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marL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770FA20-1236-4411-A3C3-C427EB780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Extensions to Standard C++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C4E8EC9-039F-4F2A-A2F8-3C83B040A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48815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Managed classes may have the qualifiers: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abstract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sealed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A managed class may have a constructor qualified as static, used to initialize static data members.</a:t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Managed classes may have properties: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nsolas" panose="020B0609020204030204" pitchFamily="49" charset="0"/>
              </a:rPr>
              <a:t>property 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Length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get() { return _</a:t>
            </a:r>
            <a:r>
              <a:rPr lang="en-US" altLang="en-US" sz="1600" dirty="0" err="1">
                <a:latin typeface="Consolas" panose="020B0609020204030204" pitchFamily="49" charset="0"/>
              </a:rPr>
              <a:t>len</a:t>
            </a:r>
            <a:r>
              <a:rPr lang="en-US" altLang="en-US" sz="1600" dirty="0">
                <a:latin typeface="Consolas" panose="020B0609020204030204" pitchFamily="49" charset="0"/>
              </a:rPr>
              <a:t>; 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void set(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value) { _</a:t>
            </a:r>
            <a:r>
              <a:rPr lang="en-US" altLang="en-US" sz="1600" dirty="0" err="1">
                <a:latin typeface="Consolas" panose="020B0609020204030204" pitchFamily="49" charset="0"/>
              </a:rPr>
              <a:t>len</a:t>
            </a:r>
            <a:r>
              <a:rPr lang="en-US" altLang="en-US" sz="1600" dirty="0">
                <a:latin typeface="Consolas" panose="020B0609020204030204" pitchFamily="49" charset="0"/>
              </a:rPr>
              <a:t> = value; 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A managed class may declare a delegate: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nsolas" panose="020B0609020204030204" pitchFamily="49" charset="0"/>
              </a:rPr>
              <a:t>delegate void </a:t>
            </a:r>
            <a:r>
              <a:rPr lang="en-US" altLang="en-US" sz="1600" dirty="0" err="1">
                <a:latin typeface="Consolas" panose="020B0609020204030204" pitchFamily="49" charset="0"/>
              </a:rPr>
              <a:t>someFunc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anArg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6DDA2A-79FD-43BA-BA9D-A4B095DA9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Managed Exceptions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1D3B7D4-FFE8-4110-BA8E-547D04404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C++ exception that has a managed type is a managed exception.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Application defined exceptions are expected to derive from System::Exception.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Managed exceptions may use a finally clause: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try { … } catch(</a:t>
            </a:r>
            <a:r>
              <a:rPr lang="en-US" altLang="en-US" dirty="0" err="1">
                <a:latin typeface="Consolas" panose="020B0609020204030204" pitchFamily="49" charset="0"/>
              </a:rPr>
              <a:t>myExcept</a:t>
            </a:r>
            <a:r>
              <a:rPr lang="en-US" altLang="en-US" dirty="0">
                <a:latin typeface="Consolas" panose="020B0609020204030204" pitchFamily="49" charset="0"/>
              </a:rPr>
              <a:t> &amp;me) { … } __finally { … }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finally clause always executes, whether the catch handler was invoked or not.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Only reference types, including boxed value types, can be thrown.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D4CF7C9-0F9A-4248-8F98-ECCE83A9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/>
              <a:t>Code Targets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8FDFF2-21C5-4F67-B883-85E97D89D0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3124200" cy="4876800"/>
          </a:xfrm>
        </p:spPr>
        <p:txBody>
          <a:bodyPr/>
          <a:lstStyle/>
          <a:p>
            <a:r>
              <a:rPr lang="en-US" altLang="en-US" sz="1800" dirty="0"/>
              <a:t>An unmanaged C++ program can be compiled to generate managed code using the /</a:t>
            </a:r>
            <a:r>
              <a:rPr lang="en-US" altLang="en-US" sz="1800" dirty="0" err="1"/>
              <a:t>clr</a:t>
            </a:r>
            <a:r>
              <a:rPr lang="en-US" altLang="en-US" sz="1800" dirty="0"/>
              <a:t> option.</a:t>
            </a:r>
            <a:br>
              <a:rPr lang="en-US" altLang="en-US" sz="1800" dirty="0"/>
            </a:br>
            <a:endParaRPr lang="en-US" altLang="en-US" sz="100" dirty="0"/>
          </a:p>
          <a:p>
            <a:r>
              <a:rPr lang="en-US" altLang="en-US" sz="1800" dirty="0"/>
              <a:t>You can mix managed and unmanaged  C++  code in same file.</a:t>
            </a:r>
          </a:p>
          <a:p>
            <a:r>
              <a:rPr lang="en-US" altLang="en-US" sz="1800" dirty="0"/>
              <a:t>Managed C++ can call C# code in a separate library and vice versa.</a:t>
            </a: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09CA8CE8-21F7-4E96-B767-FD44A19A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BFB5E23-A78D-41B1-9243-98D2009F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Mixing Managed and Unmanaged Code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3967EA-6C2C-42D5-912F-7EFB14A69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4"/>
          </a:xfrm>
        </p:spPr>
        <p:txBody>
          <a:bodyPr/>
          <a:lstStyle/>
          <a:p>
            <a:r>
              <a:rPr lang="en-US" altLang="en-US" dirty="0"/>
              <a:t>You may freely mix unmanaged and managed C++ classes in the same compilation unit.</a:t>
            </a:r>
          </a:p>
          <a:p>
            <a:pPr lvl="1"/>
            <a:r>
              <a:rPr lang="en-US" altLang="en-US" dirty="0"/>
              <a:t>Managed classes may hold pointers to unmanaged objects.</a:t>
            </a:r>
          </a:p>
          <a:p>
            <a:pPr lvl="1"/>
            <a:r>
              <a:rPr lang="en-US" altLang="en-US" dirty="0"/>
              <a:t>Unmanaged classes may hold handles to managed objects wrapped in </a:t>
            </a:r>
            <a:r>
              <a:rPr lang="en-US" altLang="en-US" dirty="0" err="1"/>
              <a:t>gcroot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vcclr.h</a:t>
            </a:r>
            <a:r>
              <a:rPr lang="en-US" altLang="en-US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</a:rPr>
              <a:t>Declare: </a:t>
            </a:r>
            <a:r>
              <a:rPr lang="en-US" altLang="en-US" dirty="0" err="1">
                <a:latin typeface="Consolas" panose="020B0609020204030204" pitchFamily="49" charset="0"/>
              </a:rPr>
              <a:t>gcroot</a:t>
            </a:r>
            <a:r>
              <a:rPr lang="en-US" altLang="en-US" dirty="0">
                <a:latin typeface="Consolas" panose="020B0609020204030204" pitchFamily="49" charset="0"/>
              </a:rPr>
              <a:t>&lt;System::String^&gt; </a:t>
            </a:r>
            <a:r>
              <a:rPr lang="en-US" altLang="en-US" dirty="0" err="1">
                <a:latin typeface="Consolas" panose="020B0609020204030204" pitchFamily="49" charset="0"/>
              </a:rPr>
              <a:t>pStr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dirty="0"/>
              <a:t>That helps the garbage collector track the </a:t>
            </a:r>
            <a:r>
              <a:rPr lang="en-US" altLang="en-US" dirty="0" err="1"/>
              <a:t>pStr</a:t>
            </a:r>
            <a:r>
              <a:rPr lang="en-US" altLang="en-US" dirty="0"/>
              <a:t> pointer. </a:t>
            </a:r>
          </a:p>
          <a:p>
            <a:pPr lvl="1"/>
            <a:r>
              <a:rPr lang="en-US" altLang="en-US" dirty="0"/>
              <a:t>Calls between the managed and unmanaged domains are more expensive than within either domain.</a:t>
            </a:r>
            <a:br>
              <a:rPr lang="en-US" altLang="en-US" dirty="0"/>
            </a:br>
            <a:endParaRPr lang="en-US" altLang="en-US" sz="800" dirty="0"/>
          </a:p>
          <a:p>
            <a:r>
              <a:rPr lang="en-US" altLang="en-US" dirty="0"/>
              <a:t>Note, all of the above means, that you can use </a:t>
            </a:r>
            <a:r>
              <a:rPr lang="en-US" altLang="en-US" dirty="0" err="1"/>
              <a:t>.Net</a:t>
            </a:r>
            <a:r>
              <a:rPr lang="en-US" altLang="en-US" dirty="0"/>
              <a:t> Framework Class Libraries with unmanaged code, and you can use the C++ Standard Library with managed code.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7C92104-1281-4E8C-8958-A1B507865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Using Frameworks in MFC</a:t>
            </a:r>
            <a:br>
              <a:rPr lang="en-US" altLang="en-US"/>
            </a:br>
            <a:r>
              <a:rPr lang="en-US" altLang="en-US" sz="2000"/>
              <a:t>from Kate Gregory’s Presentation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C129FF6-7CCC-4AEF-89D5-1B33399A9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Visual C++ 2005 allows you to use new Frameworks libraries in MFC Applications</a:t>
            </a:r>
            <a:br>
              <a:rPr lang="en-US" altLang="en-US"/>
            </a:br>
            <a:endParaRPr lang="en-US" altLang="en-US" sz="800"/>
          </a:p>
          <a:p>
            <a:r>
              <a:rPr lang="en-US" altLang="en-US"/>
              <a:t>MFC includes many integration points</a:t>
            </a:r>
          </a:p>
          <a:p>
            <a:pPr lvl="1"/>
            <a:r>
              <a:rPr lang="en-US" altLang="en-US"/>
              <a:t>MFC views can host Windows Forms controls</a:t>
            </a:r>
          </a:p>
          <a:p>
            <a:pPr lvl="1"/>
            <a:r>
              <a:rPr lang="en-US" altLang="en-US"/>
              <a:t>Use your own Windows Forms dialog boxes</a:t>
            </a:r>
          </a:p>
          <a:p>
            <a:pPr lvl="1"/>
            <a:r>
              <a:rPr lang="en-US" altLang="en-US"/>
              <a:t>MFC lets you use Windows Forms as CView</a:t>
            </a:r>
          </a:p>
          <a:p>
            <a:pPr lvl="1"/>
            <a:r>
              <a:rPr lang="en-US" altLang="en-US"/>
              <a:t>Data exchange and eventing translation handled by MFC</a:t>
            </a:r>
          </a:p>
          <a:p>
            <a:pPr lvl="1"/>
            <a:r>
              <a:rPr lang="en-US" altLang="en-US"/>
              <a:t>MFC handles command routing</a:t>
            </a:r>
            <a:br>
              <a:rPr lang="en-US" altLang="en-US"/>
            </a:br>
            <a:endParaRPr lang="en-US" altLang="en-US" sz="800"/>
          </a:p>
          <a:p>
            <a:r>
              <a:rPr lang="en-US" altLang="en-US"/>
              <a:t>MFC applications will be able to take advantage of current and future libraries directly with ease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7C0E46-5566-4935-9385-32D63C8E9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Limitations of Managed Classes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AB25BF3-3816-41D2-91F8-C2A1DF782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/>
          <a:lstStyle/>
          <a:p>
            <a:r>
              <a:rPr lang="en-US" altLang="en-US" dirty="0"/>
              <a:t>Only single inheritance of implementation is allowed.</a:t>
            </a:r>
          </a:p>
          <a:p>
            <a:r>
              <a:rPr lang="en-US" altLang="en-US" dirty="0"/>
              <a:t>Managed classes can not inherit from unmanaged classes and vice versa.  This may be a future addition.</a:t>
            </a:r>
          </a:p>
          <a:p>
            <a:r>
              <a:rPr lang="en-US" altLang="en-US" dirty="0"/>
              <a:t>No copy constructors or assignment operators are allowed.</a:t>
            </a:r>
          </a:p>
          <a:p>
            <a:r>
              <a:rPr lang="en-US" altLang="en-US" dirty="0"/>
              <a:t>Member functions may not have default arguments.</a:t>
            </a:r>
          </a:p>
          <a:p>
            <a:r>
              <a:rPr lang="en-US" altLang="en-US" dirty="0"/>
              <a:t>Friend functions and friend classes are not allowed.</a:t>
            </a:r>
          </a:p>
          <a:p>
            <a:r>
              <a:rPr lang="en-US" altLang="en-US" dirty="0" err="1"/>
              <a:t>const</a:t>
            </a:r>
            <a:r>
              <a:rPr lang="en-US" altLang="en-US" dirty="0"/>
              <a:t> and volatile qualifiers on member functions are currently not allowed.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7A144A-2C6E-4522-BF7F-6A29A8D7D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D8ACE4-1E1A-43F6-8BEB-C0AB1E03D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r>
              <a:rPr lang="en-US" altLang="en-US" sz="2400"/>
              <a:t>C++/CLI</a:t>
            </a:r>
          </a:p>
          <a:p>
            <a:pPr lvl="1"/>
            <a:r>
              <a:rPr lang="en-US" altLang="en-US"/>
              <a:t>A Design Rationale for C++/CLI, Herb Sutter, </a:t>
            </a:r>
            <a:r>
              <a:rPr lang="en-US" altLang="en-US">
                <a:hlinkClick r:id="rId3"/>
              </a:rPr>
              <a:t>http://www.gotw.ca/publications/C++CLIRationale.pdf</a:t>
            </a:r>
            <a:endParaRPr lang="en-US" altLang="en-US"/>
          </a:p>
          <a:p>
            <a:pPr lvl="1"/>
            <a:r>
              <a:rPr lang="en-US" altLang="en-US"/>
              <a:t>Moving C++ Applications to the Common Language Runtime, Kate Gregory, </a:t>
            </a:r>
            <a:r>
              <a:rPr lang="en-US" altLang="en-US">
                <a:hlinkClick r:id="rId4"/>
              </a:rPr>
              <a:t>http://www.gregcons.com/KateBlog/CategoryView.aspx?category=C++#a7dfd6ea3-138a-404e-b3e9-55534ba84f22</a:t>
            </a:r>
            <a:endParaRPr lang="en-US" altLang="en-US"/>
          </a:p>
          <a:p>
            <a:r>
              <a:rPr lang="en-US" altLang="en-US" sz="2400"/>
              <a:t>Manged Extensions</a:t>
            </a:r>
          </a:p>
          <a:p>
            <a:pPr lvl="1"/>
            <a:r>
              <a:rPr lang="en-US" altLang="en-US"/>
              <a:t>C++/CLI in Action, Nishant Sivakumar,  Manning, 2007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C15F9A1-1F49-4D9E-9014-9A4A205BB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Platform Invocation - </a:t>
            </a:r>
            <a:r>
              <a:rPr lang="en-US" altLang="en-US" sz="3200" b="1" dirty="0" err="1"/>
              <a:t>PInvoke</a:t>
            </a:r>
            <a:endParaRPr lang="en-US" altLang="en-US" sz="3200" b="1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94176D8-8E5F-4A72-843C-58D64C7C9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altLang="en-US" dirty="0"/>
              <a:t>Call Win32 API functions like this: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latin typeface="Consolas" panose="020B0609020204030204" pitchFamily="49" charset="0"/>
              </a:rPr>
              <a:t>DllImport</a:t>
            </a:r>
            <a:r>
              <a:rPr lang="en-US" altLang="en-US" dirty="0">
                <a:latin typeface="Consolas" panose="020B0609020204030204" pitchFamily="49" charset="0"/>
              </a:rPr>
              <a:t>(“kernel32.dll”)]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extern “C” bool Beep(Int32,Int32);</a:t>
            </a:r>
            <a:br>
              <a:rPr lang="en-US" altLang="en-US" sz="800" dirty="0">
                <a:latin typeface="Consolas" panose="020B0609020204030204" pitchFamily="49" charset="0"/>
              </a:rPr>
            </a:br>
            <a:endParaRPr lang="en-US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/>
              <a:t>Where documented signature is: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latin typeface="Consolas" panose="020B0609020204030204" pitchFamily="49" charset="0"/>
              </a:rPr>
              <a:t>BOOL Beep(DWORD,DWORD)</a:t>
            </a:r>
            <a:br>
              <a:rPr lang="en-US" altLang="en-US" dirty="0">
                <a:latin typeface="Consolas" panose="020B0609020204030204" pitchFamily="49" charset="0"/>
              </a:rPr>
            </a:br>
            <a:endParaRPr lang="en-US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/>
              <a:t>Or, you can call native C++ which then calls the Win32 API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call member functions of an exported class</a:t>
            </a:r>
          </a:p>
          <a:p>
            <a:pPr marL="3429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46484BC-939A-48DE-A42F-705147566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Additions to Managed C++ in VS 2005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E48811B-F3F0-47BA-9B12-4D6050526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altLang="en-US" b="1" dirty="0"/>
              <a:t>Generics</a:t>
            </a:r>
          </a:p>
          <a:p>
            <a:pPr lvl="1"/>
            <a:r>
              <a:rPr lang="en-US" altLang="en-US" dirty="0"/>
              <a:t>Syntactically like templates but bind at run time</a:t>
            </a:r>
          </a:p>
          <a:p>
            <a:pPr lvl="1"/>
            <a:r>
              <a:rPr lang="en-US" altLang="en-US" dirty="0"/>
              <a:t>No specializations</a:t>
            </a:r>
          </a:p>
          <a:p>
            <a:pPr lvl="1"/>
            <a:r>
              <a:rPr lang="en-US" altLang="en-US" dirty="0"/>
              <a:t>Uses constraints to support calling functions on parameter type</a:t>
            </a:r>
            <a:br>
              <a:rPr lang="en-US" altLang="en-US" sz="800" dirty="0"/>
            </a:br>
            <a:endParaRPr lang="en-US" altLang="en-US" sz="800" dirty="0"/>
          </a:p>
          <a:p>
            <a:r>
              <a:rPr lang="en-US" altLang="en-US" b="1" dirty="0"/>
              <a:t>Iterators</a:t>
            </a:r>
          </a:p>
          <a:p>
            <a:pPr lvl="1"/>
            <a:r>
              <a:rPr lang="en-US" altLang="en-US" dirty="0"/>
              <a:t>Support for each construct</a:t>
            </a:r>
            <a:br>
              <a:rPr lang="en-US" altLang="en-US" dirty="0"/>
            </a:br>
            <a:endParaRPr lang="en-US" altLang="en-US" sz="800" dirty="0"/>
          </a:p>
          <a:p>
            <a:r>
              <a:rPr lang="en-US" altLang="en-US" b="1" dirty="0"/>
              <a:t>Anonymous Methods</a:t>
            </a:r>
          </a:p>
          <a:p>
            <a:pPr lvl="1"/>
            <a:r>
              <a:rPr lang="en-US" altLang="en-US" dirty="0"/>
              <a:t>Essentially an inline delegate</a:t>
            </a:r>
            <a:br>
              <a:rPr lang="en-US" altLang="en-US" sz="800" dirty="0"/>
            </a:br>
            <a:endParaRPr lang="en-US" altLang="en-US" sz="800" dirty="0"/>
          </a:p>
          <a:p>
            <a:r>
              <a:rPr lang="en-US" altLang="en-US" b="1" dirty="0"/>
              <a:t>Partial Types, new to C#, were always a part of C++</a:t>
            </a:r>
          </a:p>
          <a:p>
            <a:pPr lvl="1"/>
            <a:r>
              <a:rPr lang="en-US" altLang="en-US" dirty="0"/>
              <a:t>Class declarations can be separate from implementation</a:t>
            </a:r>
          </a:p>
          <a:p>
            <a:pPr lvl="1"/>
            <a:r>
              <a:rPr lang="en-US" altLang="en-US" dirty="0"/>
              <a:t>Now, can parse declaration into parts, packaged in separate files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0FF7A495-AB4E-4983-9B11-CCD145C1CF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2D49F6-D0B5-4AE9-A20B-B90FF047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US" sz="2800"/>
              <a:t>Comparison of Object Models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45A3D5D-8EF0-4F5A-9363-38F22FBE378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762000"/>
            <a:ext cx="4191000" cy="56388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b="1" i="1"/>
              <a:t>Standard C++ Object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All objects share a rich memory model: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Static, stack, and heap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Rich object life-time model: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Static objects live for the duration of the program.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Objects on stack live within a scope defined by { and }.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Objects on heap live at the designer’s discretion.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Semantics based on deep copy model.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That’s the good news.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That’s the bad news.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For compilation, a source file must include information about all the types it uses.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That’s definitely bad news.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But it has a work-around, e.g., design to interface not implementation.  Use object factories.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8835BA88-BBD0-4A38-A9AF-F5A2A4612D4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724400" y="762000"/>
            <a:ext cx="4114800" cy="56388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>
                  <a:alpha val="98000"/>
                </a:schemeClr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b="1" i="1"/>
              <a:t>.Net Managed Object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More Spartan memory model: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Value types are stack-based only.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Reference types (all user defined types and library types) live on the managed heap.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Non-deterministic life-time model: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All reference types are garbage collected.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That’s the good news.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That’s the bad news.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Semantics based on a shallow reference model.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For compilation, a source file is type checked with metadata provided by the types it uses.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That is great news.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It is this property that makes .Net components so simple.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8DCFD3-109E-413F-9D3E-14E41C17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.Net Object Model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519F149C-1BC8-44B6-AF79-2DC78BC808A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71713" y="1543050"/>
          <a:ext cx="4189412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4" imgW="5758920" imgH="5812920" progId="Visio.Drawing.6">
                  <p:embed/>
                </p:oleObj>
              </mc:Choice>
              <mc:Fallback>
                <p:oleObj name="VISIO" r:id="rId4" imgW="5758920" imgH="58129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543050"/>
                        <a:ext cx="4189412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F5AFA9-162E-43DD-A762-98048942C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z="2800"/>
              <a:t>Language Comparison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2717605-7F36-49BC-8984-9F9B1B2839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/>
              <a:t>Standard C++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Is an ANSI and ISO standard.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Has a standard library.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Universally available: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Windows, UNIX, MAC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Well known: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Large developer base.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Lots of books and articles.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Programming models supported: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Objects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Procedural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Generic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Separation of Interface from Implementation: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Syntactically excellent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400"/>
              <a:t>Implementation is separate from class declaration.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Semantically poor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400"/>
              <a:t>See object model comparison.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C3D5940-9602-43B8-95FA-F519C6105E9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990600"/>
            <a:ext cx="4114800" cy="51054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/>
              <a:t>.Net C#, Managed C++, …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Is an ECMA standard, becoming an ISO standard.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Has defined an ECMA library.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Mono project porting to UNIX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New, but gaining a lot of popularity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Developer base growing quickly.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Lots of books and articles.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Programming models supported: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objects.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/>
              <a:t>Separation of Interface from Implementation: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Syntactically poor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400"/>
              <a:t>Implementation forced in class declaration.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/>
              <a:t>Semantically excellent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400"/>
              <a:t>See object model comparison.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8C918CF-50EF-4885-87E7-BE05EA39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z="2800"/>
              <a:t>Library Comparison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73B0CC-BF4A-4412-996F-E0474CD0B52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n-US" sz="1800"/>
              <a:t>Standard C++ Library</a:t>
            </a:r>
          </a:p>
          <a:p>
            <a:pPr lvl="1">
              <a:defRPr/>
            </a:pPr>
            <a:r>
              <a:rPr lang="en-US" sz="1600"/>
              <a:t>Portable across most platforms with good standards conformance</a:t>
            </a:r>
          </a:p>
          <a:p>
            <a:pPr lvl="1">
              <a:defRPr/>
            </a:pPr>
            <a:r>
              <a:rPr lang="en-US" sz="1600"/>
              <a:t>I/O support is stream-based</a:t>
            </a:r>
          </a:p>
          <a:p>
            <a:pPr lvl="2">
              <a:defRPr/>
            </a:pPr>
            <a:r>
              <a:rPr lang="en-US" sz="1400"/>
              <a:t>console, files, and, strings</a:t>
            </a:r>
          </a:p>
          <a:p>
            <a:pPr lvl="1">
              <a:defRPr/>
            </a:pPr>
            <a:r>
              <a:rPr lang="en-US" sz="1600"/>
              <a:t>Flexible container facility using Standard Template Library (STL)</a:t>
            </a:r>
          </a:p>
          <a:p>
            <a:pPr lvl="2">
              <a:defRPr/>
            </a:pPr>
            <a:r>
              <a:rPr lang="en-US" sz="1400"/>
              <a:t>But no hash-table containers</a:t>
            </a:r>
          </a:p>
          <a:p>
            <a:pPr lvl="1">
              <a:defRPr/>
            </a:pPr>
            <a:r>
              <a:rPr lang="en-US" sz="1600"/>
              <a:t>No support for paths and directories</a:t>
            </a:r>
          </a:p>
          <a:p>
            <a:pPr lvl="1">
              <a:defRPr/>
            </a:pPr>
            <a:r>
              <a:rPr lang="en-US" sz="1600"/>
              <a:t>Strings, no regular expressions</a:t>
            </a:r>
          </a:p>
          <a:p>
            <a:pPr lvl="1">
              <a:defRPr/>
            </a:pPr>
            <a:r>
              <a:rPr lang="en-US" sz="1600"/>
              <a:t>No support for threads</a:t>
            </a:r>
          </a:p>
          <a:p>
            <a:pPr lvl="1">
              <a:defRPr/>
            </a:pPr>
            <a:r>
              <a:rPr lang="en-US" sz="1600"/>
              <a:t>No support for inter-process and distributed processing</a:t>
            </a:r>
          </a:p>
          <a:p>
            <a:pPr lvl="1">
              <a:defRPr/>
            </a:pPr>
            <a:r>
              <a:rPr lang="en-US" sz="1600"/>
              <a:t>No support for XML</a:t>
            </a:r>
          </a:p>
          <a:p>
            <a:pPr lvl="1">
              <a:defRPr/>
            </a:pPr>
            <a:r>
              <a:rPr lang="en-US" sz="1600"/>
              <a:t>Platform agnostic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D2A8ACF-2C44-436F-A942-728CC26DC7D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990600"/>
            <a:ext cx="4114800" cy="5105400"/>
          </a:xfr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n-US" sz="1800"/>
              <a:t>.Net Framework Class Library</a:t>
            </a:r>
          </a:p>
          <a:p>
            <a:pPr lvl="1">
              <a:defRPr/>
            </a:pPr>
            <a:r>
              <a:rPr lang="en-US" sz="1600"/>
              <a:t>Windows only but porting efforts underway</a:t>
            </a:r>
          </a:p>
          <a:p>
            <a:pPr lvl="1">
              <a:defRPr/>
            </a:pPr>
            <a:r>
              <a:rPr lang="en-US" sz="1600"/>
              <a:t>I/O support is function-based</a:t>
            </a:r>
          </a:p>
          <a:p>
            <a:pPr lvl="2">
              <a:defRPr/>
            </a:pPr>
            <a:r>
              <a:rPr lang="en-US" sz="1400"/>
              <a:t>console and files</a:t>
            </a:r>
          </a:p>
          <a:p>
            <a:pPr lvl="1">
              <a:defRPr/>
            </a:pPr>
            <a:r>
              <a:rPr lang="en-US" sz="1600"/>
              <a:t>Fixed set of containers that are not very type safe.</a:t>
            </a:r>
          </a:p>
          <a:p>
            <a:pPr lvl="2">
              <a:defRPr/>
            </a:pPr>
            <a:r>
              <a:rPr lang="en-US" sz="1400"/>
              <a:t>Has hash-table containers</a:t>
            </a:r>
          </a:p>
          <a:p>
            <a:pPr lvl="1">
              <a:defRPr/>
            </a:pPr>
            <a:r>
              <a:rPr lang="en-US" sz="1600"/>
              <a:t>Strong support for paths and directories</a:t>
            </a:r>
          </a:p>
          <a:p>
            <a:pPr lvl="1">
              <a:defRPr/>
            </a:pPr>
            <a:r>
              <a:rPr lang="en-US" sz="1600"/>
              <a:t>Strings and regular expressions</a:t>
            </a:r>
          </a:p>
          <a:p>
            <a:pPr lvl="1">
              <a:defRPr/>
            </a:pPr>
            <a:r>
              <a:rPr lang="en-US" sz="1600"/>
              <a:t>Thread support</a:t>
            </a:r>
          </a:p>
          <a:p>
            <a:pPr lvl="1">
              <a:defRPr/>
            </a:pPr>
            <a:r>
              <a:rPr lang="en-US" sz="1600"/>
              <a:t>Rich set of inter-process and distributed processing constructs</a:t>
            </a:r>
          </a:p>
          <a:p>
            <a:pPr lvl="1">
              <a:defRPr/>
            </a:pPr>
            <a:r>
              <a:rPr lang="en-US" sz="1600"/>
              <a:t>Support for XML processing</a:t>
            </a:r>
          </a:p>
          <a:p>
            <a:pPr lvl="1">
              <a:defRPr/>
            </a:pPr>
            <a:r>
              <a:rPr lang="en-US" sz="1600"/>
              <a:t>Deep support for Windows but very dependent on windows services like 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5CA733-9889-4520-BE53-D83E9ACF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7886700" cy="6254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Managed Classes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BC4B96-A9BD-414C-BAE6-7E3C5BC63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 b="1" dirty="0"/>
              <a:t>Syntax:</a:t>
            </a:r>
            <a:br>
              <a:rPr lang="en-US" altLang="en-US" sz="1400" b="1" dirty="0"/>
            </a:br>
            <a:br>
              <a:rPr lang="en-US" altLang="en-US" sz="600" b="1" dirty="0"/>
            </a:br>
            <a:r>
              <a:rPr lang="en-US" altLang="en-US" sz="1400" dirty="0">
                <a:latin typeface="Consolas" panose="020B0609020204030204" pitchFamily="49" charset="0"/>
              </a:rPr>
              <a:t>class N { … };		// native C++ class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ref class R { … };		// CLR reference type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value class V { … };	// CLR value type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interface class I { … }; 	// CLR interface type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 err="1">
                <a:latin typeface="Consolas" panose="020B0609020204030204" pitchFamily="49" charset="0"/>
              </a:rPr>
              <a:t>enum</a:t>
            </a:r>
            <a:r>
              <a:rPr lang="en-US" altLang="en-US" sz="1400" dirty="0">
                <a:latin typeface="Consolas" panose="020B0609020204030204" pitchFamily="49" charset="0"/>
              </a:rPr>
              <a:t> class E { … };		// CLR enumeration type</a:t>
            </a:r>
            <a:br>
              <a:rPr lang="en-US" altLang="en-US" sz="800" dirty="0">
                <a:latin typeface="Consolas" panose="020B0609020204030204" pitchFamily="49" charset="0"/>
              </a:rPr>
            </a:br>
            <a:endParaRPr lang="en-US" altLang="en-US" sz="8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Consolas" panose="020B0609020204030204" pitchFamily="49" charset="0"/>
              </a:rPr>
              <a:t>N is a standard C++ class.  None of the rules have changed.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Consolas" panose="020B0609020204030204" pitchFamily="49" charset="0"/>
              </a:rPr>
              <a:t>R is a managed class of reference type.  It lives on the managed heap and is referenced by a handle: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>
                <a:latin typeface="Consolas" panose="020B0609020204030204" pitchFamily="49" charset="0"/>
              </a:rPr>
              <a:t>R^ </a:t>
            </a:r>
            <a:r>
              <a:rPr lang="en-US" altLang="en-US" sz="1000" dirty="0" err="1">
                <a:latin typeface="Consolas" panose="020B0609020204030204" pitchFamily="49" charset="0"/>
              </a:rPr>
              <a:t>rh</a:t>
            </a:r>
            <a:r>
              <a:rPr lang="en-US" altLang="en-US" sz="1000" dirty="0">
                <a:latin typeface="Consolas" panose="020B0609020204030204" pitchFamily="49" charset="0"/>
              </a:rPr>
              <a:t> = </a:t>
            </a:r>
            <a:r>
              <a:rPr lang="en-US" altLang="en-US" sz="1000" dirty="0" err="1">
                <a:latin typeface="Consolas" panose="020B0609020204030204" pitchFamily="49" charset="0"/>
              </a:rPr>
              <a:t>gcnew</a:t>
            </a:r>
            <a:r>
              <a:rPr lang="en-US" altLang="en-US" sz="1000" dirty="0">
                <a:latin typeface="Consolas" panose="020B0609020204030204" pitchFamily="49" charset="0"/>
              </a:rPr>
              <a:t> R;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>
                <a:latin typeface="Consolas" panose="020B0609020204030204" pitchFamily="49" charset="0"/>
              </a:rPr>
              <a:t>delete </a:t>
            </a:r>
            <a:r>
              <a:rPr lang="en-US" altLang="en-US" sz="1000" dirty="0" err="1">
                <a:latin typeface="Consolas" panose="020B0609020204030204" pitchFamily="49" charset="0"/>
              </a:rPr>
              <a:t>rh</a:t>
            </a:r>
            <a:r>
              <a:rPr lang="en-US" altLang="en-US" sz="1000" dirty="0">
                <a:latin typeface="Consolas" panose="020B0609020204030204" pitchFamily="49" charset="0"/>
              </a:rPr>
              <a:t>;  [optional: calls destructor which calls Dispose() to release unmanaged resources]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>
                <a:latin typeface="Consolas" panose="020B0609020204030204" pitchFamily="49" charset="0"/>
              </a:rPr>
              <a:t>Reference types may also be declared as local variables.  They still live on the managed heap, but their destructors are called when the thread of execution leaves the local scope.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Consolas" panose="020B0609020204030204" pitchFamily="49" charset="0"/>
              </a:rPr>
              <a:t>V is a managed class of value type.  It lives in its scope of declaration.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>
                <a:latin typeface="Consolas" panose="020B0609020204030204" pitchFamily="49" charset="0"/>
              </a:rPr>
              <a:t>Value types must be bit-wise </a:t>
            </a:r>
            <a:r>
              <a:rPr lang="en-US" altLang="en-US" sz="1000" dirty="0" err="1">
                <a:latin typeface="Consolas" panose="020B0609020204030204" pitchFamily="49" charset="0"/>
              </a:rPr>
              <a:t>copyable</a:t>
            </a:r>
            <a:r>
              <a:rPr lang="en-US" altLang="en-US" sz="1000" dirty="0">
                <a:latin typeface="Consolas" panose="020B0609020204030204" pitchFamily="49" charset="0"/>
              </a:rPr>
              <a:t>.  They have no constructors, destructors, or virtual functions.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>
                <a:latin typeface="Consolas" panose="020B0609020204030204" pitchFamily="49" charset="0"/>
              </a:rPr>
              <a:t>Value types may be boxed to become objects on the managed heap.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Consolas" panose="020B0609020204030204" pitchFamily="49" charset="0"/>
              </a:rPr>
              <a:t>I is a managed interface.  You do not declare its methods virtual.  You qualify an implementing class’s methods with override (or new if you want to hide the interface’s method).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Consolas" panose="020B0609020204030204" pitchFamily="49" charset="0"/>
              </a:rPr>
              <a:t>E is a managed enumeration.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endParaRPr lang="en-US" altLang="en-US" sz="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/>
              <a:t>N can hold “values”, handles, and references to managed types.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N can hold values, handles, and references to value types.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N can call methods of managed types.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R can call global functions and members of unmanaged classes without marshaling.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R can hold a pointer to an unmanaged object, but is responsible for creating it on the C++ heap and eventually destroying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1D82D9-7351-4973-AA6F-D9D38A260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Library Functionality</a:t>
            </a: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D0E1F2AC-E08E-4979-B4B2-0C8B6914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00916188"/>
              </p:ext>
            </p:extLst>
          </p:nvPr>
        </p:nvGraphicFramePr>
        <p:xfrm>
          <a:off x="685800" y="1295400"/>
          <a:ext cx="7772400" cy="470377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Functionality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.Net Framework Libraries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Standard C++ Library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Extendable I/O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Weak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strings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Composable Containers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Moderately good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Paths and Directories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Threads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Sockets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Moderately good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XML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Forms, WPF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Reflection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Strong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DA04CE3-7935-40CE-BEB5-54302EF96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Library Functionality</a:t>
            </a:r>
          </a:p>
        </p:txBody>
      </p:sp>
      <p:graphicFrame>
        <p:nvGraphicFramePr>
          <p:cNvPr id="53251" name="Group 3">
            <a:extLst>
              <a:ext uri="{FF2B5EF4-FFF2-40B4-BE49-F238E27FC236}">
                <a16:creationId xmlns:a16="http://schemas.microsoft.com/office/drawing/2014/main" id="{964AC6D8-156A-42DB-AD43-CD2D60112CB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44983382"/>
              </p:ext>
            </p:extLst>
          </p:nvPr>
        </p:nvGraphicFramePr>
        <p:xfrm>
          <a:off x="685800" y="1295400"/>
          <a:ext cx="7772400" cy="460534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Functionality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Support Provided in Code from Website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Support Provided by you in Projects S’09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Extendable I/O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strings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Composable Containers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HashTable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Paths and Directories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FileInfo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FileSystem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Threads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Thread, Lock classes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Sockets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SocketCommunicator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XML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Reader, Writer, no DOM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XMLDOM class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Forms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Reflection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</TotalTime>
  <Words>1227</Words>
  <Application>Microsoft Office PowerPoint</Application>
  <PresentationFormat>On-screen Show (4:3)</PresentationFormat>
  <Paragraphs>347</Paragraphs>
  <Slides>22</Slides>
  <Notes>22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Symbol</vt:lpstr>
      <vt:lpstr>Tahoma</vt:lpstr>
      <vt:lpstr>Times New Roman</vt:lpstr>
      <vt:lpstr>Wingdings</vt:lpstr>
      <vt:lpstr>Office Theme</vt:lpstr>
      <vt:lpstr>VISIO</vt:lpstr>
      <vt:lpstr>C++\CLI</vt:lpstr>
      <vt:lpstr>References</vt:lpstr>
      <vt:lpstr>Comparison of Object Models</vt:lpstr>
      <vt:lpstr>.Net Object Model</vt:lpstr>
      <vt:lpstr>Language Comparison</vt:lpstr>
      <vt:lpstr>Library Comparison</vt:lpstr>
      <vt:lpstr>Managed Classes</vt:lpstr>
      <vt:lpstr>Comparison of Library Functionality</vt:lpstr>
      <vt:lpstr>Comparison of Library Functionality</vt:lpstr>
      <vt:lpstr>Managed C++ Syntax</vt:lpstr>
      <vt:lpstr>From Kate Gregory’s Presentation see references</vt:lpstr>
      <vt:lpstr>Mixing Pointers and Arrays</vt:lpstr>
      <vt:lpstr>Type Conversions</vt:lpstr>
      <vt:lpstr>Extensions to Standard C++</vt:lpstr>
      <vt:lpstr>Managed Exceptions</vt:lpstr>
      <vt:lpstr>Code Targets</vt:lpstr>
      <vt:lpstr>Mixing Managed and Unmanaged Code</vt:lpstr>
      <vt:lpstr>Using Frameworks in MFC from Kate Gregory’s Presentation</vt:lpstr>
      <vt:lpstr>Limitations of Managed Classes</vt:lpstr>
      <vt:lpstr>Platform Invocation - PInvoke</vt:lpstr>
      <vt:lpstr>Additions to Managed C++ in VS 2005</vt:lpstr>
      <vt:lpstr>End of Presentation</vt:lpstr>
    </vt:vector>
  </TitlesOfParts>
  <Company>Syracuse Software Technology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and Unmanaged C++</dc:title>
  <dc:creator>Jim Fawcett</dc:creator>
  <cp:lastModifiedBy>James Fawcett</cp:lastModifiedBy>
  <cp:revision>25</cp:revision>
  <dcterms:created xsi:type="dcterms:W3CDTF">2003-04-08T14:10:23Z</dcterms:created>
  <dcterms:modified xsi:type="dcterms:W3CDTF">2017-08-06T00:04:10Z</dcterms:modified>
</cp:coreProperties>
</file>