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3" r:id="rId3"/>
    <p:sldId id="274" r:id="rId4"/>
    <p:sldId id="275" r:id="rId5"/>
    <p:sldId id="279" r:id="rId6"/>
    <p:sldId id="265" r:id="rId7"/>
    <p:sldId id="280" r:id="rId8"/>
    <p:sldId id="266" r:id="rId9"/>
    <p:sldId id="257" r:id="rId10"/>
    <p:sldId id="259" r:id="rId11"/>
    <p:sldId id="260" r:id="rId12"/>
    <p:sldId id="270" r:id="rId13"/>
    <p:sldId id="276" r:id="rId14"/>
    <p:sldId id="267" r:id="rId15"/>
    <p:sldId id="277" r:id="rId16"/>
    <p:sldId id="268" r:id="rId17"/>
    <p:sldId id="258" r:id="rId18"/>
    <p:sldId id="271" r:id="rId19"/>
    <p:sldId id="272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93A00B3-DCF6-429B-BBB4-90A67EE3AD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5CE61A8-48A3-4448-B110-C75AEFA268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880165B-2427-43B2-AC6A-9CA31638109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490989DD-414A-4F07-B9BA-B5B54A108E5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37FD42-8147-4608-91CB-5917E877D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74A9F2D-0482-4C83-8719-9183930402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8F1FDA0-1F50-48F1-A166-BB09C26BDD2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30D83E6-3B05-42F8-A620-359D947299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EFD491F3-0978-492F-BE8B-B65BD75DEF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C1009707-5AD2-4340-80C0-5A860ACFA1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23C77C17-5F3A-4FA0-8D07-EB44FE0ED3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9251EC-08E4-4FA3-8B6B-6AC805BBB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E167-FEB3-4B66-8F66-452CD72AE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9987-02A7-49FE-A9D9-4FB8E67C2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896E-1E0F-4D85-A065-FFD834AA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7D2F-A6F6-4706-B464-9F8CCDC9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30026-386C-4E7B-8CEB-59A58649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4F0EE-6F4C-4319-963C-E85C34793E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64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F6CE-2BC2-4848-B9A0-2AEE637E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410DB-8EDB-4EF6-95E5-91328994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D02A-AE3C-43CE-8C60-483EC723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19B2-D639-4539-A1F8-AC638F85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C796-F747-481B-AFCC-A07A7DAD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F2FA7-DDFB-4BEF-B605-DE14CBA488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6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86C2-846D-44C0-B462-D9FDE5C4B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8A664-8CAF-4744-A1AE-46337E6DC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1EE8-8441-477C-AF15-49C9CAF6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784E-1074-45C5-8B92-144A7DA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5871-C1FF-409A-BA57-EBCE1FC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39076-45B0-4499-A240-E580FA9976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832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7CF0BAC-B878-4EEF-8A7B-D55698ED90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6129E6B-BFE3-4899-98E9-30A69205DA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8C5D-C283-4125-BB32-5F256AD7E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72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473A-38F3-41A0-8080-896E99B2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CB9D-6AC4-4181-AC67-FE676A70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034B3-974C-4B6D-B377-E51F4445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8686-1B76-47B2-9FA7-48DF3264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A635-EC92-4F06-8DF3-D8FF062A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DE300-77C6-4A01-9896-29CD2CCC29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6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2A11-ABDC-4231-BF17-F2E6C363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FCD94-0CF8-4BDF-A7A4-28C1F3C1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9374-4043-450E-AA2C-FF586B4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F135-D532-4F4F-B6D9-B4BDBAEC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EFA5-44AB-4C03-9C07-266AC3A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00D72-B778-4C35-9F1C-154EB09C86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80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B775-FAD7-48BA-863F-FED23F78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C1DE-25AC-40A7-B463-D2CB65C04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115BC-D38E-43C3-AE97-1D177C62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94E1-94F8-453F-B5BA-5373A73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141F-2267-4D65-A377-FFC0F450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F515B-2F11-460A-BF6A-EA8AC06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810531-3472-4BCB-BFE1-223CDC8FE19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31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812F-A84B-4C5B-85B3-64CB0294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ABB74-EC79-42AD-96F1-B4AA74C6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A20F2-4498-4B19-B4F2-88450806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0A4EE-9307-45EF-B2D6-2B2735EF6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60467-1D10-4CEA-A478-7A062E31D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E0DD0-E425-412D-9CBF-BF0BE631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98F75-0D77-4F53-ABAB-260D5740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AB388-C4CF-475B-8B46-60BEAA8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FABE0-2E40-49FA-A3A9-01B3E5231C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8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E83E-59DF-4FC8-9490-71649AE4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1E930-B9BE-412A-B615-733917C0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09E6B-F2C4-4C72-9E15-81D85B5C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46413-62BA-4EA1-AC7F-0323C59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3D3D6-2E40-436E-87FC-4551459BEC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27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6B202-F80F-4B4B-AF41-75D7E0B8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3A42-6B3E-445B-8E61-377E9325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4727-5B98-445B-8355-4BF43FEB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B285D-7B23-4DC2-9F84-6A4E9B008A4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31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12BE-170D-4D2B-BCE9-EA4CE40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998B-5AD3-4347-96B4-26F539FE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A5F68-F707-42F0-B423-7D107F4F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DC14E-F9C9-4AAF-B267-49C373B8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B38B1-480B-4C91-B2BD-6E6166F4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DC2A5-0203-4E5D-8994-C995593C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3FC6E-256C-434E-95E5-1C186F0E38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8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1996-9474-4374-96F7-6D62B979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26077-4801-407E-8287-46D1D4043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8A258-B44B-4A30-BD8B-3B35141D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58A5A-6C81-4E43-8DA6-0F0F0FF8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9291F-BB63-4D2B-AD45-FC688C52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AB8E7-D3B2-48CA-B00E-3EBEADD1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6BFF1-6554-4F1A-90E9-21CA92649F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6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B6061-00C6-4177-ACF6-B531CEA7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6C780-BBE8-4994-B65C-A804AA81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AE46-68D2-41D8-9ECD-15EC3591E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2118-1186-40A4-A3DB-3657B0413556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1EEE3-9752-42C0-B902-0F930BE5C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Standard Template Library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77F7E-2387-437E-A90B-06CB0A996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015C01-0297-49AE-8246-998B1F49B8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28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id="{BDF7ADF2-EA05-43B8-AA46-B2782A18A3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sz="5300" b="1" dirty="0"/>
              <a:t>Standard Template Library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E5C9B4-1FBF-4897-AE6D-636BA8FA7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/>
              <a:t>Jim Fawcett</a:t>
            </a:r>
            <a:br>
              <a:rPr lang="en-US" altLang="en-US" i="1" dirty="0"/>
            </a:br>
            <a:r>
              <a:rPr lang="en-US" altLang="en-US" i="1" dirty="0"/>
              <a:t>Summer 2017</a:t>
            </a:r>
            <a:endParaRPr lang="en-US" dirty="0"/>
          </a:p>
        </p:txBody>
      </p:sp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B3D4C3D6-6058-4865-A14E-9BE2A958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BA477BFC-91D8-44F2-8376-0A305225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18EF41-5693-4FF6-8A59-F31EBC9EC78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5EED7214-3415-442D-9E7F-4AA63653C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79486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STL Functions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32745854-6C35-43D7-A521-B79AF8FF8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400" dirty="0"/>
              <a:t>unary functions:</a:t>
            </a:r>
          </a:p>
          <a:p>
            <a:pPr lvl="1"/>
            <a:r>
              <a:rPr lang="en-US" altLang="en-US" sz="2000" dirty="0"/>
              <a:t>take single argument of the container’s </a:t>
            </a:r>
            <a:r>
              <a:rPr lang="en-US" altLang="en-US" sz="2000" dirty="0" err="1"/>
              <a:t>value_type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nsolas" panose="020B0609020204030204" pitchFamily="49" charset="0"/>
              </a:rPr>
              <a:t>// unary function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template &lt;</a:t>
            </a:r>
            <a:r>
              <a:rPr lang="en-US" altLang="en-US" sz="1600" dirty="0" err="1">
                <a:latin typeface="Consolas" panose="020B0609020204030204" pitchFamily="49" charset="0"/>
              </a:rPr>
              <a:t>typename</a:t>
            </a:r>
            <a:r>
              <a:rPr lang="en-US" altLang="en-US" sz="1600" dirty="0">
                <a:latin typeface="Consolas" panose="020B0609020204030204" pitchFamily="49" charset="0"/>
              </a:rPr>
              <a:t> T&gt;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void </a:t>
            </a:r>
            <a:r>
              <a:rPr lang="en-US" altLang="en-US" sz="1600" dirty="0" err="1">
                <a:latin typeface="Consolas" panose="020B0609020204030204" pitchFamily="49" charset="0"/>
              </a:rPr>
              <a:t>printElem</a:t>
            </a:r>
            <a:r>
              <a:rPr lang="en-US" altLang="en-US" sz="1600" dirty="0">
                <a:latin typeface="Consolas" panose="020B0609020204030204" pitchFamily="49" charset="0"/>
              </a:rPr>
              <a:t>(T </a:t>
            </a:r>
            <a:r>
              <a:rPr lang="en-US" altLang="en-US" sz="1600" dirty="0" err="1">
                <a:latin typeface="Consolas" panose="020B0609020204030204" pitchFamily="49" charset="0"/>
              </a:rPr>
              <a:t>val</a:t>
            </a:r>
            <a:r>
              <a:rPr lang="en-US" altLang="en-US" sz="1600" dirty="0">
                <a:latin typeface="Consolas" panose="020B0609020204030204" pitchFamily="49" charset="0"/>
              </a:rPr>
              <a:t>) {  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latin typeface="Consolas" panose="020B0609020204030204" pitchFamily="49" charset="0"/>
              </a:rPr>
              <a:t>cout</a:t>
            </a:r>
            <a:r>
              <a:rPr lang="en-US" altLang="en-US" sz="1600" dirty="0">
                <a:latin typeface="Consolas" panose="020B0609020204030204" pitchFamily="49" charset="0"/>
              </a:rPr>
              <a:t> &lt;&lt; “value is: “ &lt;&lt; </a:t>
            </a:r>
            <a:r>
              <a:rPr lang="en-US" altLang="en-US" sz="1600" dirty="0" err="1">
                <a:latin typeface="Consolas" panose="020B0609020204030204" pitchFamily="49" charset="0"/>
              </a:rPr>
              <a:t>val</a:t>
            </a:r>
            <a:r>
              <a:rPr lang="en-US" altLang="en-US" sz="1600" dirty="0">
                <a:latin typeface="Consolas" panose="020B0609020204030204" pitchFamily="49" charset="0"/>
              </a:rPr>
              <a:t> &lt;&lt; </a:t>
            </a:r>
            <a:r>
              <a:rPr lang="en-US" altLang="en-US" sz="1600" dirty="0" err="1">
                <a:latin typeface="Consolas" panose="020B0609020204030204" pitchFamily="49" charset="0"/>
              </a:rPr>
              <a:t>endl</a:t>
            </a:r>
            <a:r>
              <a:rPr lang="en-US" altLang="en-US" sz="1600" dirty="0">
                <a:latin typeface="Consolas" panose="020B0609020204030204" pitchFamily="49" charset="0"/>
              </a:rPr>
              <a:t>; 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}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void main( ) {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list&lt; 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 &gt; li;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  :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// unary function used in algorithm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latin typeface="Consolas" panose="020B0609020204030204" pitchFamily="49" charset="0"/>
              </a:rPr>
              <a:t>for_each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li.begin</a:t>
            </a:r>
            <a:r>
              <a:rPr lang="en-US" altLang="en-US" sz="1600" dirty="0">
                <a:latin typeface="Consolas" panose="020B0609020204030204" pitchFamily="49" charset="0"/>
              </a:rPr>
              <a:t>(), </a:t>
            </a:r>
            <a:r>
              <a:rPr lang="en-US" altLang="en-US" sz="1600" dirty="0" err="1">
                <a:latin typeface="Consolas" panose="020B0609020204030204" pitchFamily="49" charset="0"/>
              </a:rPr>
              <a:t>li.end</a:t>
            </a:r>
            <a:r>
              <a:rPr lang="en-US" altLang="en-US" sz="1600" dirty="0">
                <a:latin typeface="Consolas" panose="020B0609020204030204" pitchFamily="49" charset="0"/>
              </a:rPr>
              <a:t>(), </a:t>
            </a:r>
            <a:r>
              <a:rPr lang="en-US" altLang="en-US" sz="1600" dirty="0" err="1">
                <a:latin typeface="Consolas" panose="020B0609020204030204" pitchFamily="49" charset="0"/>
              </a:rPr>
              <a:t>printElem</a:t>
            </a:r>
            <a:r>
              <a:rPr lang="en-US" altLang="en-US" sz="1600" dirty="0">
                <a:latin typeface="Consolas" panose="020B0609020204030204" pitchFamily="49" charset="0"/>
              </a:rPr>
              <a:t>);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}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endParaRPr lang="en-US" altLang="en-US" sz="2000" dirty="0">
              <a:latin typeface="Consolas" panose="020B0609020204030204" pitchFamily="49" charset="0"/>
            </a:endParaRPr>
          </a:p>
          <a:p>
            <a:pPr lvl="1"/>
            <a:endParaRPr lang="en-US" altLang="en-US" sz="2000" dirty="0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24D3E942-A693-45D2-BA91-9AC99238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07F07-FE8F-4DF7-BD13-A3EEB82F658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3E32DEC-CDA1-4298-880D-2520481E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140FD39B-B710-4C17-AC12-A7BC5977B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STL Functions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134C83C-29A7-4322-A283-3E9446B8A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r>
              <a:rPr lang="en-US" altLang="en-US" sz="2400" dirty="0"/>
              <a:t>predicate:</a:t>
            </a:r>
          </a:p>
          <a:p>
            <a:pPr lvl="1"/>
            <a:r>
              <a:rPr lang="en-US" altLang="en-US" sz="2000" dirty="0"/>
              <a:t>function taking a template type and returning bool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nsolas" panose="020B0609020204030204" pitchFamily="49" charset="0"/>
              </a:rPr>
              <a:t>// predicate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template &lt;class T&gt;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bool </a:t>
            </a:r>
            <a:r>
              <a:rPr lang="en-US" altLang="en-US" sz="1600" dirty="0" err="1">
                <a:latin typeface="Consolas" panose="020B0609020204030204" pitchFamily="49" charset="0"/>
              </a:rPr>
              <a:t>ispositive</a:t>
            </a:r>
            <a:r>
              <a:rPr lang="en-US" altLang="en-US" sz="1600" dirty="0">
                <a:latin typeface="Consolas" panose="020B0609020204030204" pitchFamily="49" charset="0"/>
              </a:rPr>
              <a:t>(T </a:t>
            </a:r>
            <a:r>
              <a:rPr lang="en-US" altLang="en-US" sz="1600" dirty="0" err="1">
                <a:latin typeface="Consolas" panose="020B0609020204030204" pitchFamily="49" charset="0"/>
              </a:rPr>
              <a:t>val</a:t>
            </a:r>
            <a:r>
              <a:rPr lang="en-US" altLang="en-US" sz="1600" dirty="0">
                <a:latin typeface="Consolas" panose="020B0609020204030204" pitchFamily="49" charset="0"/>
              </a:rPr>
              <a:t>) { return (</a:t>
            </a:r>
            <a:r>
              <a:rPr lang="en-US" altLang="en-US" sz="1600" dirty="0" err="1">
                <a:latin typeface="Consolas" panose="020B0609020204030204" pitchFamily="49" charset="0"/>
              </a:rPr>
              <a:t>val</a:t>
            </a:r>
            <a:r>
              <a:rPr lang="en-US" altLang="en-US" sz="1600" dirty="0">
                <a:latin typeface="Consolas" panose="020B0609020204030204" pitchFamily="49" charset="0"/>
              </a:rPr>
              <a:t> &gt; 0); }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void main( ) {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list&lt;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&gt; li;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  :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// return location of first positive value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list&lt;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&gt;::iterator </a:t>
            </a:r>
            <a:r>
              <a:rPr lang="en-US" altLang="en-US" sz="1600" dirty="0" err="1">
                <a:latin typeface="Consolas" panose="020B0609020204030204" pitchFamily="49" charset="0"/>
              </a:rPr>
              <a:t>iterFound</a:t>
            </a:r>
            <a:r>
              <a:rPr lang="en-US" altLang="en-US" sz="1600" dirty="0">
                <a:latin typeface="Consolas" panose="020B0609020204030204" pitchFamily="49" charset="0"/>
              </a:rPr>
              <a:t> = 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	</a:t>
            </a:r>
            <a:r>
              <a:rPr lang="en-US" altLang="en-US" sz="1600" dirty="0" err="1">
                <a:latin typeface="Consolas" panose="020B0609020204030204" pitchFamily="49" charset="0"/>
              </a:rPr>
              <a:t>find_if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li.begin</a:t>
            </a:r>
            <a:r>
              <a:rPr lang="en-US" altLang="en-US" sz="1600" dirty="0">
                <a:latin typeface="Consolas" panose="020B0609020204030204" pitchFamily="49" charset="0"/>
              </a:rPr>
              <a:t>(), </a:t>
            </a:r>
            <a:r>
              <a:rPr lang="en-US" altLang="en-US" sz="1600" dirty="0" err="1">
                <a:latin typeface="Consolas" panose="020B0609020204030204" pitchFamily="49" charset="0"/>
              </a:rPr>
              <a:t>li.end</a:t>
            </a:r>
            <a:r>
              <a:rPr lang="en-US" altLang="en-US" sz="1600" dirty="0">
                <a:latin typeface="Consolas" panose="020B0609020204030204" pitchFamily="49" charset="0"/>
              </a:rPr>
              <a:t>(), </a:t>
            </a:r>
            <a:r>
              <a:rPr lang="en-US" altLang="en-US" sz="1600" dirty="0" err="1">
                <a:latin typeface="Consolas" panose="020B0609020204030204" pitchFamily="49" charset="0"/>
              </a:rPr>
              <a:t>ispositive</a:t>
            </a:r>
            <a:r>
              <a:rPr lang="en-US" altLang="en-US" sz="1600" dirty="0">
                <a:latin typeface="Consolas" panose="020B0609020204030204" pitchFamily="49" charset="0"/>
              </a:rPr>
              <a:t>&lt;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&gt;);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BE2BC4D3-B141-4EF0-8C46-59268DDA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4700A-F5A5-46CB-AABE-015DBA427CE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83B0C1B-22DB-4153-B3CE-6FCF1A49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26">
            <a:extLst>
              <a:ext uri="{FF2B5EF4-FFF2-40B4-BE49-F238E27FC236}">
                <a16:creationId xmlns:a16="http://schemas.microsoft.com/office/drawing/2014/main" id="{12C0868A-0663-4707-8388-EB9230226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STL Function Objects</a:t>
            </a:r>
          </a:p>
        </p:txBody>
      </p:sp>
      <p:sp>
        <p:nvSpPr>
          <p:cNvPr id="15365" name="Rectangle 1027">
            <a:extLst>
              <a:ext uri="{FF2B5EF4-FFF2-40B4-BE49-F238E27FC236}">
                <a16:creationId xmlns:a16="http://schemas.microsoft.com/office/drawing/2014/main" id="{01AD26BF-ABF0-4615-B57E-CE707BCC1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r>
              <a:rPr lang="en-US" altLang="en-US" sz="2400" dirty="0"/>
              <a:t>Function objects:</a:t>
            </a:r>
          </a:p>
          <a:p>
            <a:pPr lvl="1"/>
            <a:r>
              <a:rPr lang="en-US" altLang="en-US" sz="2000" dirty="0"/>
              <a:t>class with constructor and single member operator()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nsolas" panose="020B0609020204030204" pitchFamily="49" charset="0"/>
              </a:rPr>
              <a:t>template &lt;class T&gt; class </a:t>
            </a:r>
            <a:r>
              <a:rPr lang="en-US" altLang="en-US" sz="1600" dirty="0" err="1">
                <a:latin typeface="Consolas" panose="020B0609020204030204" pitchFamily="49" charset="0"/>
              </a:rPr>
              <a:t>myFunc</a:t>
            </a:r>
            <a:r>
              <a:rPr lang="en-US" altLang="en-US" sz="1600" dirty="0">
                <a:latin typeface="Consolas" panose="020B0609020204030204" pitchFamily="49" charset="0"/>
              </a:rPr>
              <a:t> {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public: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latin typeface="Consolas" panose="020B0609020204030204" pitchFamily="49" charset="0"/>
              </a:rPr>
              <a:t>myFunc</a:t>
            </a:r>
            <a:r>
              <a:rPr lang="en-US" altLang="en-US" sz="1600" dirty="0">
                <a:latin typeface="Consolas" panose="020B0609020204030204" pitchFamily="49" charset="0"/>
              </a:rPr>
              <a:t>( /*arguments save needed state info */) { }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  T operator()(/* </a:t>
            </a:r>
            <a:r>
              <a:rPr lang="en-US" altLang="en-US" sz="1600" dirty="0" err="1">
                <a:latin typeface="Consolas" panose="020B0609020204030204" pitchFamily="49" charset="0"/>
              </a:rPr>
              <a:t>args</a:t>
            </a:r>
            <a:r>
              <a:rPr lang="en-US" altLang="en-US" sz="1600" dirty="0">
                <a:latin typeface="Consolas" panose="020B0609020204030204" pitchFamily="49" charset="0"/>
              </a:rPr>
              <a:t> for </a:t>
            </a:r>
            <a:r>
              <a:rPr lang="en-US" altLang="en-US" sz="1600" dirty="0" err="1">
                <a:latin typeface="Consolas" panose="020B0609020204030204" pitchFamily="49" charset="0"/>
              </a:rPr>
              <a:t>func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obj</a:t>
            </a:r>
            <a:r>
              <a:rPr lang="en-US" altLang="en-US" sz="1600" dirty="0">
                <a:latin typeface="Consolas" panose="020B0609020204030204" pitchFamily="49" charset="0"/>
              </a:rPr>
              <a:t> */) {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    /* 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      call some useful function with saved 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      state info and </a:t>
            </a:r>
            <a:r>
              <a:rPr lang="en-US" altLang="en-US" sz="1600" dirty="0" err="1">
                <a:latin typeface="Consolas" panose="020B0609020204030204" pitchFamily="49" charset="0"/>
              </a:rPr>
              <a:t>args</a:t>
            </a:r>
            <a:r>
              <a:rPr lang="en-US" altLang="en-US" sz="1600" dirty="0">
                <a:latin typeface="Consolas" panose="020B0609020204030204" pitchFamily="49" charset="0"/>
              </a:rPr>
              <a:t> as its parameters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    */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  }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private: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  /* state info here */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A7067F77-3182-486C-9550-FBA25E5D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50779A-14B4-49AC-9AE4-DC824EF3530D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46A2E8B-CCE2-4F79-BD25-DDA51758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BCF947CB-B444-4633-B100-4046AA654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en-US" sz="3200" b="1" dirty="0" err="1"/>
              <a:t>unary_function</a:t>
            </a:r>
            <a:r>
              <a:rPr lang="en-US" altLang="en-US" sz="3200" b="1" dirty="0"/>
              <a:t> type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609BBC4-331F-4CA3-B323-64B75A3CA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unary_function</a:t>
            </a:r>
            <a:r>
              <a:rPr lang="en-US" altLang="en-US" dirty="0"/>
              <a:t> type serves as a base class for </a:t>
            </a:r>
            <a:r>
              <a:rPr lang="en-US" altLang="en-US" dirty="0" err="1"/>
              <a:t>functors</a:t>
            </a:r>
            <a:r>
              <a:rPr lang="en-US" altLang="en-US" dirty="0"/>
              <a:t> that will be used in adapters like not1.  It supplies traits needed by the adaptors.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An example use follows on the next slide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1800" dirty="0">
                <a:latin typeface="Consolas" panose="020B0609020204030204" pitchFamily="49" charset="0"/>
              </a:rPr>
              <a:t>#include &lt;functional&gt;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template &lt;class </a:t>
            </a:r>
            <a:r>
              <a:rPr lang="en-US" altLang="en-US" sz="1800" dirty="0" err="1">
                <a:latin typeface="Consolas" panose="020B0609020204030204" pitchFamily="49" charset="0"/>
              </a:rPr>
              <a:t>Arg</a:t>
            </a:r>
            <a:r>
              <a:rPr lang="en-US" altLang="en-US" sz="1800" dirty="0">
                <a:latin typeface="Consolas" panose="020B0609020204030204" pitchFamily="49" charset="0"/>
              </a:rPr>
              <a:t>, class Result&gt;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struct </a:t>
            </a:r>
            <a:r>
              <a:rPr lang="en-US" altLang="en-US" sz="1800" b="1" dirty="0" err="1">
                <a:latin typeface="Consolas" panose="020B0609020204030204" pitchFamily="49" charset="0"/>
              </a:rPr>
              <a:t>unary_function</a:t>
            </a:r>
            <a:r>
              <a:rPr lang="en-US" altLang="en-US" sz="1800" dirty="0">
                <a:latin typeface="Consolas" panose="020B0609020204030204" pitchFamily="49" charset="0"/>
              </a:rPr>
              <a:t>{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typedef </a:t>
            </a:r>
            <a:r>
              <a:rPr lang="en-US" altLang="en-US" sz="1800" dirty="0" err="1">
                <a:latin typeface="Consolas" panose="020B0609020204030204" pitchFamily="49" charset="0"/>
              </a:rPr>
              <a:t>Arg</a:t>
            </a:r>
            <a:r>
              <a:rPr lang="en-US" altLang="en-US" sz="1800" dirty="0"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</a:rPr>
              <a:t>argument_type</a:t>
            </a:r>
            <a:r>
              <a:rPr lang="en-US" altLang="en-US" sz="1800" dirty="0">
                <a:latin typeface="Consolas" panose="020B0609020204030204" pitchFamily="49" charset="0"/>
              </a:rPr>
              <a:t>;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typedef Result </a:t>
            </a:r>
            <a:r>
              <a:rPr lang="en-US" altLang="en-US" sz="1800" dirty="0" err="1">
                <a:latin typeface="Consolas" panose="020B0609020204030204" pitchFamily="49" charset="0"/>
              </a:rPr>
              <a:t>result_type</a:t>
            </a:r>
            <a:r>
              <a:rPr lang="en-US" altLang="en-US" sz="1800" dirty="0">
                <a:latin typeface="Consolas" panose="020B0609020204030204" pitchFamily="49" charset="0"/>
              </a:rPr>
              <a:t>;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E3D0CB7A-075F-4056-AB3D-AF7A078A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C5515C-EE6A-485D-9E0E-AEE35263C20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5235F01-2CEE-49DF-80C6-3B34A63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C6C0B26C-DA4C-4983-AC78-CEAD4FD80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STL Function Adapters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9054295-962D-4BA7-8F0D-619D0D9A7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negators: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not1 takes </a:t>
            </a:r>
            <a:r>
              <a:rPr lang="en-US" altLang="en-US" dirty="0" err="1"/>
              <a:t>unary_function</a:t>
            </a:r>
            <a:r>
              <a:rPr lang="en-US" altLang="en-US" dirty="0"/>
              <a:t> predicate and negates it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not2 takes </a:t>
            </a:r>
            <a:r>
              <a:rPr lang="en-US" altLang="en-US" dirty="0" err="1"/>
              <a:t>binary_function</a:t>
            </a:r>
            <a:r>
              <a:rPr lang="en-US" altLang="en-US" dirty="0"/>
              <a:t> predicate and negates it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latin typeface="Consolas" panose="020B0609020204030204" pitchFamily="49" charset="0"/>
              </a:rPr>
              <a:t>// predicate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template &lt;class T&gt;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class positive : public </a:t>
            </a:r>
            <a:r>
              <a:rPr lang="en-US" altLang="en-US" sz="1400" dirty="0" err="1">
                <a:latin typeface="Consolas" panose="020B0609020204030204" pitchFamily="49" charset="0"/>
              </a:rPr>
              <a:t>unary_function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{ 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  public: 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    bool operator()(T </a:t>
            </a:r>
            <a:r>
              <a:rPr lang="en-US" altLang="en-US" sz="1400" dirty="0" err="1">
                <a:latin typeface="Consolas" panose="020B0609020204030204" pitchFamily="49" charset="0"/>
              </a:rPr>
              <a:t>val</a:t>
            </a:r>
            <a:r>
              <a:rPr lang="en-US" altLang="en-US" sz="1400" dirty="0">
                <a:latin typeface="Consolas" panose="020B0609020204030204" pitchFamily="49" charset="0"/>
              </a:rPr>
              <a:t>) </a:t>
            </a:r>
            <a:r>
              <a:rPr lang="en-US" altLang="en-US" sz="1400" dirty="0" err="1">
                <a:latin typeface="Consolas" panose="020B0609020204030204" pitchFamily="49" charset="0"/>
              </a:rPr>
              <a:t>const</a:t>
            </a:r>
            <a:r>
              <a:rPr lang="en-US" altLang="en-US" sz="1400" dirty="0">
                <a:latin typeface="Consolas" panose="020B0609020204030204" pitchFamily="49" charset="0"/>
              </a:rPr>
              <a:t> { return (</a:t>
            </a:r>
            <a:r>
              <a:rPr lang="en-US" altLang="en-US" sz="1400" dirty="0" err="1">
                <a:latin typeface="Consolas" panose="020B0609020204030204" pitchFamily="49" charset="0"/>
              </a:rPr>
              <a:t>val</a:t>
            </a:r>
            <a:r>
              <a:rPr lang="en-US" altLang="en-US" sz="1400" dirty="0">
                <a:latin typeface="Consolas" panose="020B0609020204030204" pitchFamily="49" charset="0"/>
              </a:rPr>
              <a:t> &gt; 0); }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};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void main( ) {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  list&lt;</a:t>
            </a:r>
            <a:r>
              <a:rPr lang="en-US" altLang="en-US" sz="1400" dirty="0" err="1"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latin typeface="Consolas" panose="020B0609020204030204" pitchFamily="49" charset="0"/>
              </a:rPr>
              <a:t>&gt; li;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    :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 // return location of first positive value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  list&lt;</a:t>
            </a:r>
            <a:r>
              <a:rPr lang="en-US" altLang="en-US" sz="1400" dirty="0" err="1">
                <a:latin typeface="Consolas" panose="020B0609020204030204" pitchFamily="49" charset="0"/>
              </a:rPr>
              <a:t>int</a:t>
            </a:r>
            <a:r>
              <a:rPr lang="en-US" altLang="en-US" sz="1400" dirty="0">
                <a:latin typeface="Consolas" panose="020B0609020204030204" pitchFamily="49" charset="0"/>
              </a:rPr>
              <a:t>&gt;::iterator </a:t>
            </a:r>
            <a:r>
              <a:rPr lang="en-US" altLang="en-US" sz="1400" dirty="0" err="1">
                <a:latin typeface="Consolas" panose="020B0609020204030204" pitchFamily="49" charset="0"/>
              </a:rPr>
              <a:t>iter</a:t>
            </a:r>
            <a:r>
              <a:rPr lang="en-US" altLang="en-US" sz="1400" dirty="0">
                <a:latin typeface="Consolas" panose="020B0609020204030204" pitchFamily="49" charset="0"/>
              </a:rPr>
              <a:t> = 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		</a:t>
            </a:r>
            <a:r>
              <a:rPr lang="en-US" altLang="en-US" sz="1400" dirty="0" err="1">
                <a:latin typeface="Consolas" panose="020B0609020204030204" pitchFamily="49" charset="0"/>
              </a:rPr>
              <a:t>find_if</a:t>
            </a:r>
            <a:r>
              <a:rPr lang="en-US" altLang="en-US" sz="1400" dirty="0"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latin typeface="Consolas" panose="020B0609020204030204" pitchFamily="49" charset="0"/>
              </a:rPr>
              <a:t>li.begin</a:t>
            </a:r>
            <a:r>
              <a:rPr lang="en-US" altLang="en-US" sz="1400" dirty="0">
                <a:latin typeface="Consolas" panose="020B0609020204030204" pitchFamily="49" charset="0"/>
              </a:rPr>
              <a:t>(), </a:t>
            </a:r>
            <a:r>
              <a:rPr lang="en-US" altLang="en-US" sz="1400" dirty="0" err="1">
                <a:latin typeface="Consolas" panose="020B0609020204030204" pitchFamily="49" charset="0"/>
              </a:rPr>
              <a:t>li.end</a:t>
            </a:r>
            <a:r>
              <a:rPr lang="en-US" altLang="en-US" sz="1400" dirty="0">
                <a:latin typeface="Consolas" panose="020B0609020204030204" pitchFamily="49" charset="0"/>
              </a:rPr>
              <a:t>(), positive);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 // return location of first non-positive value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  </a:t>
            </a:r>
            <a:r>
              <a:rPr lang="en-US" altLang="en-US" sz="1400" dirty="0" err="1">
                <a:latin typeface="Consolas" panose="020B0609020204030204" pitchFamily="49" charset="0"/>
              </a:rPr>
              <a:t>iter</a:t>
            </a:r>
            <a:r>
              <a:rPr lang="en-US" altLang="en-US" sz="1400" dirty="0">
                <a:latin typeface="Consolas" panose="020B0609020204030204" pitchFamily="49" charset="0"/>
              </a:rPr>
              <a:t> = </a:t>
            </a:r>
            <a:r>
              <a:rPr lang="en-US" altLang="en-US" sz="1400" dirty="0" err="1">
                <a:latin typeface="Consolas" panose="020B0609020204030204" pitchFamily="49" charset="0"/>
              </a:rPr>
              <a:t>find_if</a:t>
            </a:r>
            <a:r>
              <a:rPr lang="en-US" altLang="en-US" sz="1400" dirty="0"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latin typeface="Consolas" panose="020B0609020204030204" pitchFamily="49" charset="0"/>
              </a:rPr>
              <a:t>li.begin</a:t>
            </a:r>
            <a:r>
              <a:rPr lang="en-US" altLang="en-US" sz="1400" dirty="0">
                <a:latin typeface="Consolas" panose="020B0609020204030204" pitchFamily="49" charset="0"/>
              </a:rPr>
              <a:t>(), </a:t>
            </a:r>
            <a:r>
              <a:rPr lang="en-US" altLang="en-US" sz="1400" dirty="0" err="1">
                <a:latin typeface="Consolas" panose="020B0609020204030204" pitchFamily="49" charset="0"/>
              </a:rPr>
              <a:t>li.end</a:t>
            </a:r>
            <a:r>
              <a:rPr lang="en-US" altLang="en-US" sz="1400" dirty="0">
                <a:latin typeface="Consolas" panose="020B0609020204030204" pitchFamily="49" charset="0"/>
              </a:rPr>
              <a:t>(), not1(positive));</a:t>
            </a:r>
            <a:br>
              <a:rPr lang="en-US" altLang="en-US" sz="1400" dirty="0">
                <a:latin typeface="Consolas" panose="020B0609020204030204" pitchFamily="49" charset="0"/>
              </a:rPr>
            </a:br>
            <a:r>
              <a:rPr lang="en-US" alt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7F025A60-A8DA-4E2D-A5C9-78D7A761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6ADFDD-B2C7-4CF4-A794-665691F49B4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2F75944-867D-4B83-A89E-7553A4AD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6FC5BC58-B4BC-4F76-B557-CDA3955DC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r>
              <a:rPr lang="en-US" altLang="en-US" sz="3200" b="1" dirty="0" err="1"/>
              <a:t>binary_function</a:t>
            </a:r>
            <a:r>
              <a:rPr lang="en-US" altLang="en-US" sz="3200" b="1" dirty="0"/>
              <a:t> type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80D34CE-B4F0-42CD-9D4D-0AB6ABFE4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71599"/>
            <a:ext cx="7886700" cy="4805363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binary_function</a:t>
            </a:r>
            <a:r>
              <a:rPr lang="en-US" altLang="en-US" dirty="0"/>
              <a:t> type provides traits needed by binary function adapters, as illustrated on the next slide.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1800" dirty="0">
                <a:latin typeface="Consolas" panose="020B0609020204030204" pitchFamily="49" charset="0"/>
              </a:rPr>
              <a:t>#include &lt;functional&gt;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template &lt;class Arg1, class Arg2, class Result&gt;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struct </a:t>
            </a:r>
            <a:r>
              <a:rPr lang="en-US" altLang="en-US" sz="1800" dirty="0" err="1">
                <a:latin typeface="Consolas" panose="020B0609020204030204" pitchFamily="49" charset="0"/>
              </a:rPr>
              <a:t>binary_function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{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typedef Arg1 </a:t>
            </a:r>
            <a:r>
              <a:rPr lang="en-US" altLang="en-US" sz="1800" dirty="0" err="1">
                <a:latin typeface="Consolas" panose="020B0609020204030204" pitchFamily="49" charset="0"/>
              </a:rPr>
              <a:t>first_argument_type</a:t>
            </a:r>
            <a:r>
              <a:rPr lang="en-US" altLang="en-US" sz="1800" dirty="0">
                <a:latin typeface="Consolas" panose="020B0609020204030204" pitchFamily="49" charset="0"/>
              </a:rPr>
              <a:t>;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typedef Arg2 </a:t>
            </a:r>
            <a:r>
              <a:rPr lang="en-US" altLang="en-US" sz="1800" dirty="0" err="1">
                <a:latin typeface="Consolas" panose="020B0609020204030204" pitchFamily="49" charset="0"/>
              </a:rPr>
              <a:t>second_argument_type</a:t>
            </a:r>
            <a:r>
              <a:rPr lang="en-US" altLang="en-US" sz="1800" dirty="0">
                <a:latin typeface="Consolas" panose="020B0609020204030204" pitchFamily="49" charset="0"/>
              </a:rPr>
              <a:t>;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  typedef Result </a:t>
            </a:r>
            <a:r>
              <a:rPr lang="en-US" altLang="en-US" sz="1800" dirty="0" err="1">
                <a:latin typeface="Consolas" panose="020B0609020204030204" pitchFamily="49" charset="0"/>
              </a:rPr>
              <a:t>result_type</a:t>
            </a:r>
            <a:r>
              <a:rPr lang="en-US" altLang="en-US" sz="1800" dirty="0">
                <a:latin typeface="Consolas" panose="020B0609020204030204" pitchFamily="49" charset="0"/>
              </a:rPr>
              <a:t>; </a:t>
            </a:r>
            <a:br>
              <a:rPr lang="en-US" altLang="en-US" sz="1800" dirty="0">
                <a:latin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</a:rPr>
              <a:t>};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00F80D9F-55E7-4275-8F2A-FEA7908A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9F1528-869B-4419-B260-92BB995A314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DB8D112-B53B-4486-B2C4-7A421C4A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9B370D68-B8B6-4D96-B87C-48157C4A4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46123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STL Function Adapters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CD47AD4-D8D5-4DB9-99C2-7868C24E0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r>
              <a:rPr lang="en-US" altLang="en-US" sz="2400" dirty="0"/>
              <a:t>binders:</a:t>
            </a:r>
          </a:p>
          <a:p>
            <a:pPr lvl="1"/>
            <a:r>
              <a:rPr lang="en-US" altLang="en-US" sz="2000" dirty="0"/>
              <a:t>bind1 binds value to first argument of a </a:t>
            </a:r>
            <a:r>
              <a:rPr lang="en-US" altLang="en-US" sz="2000" dirty="0" err="1"/>
              <a:t>binary_function</a:t>
            </a:r>
            <a:endParaRPr lang="en-US" altLang="en-US" sz="2000" dirty="0"/>
          </a:p>
          <a:p>
            <a:pPr lvl="1"/>
            <a:r>
              <a:rPr lang="en-US" altLang="en-US" sz="2000" dirty="0"/>
              <a:t>bind2 binds value to second argument of </a:t>
            </a:r>
            <a:r>
              <a:rPr lang="en-US" altLang="en-US" sz="2000" dirty="0" err="1"/>
              <a:t>binary_function</a:t>
            </a:r>
            <a:endParaRPr lang="en-US" altLang="en-US" sz="2000" dirty="0"/>
          </a:p>
          <a:p>
            <a:pPr>
              <a:buFont typeface="Symbol" panose="05050102010706020507" pitchFamily="18" charset="2"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>
                <a:latin typeface="Consolas" panose="020B0609020204030204" pitchFamily="49" charset="0"/>
              </a:rPr>
              <a:t>void main( ) {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list&lt;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&gt; li;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  :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// return location of first value greater than 5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  list&lt;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&gt;::iterator = 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find_if</a:t>
            </a:r>
            <a:r>
              <a:rPr lang="en-US" altLang="en-US" sz="1600" dirty="0"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</a:rPr>
              <a:t>li.begin</a:t>
            </a:r>
            <a:r>
              <a:rPr lang="en-US" altLang="en-US" sz="1600" dirty="0">
                <a:latin typeface="Consolas" panose="020B0609020204030204" pitchFamily="49" charset="0"/>
              </a:rPr>
              <a:t>(), </a:t>
            </a:r>
            <a:r>
              <a:rPr lang="en-US" altLang="en-US" sz="1600" dirty="0" err="1">
                <a:latin typeface="Consolas" panose="020B0609020204030204" pitchFamily="49" charset="0"/>
              </a:rPr>
              <a:t>li.end</a:t>
            </a:r>
            <a:r>
              <a:rPr lang="en-US" altLang="en-US" sz="1600" dirty="0">
                <a:latin typeface="Consolas" panose="020B0609020204030204" pitchFamily="49" charset="0"/>
              </a:rPr>
              <a:t>(), bind2(greater&lt;</a:t>
            </a:r>
            <a:r>
              <a:rPr lang="en-US" altLang="en-US" sz="1600" dirty="0" err="1">
                <a:latin typeface="Consolas" panose="020B06090202040302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</a:rPr>
              <a:t>&gt;(),5));</a:t>
            </a:r>
            <a:br>
              <a:rPr lang="en-US" altLang="en-US" sz="1600" dirty="0">
                <a:latin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Consolas" panose="020B0609020204030204" pitchFamily="49" charset="0"/>
            </a:endParaRP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AB5D59E8-3607-43E2-8673-A19B4A5E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A5BDF3-4444-4902-AC92-538B3270686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F67545D-ABE3-41DC-85B3-6C8107EE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FEFC1072-AC21-4872-AD1B-C6A603033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STL Function Objects</a:t>
            </a:r>
          </a:p>
        </p:txBody>
      </p:sp>
      <p:graphicFrame>
        <p:nvGraphicFramePr>
          <p:cNvPr id="20486" name="Object 0">
            <a:extLst>
              <a:ext uri="{FF2B5EF4-FFF2-40B4-BE49-F238E27FC236}">
                <a16:creationId xmlns:a16="http://schemas.microsoft.com/office/drawing/2014/main" id="{21B18614-051A-4BDE-8F94-BC287E9CA3F7}"/>
              </a:ext>
            </a:extLst>
          </p:cNvPr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55889783"/>
              </p:ext>
            </p:extLst>
          </p:nvPr>
        </p:nvGraphicFramePr>
        <p:xfrm>
          <a:off x="914400" y="1066800"/>
          <a:ext cx="68008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3" imgW="7923479" imgH="5762158" progId="Word.Document.8">
                  <p:embed/>
                </p:oleObj>
              </mc:Choice>
              <mc:Fallback>
                <p:oleObj name="Document" r:id="rId3" imgW="7923479" imgH="5762158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680085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95F8D9B-8149-4502-AEA1-8E1BF1B62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94547A-D7A7-49D0-9A91-EA1C6C76018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F647B42-E569-43A4-8957-273A809F3B7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8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62313080-42F0-4373-8DE9-BF0B98885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/>
              <a:t>Algorithms by Type</a:t>
            </a:r>
          </a:p>
        </p:txBody>
      </p:sp>
      <p:graphicFrame>
        <p:nvGraphicFramePr>
          <p:cNvPr id="21510" name="Object 3">
            <a:extLst>
              <a:ext uri="{FF2B5EF4-FFF2-40B4-BE49-F238E27FC236}">
                <a16:creationId xmlns:a16="http://schemas.microsoft.com/office/drawing/2014/main" id="{0B2B27BC-7694-442A-BAEB-1ED9280515A9}"/>
              </a:ext>
            </a:extLst>
          </p:cNvPr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32730864"/>
              </p:ext>
            </p:extLst>
          </p:nvPr>
        </p:nvGraphicFramePr>
        <p:xfrm>
          <a:off x="685800" y="1295400"/>
          <a:ext cx="7767638" cy="51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3" imgW="8290680" imgH="5514757" progId="Word.Document.8">
                  <p:embed/>
                </p:oleObj>
              </mc:Choice>
              <mc:Fallback>
                <p:oleObj name="Document" r:id="rId3" imgW="8290680" imgH="551475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7767638" cy="516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7673BA25-E535-4BBD-B159-764734000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Standard Template Library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8C68D50E-8D12-4E27-A5EA-095F7B3B2D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03D9E0-C2E2-46E2-83D2-B1A6EAC3E22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5E3586CB-DE16-4746-ACA9-4CF90DFD9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Algorithms by Type (continued)</a:t>
            </a:r>
          </a:p>
        </p:txBody>
      </p:sp>
      <p:graphicFrame>
        <p:nvGraphicFramePr>
          <p:cNvPr id="22534" name="Object 3">
            <a:extLst>
              <a:ext uri="{FF2B5EF4-FFF2-40B4-BE49-F238E27FC236}">
                <a16:creationId xmlns:a16="http://schemas.microsoft.com/office/drawing/2014/main" id="{935001F0-92CA-4CE0-A78F-662CE25DAF80}"/>
              </a:ext>
            </a:extLst>
          </p:cNvPr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35429949"/>
              </p:ext>
            </p:extLst>
          </p:nvPr>
        </p:nvGraphicFramePr>
        <p:xfrm>
          <a:off x="914400" y="1371599"/>
          <a:ext cx="7239000" cy="4984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3" imgW="8290680" imgH="5927213" progId="Word.Document.8">
                  <p:embed/>
                </p:oleObj>
              </mc:Choice>
              <mc:Fallback>
                <p:oleObj name="Document" r:id="rId3" imgW="8290680" imgH="592721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599"/>
                        <a:ext cx="7239000" cy="4984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F5F02C75-BA1F-45EB-A7F7-39665534B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530390-1013-4DB6-9688-AF12E73F267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EC97809-13A3-4D2E-86F8-E6724D47B53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8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A890304C-5CD7-4852-9340-FFD37ADDE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Some Definitions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6EE362CB-3597-4CE4-B524-A929E49BEC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8286750" cy="4800600"/>
          </a:xfrm>
        </p:spPr>
        <p:txBody>
          <a:bodyPr/>
          <a:lstStyle/>
          <a:p>
            <a:r>
              <a:rPr lang="en-US" altLang="en-US" sz="1800" dirty="0"/>
              <a:t>vector, string, deque, and list are </a:t>
            </a:r>
            <a:r>
              <a:rPr lang="en-US" altLang="en-US" sz="1800" b="1" i="1" dirty="0"/>
              <a:t>standard sequence containers</a:t>
            </a:r>
            <a:r>
              <a:rPr lang="en-US" altLang="en-US" sz="1800" dirty="0"/>
              <a:t>.</a:t>
            </a:r>
          </a:p>
          <a:p>
            <a:r>
              <a:rPr lang="en-US" altLang="en-US" sz="1800" dirty="0"/>
              <a:t>set, multiset, map, multimap, </a:t>
            </a:r>
            <a:r>
              <a:rPr lang="en-US" altLang="en-US" sz="1800" dirty="0" err="1"/>
              <a:t>unordered_set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unordered_multiset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unordered_map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unordered_multimap</a:t>
            </a:r>
            <a:r>
              <a:rPr lang="en-US" altLang="en-US" sz="1800" dirty="0"/>
              <a:t> are </a:t>
            </a:r>
            <a:r>
              <a:rPr lang="en-US" altLang="en-US" sz="1800" b="1" i="1" dirty="0"/>
              <a:t>standard associative containers</a:t>
            </a:r>
            <a:r>
              <a:rPr lang="en-US" altLang="en-US" sz="1800" dirty="0"/>
              <a:t>.</a:t>
            </a:r>
          </a:p>
          <a:p>
            <a:r>
              <a:rPr lang="en-US" altLang="en-US" sz="1800" b="1" i="1" dirty="0"/>
              <a:t>Iterators</a:t>
            </a:r>
            <a:r>
              <a:rPr lang="en-US" altLang="en-US" sz="1800" dirty="0"/>
              <a:t>:</a:t>
            </a:r>
          </a:p>
          <a:p>
            <a:pPr lvl="1"/>
            <a:r>
              <a:rPr lang="en-US" altLang="en-US" sz="1600" b="1" i="1" dirty="0"/>
              <a:t>Input iterators</a:t>
            </a:r>
            <a:r>
              <a:rPr lang="en-US" altLang="en-US" sz="1600" dirty="0"/>
              <a:t> are read only – each iterated element may be read only once.</a:t>
            </a:r>
          </a:p>
          <a:p>
            <a:pPr lvl="1"/>
            <a:r>
              <a:rPr lang="en-US" altLang="en-US" sz="1600" b="1" i="1" dirty="0"/>
              <a:t>Output iterators</a:t>
            </a:r>
            <a:r>
              <a:rPr lang="en-US" altLang="en-US" sz="1600" dirty="0"/>
              <a:t> are write-only – each iterated element may be written only once.</a:t>
            </a:r>
          </a:p>
          <a:p>
            <a:pPr lvl="1"/>
            <a:r>
              <a:rPr lang="en-US" altLang="en-US" sz="1600" b="1" i="1" dirty="0"/>
              <a:t>Forward iterators</a:t>
            </a:r>
            <a:r>
              <a:rPr lang="en-US" altLang="en-US" sz="1600" dirty="0"/>
              <a:t> can read or write an element repeatedly.  They don’t support operator--() so they can only move forward.</a:t>
            </a:r>
          </a:p>
          <a:p>
            <a:pPr lvl="1"/>
            <a:r>
              <a:rPr lang="en-US" altLang="en-US" sz="1600" b="1" i="1" dirty="0"/>
              <a:t>Bidirectional iterators</a:t>
            </a:r>
            <a:r>
              <a:rPr lang="en-US" altLang="en-US" sz="1600" dirty="0"/>
              <a:t> are like forward iterators except that they support moving in both directions with operator++() and operator--().</a:t>
            </a:r>
          </a:p>
          <a:p>
            <a:pPr lvl="1"/>
            <a:r>
              <a:rPr lang="en-US" altLang="en-US" sz="1600" b="1" i="1" dirty="0"/>
              <a:t>Random access iterators</a:t>
            </a:r>
            <a:r>
              <a:rPr lang="en-US" altLang="en-US" sz="1600" dirty="0"/>
              <a:t> are bidirectional iterators that add the capability to do iterator arithmetic – that is they support *(it + n);</a:t>
            </a:r>
          </a:p>
          <a:p>
            <a:r>
              <a:rPr lang="en-US" altLang="en-US" sz="1800" dirty="0"/>
              <a:t>Any class that overloads the function call operator - operator() - is a </a:t>
            </a:r>
            <a:r>
              <a:rPr lang="en-US" altLang="en-US" sz="1800" dirty="0" err="1"/>
              <a:t>functor</a:t>
            </a:r>
            <a:r>
              <a:rPr lang="en-US" altLang="en-US" sz="1800" dirty="0"/>
              <a:t> class, and we refer to its instances as </a:t>
            </a:r>
            <a:r>
              <a:rPr lang="en-US" altLang="en-US" sz="1800" dirty="0" err="1"/>
              <a:t>functors</a:t>
            </a:r>
            <a:r>
              <a:rPr lang="en-US" altLang="en-US" sz="1800" dirty="0"/>
              <a:t> or function objects.</a:t>
            </a:r>
          </a:p>
          <a:p>
            <a:pPr lvl="1"/>
            <a:endParaRPr lang="en-US" altLang="en-US" sz="1600" dirty="0"/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728C1D75-8549-4771-977F-57E52197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16232B-7844-4963-9768-785093E4681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42B7DB7-7246-471A-9056-5D176162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DC42E4EC-A27A-4A43-B436-6206F8B7F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956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/>
              <a:t>End of Presentation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9D0B6899-E544-45CC-A117-B2243EAB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0096DA-8B3F-45AA-A1E2-DF80F9DE228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0874139-A2F6-480D-9B96-6C6C04D2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558FF75E-1C7C-4599-BFAF-715E9CECF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Computational Complexity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05049B7E-32C3-4637-B8B8-DDFD119496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r>
              <a:rPr lang="en-US" altLang="en-US" dirty="0"/>
              <a:t>Constant time refers to operations that do not depend on the number of elements stored in a container.</a:t>
            </a:r>
          </a:p>
          <a:p>
            <a:pPr lvl="1"/>
            <a:r>
              <a:rPr lang="en-US" altLang="en-US" dirty="0"/>
              <a:t>Adding an element to a list end is a constant time operation.  Finding the location at which to insert is a linear time operation.</a:t>
            </a:r>
          </a:p>
          <a:p>
            <a:r>
              <a:rPr lang="en-US" altLang="en-US" dirty="0"/>
              <a:t>Logarithmic time refers to operations that need time to run that grows as the logarithm of the number of elements in the container.</a:t>
            </a:r>
          </a:p>
          <a:p>
            <a:pPr lvl="1"/>
            <a:r>
              <a:rPr lang="en-US" altLang="en-US" dirty="0"/>
              <a:t>A logarithmic operation on a container with 1,000,000 takes 3 times as long to complete as that operation of a container with 1,000 elements.</a:t>
            </a:r>
          </a:p>
          <a:p>
            <a:r>
              <a:rPr lang="en-US" altLang="en-US" dirty="0"/>
              <a:t>Linear time refers to operations that require computation time that grows proportionally to the number of elements in the container.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311EF45D-9417-48CB-B77E-FFCB1D76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F02977-4024-4BE8-9FA9-50F44EDCA69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62B9A99-7FC3-402F-8940-57851F3E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7ED8CD0D-0FAB-48EB-8D81-4C0D9AB23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STL Supports Guaranteed Complexity</a:t>
            </a:r>
            <a:br>
              <a:rPr lang="en-US" altLang="en-US" sz="3200" b="1" dirty="0"/>
            </a:br>
            <a:r>
              <a:rPr lang="en-US" altLang="en-US" sz="3200" b="1" dirty="0"/>
              <a:t>for Container Operations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FCA34AE3-0D30-4600-8ACB-ACBB38166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82955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i="1" dirty="0"/>
              <a:t>Vectors and Deques: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Insertion is a linear time operation.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Accessing a known location is constant time.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Searching an unsorted vector or deque is a linear time operation.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Searching a sorted vector or deque should be a logarithmic time operation ( use </a:t>
            </a:r>
            <a:r>
              <a:rPr lang="en-US" altLang="en-US" dirty="0" err="1"/>
              <a:t>binary_search</a:t>
            </a:r>
            <a:r>
              <a:rPr lang="en-US" altLang="en-US" dirty="0"/>
              <a:t> algorithm to ensure that it is).</a:t>
            </a:r>
          </a:p>
          <a:p>
            <a:pPr>
              <a:lnSpc>
                <a:spcPct val="90000"/>
              </a:lnSpc>
            </a:pPr>
            <a:r>
              <a:rPr lang="en-US" altLang="en-US" b="1" i="1" dirty="0"/>
              <a:t>Lists: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Insertion is a constant time operation.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Accessing a known location and searching, whether sorted or not, is linear time, with the exception of the end points, which can be accessed in constant time.</a:t>
            </a:r>
          </a:p>
          <a:p>
            <a:pPr>
              <a:lnSpc>
                <a:spcPct val="90000"/>
              </a:lnSpc>
            </a:pPr>
            <a:r>
              <a:rPr lang="en-US" altLang="en-US" b="1" i="1" dirty="0"/>
              <a:t>Sets and Maps: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Insertion and accessing are logarithmic time operations.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Searching should be a logarithmic time operation (use member function find, etc., to ensure that it is).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3983754D-A9E6-4457-9F93-3FC8BD78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A4754A-5185-4DD2-B6F4-92C670BF449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4204D48-267F-49EE-92F8-7B87BB21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4559366A-80BF-4C02-929B-5EEADDBAB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/>
              <a:t>STL Supports Guaranteed Complexity</a:t>
            </a:r>
            <a:br>
              <a:rPr lang="en-US" altLang="en-US" sz="3200" b="1" dirty="0"/>
            </a:br>
            <a:r>
              <a:rPr lang="en-US" altLang="en-US" sz="3200" b="1" dirty="0"/>
              <a:t>for Container Operations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EFE4B818-6091-4253-9899-8D4B5EDC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 err="1"/>
              <a:t>Unordered_set</a:t>
            </a:r>
            <a:r>
              <a:rPr lang="en-US" altLang="en-US" b="1" i="1" dirty="0"/>
              <a:t> and </a:t>
            </a:r>
            <a:r>
              <a:rPr lang="en-US" altLang="en-US" b="1" i="1" dirty="0" err="1"/>
              <a:t>Unordered_map</a:t>
            </a:r>
            <a:endParaRPr lang="en-US" altLang="en-US" b="1" i="1" dirty="0"/>
          </a:p>
          <a:p>
            <a:pPr lvl="1"/>
            <a:r>
              <a:rPr lang="en-US" altLang="en-US" dirty="0"/>
              <a:t>Lookup, insertion, and deletion are constant time operations</a:t>
            </a:r>
          </a:p>
          <a:p>
            <a:pPr lvl="1"/>
            <a:r>
              <a:rPr lang="en-US" altLang="en-US" dirty="0"/>
              <a:t>They are hashed containers, so we get access to an element by computing a hash function on a key which maps to an address in the table.  This is constant time.  If there is more than one element that hashes to that address then we search a linked list rooted at that address (the elements on this list are referred to as a bucket).</a:t>
            </a:r>
          </a:p>
          <a:p>
            <a:pPr lvl="1"/>
            <a:r>
              <a:rPr lang="en-US" altLang="en-US" dirty="0"/>
              <a:t>So access is nearly constant time.</a:t>
            </a:r>
          </a:p>
        </p:txBody>
      </p:sp>
      <p:sp>
        <p:nvSpPr>
          <p:cNvPr id="8196" name="Slide Number Placeholder 4">
            <a:extLst>
              <a:ext uri="{FF2B5EF4-FFF2-40B4-BE49-F238E27FC236}">
                <a16:creationId xmlns:a16="http://schemas.microsoft.com/office/drawing/2014/main" id="{147CD42E-812B-4781-A170-E5016D79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247C32-6DBA-4FB7-9DCF-13F95FAEBB2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EC93BC2-BBAA-4F6C-A330-86F1037C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>
            <a:extLst>
              <a:ext uri="{FF2B5EF4-FFF2-40B4-BE49-F238E27FC236}">
                <a16:creationId xmlns:a16="http://schemas.microsoft.com/office/drawing/2014/main" id="{F62DDF34-A6DC-42E2-B3B7-21DD38507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STL Header Files for Containers</a:t>
            </a:r>
          </a:p>
        </p:txBody>
      </p:sp>
      <p:graphicFrame>
        <p:nvGraphicFramePr>
          <p:cNvPr id="9222" name="Object 3">
            <a:extLst>
              <a:ext uri="{FF2B5EF4-FFF2-40B4-BE49-F238E27FC236}">
                <a16:creationId xmlns:a16="http://schemas.microsoft.com/office/drawing/2014/main" id="{903B95C9-BDE3-4D20-8846-0A894E895714}"/>
              </a:ext>
            </a:extLst>
          </p:cNvPr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18709080"/>
              </p:ext>
            </p:extLst>
          </p:nvPr>
        </p:nvGraphicFramePr>
        <p:xfrm>
          <a:off x="838200" y="1066799"/>
          <a:ext cx="7620000" cy="528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3" imgW="8002757" imgH="5964970" progId="Word.Document.8">
                  <p:embed/>
                </p:oleObj>
              </mc:Choice>
              <mc:Fallback>
                <p:oleObj name="Document" r:id="rId3" imgW="8002757" imgH="596497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799"/>
                        <a:ext cx="7620000" cy="5289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21FB61D1-CAFB-424E-A668-A2DE83B06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448907-EB8D-4193-A073-8742EB79432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B0A2AEA-5A4B-48F8-94FD-1DCEE9494A0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8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68ACC064-8AEA-41F6-9C31-187C4ED39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355994"/>
              </p:ext>
            </p:extLst>
          </p:nvPr>
        </p:nvGraphicFramePr>
        <p:xfrm>
          <a:off x="291306" y="1681164"/>
          <a:ext cx="8561388" cy="619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3" imgW="8300219" imgH="5996484" progId="Word.Document.8">
                  <p:embed/>
                </p:oleObj>
              </mc:Choice>
              <mc:Fallback>
                <p:oleObj name="Document" r:id="rId3" imgW="8300219" imgH="59964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" y="1681164"/>
                        <a:ext cx="8561388" cy="619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Title 1">
            <a:extLst>
              <a:ext uri="{FF2B5EF4-FFF2-40B4-BE49-F238E27FC236}">
                <a16:creationId xmlns:a16="http://schemas.microsoft.com/office/drawing/2014/main" id="{AE617EF6-12E3-489A-9C8C-A8380788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STL Header Files for Containers</a:t>
            </a:r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2D0CF1A7-6DC7-45AB-889A-4E61E75B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1A9BC6-2956-4CD2-A428-6806A565D2D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BCE348B-C2AC-4B1B-8946-6335A99A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026">
            <a:extLst>
              <a:ext uri="{FF2B5EF4-FFF2-40B4-BE49-F238E27FC236}">
                <a16:creationId xmlns:a16="http://schemas.microsoft.com/office/drawing/2014/main" id="{DC3DD505-54A5-4FD4-A88F-FA3A6B034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STL Header Files</a:t>
            </a:r>
          </a:p>
        </p:txBody>
      </p:sp>
      <p:graphicFrame>
        <p:nvGraphicFramePr>
          <p:cNvPr id="11270" name="Object 1027">
            <a:extLst>
              <a:ext uri="{FF2B5EF4-FFF2-40B4-BE49-F238E27FC236}">
                <a16:creationId xmlns:a16="http://schemas.microsoft.com/office/drawing/2014/main" id="{5ECD25FB-925E-47D6-AF5F-3CF8A96F0E28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733425" y="1279525"/>
          <a:ext cx="7566025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3" imgW="7642402" imgH="5561144" progId="Word.Document.8">
                  <p:embed/>
                </p:oleObj>
              </mc:Choice>
              <mc:Fallback>
                <p:oleObj name="Document" r:id="rId3" imgW="7642402" imgH="5561144" progId="Word.Document.8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279525"/>
                        <a:ext cx="7566025" cy="550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F613F060-5BE5-41C4-8AAD-59B5DA511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4642C7-4E05-4192-96C2-A6032E1492A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284008E-7A76-4825-B21B-B64A845CB5F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8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 kern="1200">
                <a:solidFill>
                  <a:schemeClr val="accent2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Standard Template Library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id="{F8AA8953-4A1F-4D3B-A127-1C54B6B1A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STL Iterators</a:t>
            </a:r>
          </a:p>
        </p:txBody>
      </p:sp>
      <p:graphicFrame>
        <p:nvGraphicFramePr>
          <p:cNvPr id="12294" name="Object 1024">
            <a:extLst>
              <a:ext uri="{FF2B5EF4-FFF2-40B4-BE49-F238E27FC236}">
                <a16:creationId xmlns:a16="http://schemas.microsoft.com/office/drawing/2014/main" id="{C7A7300E-2DD4-4B75-85F3-F61C3F140B56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712788" y="1406525"/>
          <a:ext cx="7697787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3" imgW="7775733" imgH="4601384" progId="Word.Document.8">
                  <p:embed/>
                </p:oleObj>
              </mc:Choice>
              <mc:Fallback>
                <p:oleObj name="Document" r:id="rId3" imgW="7775733" imgH="4601384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406525"/>
                        <a:ext cx="7697787" cy="455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4B5FA508-07A7-43F9-986C-1CE23F220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C51588-D87E-46E2-96BF-5DDB2E05A7F7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</TotalTime>
  <Words>772</Words>
  <Application>Microsoft Office PowerPoint</Application>
  <PresentationFormat>On-screen Show (4:3)</PresentationFormat>
  <Paragraphs>105</Paragraphs>
  <Slides>20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Document</vt:lpstr>
      <vt:lpstr>     Standard Template Library </vt:lpstr>
      <vt:lpstr>Some Definitions</vt:lpstr>
      <vt:lpstr>Computational Complexity</vt:lpstr>
      <vt:lpstr>STL Supports Guaranteed Complexity for Container Operations</vt:lpstr>
      <vt:lpstr>STL Supports Guaranteed Complexity for Container Operations</vt:lpstr>
      <vt:lpstr>STL Header Files for Containers</vt:lpstr>
      <vt:lpstr>STL Header Files for Containers</vt:lpstr>
      <vt:lpstr>Other STL Header Files</vt:lpstr>
      <vt:lpstr>STL Iterators</vt:lpstr>
      <vt:lpstr>STL Functions</vt:lpstr>
      <vt:lpstr>STL Functions</vt:lpstr>
      <vt:lpstr>STL Function Objects</vt:lpstr>
      <vt:lpstr>unary_function type</vt:lpstr>
      <vt:lpstr>STL Function Adapters</vt:lpstr>
      <vt:lpstr>binary_function type</vt:lpstr>
      <vt:lpstr>STL Function Adapters</vt:lpstr>
      <vt:lpstr>STL Function Objects</vt:lpstr>
      <vt:lpstr>Algorithms by Type</vt:lpstr>
      <vt:lpstr>Algorithms by Type (continued)</vt:lpstr>
      <vt:lpstr>End of Presentation</vt:lpstr>
    </vt:vector>
  </TitlesOfParts>
  <Company>Fawcett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 Iterators</dc:title>
  <dc:creator>jim</dc:creator>
  <cp:lastModifiedBy>James Fawcett</cp:lastModifiedBy>
  <cp:revision>35</cp:revision>
  <cp:lastPrinted>2000-04-04T21:33:11Z</cp:lastPrinted>
  <dcterms:created xsi:type="dcterms:W3CDTF">1998-04-05T11:06:16Z</dcterms:created>
  <dcterms:modified xsi:type="dcterms:W3CDTF">2017-08-06T00:33:55Z</dcterms:modified>
</cp:coreProperties>
</file>