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0" r:id="rId9"/>
    <p:sldId id="261" r:id="rId10"/>
    <p:sldId id="264" r:id="rId11"/>
    <p:sldId id="274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4" autoAdjust="0"/>
    <p:restoredTop sz="94660"/>
  </p:normalViewPr>
  <p:slideViewPr>
    <p:cSldViewPr>
      <p:cViewPr varScale="1">
        <p:scale>
          <a:sx n="106" d="100"/>
          <a:sy n="106" d="100"/>
        </p:scale>
        <p:origin x="4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8E4D8EE-1933-4B07-94F4-54B3A9F141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09A6DF4-34CA-419A-A491-191411FC0A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2E8EE131-1D6A-4F4C-A8BD-D81A7B9C72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B72C76F2-CE89-4967-A733-072D05D375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B24A062-B20E-4009-BD97-007D64398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E417-C651-4629-A810-3D564E7F8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E0658-D140-497F-9432-5234B9400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6C83-A381-4C79-828B-F83DF48F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26D3-D257-4BD9-B943-1471FF8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802EE-4D0F-4038-A7F9-0C3EEC9E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0A07B-C28A-4C31-A43F-9A55B0DD48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0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8EA-D42C-4F82-BC0B-E02533BA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BE06C-2FF9-4E5E-BB74-FDFD4D22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3956-7841-4150-8E1D-699BDC04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5EFF-208D-4979-8726-D8AD4138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7454-856E-4A57-BB86-ED5BC4CF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06C45-F9C7-4F03-82AD-4C806CE2D9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2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D4700-996A-488C-84F6-D1954DFCE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840BE-9FEC-420B-9C1B-37E0AA1D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217E-2564-48A7-B0B1-E478C4EA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5A9B-8AEC-4267-9333-CB42B0F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B8D3-BB6F-4E3C-B93F-C58A6B54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1A009-A9AD-4FF9-AA02-88C8E4A9B8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2BAD-1686-4EC0-B43C-556D5526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BF44-9285-4BA2-B0DA-8FD5BBC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BCDE-935E-47E8-A810-BAC2CC2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6363-552F-490A-9D02-3F0FC63F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98A4-4FFF-4CEB-9FF8-84CE7B85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8E05B-13FE-47D3-92F2-269EB42E32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0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2944-E3CD-4332-B703-6344842A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F16A-0E3A-4A06-AAB9-A039617D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A63B-D938-4BC7-85CE-4A9AE0C3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7774-95C6-4D4C-9031-71800F6B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0AB1-8FE6-4002-AB4B-21631B51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6C3F8-EAD4-4E23-9E33-24F00CD24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6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A6B0-EE82-4D4A-A7C8-9DA349EA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21C5-EF95-4B47-BA66-DCCFE3C7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E8969-93D0-4740-B79C-598736C7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E3CB-F43C-4ABD-A332-F50D594B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A6F9-1D98-4443-B506-AFFC00C9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0A9E-BC3F-4F50-B75D-1F4AD6CB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35E10-0FFA-49D0-8DEF-0FAE090B5E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50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9D27-F892-4D26-97D5-C9731256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BFEC-91CE-45A0-9BB1-46169A73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C0052-AA1E-463B-9AB9-C0606F1C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BE141-70D3-4A44-A229-5643EFE6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CE7A-DFA8-497C-8335-608DCD797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FA9D3-0C59-47C1-A48F-AA1D8C36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B0F9E-47B1-4F25-8D34-032EFE73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F31FE-4FCE-438E-834C-9FE3E722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EC423-CBA4-4B02-8BB7-3F35FE20C2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60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C6FA-8389-4108-BFA6-C682D4B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1C737-839A-4DB1-8942-C479579E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CE7B-F2F2-4F0A-8AE1-136F29FA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E43A3-11DC-4E7A-9C95-91389697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4B153-494D-41D3-826F-3EA5EEDA76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99722-1683-4A9B-AE83-14F24315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E5A5B-8876-4C5F-B908-9B6AC54E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2B70D-55D8-4BE3-853E-60D898E6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97B2D-793D-4F08-AD7F-366771168C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2A8-8FC0-4A8B-8141-63C9643D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E7B0-02FD-4FD3-AAD3-352347CF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51A67-D918-4DED-9BB4-16A5500B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7DBC-F681-4CB2-B741-34CF35EF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5F92-7CFA-4FB6-BC11-88941D3E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42D0B-6BEE-436E-9AC8-38BF355B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95ADE-F729-4CF7-99C6-24B0A6C0FA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7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0F19-E960-4677-BE51-7F214458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36FD8-001E-479F-8894-E7692BF2C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62F06-44AF-4032-B28F-221FFFAA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F9176-5CE5-4980-891A-3EF14AF4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527F4-EA26-4F81-A7FF-8C933DE5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FD5EF-A49D-4D19-9001-237BF3B5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9DC20-A241-4B89-9C84-ECDECC5150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48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E3ECA-9477-4833-AE5F-DC48408B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94A1-F9B4-45BE-876C-F584B46C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D3A2-0711-4C33-B24A-E97AC1342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6E9B-EB95-4776-ADFE-F7458E990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293A-EED8-432B-9CE7-02FF21F92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2B5F27-FECD-4724-A1B1-BAB8993863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58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23CC83F-05E4-4CA2-AA9D-93D6FE9144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1925637"/>
          </a:xfrm>
        </p:spPr>
        <p:txBody>
          <a:bodyPr/>
          <a:lstStyle/>
          <a:p>
            <a:pPr eaLnBrk="1" hangingPunct="1"/>
            <a:r>
              <a:rPr lang="en-US" altLang="en-US" b="1" dirty="0"/>
              <a:t>C++ Exceptions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0873149-896B-4D1A-BDEE-5BE25208CA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Jim Fawcett</a:t>
            </a:r>
          </a:p>
          <a:p>
            <a:pPr eaLnBrk="1" hangingPunct="1"/>
            <a:r>
              <a:rPr lang="en-US" altLang="en-US" sz="2000" dirty="0"/>
              <a:t>CSE687-OnLine – Object Oriented Design</a:t>
            </a:r>
          </a:p>
          <a:p>
            <a:pPr eaLnBrk="1" hangingPunct="1"/>
            <a:r>
              <a:rPr lang="en-US" altLang="en-US" sz="2000" dirty="0"/>
              <a:t>Summer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C39530C-94A1-42A8-B915-CF0890C87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Rethrowing Exceptions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9D18737-E1A6-489F-95E0-59B5EEE01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If your catch handler does not completely handle an exception you may re-throw it to the next enclosing context.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>
                <a:latin typeface="Consolas" panose="020B0609020204030204" pitchFamily="49" charset="0"/>
              </a:rPr>
              <a:t>catch(E e)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{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  // processing to handle e is incomplete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    throw;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}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endParaRPr lang="en-US" altLang="en-US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dirty="0"/>
              <a:t>This allows processing an exception in several passes as it travels up through a series of try-contexts.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DA1EB7-106E-465A-8E8D-1755AC4F0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Standard Exceptions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E45004D-14ED-4B8B-B525-60911FC0D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Exception class:</a:t>
            </a:r>
            <a:br>
              <a:rPr lang="en-US" altLang="en-US" dirty="0"/>
            </a:br>
            <a:br>
              <a:rPr lang="en-US" altLang="en-US" sz="2000" dirty="0"/>
            </a:br>
            <a:r>
              <a:rPr lang="en-US" altLang="en-US" sz="1800" dirty="0">
                <a:latin typeface="Consolas" panose="020B0609020204030204" pitchFamily="49" charset="0"/>
              </a:rPr>
              <a:t>namespace </a:t>
            </a:r>
            <a:r>
              <a:rPr lang="en-US" altLang="en-US" sz="1800" dirty="0" err="1">
                <a:latin typeface="Consolas" panose="020B0609020204030204" pitchFamily="49" charset="0"/>
              </a:rPr>
              <a:t>std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class exception {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  public: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    virtual </a:t>
            </a:r>
            <a:r>
              <a:rPr lang="en-US" altLang="en-US" sz="1800" dirty="0" err="1">
                <a:latin typeface="Consolas" panose="020B0609020204030204" pitchFamily="49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</a:rPr>
              <a:t> char* what() </a:t>
            </a:r>
            <a:r>
              <a:rPr lang="en-US" altLang="en-US" sz="1800" dirty="0" err="1">
                <a:latin typeface="Consolas" panose="020B0609020204030204" pitchFamily="49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</a:rPr>
              <a:t> throw();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    // create, copy, assign, and destroy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    // exception objects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};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D27C1A-3A46-4575-86D3-3AD46B4FA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Standard Exceptions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052E2632-0E18-4E27-9E5F-EA20520D5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0584"/>
              </p:ext>
            </p:extLst>
          </p:nvPr>
        </p:nvGraphicFramePr>
        <p:xfrm>
          <a:off x="914400" y="1676400"/>
          <a:ext cx="7162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3" imgW="9064440" imgH="6206760" progId="Visio.Drawing.6">
                  <p:embed/>
                </p:oleObj>
              </mc:Choice>
              <mc:Fallback>
                <p:oleObj name="VISIO" r:id="rId3" imgW="9064440" imgH="62067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162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FEEA873-3567-4754-9D7D-045B89CA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Exception Specifications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5CC4C2-A371-4AE2-9EA4-5CD5E11D5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448550" cy="47291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All exception specifications have been removed from C++11 except for throw() and </a:t>
            </a:r>
            <a:r>
              <a:rPr lang="en-US" altLang="en-US" sz="2000" dirty="0" err="1"/>
              <a:t>nothrow</a:t>
            </a:r>
            <a:r>
              <a:rPr lang="en-US" altLang="en-US" sz="2000" dirty="0"/>
              <a:t>().</a:t>
            </a:r>
            <a:br>
              <a:rPr lang="en-US" altLang="en-US" sz="2000" dirty="0"/>
            </a:br>
            <a:endParaRPr lang="en-US" altLang="en-US" sz="1200" dirty="0"/>
          </a:p>
          <a:p>
            <a:pPr eaLnBrk="1" hangingPunct="1"/>
            <a:r>
              <a:rPr lang="en-US" altLang="en-US" sz="2000" dirty="0"/>
              <a:t>A function can declare exception specifications:</a:t>
            </a:r>
            <a:br>
              <a:rPr lang="en-US" altLang="en-US" sz="2000" dirty="0"/>
            </a:br>
            <a:endParaRPr lang="en-US" altLang="en-US" sz="1200" dirty="0"/>
          </a:p>
          <a:p>
            <a:pPr lvl="1" eaLnBrk="1" hangingPunct="1"/>
            <a:r>
              <a:rPr lang="en-US" altLang="en-US" sz="2000" dirty="0"/>
              <a:t>void f() throw (E1, E2, E3);</a:t>
            </a:r>
            <a:br>
              <a:rPr lang="en-US" altLang="en-US" sz="2000" dirty="0"/>
            </a:br>
            <a:r>
              <a:rPr lang="en-US" altLang="en-US" sz="2000" dirty="0"/>
              <a:t>declares that f may throw any of E1, E2, or E3.</a:t>
            </a:r>
            <a:br>
              <a:rPr lang="en-US" altLang="en-US" sz="2000" dirty="0"/>
            </a:br>
            <a:endParaRPr lang="en-US" altLang="en-US" sz="1200" dirty="0"/>
          </a:p>
          <a:p>
            <a:pPr lvl="1" eaLnBrk="1" hangingPunct="1"/>
            <a:r>
              <a:rPr lang="en-US" altLang="en-US" sz="2000" dirty="0"/>
              <a:t>void f() throw()</a:t>
            </a:r>
            <a:br>
              <a:rPr lang="en-US" altLang="en-US" sz="2000" dirty="0"/>
            </a:br>
            <a:r>
              <a:rPr lang="en-US" altLang="en-US" sz="2000" dirty="0"/>
              <a:t>declares that no exceptions are thrown in f.</a:t>
            </a:r>
            <a:br>
              <a:rPr lang="en-US" altLang="en-US" sz="2000" dirty="0"/>
            </a:br>
            <a:endParaRPr lang="en-US" altLang="en-US" sz="1200" dirty="0"/>
          </a:p>
          <a:p>
            <a:pPr lvl="1" eaLnBrk="1" hangingPunct="1"/>
            <a:r>
              <a:rPr lang="en-US" altLang="en-US" sz="2000" dirty="0"/>
              <a:t>void f()</a:t>
            </a:r>
            <a:br>
              <a:rPr lang="en-US" altLang="en-US" sz="2000" dirty="0"/>
            </a:br>
            <a:r>
              <a:rPr lang="en-US" altLang="en-US" sz="2000" dirty="0"/>
              <a:t>declares that any type exception may be thrown in 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9945C27-2C46-4273-8927-88335C404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Specification Violations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28D5712-3939-475C-A4B0-79E31BE16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1"/>
            <a:ext cx="7886700" cy="4729162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If an exception specification is violated, the special function unexpected() is called when the exception is thrown.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/>
            <a:r>
              <a:rPr lang="en-US" altLang="en-US" sz="2000" dirty="0"/>
              <a:t>By default unexpected() terminates execution.  However, you may change that behavior by defining your own: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void </a:t>
            </a:r>
            <a:r>
              <a:rPr lang="en-US" altLang="en-US" sz="2000" dirty="0" err="1">
                <a:latin typeface="Consolas" panose="020B0609020204030204" pitchFamily="49" charset="0"/>
              </a:rPr>
              <a:t>FreddyKrueger</a:t>
            </a:r>
            <a:r>
              <a:rPr lang="en-US" altLang="en-US" sz="2000" dirty="0">
                <a:latin typeface="Consolas" panose="020B0609020204030204" pitchFamily="49" charset="0"/>
              </a:rPr>
              <a:t>() { … }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main()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	{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	  </a:t>
            </a:r>
            <a:r>
              <a:rPr lang="en-US" altLang="en-US" sz="2000" dirty="0" err="1">
                <a:latin typeface="Consolas" panose="020B0609020204030204" pitchFamily="49" charset="0"/>
              </a:rPr>
              <a:t>set_unexpected</a:t>
            </a:r>
            <a:r>
              <a:rPr lang="en-US" altLang="en-US" sz="2000" dirty="0"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</a:rPr>
              <a:t>FreddyKrueger</a:t>
            </a:r>
            <a:r>
              <a:rPr lang="en-US" altLang="en-US" sz="2000" dirty="0">
                <a:latin typeface="Consolas" panose="020B0609020204030204" pitchFamily="49" charset="0"/>
              </a:rPr>
              <a:t>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	 		: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F6D039D-C5FC-44E9-8224-BCBBE8BAB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17538"/>
            <a:ext cx="7877175" cy="9826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Exception Safety (Sutter, 2000)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CC731258-3DB4-4E75-B83D-506F9E983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543800" cy="3810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Basic guarantee:</a:t>
            </a:r>
          </a:p>
          <a:p>
            <a:pPr lvl="1" eaLnBrk="1" hangingPunct="1"/>
            <a:r>
              <a:rPr lang="en-US" altLang="en-US" sz="2000" dirty="0"/>
              <a:t>In the presence of exceptions thrown by called global functions, object messages, template parameters, or library calls, the code:</a:t>
            </a:r>
          </a:p>
          <a:p>
            <a:pPr lvl="2" eaLnBrk="1" hangingPunct="1"/>
            <a:r>
              <a:rPr lang="en-US" altLang="en-US" sz="2000" dirty="0"/>
              <a:t>will not leak resources.</a:t>
            </a:r>
          </a:p>
          <a:p>
            <a:pPr lvl="2" eaLnBrk="1" hangingPunct="1"/>
            <a:r>
              <a:rPr lang="en-US" altLang="en-US" sz="2000" dirty="0"/>
              <a:t>will remain in a consistent, if unpredictable, state.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906234A-7991-4C91-B6E1-68C01098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Exception Safety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786D439-0454-4199-8453-6136C2205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80313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Strong guarantee:</a:t>
            </a:r>
          </a:p>
          <a:p>
            <a:pPr lvl="1" eaLnBrk="1" hangingPunct="1"/>
            <a:r>
              <a:rPr lang="en-US" altLang="en-US" sz="2000" dirty="0"/>
              <a:t>If an operation terminates because of an exception, program state will remain unchanged.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This implies commit-or-rollback semantics, including that no references or iterators will become invalid if an operation fails.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D271F1-B661-44D5-BEF8-D385B3EFB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Exception Safety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31F2321-7C2E-40A1-B61C-8DE912DC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Nothrow guarantee:</a:t>
            </a:r>
          </a:p>
          <a:p>
            <a:pPr lvl="1" eaLnBrk="1" hangingPunct="1"/>
            <a:r>
              <a:rPr lang="en-US" altLang="en-US" sz="2000"/>
              <a:t>A function will not emit an exception under any circumstances.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000"/>
              <a:t>Strong exception safety isn’t possible unless certain functions are guaranteed not to throw.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98104C-6740-4093-8903-C746017B9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Exception Safety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37C92C9-A056-467B-B596-A0E4033565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580313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To implement strong exception safety:</a:t>
            </a:r>
          </a:p>
          <a:p>
            <a:pPr lvl="1" eaLnBrk="1" hangingPunct="1"/>
            <a:r>
              <a:rPr lang="en-US" altLang="en-US" sz="2000" dirty="0"/>
              <a:t>In each function, take all the code that might emit an exception and do all its work safely off-to-the-side.</a:t>
            </a:r>
          </a:p>
          <a:p>
            <a:pPr lvl="2" eaLnBrk="1" hangingPunct="1"/>
            <a:r>
              <a:rPr lang="en-US" altLang="en-US" sz="2000" dirty="0"/>
              <a:t>Only when you know that work has succeeded should you modify program state, by swapping current state with the off-to-the-side state, using only non-throwing operations like pointer swaps.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Destructors must always provide the </a:t>
            </a:r>
            <a:r>
              <a:rPr lang="en-US" altLang="en-US" sz="2000" dirty="0" err="1"/>
              <a:t>nothrow</a:t>
            </a:r>
            <a:r>
              <a:rPr lang="en-US" altLang="en-US" sz="2000" dirty="0"/>
              <a:t> guarantee, since destructors are called in the scope of an exception and a second active exception will always immediately call terminate() without further cleanup.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3A785B4-3448-4C9B-88C7-4644F3A3E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References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6D77DA0-F811-4D2D-A6AE-0328056E6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C++ Programming Language, 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Edition, </a:t>
            </a:r>
            <a:r>
              <a:rPr lang="en-US" altLang="en-US" sz="2000" dirty="0" err="1"/>
              <a:t>Stroustrup</a:t>
            </a:r>
            <a:r>
              <a:rPr lang="en-US" altLang="en-US" sz="2000" dirty="0"/>
              <a:t>, Addison-Wesley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/>
            <a:r>
              <a:rPr lang="en-US" altLang="en-US" sz="2000" dirty="0"/>
              <a:t>Exceptional C++, Sutter, Addison- Wesley, 2000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/>
            <a:r>
              <a:rPr lang="en-US" altLang="en-US" sz="2000" dirty="0"/>
              <a:t>There is a very nice summary in our text:</a:t>
            </a:r>
            <a:br>
              <a:rPr lang="en-US" altLang="en-US" sz="2000" dirty="0"/>
            </a:br>
            <a:r>
              <a:rPr lang="en-US" altLang="en-US" sz="2000" dirty="0"/>
              <a:t>The C++ Standard Library,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Edition, Nicolai </a:t>
            </a:r>
            <a:r>
              <a:rPr lang="en-US" altLang="en-US" sz="2000" dirty="0" err="1"/>
              <a:t>Josuttis</a:t>
            </a:r>
            <a:r>
              <a:rPr lang="en-US" altLang="en-US" sz="2000" dirty="0"/>
              <a:t>, Addison Wesley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97DD594-5F03-4304-9CEB-BC24613B8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How to Deal with Exceptional States?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0F066B6-3BE0-4875-B012-857CEEF8D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Ignore them: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Wrong thing to do for all but demo programs.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Abort processing – detect but don’t try to recover: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 appropriate for programs with safety issues or critical missions.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Have functions return error codes: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Program is constantly spending CPU cycles looking for rare events.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Easy to miss a check.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Use C++ Exceptions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0CCA270-C59D-4511-9A70-658621947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235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C++ Exceptions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6A7A4C-8C60-48CA-9301-917B03A80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620000" cy="437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Exceptions use three keywords: </a:t>
            </a:r>
            <a:br>
              <a:rPr lang="en-US" altLang="en-US" sz="2800" dirty="0"/>
            </a:br>
            <a:r>
              <a:rPr lang="en-US" altLang="en-US" sz="2800" dirty="0"/>
              <a:t> 		</a:t>
            </a:r>
            <a:r>
              <a:rPr lang="en-US" altLang="en-US" sz="2800" b="1" dirty="0"/>
              <a:t>throw</a:t>
            </a:r>
            <a:r>
              <a:rPr lang="en-US" altLang="en-US" sz="2800" dirty="0"/>
              <a:t>, </a:t>
            </a:r>
            <a:r>
              <a:rPr lang="en-US" altLang="en-US" sz="2800" b="1" dirty="0"/>
              <a:t>try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catch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throw e:</a:t>
            </a:r>
            <a:br>
              <a:rPr lang="en-US" altLang="en-US" sz="2000" dirty="0"/>
            </a:br>
            <a:r>
              <a:rPr lang="en-US" altLang="en-US" sz="2000" dirty="0"/>
              <a:t>constructs an exception object, e, and takes it out of an enclosing context defined by a try block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try {…}:</a:t>
            </a:r>
            <a:br>
              <a:rPr lang="en-US" altLang="en-US" sz="2000" dirty="0"/>
            </a:br>
            <a:r>
              <a:rPr lang="en-US" altLang="en-US" sz="2000" dirty="0"/>
              <a:t>defines, for thrown exceptions, an enclosing context with specified catch handlers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catch(E e) {…}:</a:t>
            </a:r>
            <a:br>
              <a:rPr lang="en-US" altLang="en-US" sz="2000" dirty="0"/>
            </a:br>
            <a:r>
              <a:rPr lang="en-US" altLang="en-US" sz="2000" dirty="0"/>
              <a:t>exception handler catch(E e) responds to an exception object of type “E”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CDFE69-D13D-4A58-AB23-2FE5F8067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235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AFCA0E8-0423-43F5-AA89-2092F4EA4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59050"/>
            <a:ext cx="7772400" cy="2133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try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  // some code that may throw an exception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Catch(exception &amp;e)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// some processing to attempt to recover from 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// based on information carried by the exception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7172" name="Text Box 5">
            <a:extLst>
              <a:ext uri="{FF2B5EF4-FFF2-40B4-BE49-F238E27FC236}">
                <a16:creationId xmlns:a16="http://schemas.microsoft.com/office/drawing/2014/main" id="{35D16124-C1B1-4DB2-82F9-15003045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752600"/>
            <a:ext cx="7551738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/>
              <a:t>If no exception is thrown, the code in the try block is executed, the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/>
              <a:t>catch clause is skipped, and computation resumes after the catch clause.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id="{05A6A38F-F248-4F38-BF3B-E9D845E5B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75517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/>
              <a:t>If an exception is thrown somewhere in the try block, the remaining code in the try block is skipped,  and a matching catch clause is entered, if found.  Computation resumes after the last statement in matching catch clause.  Matching is based on the type of the exception.</a:t>
            </a:r>
          </a:p>
          <a:p>
            <a:pPr eaLnBrk="1" hangingPunct="1"/>
            <a:endParaRPr lang="en-US" altLang="en-US"/>
          </a:p>
        </p:txBody>
      </p:sp>
      <p:sp>
        <p:nvSpPr>
          <p:cNvPr id="7174" name="AutoShape 7">
            <a:extLst>
              <a:ext uri="{FF2B5EF4-FFF2-40B4-BE49-F238E27FC236}">
                <a16:creationId xmlns:a16="http://schemas.microsoft.com/office/drawing/2014/main" id="{992CBCA7-61B8-4A42-9A11-943FA97C3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82850"/>
            <a:ext cx="1828800" cy="2133600"/>
          </a:xfrm>
          <a:prstGeom prst="wedgeRoundRectCallout">
            <a:avLst>
              <a:gd name="adj1" fmla="val -101648"/>
              <a:gd name="adj2" fmla="val -198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If the exception is thrown in some lower level scope, defined, perhaps, by a called function within the try block, all local objects in that scope are destroyed as the exception moves out of that scope.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81DDBA-B4A5-49C8-A93C-7C111542C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Chained Handlers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D093030-57A9-4591-B18D-2B0E6DE3D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Exception handlers are often chained at the end of a try block, e.g.: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Matching attempts are based on the order of declaration of the handlers.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DE92984-E577-414A-877E-5500F7A53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7010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try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  // some code that may throw an exception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Catch(T1 t1)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// processing for type T1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Catch(T2 t2) {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// processing for type T2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2F83D8B-2D2E-422F-A1C8-3AA877FB2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Cleaning Up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E9ADBF-39B2-466B-99B1-6490BB0A7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40688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C++ exception handling guarantees that as an exception leaves a scope all objects in that scope that have been successfully constructed will have their destructors called.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Only destructors are called, so resources that are allocated in that scope but not deallocated by destructors will be lost.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So, in an exception environment, you must make all allocations within objects and deallocate in their destructors.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a second exception is thrown while a first has not yet been handled, the special function terminate() is called (more on that later).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78F19E2-C90C-4CAA-9D9F-AC0A2C917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Matching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F20F7A-C7AE-4D9D-A2A0-B85B5F327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 catch handler matches a thrown exception based on its type.</a:t>
            </a:r>
          </a:p>
          <a:p>
            <a:pPr lvl="1" eaLnBrk="1" hangingPunct="1"/>
            <a:r>
              <a:rPr lang="en-US" altLang="en-US" sz="1800" dirty="0"/>
              <a:t>If you throw a literal string, say: “big trouble in River City” then it can be caught with the catch handler: catch(char *</a:t>
            </a:r>
            <a:r>
              <a:rPr lang="en-US" altLang="en-US" sz="1800" dirty="0" err="1"/>
              <a:t>msg</a:t>
            </a:r>
            <a:r>
              <a:rPr lang="en-US" altLang="en-US" sz="1800" dirty="0"/>
              <a:t>) { … }.</a:t>
            </a:r>
          </a:p>
          <a:p>
            <a:pPr lvl="1" eaLnBrk="1" hangingPunct="1"/>
            <a:r>
              <a:rPr lang="en-US" altLang="en-US" sz="1800" dirty="0"/>
              <a:t>An exception handler that accepts a reference to a base class object will match a derived class object, as well as the base type specified.</a:t>
            </a:r>
          </a:p>
          <a:p>
            <a:pPr lvl="1" eaLnBrk="1" hangingPunct="1"/>
            <a:r>
              <a:rPr lang="en-US" altLang="en-US" sz="1800" dirty="0"/>
              <a:t>If a derived class object is passed to a handler by value it will be sliced to a base class object.</a:t>
            </a:r>
          </a:p>
          <a:p>
            <a:pPr lvl="1" eaLnBrk="1" hangingPunct="1"/>
            <a:r>
              <a:rPr lang="en-US" altLang="en-US" sz="1800" dirty="0"/>
              <a:t>If, however, a derived object is passed by reference, no slicing occurs, and polymorphic calls within the handler are honored.</a:t>
            </a:r>
          </a:p>
          <a:p>
            <a:pPr lvl="1" eaLnBrk="1" hangingPunct="1"/>
            <a:r>
              <a:rPr lang="en-US" altLang="en-US" sz="1800" dirty="0"/>
              <a:t>A catch handler with an ellipsis, catch(…) { … }, will catch any exception thrown in its context, not caught earlier.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DA48A81-B3E0-49F0-A440-08054A47F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Uncaught Exceptions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BAEE9BD-D140-4AE4-9AA3-484363D7D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none of the catch handlers for a try block matches a thrown exception the exception moves to the next enclosing try block.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there is no match in any enclosing try block the exception is uncaught.  An uncaught exception also occurs if a new exception is thrown before an existing one is handled.  Cleanups may fail to occur with an uncaught exception, so this is an error.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an exception is uncaught the special function terminate() is called.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Uncaught exceptions can always be avoided by enclosing the contents of main in a try block with an ellipsis handler.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BD6C569-3547-4753-A635-705548AFE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terminate() Function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8C2CAB-0DE6-48AF-B648-D9B3BF715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3177" y="1676400"/>
            <a:ext cx="8153400" cy="445611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Terminate is a function pointer with default value the C library function abort().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/>
            <a:r>
              <a:rPr lang="en-US" altLang="en-US" sz="2000" dirty="0"/>
              <a:t>You can define your own terminate handler using</a:t>
            </a:r>
            <a:br>
              <a:rPr lang="en-US" altLang="en-US" sz="2000" dirty="0"/>
            </a:br>
            <a:r>
              <a:rPr lang="en-US" altLang="en-US" sz="2000" dirty="0"/>
              <a:t> 	</a:t>
            </a:r>
            <a:r>
              <a:rPr lang="en-US" altLang="en-US" sz="2000" dirty="0" err="1">
                <a:latin typeface="Consolas" panose="020B0609020204030204" pitchFamily="49" charset="0"/>
              </a:rPr>
              <a:t>set_terminate</a:t>
            </a:r>
            <a:r>
              <a:rPr lang="en-US" altLang="en-US" sz="2000" dirty="0">
                <a:latin typeface="Consolas" panose="020B0609020204030204" pitchFamily="49" charset="0"/>
              </a:rPr>
              <a:t>(void(*)());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dirty="0"/>
              <a:t>Example: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>
                <a:latin typeface="Consolas" panose="020B0609020204030204" pitchFamily="49" charset="0"/>
              </a:rPr>
              <a:t>void Arnold() { </a:t>
            </a:r>
            <a:r>
              <a:rPr lang="en-US" altLang="en-US" sz="1800" dirty="0" err="1">
                <a:latin typeface="Consolas" panose="020B0609020204030204" pitchFamily="49" charset="0"/>
              </a:rPr>
              <a:t>std</a:t>
            </a:r>
            <a:r>
              <a:rPr lang="en-US" altLang="en-US" sz="1800" dirty="0">
                <a:latin typeface="Consolas" panose="020B0609020204030204" pitchFamily="49" charset="0"/>
              </a:rPr>
              <a:t>::</a:t>
            </a:r>
            <a:r>
              <a:rPr lang="en-US" altLang="en-US" sz="1800" dirty="0" err="1">
                <a:latin typeface="Consolas" panose="020B06090202040302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</a:rPr>
              <a:t> &lt;&lt; “I’ll be back” }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</a:t>
            </a:r>
            <a:r>
              <a:rPr lang="en-US" altLang="en-US" sz="1800" dirty="0" err="1"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</a:rPr>
              <a:t> main() {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  </a:t>
            </a:r>
            <a:r>
              <a:rPr lang="en-US" altLang="en-US" sz="1800" dirty="0" err="1">
                <a:latin typeface="Consolas" panose="020B0609020204030204" pitchFamily="49" charset="0"/>
              </a:rPr>
              <a:t>set_terminate</a:t>
            </a:r>
            <a:r>
              <a:rPr lang="en-US" altLang="en-US" sz="1800" dirty="0">
                <a:latin typeface="Consolas" panose="020B0609020204030204" pitchFamily="49" charset="0"/>
              </a:rPr>
              <a:t>(Arnold);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	: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640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VISIO</vt:lpstr>
      <vt:lpstr>C++ Exceptions</vt:lpstr>
      <vt:lpstr>How to Deal with Exceptional States?</vt:lpstr>
      <vt:lpstr>C++ Exceptions</vt:lpstr>
      <vt:lpstr>Example</vt:lpstr>
      <vt:lpstr>Chained Handlers</vt:lpstr>
      <vt:lpstr>Cleaning Up</vt:lpstr>
      <vt:lpstr>Matching</vt:lpstr>
      <vt:lpstr>Uncaught Exceptions</vt:lpstr>
      <vt:lpstr>terminate() Function</vt:lpstr>
      <vt:lpstr>Rethrowing Exceptions</vt:lpstr>
      <vt:lpstr>Standard Exceptions</vt:lpstr>
      <vt:lpstr>Standard Exceptions</vt:lpstr>
      <vt:lpstr>Exception Specifications</vt:lpstr>
      <vt:lpstr>Specification Violations</vt:lpstr>
      <vt:lpstr>Exception Safety (Sutter, 2000)</vt:lpstr>
      <vt:lpstr>Exception Safety</vt:lpstr>
      <vt:lpstr>Exception Safety</vt:lpstr>
      <vt:lpstr>Exception Safety</vt:lpstr>
      <vt:lpstr>References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Exceptions</dc:title>
  <dc:creator>Jim Fawcett</dc:creator>
  <cp:lastModifiedBy>James Fawcett</cp:lastModifiedBy>
  <cp:revision>16</cp:revision>
  <cp:lastPrinted>1601-01-01T00:00:00Z</cp:lastPrinted>
  <dcterms:created xsi:type="dcterms:W3CDTF">2000-07-20T04:44:34Z</dcterms:created>
  <dcterms:modified xsi:type="dcterms:W3CDTF">2017-08-06T19:13:35Z</dcterms:modified>
</cp:coreProperties>
</file>