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64" r:id="rId2"/>
    <p:sldId id="256" r:id="rId3"/>
    <p:sldId id="265" r:id="rId4"/>
    <p:sldId id="270" r:id="rId5"/>
    <p:sldId id="269" r:id="rId6"/>
    <p:sldId id="262" r:id="rId7"/>
    <p:sldId id="263" r:id="rId8"/>
    <p:sldId id="267" r:id="rId9"/>
    <p:sldId id="268" r:id="rId10"/>
    <p:sldId id="266" r:id="rId11"/>
    <p:sldId id="258" r:id="rId12"/>
    <p:sldId id="257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848BC6B-9879-4A5D-9ADD-7A7EC6F9DCF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35E6ABF-595E-46CD-BD7B-8A2635BC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819-F2F0-4635-8846-E0D7F1235C4A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84AA-5F95-4C33-968F-4281EE1C5D31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D886-C01A-47D5-80DD-8DE49FB67408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533-41AC-45E1-9689-7E372F906C46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BDD3687-D8FB-4AFD-9AD8-D913B777D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9379-CA54-45F7-9973-2CA70E9FE0DA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10C4-1FFF-436D-9146-BCABA5CCABDC}" type="datetime1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D3C-0B7E-40D5-B7E8-235ABB682731}" type="datetime1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6D3-C8C1-4419-90ED-DDD01668DDC0}" type="datetime1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FDC-B18A-4FED-99B0-72D3BD16FACD}" type="datetime1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BDA3-8907-4DB2-BA4F-01F17DDA4A7B}" type="datetime1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AD89-B4BD-4F37-9D8A-960352BCDA8C}" type="datetime1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C113-4E9F-451A-BC11-83685A596D60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wasm.github.io/book/" TargetMode="External"/><Relationship Id="rId2" Type="http://schemas.openxmlformats.org/officeDocument/2006/relationships/hyperlink" Target="https://doc.rust-lang.org/std/ffi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tes.io/" TargetMode="External"/><Relationship Id="rId4" Type="http://schemas.openxmlformats.org/officeDocument/2006/relationships/hyperlink" Target="https://jimfawcett.github.io/Resources/RustBites/RustBites_Tooling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SiteMap.html" TargetMode="External"/><Relationship Id="rId13" Type="http://schemas.openxmlformats.org/officeDocument/2006/relationships/hyperlink" Target="RustBites/RustBites_Data.html" TargetMode="External"/><Relationship Id="rId3" Type="http://schemas.openxmlformats.org/officeDocument/2006/relationships/hyperlink" Target="https://github.com/JimFawcett/BuildOn" TargetMode="External"/><Relationship Id="rId7" Type="http://schemas.openxmlformats.org/officeDocument/2006/relationships/hyperlink" Target="https://jimfawcett.github.io/BuildOn.html" TargetMode="External"/><Relationship Id="rId12" Type="http://schemas.openxmlformats.org/officeDocument/2006/relationships/hyperlink" Target="https://jimfawcett.github.io/DesignBites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BuildOn/Step3.html" TargetMode="External"/><Relationship Id="rId11" Type="http://schemas.openxmlformats.org/officeDocument/2006/relationships/hyperlink" Target="https://jimfawcett.github.io/Resources/RustBites/RustBites_Idioms.html" TargetMode="External"/><Relationship Id="rId5" Type="http://schemas.openxmlformats.org/officeDocument/2006/relationships/hyperlink" Target="https://github.com/JimFawcett/BuildOn/tree/master/BuildOn-3-Solution/dir_nav" TargetMode="External"/><Relationship Id="rId10" Type="http://schemas.openxmlformats.org/officeDocument/2006/relationships/hyperlink" Target="https://jimfawcett.github.io/Resources/RustBites/RustBites_Iterator.html" TargetMode="External"/><Relationship Id="rId4" Type="http://schemas.openxmlformats.org/officeDocument/2006/relationships/hyperlink" Target="https://jimfawcett.github.io/Resources/BuildOn/Step2.html" TargetMode="External"/><Relationship Id="rId9" Type="http://schemas.openxmlformats.org/officeDocument/2006/relationships/hyperlink" Target="https://jimfawcett.github.io/Resources/Animations/Anim_Feature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March 26,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C088-9816-42BA-9B35-86D3F702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92188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How would I use Rust at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5838-DCD1-47D0-8889-4639DD3B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480"/>
            <a:ext cx="10515600" cy="4786313"/>
          </a:xfrm>
        </p:spPr>
        <p:txBody>
          <a:bodyPr/>
          <a:lstStyle/>
          <a:p>
            <a:r>
              <a:rPr lang="en-US" dirty="0"/>
              <a:t>Migrate parts of a large project to Rust using its foreign function interface:</a:t>
            </a:r>
          </a:p>
          <a:p>
            <a:pPr lvl="1"/>
            <a:r>
              <a:rPr lang="en-US" dirty="0"/>
              <a:t>Piece-meal improvement: performance, safety of existing code-base</a:t>
            </a:r>
          </a:p>
          <a:p>
            <a:pPr lvl="1"/>
            <a:r>
              <a:rPr lang="en-US" dirty="0">
                <a:hlinkClick r:id="rId2"/>
              </a:rPr>
              <a:t>https://locka99.gitbooks.io/a-guide-to-porting-c-to-rust/content/</a:t>
            </a:r>
          </a:p>
          <a:p>
            <a:pPr lvl="1"/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ffi</a:t>
            </a:r>
            <a:endParaRPr lang="en-US" dirty="0"/>
          </a:p>
          <a:p>
            <a:r>
              <a:rPr lang="en-US" dirty="0"/>
              <a:t>Use Rust generated </a:t>
            </a:r>
            <a:r>
              <a:rPr lang="en-US" dirty="0" err="1"/>
              <a:t>WebAssembly</a:t>
            </a:r>
            <a:r>
              <a:rPr lang="en-US" dirty="0"/>
              <a:t> to speed JavaScript processing</a:t>
            </a:r>
          </a:p>
          <a:p>
            <a:pPr lvl="1"/>
            <a:r>
              <a:rPr lang="en-US" dirty="0">
                <a:hlinkClick r:id="rId3"/>
              </a:rPr>
              <a:t>https://rustwasm.github.io/book/</a:t>
            </a:r>
            <a:endParaRPr lang="en-US" dirty="0"/>
          </a:p>
          <a:p>
            <a:r>
              <a:rPr lang="en-US" dirty="0"/>
              <a:t>Start new projects in Rust</a:t>
            </a:r>
          </a:p>
          <a:p>
            <a:pPr lvl="1"/>
            <a:r>
              <a:rPr lang="en-US" dirty="0"/>
              <a:t>Create fast, sound code with lots of help from compiler messages</a:t>
            </a:r>
          </a:p>
          <a:p>
            <a:pPr lvl="1"/>
            <a:r>
              <a:rPr lang="en-US" dirty="0"/>
              <a:t>Great tooling: </a:t>
            </a:r>
            <a:r>
              <a:rPr lang="en-US" dirty="0" err="1">
                <a:hlinkClick r:id="rId4"/>
              </a:rPr>
              <a:t>RustBites_Tooling</a:t>
            </a:r>
            <a:r>
              <a:rPr lang="en-US" dirty="0"/>
              <a:t>, works on Windows, Linux, macOS</a:t>
            </a:r>
          </a:p>
          <a:p>
            <a:pPr lvl="1"/>
            <a:r>
              <a:rPr lang="en-US" dirty="0"/>
              <a:t>Resources: e-books, active user forum, </a:t>
            </a:r>
            <a:r>
              <a:rPr lang="en-US" dirty="0">
                <a:hlinkClick r:id="rId5"/>
              </a:rPr>
              <a:t>https://crates.io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58565-BAB9-4E63-9E45-DD37D1BD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1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3AA05-66BB-431F-BE9C-9A286F1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B58E-E41D-4C01-893D-302C6BD5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720725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881"/>
            <a:ext cx="10515600" cy="4841082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7E7F0-423E-4C7C-8755-49FBCC8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70756"/>
          </a:xfr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919"/>
            <a:ext cx="10515600" cy="454104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TextSearch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-&gt; Functional package with demo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#3 –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Step #2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DirNav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-&gt;			“</a:t>
            </a:r>
          </a:p>
          <a:p>
            <a:r>
              <a:rPr lang="en-US" dirty="0">
                <a:solidFill>
                  <a:srgbClr val="C00000"/>
                </a:solidFill>
              </a:rPr>
              <a:t>Session #4 – </a:t>
            </a:r>
            <a:r>
              <a:rPr lang="en-US" b="1" dirty="0">
                <a:solidFill>
                  <a:srgbClr val="C00000"/>
                </a:solidFill>
              </a:rPr>
              <a:t>Step #3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>
                <a:solidFill>
                  <a:srgbClr val="C00000"/>
                </a:solidFill>
              </a:rPr>
              <a:t>CmdlnParser</a:t>
            </a:r>
            <a:r>
              <a:rPr lang="en-US" dirty="0">
                <a:solidFill>
                  <a:srgbClr val="C00000"/>
                </a:solidFill>
              </a:rPr>
              <a:t> -&gt;		“</a:t>
            </a:r>
          </a:p>
          <a:p>
            <a:r>
              <a:rPr lang="en-US" dirty="0"/>
              <a:t>Session #5 – </a:t>
            </a:r>
            <a:r>
              <a:rPr lang="en-US" b="1" dirty="0"/>
              <a:t>Step #4</a:t>
            </a:r>
            <a:r>
              <a:rPr lang="en-US" dirty="0"/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E6F15-C727-4320-A6A0-8EFF2F97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677862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#3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5917"/>
            <a:ext cx="5157787" cy="484994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DirNav</a:t>
            </a:r>
            <a:r>
              <a:rPr lang="en-US" dirty="0"/>
              <a:t> &amp; </a:t>
            </a:r>
            <a:r>
              <a:rPr lang="en-US" dirty="0" err="1"/>
              <a:t>CmdlnParser</a:t>
            </a:r>
            <a:r>
              <a:rPr lang="en-US" dirty="0"/>
              <a:t>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00214"/>
            <a:ext cx="5157787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Step #1</a:t>
            </a:r>
            <a:r>
              <a:rPr lang="en-US" sz="2400" dirty="0"/>
              <a:t> - </a:t>
            </a:r>
            <a:r>
              <a:rPr lang="en-US" sz="2400" dirty="0" err="1"/>
              <a:t>TextSearch</a:t>
            </a:r>
            <a:endParaRPr lang="en-US" sz="2400" dirty="0"/>
          </a:p>
          <a:p>
            <a:pPr lvl="1"/>
            <a:r>
              <a:rPr lang="en-US" sz="2000" dirty="0">
                <a:hlinkClick r:id="rId3"/>
              </a:rPr>
              <a:t>A </a:t>
            </a:r>
            <a:r>
              <a:rPr lang="en-US" sz="2000" dirty="0" err="1">
                <a:hlinkClick r:id="rId3"/>
              </a:rPr>
              <a:t>TextSearch</a:t>
            </a:r>
            <a:r>
              <a:rPr lang="en-US" sz="2000" dirty="0">
                <a:hlinkClick r:id="rId3"/>
              </a:rPr>
              <a:t> Solution</a:t>
            </a:r>
            <a:endParaRPr lang="en-US" sz="2000" dirty="0"/>
          </a:p>
          <a:p>
            <a:r>
              <a:rPr lang="en-US" sz="2400" dirty="0">
                <a:hlinkClick r:id="rId4"/>
              </a:rPr>
              <a:t>Step #2</a:t>
            </a:r>
            <a:r>
              <a:rPr lang="en-US" sz="2400" dirty="0"/>
              <a:t> – </a:t>
            </a:r>
            <a:r>
              <a:rPr lang="en-US" sz="2400" dirty="0" err="1"/>
              <a:t>DirNav</a:t>
            </a:r>
            <a:endParaRPr lang="en-US" sz="2400" dirty="0"/>
          </a:p>
          <a:p>
            <a:pPr lvl="1"/>
            <a:r>
              <a:rPr lang="en-US" sz="2000" dirty="0">
                <a:hlinkClick r:id="rId5"/>
              </a:rPr>
              <a:t>Solution Code</a:t>
            </a:r>
            <a:endParaRPr lang="en-US" sz="2000" dirty="0"/>
          </a:p>
          <a:p>
            <a:pPr lvl="1"/>
            <a:r>
              <a:rPr lang="en-US" sz="2000" dirty="0"/>
              <a:t>Generate documentation</a:t>
            </a:r>
          </a:p>
          <a:p>
            <a:pPr lvl="2"/>
            <a:r>
              <a:rPr lang="en-US" sz="1600" dirty="0"/>
              <a:t>Document-private-items</a:t>
            </a:r>
          </a:p>
          <a:p>
            <a:pPr lvl="2"/>
            <a:r>
              <a:rPr lang="en-US" sz="1600" dirty="0"/>
              <a:t>Run </a:t>
            </a:r>
            <a:r>
              <a:rPr lang="en-US" sz="1600" dirty="0" err="1"/>
              <a:t>clippy</a:t>
            </a:r>
            <a:endParaRPr lang="en-US" sz="1600" dirty="0"/>
          </a:p>
          <a:p>
            <a:r>
              <a:rPr lang="en-US" sz="2400" dirty="0">
                <a:hlinkClick r:id="rId6"/>
              </a:rPr>
              <a:t>Step #3</a:t>
            </a:r>
            <a:r>
              <a:rPr lang="en-US" sz="2400" dirty="0"/>
              <a:t> – </a:t>
            </a:r>
            <a:r>
              <a:rPr lang="en-US" sz="2400" dirty="0" err="1"/>
              <a:t>CmdlnParser</a:t>
            </a:r>
            <a:endParaRPr lang="en-US" sz="2400" dirty="0"/>
          </a:p>
          <a:p>
            <a:pPr lvl="1"/>
            <a:r>
              <a:rPr lang="en-US" sz="2000" dirty="0"/>
              <a:t>No starter code</a:t>
            </a:r>
          </a:p>
          <a:p>
            <a:pPr lvl="1"/>
            <a:r>
              <a:rPr lang="en-US" sz="2000" dirty="0"/>
              <a:t>Design ideas</a:t>
            </a:r>
          </a:p>
          <a:p>
            <a:pPr lvl="2"/>
            <a:r>
              <a:rPr lang="en-US" sz="1600" dirty="0"/>
              <a:t>Run parser</a:t>
            </a:r>
          </a:p>
          <a:p>
            <a:r>
              <a:rPr lang="en-US" sz="2400" dirty="0" err="1">
                <a:hlinkClick r:id="rId7"/>
              </a:rPr>
              <a:t>BuildOn</a:t>
            </a:r>
            <a:r>
              <a:rPr lang="en-US" sz="2400" dirty="0"/>
              <a:t> – click on </a:t>
            </a:r>
            <a:r>
              <a:rPr lang="en-US" sz="2400" dirty="0" err="1"/>
              <a:t>BuildOn</a:t>
            </a:r>
            <a:r>
              <a:rPr lang="en-US" sz="2400" dirty="0"/>
              <a:t> code</a:t>
            </a:r>
          </a:p>
          <a:p>
            <a:pPr marL="0" indent="0">
              <a:buNone/>
            </a:pPr>
            <a:endParaRPr lang="en-US" sz="2400" dirty="0">
              <a:hlinkClick r:id="rId8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55917"/>
            <a:ext cx="5183188" cy="484994"/>
          </a:xfrm>
        </p:spPr>
        <p:txBody>
          <a:bodyPr/>
          <a:lstStyle/>
          <a:p>
            <a:r>
              <a:rPr lang="en-US" dirty="0"/>
              <a:t>Focus: Design, then Rust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700213"/>
            <a:ext cx="5183188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err="1"/>
              <a:t>CParser</a:t>
            </a:r>
            <a:r>
              <a:rPr lang="en-US" sz="2400" dirty="0"/>
              <a:t> Design</a:t>
            </a:r>
          </a:p>
          <a:p>
            <a:pPr lvl="1"/>
            <a:r>
              <a:rPr lang="en-US" sz="2000" dirty="0" err="1"/>
              <a:t>Hashmap</a:t>
            </a:r>
            <a:r>
              <a:rPr lang="en-US" sz="2000" dirty="0"/>
              <a:t>&lt;String, </a:t>
            </a:r>
            <a:r>
              <a:rPr lang="en-US" sz="2000" dirty="0" err="1"/>
              <a:t>Vec</a:t>
            </a:r>
            <a:r>
              <a:rPr lang="en-US" sz="2000" dirty="0"/>
              <a:t>&lt;String&gt;&gt;</a:t>
            </a:r>
          </a:p>
          <a:p>
            <a:pPr lvl="1"/>
            <a:r>
              <a:rPr lang="en-US" sz="2000" dirty="0"/>
              <a:t>Two parts</a:t>
            </a:r>
          </a:p>
          <a:p>
            <a:pPr lvl="2"/>
            <a:r>
              <a:rPr lang="en-US" sz="1600" dirty="0"/>
              <a:t>Reusable parser</a:t>
            </a:r>
          </a:p>
          <a:p>
            <a:pPr lvl="2"/>
            <a:r>
              <a:rPr lang="en-US" sz="1600" dirty="0"/>
              <a:t>Application specific attributes w/defaults </a:t>
            </a:r>
            <a:endParaRPr lang="en-US" sz="1600" dirty="0">
              <a:hlinkClick r:id="rId9"/>
            </a:endParaRPr>
          </a:p>
          <a:p>
            <a:r>
              <a:rPr lang="en-US" sz="2400" dirty="0">
                <a:hlinkClick r:id="rId10"/>
              </a:rPr>
              <a:t>Iterators</a:t>
            </a:r>
            <a:endParaRPr lang="en-US" sz="2400" dirty="0"/>
          </a:p>
          <a:p>
            <a:r>
              <a:rPr lang="en-US" sz="2400" dirty="0">
                <a:hlinkClick r:id="rId11"/>
              </a:rPr>
              <a:t>Idiomatic Rust</a:t>
            </a:r>
            <a:endParaRPr lang="en-US" sz="2400" dirty="0">
              <a:hlinkClick r:id="rId9"/>
            </a:endParaRPr>
          </a:p>
          <a:p>
            <a:r>
              <a:rPr lang="en-US" sz="2400" dirty="0" err="1">
                <a:hlinkClick r:id="rId9"/>
              </a:rPr>
              <a:t>Anim_Features</a:t>
            </a:r>
            <a:endParaRPr lang="en-US" sz="2400" dirty="0"/>
          </a:p>
          <a:p>
            <a:r>
              <a:rPr lang="en-US" sz="2400" dirty="0" err="1">
                <a:hlinkClick r:id="rId12"/>
              </a:rPr>
              <a:t>DesignBites</a:t>
            </a:r>
            <a:endParaRPr lang="en-US" sz="2400" dirty="0">
              <a:hlinkClick r:id="rId13" action="ppaction://hlinkfile"/>
            </a:endParaRPr>
          </a:p>
          <a:p>
            <a:r>
              <a:rPr lang="en-US" sz="2400" b="1" dirty="0"/>
              <a:t>Questions?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E6CA4-DD47-4D7E-B3E5-570014B5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893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5621-7729-40DE-867B-7BF5B4EF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Project Structure for </a:t>
            </a:r>
            <a:r>
              <a:rPr lang="en-US" dirty="0" err="1"/>
              <a:t>TextSearch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BE09C-273A-4E5C-B8FC-E2A81390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5</a:t>
            </a:fld>
            <a:endParaRPr lang="en-US" sz="16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D6B83FC-6A40-4CF0-B44C-A441C57DD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2133600"/>
            <a:ext cx="67627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0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69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/>
              <a:t>Session #5</a:t>
            </a:r>
          </a:p>
          <a:p>
            <a:pPr lvl="1"/>
            <a:r>
              <a:rPr lang="en-US" dirty="0"/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473D5-026A-4DEB-BE20-F955B304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519B8-ABD9-4F38-BDEC-D01F1E76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5900C-AFAF-4AC5-8015-66565970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Rust Library Package (Crate)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D94FBFF-33D4-497D-A2C5-F5106D33EF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1119"/>
            <a:ext cx="4019550" cy="3448210"/>
          </a:xfrm>
        </p:spPr>
      </p:pic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DEB7C2-8C15-43CB-877D-B68B97D187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92" y="2551119"/>
            <a:ext cx="2408598" cy="2085181"/>
          </a:xfrm>
          <a:ln w="190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897D3-CE7E-43B6-BF7C-BC5E150D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pPr/>
              <a:t>8</a:t>
            </a:fld>
            <a:endParaRPr lang="en-US" sz="1600" dirty="0"/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043136-17CE-4C4D-8AB7-6C1BC43FF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32" y="2551119"/>
            <a:ext cx="3435350" cy="30162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9724CE-46B0-43A2-8D0F-D5161D68F455}"/>
              </a:ext>
            </a:extLst>
          </p:cNvPr>
          <p:cNvSpPr txBox="1"/>
          <p:nvPr/>
        </p:nvSpPr>
        <p:spPr>
          <a:xfrm>
            <a:off x="1371600" y="1935956"/>
            <a:ext cx="290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</a:t>
            </a:r>
            <a:r>
              <a:rPr lang="en-US" sz="2000" b="1" dirty="0" err="1"/>
              <a:t>cmd</a:t>
            </a:r>
            <a:r>
              <a:rPr lang="en-US" sz="2000" b="1" dirty="0"/>
              <a:t> (terminal)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F6633-E474-4589-B469-84CA97A680CA}"/>
              </a:ext>
            </a:extLst>
          </p:cNvPr>
          <p:cNvSpPr txBox="1"/>
          <p:nvPr/>
        </p:nvSpPr>
        <p:spPr>
          <a:xfrm>
            <a:off x="6095999" y="1935956"/>
            <a:ext cx="3719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Explorer File Manager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F34F52-8917-4B6E-88C9-5BF8966ED747}"/>
              </a:ext>
            </a:extLst>
          </p:cNvPr>
          <p:cNvCxnSpPr>
            <a:cxnSpLocks/>
          </p:cNvCxnSpPr>
          <p:nvPr/>
        </p:nvCxnSpPr>
        <p:spPr>
          <a:xfrm flipH="1" flipV="1">
            <a:off x="7208044" y="3700463"/>
            <a:ext cx="935831" cy="121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1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6B22EA-8754-40DE-8352-F8CD3840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1D7FA-9D75-4499-9E0F-85952ECD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E04C856-02CD-40B9-8ED7-25E6C6BDC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0" y="196831"/>
            <a:ext cx="11197499" cy="64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4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575</Words>
  <Application>Microsoft Office PowerPoint</Application>
  <PresentationFormat>Widescreen</PresentationFormat>
  <Paragraphs>108</Paragraphs>
  <Slides>12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Rust BuildOn #4</vt:lpstr>
      <vt:lpstr>Build-On</vt:lpstr>
      <vt:lpstr>BuildOn Timeline: Bi-Weekly Sessions</vt:lpstr>
      <vt:lpstr> BuildOn Session #3 Topics</vt:lpstr>
      <vt:lpstr>Rust Project Structure for TextSearch</vt:lpstr>
      <vt:lpstr>BuildOn</vt:lpstr>
      <vt:lpstr>That’s All Folks!</vt:lpstr>
      <vt:lpstr>Building Rust Library Package (Crate)</vt:lpstr>
      <vt:lpstr>PowerPoint Presentation</vt:lpstr>
      <vt:lpstr>How would I use Rust at work?</vt:lpstr>
      <vt:lpstr>Build-On Motivation</vt:lpstr>
      <vt:lpstr>Build-On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87</cp:revision>
  <cp:lastPrinted>2021-03-12T15:35:45Z</cp:lastPrinted>
  <dcterms:created xsi:type="dcterms:W3CDTF">2020-10-11T13:51:19Z</dcterms:created>
  <dcterms:modified xsi:type="dcterms:W3CDTF">2021-03-23T21:42:28Z</dcterms:modified>
</cp:coreProperties>
</file>