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39" r:id="rId4"/>
    <p:sldId id="332" r:id="rId5"/>
    <p:sldId id="333" r:id="rId6"/>
    <p:sldId id="334" r:id="rId7"/>
    <p:sldId id="335" r:id="rId8"/>
    <p:sldId id="336" r:id="rId9"/>
    <p:sldId id="337" r:id="rId10"/>
    <p:sldId id="341" r:id="rId11"/>
    <p:sldId id="304" r:id="rId12"/>
    <p:sldId id="342" r:id="rId13"/>
    <p:sldId id="343" r:id="rId14"/>
    <p:sldId id="349" r:id="rId15"/>
    <p:sldId id="350" r:id="rId16"/>
    <p:sldId id="319" r:id="rId17"/>
    <p:sldId id="351" r:id="rId18"/>
    <p:sldId id="340" r:id="rId19"/>
    <p:sldId id="346" r:id="rId20"/>
    <p:sldId id="352" r:id="rId21"/>
    <p:sldId id="347" r:id="rId22"/>
    <p:sldId id="313" r:id="rId23"/>
    <p:sldId id="348" r:id="rId24"/>
    <p:sldId id="353" r:id="rId25"/>
    <p:sldId id="344" r:id="rId26"/>
    <p:sldId id="345" r:id="rId27"/>
    <p:sldId id="325" r:id="rId28"/>
    <p:sldId id="326" r:id="rId29"/>
    <p:sldId id="327" r:id="rId30"/>
    <p:sldId id="328" r:id="rId31"/>
    <p:sldId id="358" r:id="rId32"/>
    <p:sldId id="363" r:id="rId33"/>
    <p:sldId id="329" r:id="rId34"/>
    <p:sldId id="275" r:id="rId35"/>
    <p:sldId id="357" r:id="rId36"/>
    <p:sldId id="276" r:id="rId37"/>
    <p:sldId id="330" r:id="rId38"/>
    <p:sldId id="290" r:id="rId39"/>
    <p:sldId id="331" r:id="rId40"/>
    <p:sldId id="360" r:id="rId41"/>
    <p:sldId id="356" r:id="rId42"/>
    <p:sldId id="359" r:id="rId43"/>
    <p:sldId id="260" r:id="rId44"/>
    <p:sldId id="303" r:id="rId45"/>
    <p:sldId id="362" r:id="rId46"/>
    <p:sldId id="302" r:id="rId47"/>
    <p:sldId id="283" r:id="rId48"/>
    <p:sldId id="262" r:id="rId49"/>
    <p:sldId id="263" r:id="rId50"/>
    <p:sldId id="264" r:id="rId51"/>
    <p:sldId id="265" r:id="rId52"/>
    <p:sldId id="361" r:id="rId53"/>
    <p:sldId id="267" r:id="rId54"/>
    <p:sldId id="306" r:id="rId55"/>
    <p:sldId id="269" r:id="rId56"/>
    <p:sldId id="270" r:id="rId57"/>
    <p:sldId id="364" r:id="rId58"/>
    <p:sldId id="365" r:id="rId59"/>
    <p:sldId id="316" r:id="rId60"/>
    <p:sldId id="281" r:id="rId61"/>
    <p:sldId id="268" r:id="rId62"/>
    <p:sldId id="282" r:id="rId63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vedonovan.github.io/rust-gentle-intro/" TargetMode="External"/><Relationship Id="rId2" Type="http://schemas.openxmlformats.org/officeDocument/2006/relationships/hyperlink" Target="https://stevedonovan.github.io/rustifications/2018/09/08/common-rust-trait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Tour.pdf" TargetMode="External"/><Relationship Id="rId4" Type="http://schemas.openxmlformats.org/officeDocument/2006/relationships/hyperlink" Target="https://jimfawcett.github.io/RustStoryRepo.html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sz="7200" dirty="0"/>
              <a:t>A Tour of Rust</a:t>
            </a:r>
            <a:br>
              <a:rPr lang="en-US" dirty="0"/>
            </a:br>
            <a:r>
              <a:rPr lang="en-US" sz="4000" dirty="0"/>
              <a:t>the programming language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https://jimfawcett.github.io/Resources/RustTour.pdf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with its Ownership model:</a:t>
            </a:r>
          </a:p>
          <a:p>
            <a:pPr lvl="1"/>
            <a:r>
              <a:rPr lang="en-US" sz="2800" dirty="0"/>
              <a:t>Prevent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/>
              <a:t>Variables </a:t>
            </a:r>
            <a:r>
              <a:rPr lang="en-US" dirty="0"/>
              <a:t>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Tour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5054023"/>
          </a:xfrm>
        </p:spPr>
        <p:txBody>
          <a:bodyPr>
            <a:noAutofit/>
          </a:bodyPr>
          <a:lstStyle/>
          <a:p>
            <a:r>
              <a:rPr lang="en-US" sz="2400" dirty="0"/>
              <a:t>Rust is an interesting and ambitious language, similar to C++, but with some unique differences.</a:t>
            </a:r>
          </a:p>
          <a:p>
            <a:pPr lvl="1"/>
            <a:r>
              <a:rPr lang="en-US" sz="2000" dirty="0"/>
              <a:t>Compiles to native code, no need for garbage collection</a:t>
            </a:r>
          </a:p>
          <a:p>
            <a:pPr lvl="1"/>
            <a:r>
              <a:rPr lang="en-US" sz="2000" dirty="0"/>
              <a:t>Emphasis on performance</a:t>
            </a:r>
            <a:br>
              <a:rPr lang="en-US" sz="2000" dirty="0"/>
            </a:br>
            <a:endParaRPr lang="en-US" sz="400" dirty="0"/>
          </a:p>
          <a:p>
            <a:r>
              <a:rPr lang="en-US" sz="2400" dirty="0"/>
              <a:t>Rust features:</a:t>
            </a:r>
          </a:p>
          <a:p>
            <a:pPr lvl="1"/>
            <a:r>
              <a:rPr lang="en-US" sz="2000" dirty="0"/>
              <a:t>Type Safety – unable to create undefined behavior, by construction</a:t>
            </a:r>
          </a:p>
          <a:p>
            <a:pPr lvl="2"/>
            <a:r>
              <a:rPr lang="en-US" sz="1800" dirty="0"/>
              <a:t>Ownership model for all values</a:t>
            </a:r>
          </a:p>
          <a:p>
            <a:pPr lvl="1"/>
            <a:r>
              <a:rPr lang="en-US" sz="2000" dirty="0"/>
              <a:t>Objects</a:t>
            </a:r>
          </a:p>
          <a:p>
            <a:pPr lvl="2"/>
            <a:r>
              <a:rPr lang="en-US" sz="1800" dirty="0"/>
              <a:t>The language provides the usual set of primitive types</a:t>
            </a:r>
          </a:p>
          <a:p>
            <a:pPr lvl="2"/>
            <a:r>
              <a:rPr lang="en-US" sz="1800" dirty="0"/>
              <a:t>All library and user types are created from structs and </a:t>
            </a:r>
            <a:r>
              <a:rPr lang="en-US" sz="1800" dirty="0" err="1"/>
              <a:t>enums</a:t>
            </a:r>
            <a:endParaRPr lang="en-US" sz="1800" dirty="0"/>
          </a:p>
          <a:p>
            <a:pPr lvl="1"/>
            <a:r>
              <a:rPr lang="en-US" sz="2000" dirty="0"/>
              <a:t>Generics</a:t>
            </a:r>
          </a:p>
          <a:p>
            <a:pPr lvl="2"/>
            <a:r>
              <a:rPr lang="en-US" sz="1800" dirty="0"/>
              <a:t>Similar to Java and C# generics, rust has broad support for trait constraints</a:t>
            </a:r>
          </a:p>
          <a:p>
            <a:r>
              <a:rPr lang="en-US" sz="2400" dirty="0"/>
              <a:t>Rust tool chain provides Cargo, a package manager, builder, and executor</a:t>
            </a:r>
            <a:br>
              <a:rPr lang="en-US" sz="2400" dirty="0"/>
            </a:br>
            <a:endParaRPr lang="en-US" sz="12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2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creating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ownership   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exclusively borrowed v’s ownership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left &amp;t’s scope, e.g. show function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r1: &amp;String = &amp;mut 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mut r2: &amp;String = &amp;mut 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r3 = &amp;z;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0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77E4-7402-4674-AF66-282C927F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/>
          <a:lstStyle/>
          <a:p>
            <a:r>
              <a:rPr lang="en-US" dirty="0"/>
              <a:t>Common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70ED-DE22-4D1C-AD63-C92DD2A5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84774"/>
          </a:xfrm>
        </p:spPr>
        <p:txBody>
          <a:bodyPr/>
          <a:lstStyle/>
          <a:p>
            <a:r>
              <a:rPr lang="en-US" dirty="0"/>
              <a:t>Derivable Traits</a:t>
            </a:r>
          </a:p>
          <a:p>
            <a:pPr lvl="1"/>
            <a:r>
              <a:rPr lang="en-US" dirty="0"/>
              <a:t>#[derive(Debug)]</a:t>
            </a:r>
          </a:p>
          <a:p>
            <a:pPr lvl="1"/>
            <a:r>
              <a:rPr lang="en-US" dirty="0"/>
              <a:t>Debug, Display, Copy, Clone</a:t>
            </a:r>
          </a:p>
          <a:p>
            <a:pPr lvl="1"/>
            <a:r>
              <a:rPr lang="en-US" dirty="0" err="1"/>
              <a:t>PartialEq</a:t>
            </a:r>
            <a:r>
              <a:rPr lang="en-US" dirty="0"/>
              <a:t>, Eq, </a:t>
            </a:r>
            <a:r>
              <a:rPr lang="en-US" dirty="0" err="1"/>
              <a:t>PartialOrd</a:t>
            </a:r>
            <a:r>
              <a:rPr lang="en-US" dirty="0"/>
              <a:t>, Ord</a:t>
            </a:r>
          </a:p>
          <a:p>
            <a:pPr lvl="1"/>
            <a:r>
              <a:rPr lang="en-US" dirty="0"/>
              <a:t>Hash, Default</a:t>
            </a:r>
          </a:p>
          <a:p>
            <a:r>
              <a:rPr lang="en-US" dirty="0"/>
              <a:t>Common Rust Traits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, From, Into</a:t>
            </a:r>
          </a:p>
          <a:p>
            <a:pPr lvl="1"/>
            <a:r>
              <a:rPr lang="en-US" dirty="0" err="1"/>
              <a:t>AsRef</a:t>
            </a:r>
            <a:r>
              <a:rPr lang="en-US" dirty="0"/>
              <a:t>, </a:t>
            </a:r>
            <a:r>
              <a:rPr lang="en-US" dirty="0" err="1"/>
              <a:t>DeRef</a:t>
            </a:r>
            <a:endParaRPr lang="en-US" dirty="0"/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/>
              <a:t>Read, Write</a:t>
            </a:r>
          </a:p>
          <a:p>
            <a:r>
              <a:rPr lang="en-US" sz="2000" u="sng" dirty="0">
                <a:hlinkClick r:id="rId2"/>
              </a:rPr>
              <a:t>https://stevedonovan.github.io/rustifications/2018/09/08/common-rust-traits.html</a:t>
            </a:r>
            <a:endParaRPr lang="en-US" sz="2000" u="sng" dirty="0"/>
          </a:p>
          <a:p>
            <a:r>
              <a:rPr lang="en-US" sz="2000" dirty="0">
                <a:hlinkClick r:id="rId3"/>
              </a:rPr>
              <a:t>https://stevedonovan.github.io/rust-gentle-intro/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DEBC7-4F76-4F91-AE67-4332660A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1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ABF7C-3705-4796-9ED6-690501447E89}"/>
              </a:ext>
            </a:extLst>
          </p:cNvPr>
          <p:cNvSpPr/>
          <p:nvPr/>
        </p:nvSpPr>
        <p:spPr>
          <a:xfrm>
            <a:off x="1066800" y="3567293"/>
            <a:ext cx="4426527" cy="741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627924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0"/>
            <a:ext cx="4793673" cy="462792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...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7132"/>
            <a:ext cx="2743200" cy="365125"/>
          </a:xfrm>
        </p:spPr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661498"/>
            <a:ext cx="4114799" cy="2425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Static Binding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36543-6C9C-426F-808E-06FDC41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7" y="3406493"/>
            <a:ext cx="4610100" cy="25241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CF9DF-A609-4333-9712-0CC6EE27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48" y="1028700"/>
            <a:ext cx="551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0D16-D474-42BC-9E76-74E658DC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7" y="1091327"/>
            <a:ext cx="7138849" cy="31192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2975DF3-1EF8-404A-B512-F1189727B139}"/>
              </a:ext>
            </a:extLst>
          </p:cNvPr>
          <p:cNvSpPr txBox="1">
            <a:spLocks/>
          </p:cNvSpPr>
          <p:nvPr/>
        </p:nvSpPr>
        <p:spPr>
          <a:xfrm>
            <a:off x="609600" y="4238335"/>
            <a:ext cx="5098473" cy="1881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9798"/>
            <a:ext cx="4246418" cy="2623437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352BCE1-796D-472C-BB95-EC0F0B57A98D}"/>
              </a:ext>
            </a:extLst>
          </p:cNvPr>
          <p:cNvSpPr txBox="1">
            <a:spLocks/>
          </p:cNvSpPr>
          <p:nvPr/>
        </p:nvSpPr>
        <p:spPr>
          <a:xfrm>
            <a:off x="5888180" y="4238336"/>
            <a:ext cx="5694220" cy="1881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Test { x:42, y:1.5, };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"size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1F5F-6705-4626-B113-133494B19B64}"/>
              </a:ext>
            </a:extLst>
          </p:cNvPr>
          <p:cNvSpPr txBox="1"/>
          <p:nvPr/>
        </p:nvSpPr>
        <p:spPr>
          <a:xfrm>
            <a:off x="1198418" y="5188527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size_is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dirty="0"/>
              <a:t>doesn’t know anything about Test.  It does know </a:t>
            </a:r>
            <a:r>
              <a:rPr lang="en-US" sz="1600" dirty="0">
                <a:latin typeface="Consolas" panose="020B0609020204030204" pitchFamily="49" charset="0"/>
              </a:rPr>
              <a:t>Size::size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2391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 but not Copy.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71403"/>
            <a:ext cx="5770419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std::any::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471403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226736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trait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dirty="0"/>
              <a:t>Traits </a:t>
            </a:r>
            <a:r>
              <a:rPr lang="en-US" sz="2400" dirty="0"/>
              <a:t>– Note: these traits don’t use T, but their implementation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81" y="1223534"/>
            <a:ext cx="5181600" cy="5198048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Show : Debug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show(&amp;self)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  print!("\n  {:?}", &amp;self);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Size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#[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derive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, Copy, Clone)]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Point&lt;T&gt;{ // public type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  x:T, y:T, z:T,     //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241" y="1223534"/>
            <a:ext cx="5735782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Show for Point&lt;T&gt;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where T:Debug {}  // using default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Size for Point&lt;T&gt; {  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// must provide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std::mem::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::&lt;Point&lt;T&gt;&gt;()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Point { x:0.0, y:1.0, z:0.5, };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t.show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"\n  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A2D9-FCFB-42DC-A50A-46AFCC0A15EB}"/>
              </a:ext>
            </a:extLst>
          </p:cNvPr>
          <p:cNvSpPr txBox="1"/>
          <p:nvPr/>
        </p:nvSpPr>
        <p:spPr>
          <a:xfrm>
            <a:off x="2424545" y="4315691"/>
            <a:ext cx="29995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size_is</a:t>
            </a:r>
            <a:r>
              <a:rPr lang="en-US" sz="1600" dirty="0"/>
              <a:t>(o:&amp;</a:t>
            </a:r>
            <a:r>
              <a:rPr lang="en-US" sz="1600" dirty="0" err="1"/>
              <a:t>dyn</a:t>
            </a:r>
            <a:r>
              <a:rPr lang="en-US" sz="1600" dirty="0"/>
              <a:t> Size) accepts both ordinary and generic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4EA16-9557-4452-9C73-05485737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70B78-2983-4EC6-BE70-9733130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help us build flexible code:</a:t>
            </a:r>
          </a:p>
          <a:p>
            <a:pPr lvl="1"/>
            <a:r>
              <a:rPr lang="en-US" dirty="0"/>
              <a:t>Create collections that can hold many different types, but we need only one design.</a:t>
            </a:r>
          </a:p>
          <a:p>
            <a:r>
              <a:rPr lang="en-US" dirty="0"/>
              <a:t>Generics with traits provide even more help</a:t>
            </a:r>
          </a:p>
          <a:p>
            <a:pPr lvl="1"/>
            <a:r>
              <a:rPr lang="en-US" dirty="0"/>
              <a:t>Define functions and methods that accept arguments that satisfy a trait specification.</a:t>
            </a:r>
          </a:p>
          <a:p>
            <a:pPr lvl="1"/>
            <a:r>
              <a:rPr lang="en-US" dirty="0"/>
              <a:t>Much more flexible than defining functions that take specific typed arguments.</a:t>
            </a:r>
          </a:p>
          <a:p>
            <a:pPr lvl="1"/>
            <a:r>
              <a:rPr lang="en-US" dirty="0"/>
              <a:t>Allows us to specify that only some categories of types should be accepted, e.g., move-able, or clone-able, or display-able.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5DA6-9CB9-4C85-9962-1B34A6B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710"/>
            <a:ext cx="10515600" cy="4966074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pPr lvl="2"/>
            <a:r>
              <a:rPr lang="en-US" dirty="0"/>
              <a:t>Dependencies are specified in the [dependencies] section of the </a:t>
            </a:r>
            <a:r>
              <a:rPr lang="en-US" dirty="0" err="1"/>
              <a:t>cargo.toml</a:t>
            </a:r>
            <a:r>
              <a:rPr lang="en-US" dirty="0"/>
              <a:t> file.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1935-EA4F-403E-A82D-CFD5F97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ED92-2E2C-450A-B328-37C54C0D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70919"/>
          </a:xfrm>
        </p:spPr>
        <p:txBody>
          <a:bodyPr>
            <a:normAutofit/>
          </a:bodyPr>
          <a:lstStyle/>
          <a:p>
            <a:r>
              <a:rPr lang="en-US" sz="2400" dirty="0"/>
              <a:t>External dependencies may be local or remote:</a:t>
            </a:r>
          </a:p>
          <a:p>
            <a:pPr marL="457200" lvl="1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cargo.toml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900" dirty="0"/>
            </a:br>
            <a:r>
              <a:rPr lang="en-US" sz="1800" dirty="0">
                <a:latin typeface="Consolas" panose="020B0609020204030204" pitchFamily="49" charset="0"/>
              </a:rPr>
              <a:t>[package]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name = "</a:t>
            </a:r>
            <a:r>
              <a:rPr lang="en-US" sz="1800" dirty="0" err="1">
                <a:latin typeface="Consolas" panose="020B0609020204030204" pitchFamily="49" charset="0"/>
              </a:rPr>
              <a:t>test_rust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version = "0.1.0"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authors = ["James W. Fawcett &lt;jfawcett@twcny.rr.com&gt;"]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edition = "2018"</a:t>
            </a:r>
          </a:p>
          <a:p>
            <a:pPr marL="457200" lvl="1" indent="0">
              <a:buNone/>
            </a:pP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[dependencies]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 = { path = “../</a:t>
            </a: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” }  // from local drive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serde</a:t>
            </a:r>
            <a:r>
              <a:rPr lang="en-US" sz="1800" dirty="0">
                <a:latin typeface="Consolas" panose="020B0609020204030204" pitchFamily="49" charset="0"/>
              </a:rPr>
              <a:t> = “1.0.104”                // from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https://crates.io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The cargo build process will load </a:t>
            </a:r>
            <a:r>
              <a:rPr lang="en-US" sz="2400" dirty="0" err="1">
                <a:latin typeface="Consolas" panose="020B0609020204030204" pitchFamily="49" charset="0"/>
              </a:rPr>
              <a:t>my_lib</a:t>
            </a:r>
            <a:r>
              <a:rPr lang="en-US" sz="2400" dirty="0">
                <a:latin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serde</a:t>
            </a:r>
            <a:r>
              <a:rPr lang="en-US" sz="2400" dirty="0">
                <a:latin typeface="Consolas" panose="020B0609020204030204" pitchFamily="49" charset="0"/>
              </a:rPr>
              <a:t> crates before building this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04B8-C949-43C9-BF80-AA4B4260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8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5001-3425-4483-AC1D-D6776F3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Builds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B8A35-79F0-4F2F-9BB6-4519DEE2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3036" y="1268230"/>
            <a:ext cx="5181600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Compilation of local sources</a:t>
            </a:r>
          </a:p>
          <a:p>
            <a:r>
              <a:rPr lang="en-US" sz="2000" dirty="0"/>
              <a:t>When external library dependencies are resolved cargo builds:</a:t>
            </a:r>
          </a:p>
          <a:p>
            <a:pPr lvl="1"/>
            <a:r>
              <a:rPr lang="en-US" sz="1800" dirty="0"/>
              <a:t>The crate root in /</a:t>
            </a:r>
            <a:r>
              <a:rPr lang="en-US" sz="1800" dirty="0" err="1"/>
              <a:t>src</a:t>
            </a:r>
            <a:r>
              <a:rPr lang="en-US" sz="1800" dirty="0"/>
              <a:t>, main.rs or lib.rs</a:t>
            </a:r>
          </a:p>
          <a:p>
            <a:pPr lvl="1"/>
            <a:r>
              <a:rPr lang="en-US" sz="1800" dirty="0"/>
              <a:t>Any modules that the crate root depends on – they reside in the same /</a:t>
            </a:r>
            <a:r>
              <a:rPr lang="en-US" sz="1800" dirty="0" err="1"/>
              <a:t>src</a:t>
            </a:r>
            <a:r>
              <a:rPr lang="en-US" sz="1800" dirty="0"/>
              <a:t> directory.</a:t>
            </a:r>
          </a:p>
          <a:p>
            <a:r>
              <a:rPr lang="en-US" sz="2000" dirty="0"/>
              <a:t>Cargo knows about these module dependencies:</a:t>
            </a:r>
          </a:p>
          <a:p>
            <a:pPr lvl="1"/>
            <a:r>
              <a:rPr lang="en-US" sz="1800" dirty="0"/>
              <a:t>The crate root file declares modules it depends on with a</a:t>
            </a:r>
            <a:br>
              <a:rPr lang="en-US" sz="1800" dirty="0"/>
            </a:br>
            <a:r>
              <a:rPr lang="en-US" sz="1800" dirty="0"/>
              <a:t>mod </a:t>
            </a:r>
            <a:r>
              <a:rPr lang="en-US" sz="1800" dirty="0" err="1"/>
              <a:t>file_name</a:t>
            </a:r>
            <a:r>
              <a:rPr lang="en-US" sz="1800" dirty="0"/>
              <a:t> declaration.</a:t>
            </a:r>
          </a:p>
          <a:p>
            <a:pPr lvl="1"/>
            <a:r>
              <a:rPr lang="en-US" sz="1800" dirty="0"/>
              <a:t>Modules may declare dependencies on other modules in the same way.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411A1-A149-4ABD-8802-80C87EBBA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470563"/>
            <a:ext cx="5181600" cy="23381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8135-5CD4-4E72-8AE8-0A5A2BC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30C642C-FDD3-4C4E-8BC7-FA2075707F87}"/>
              </a:ext>
            </a:extLst>
          </p:cNvPr>
          <p:cNvSpPr txBox="1">
            <a:spLocks/>
          </p:cNvSpPr>
          <p:nvPr/>
        </p:nvSpPr>
        <p:spPr>
          <a:xfrm>
            <a:off x="838200" y="1344974"/>
            <a:ext cx="5181600" cy="4821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Compilation of external libraries</a:t>
            </a:r>
          </a:p>
          <a:p>
            <a:r>
              <a:rPr lang="en-US" sz="2000" dirty="0" err="1"/>
              <a:t>Cargo.toml</a:t>
            </a:r>
            <a:r>
              <a:rPr lang="en-US" sz="2000" dirty="0"/>
              <a:t> lists dependencies on external libraries.  These are loaded and built or retrieved from the build cache.</a:t>
            </a:r>
          </a:p>
          <a:p>
            <a:r>
              <a:rPr lang="en-US" sz="2000" dirty="0"/>
              <a:t>This is a transitive process, that walks the crate’s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2788948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89700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an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55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99B9-F98C-49FC-BB90-2EBF2A4F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r>
              <a:rPr lang="en-US" dirty="0"/>
              <a:t>Rust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129F-1B36-4CFF-8737-B835FAC0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582"/>
            <a:ext cx="10515600" cy="5268768"/>
          </a:xfrm>
        </p:spPr>
        <p:txBody>
          <a:bodyPr/>
          <a:lstStyle/>
          <a:p>
            <a:r>
              <a:rPr lang="en-US" dirty="0"/>
              <a:t>Ownership</a:t>
            </a:r>
          </a:p>
          <a:p>
            <a:pPr lvl="1"/>
            <a:r>
              <a:rPr lang="en-US" dirty="0"/>
              <a:t>Conceptually simple, must handle details to compile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Compiler error messages are very good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All cases of all errors have to be handled to compile</a:t>
            </a:r>
          </a:p>
          <a:p>
            <a:pPr lvl="1"/>
            <a:r>
              <a:rPr lang="en-US" dirty="0"/>
              <a:t>Many examples use naïve handling, e.g., panic.  </a:t>
            </a:r>
          </a:p>
          <a:p>
            <a:pPr lvl="2"/>
            <a:r>
              <a:rPr lang="en-US" dirty="0"/>
              <a:t>Not a good idea for anything other than demo code.</a:t>
            </a:r>
          </a:p>
          <a:p>
            <a:r>
              <a:rPr lang="en-US" dirty="0"/>
              <a:t>Strings</a:t>
            </a:r>
          </a:p>
          <a:p>
            <a:pPr lvl="1"/>
            <a:r>
              <a:rPr lang="en-US" dirty="0"/>
              <a:t>String, &amp;str, </a:t>
            </a:r>
            <a:r>
              <a:rPr lang="en-US" dirty="0" err="1"/>
              <a:t>OsString</a:t>
            </a:r>
            <a:r>
              <a:rPr lang="en-US" dirty="0"/>
              <a:t>, &amp;</a:t>
            </a:r>
            <a:r>
              <a:rPr lang="en-US" dirty="0" err="1"/>
              <a:t>OsStr</a:t>
            </a:r>
            <a:r>
              <a:rPr lang="en-US" dirty="0"/>
              <a:t>, </a:t>
            </a:r>
            <a:r>
              <a:rPr lang="en-US" dirty="0" err="1"/>
              <a:t>PathBuf</a:t>
            </a:r>
            <a:r>
              <a:rPr lang="en-US" dirty="0"/>
              <a:t>, &amp;Path</a:t>
            </a:r>
          </a:p>
          <a:p>
            <a:pPr lvl="1"/>
            <a:r>
              <a:rPr lang="en-US" dirty="0"/>
              <a:t>No indexing, can use iterator</a:t>
            </a:r>
          </a:p>
          <a:p>
            <a:r>
              <a:rPr lang="en-US" dirty="0"/>
              <a:t>Explicit conversions</a:t>
            </a:r>
          </a:p>
          <a:p>
            <a:pPr lvl="1"/>
            <a:r>
              <a:rPr lang="en-US" dirty="0"/>
              <a:t>Virtually no implicit conversions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659F6-A43C-4096-97A1-BD31498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25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99B9-F98C-49FC-BB90-2EBF2A4F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/>
          <a:lstStyle/>
          <a:p>
            <a:r>
              <a:rPr lang="en-US" dirty="0"/>
              <a:t>Rust Gain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129F-1B36-4CFF-8737-B835FAC0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331114"/>
          </a:xfrm>
        </p:spPr>
        <p:txBody>
          <a:bodyPr>
            <a:noAutofit/>
          </a:bodyPr>
          <a:lstStyle/>
          <a:p>
            <a:r>
              <a:rPr lang="en-US" sz="2400" dirty="0"/>
              <a:t>Ownership</a:t>
            </a:r>
          </a:p>
          <a:p>
            <a:pPr lvl="1"/>
            <a:r>
              <a:rPr lang="en-US" sz="2000" dirty="0"/>
              <a:t>No undefined behavior or data races by construction</a:t>
            </a:r>
          </a:p>
          <a:p>
            <a:r>
              <a:rPr lang="en-US" sz="2400" dirty="0"/>
              <a:t>Error Handling</a:t>
            </a:r>
          </a:p>
          <a:p>
            <a:pPr lvl="1"/>
            <a:r>
              <a:rPr lang="en-US" sz="2000" dirty="0"/>
              <a:t>No surprises at run-time.</a:t>
            </a:r>
          </a:p>
          <a:p>
            <a:pPr lvl="1"/>
            <a:r>
              <a:rPr lang="en-US" sz="2000" dirty="0"/>
              <a:t>Get coherent error messages instead of aborts.</a:t>
            </a:r>
          </a:p>
          <a:p>
            <a:r>
              <a:rPr lang="en-US" sz="2400" dirty="0"/>
              <a:t>Strings</a:t>
            </a:r>
          </a:p>
          <a:p>
            <a:pPr lvl="1"/>
            <a:r>
              <a:rPr lang="en-US" sz="2000" dirty="0"/>
              <a:t>Utf-8 strings can represent characters from many languages and math symbols</a:t>
            </a:r>
          </a:p>
          <a:p>
            <a:r>
              <a:rPr lang="en-US" sz="2400" dirty="0"/>
              <a:t>Explicit conversions</a:t>
            </a:r>
          </a:p>
          <a:p>
            <a:pPr lvl="1"/>
            <a:r>
              <a:rPr lang="en-US" sz="2000" dirty="0"/>
              <a:t>No surprises from unexpected conversions</a:t>
            </a:r>
          </a:p>
          <a:p>
            <a:r>
              <a:rPr lang="en-US" sz="2400" dirty="0"/>
              <a:t>Suitable for safety critical applications, e.g., vehicle control, medical and financial applications.</a:t>
            </a:r>
          </a:p>
          <a:p>
            <a:pPr lvl="1"/>
            <a:r>
              <a:rPr lang="en-US" sz="2000" dirty="0"/>
              <a:t>Need all of </a:t>
            </a:r>
            <a:r>
              <a:rPr lang="en-US" sz="2000"/>
              <a:t>the above</a:t>
            </a:r>
            <a:endParaRPr lang="en-US" sz="2000" dirty="0"/>
          </a:p>
          <a:p>
            <a:pPr lvl="1"/>
            <a:r>
              <a:rPr lang="en-US" sz="2000" dirty="0"/>
              <a:t>Eliminates many of the vectors for malware threats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659F6-A43C-4096-97A1-BD31498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75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https://jimfawcett.github.io/RustStory_Prologue.html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strings, String and Str,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https://jimfawcett.github.io/RustStoryRepo.html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https://jimfawcett.github.io/Resources/RustTour.pdf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5547</TotalTime>
  <Words>5896</Words>
  <Application>Microsoft Office PowerPoint</Application>
  <PresentationFormat>Widescreen</PresentationFormat>
  <Paragraphs>591</Paragraphs>
  <Slides>62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Office Theme</vt:lpstr>
      <vt:lpstr>A Tour of Rust the programming language</vt:lpstr>
      <vt:lpstr>Tour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Why Rust?</vt:lpstr>
      <vt:lpstr>PowerPoint Presentation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PowerPoint Presentation</vt:lpstr>
      <vt:lpstr>Rust Ownership</vt:lpstr>
      <vt:lpstr>Hello Ownership!</vt:lpstr>
      <vt:lpstr>Hello Rust Ownership</vt:lpstr>
      <vt:lpstr>Copies, Moves</vt:lpstr>
      <vt:lpstr>Rust Move versus Copy</vt:lpstr>
      <vt:lpstr>Move</vt:lpstr>
      <vt:lpstr>Rust Clone</vt:lpstr>
      <vt:lpstr>References and RwLocking</vt:lpstr>
      <vt:lpstr>Rust won’t allow mutation with an active reference</vt:lpstr>
      <vt:lpstr>Rust allows mutation if we don’t use the reference</vt:lpstr>
      <vt:lpstr>Immutable References</vt:lpstr>
      <vt:lpstr>Mutable References</vt:lpstr>
      <vt:lpstr>Ownership summary</vt:lpstr>
      <vt:lpstr>Rust Object Model</vt:lpstr>
      <vt:lpstr>Traits</vt:lpstr>
      <vt:lpstr>Common Traits</vt:lpstr>
      <vt:lpstr>Implementing Traits and Methods</vt:lpstr>
      <vt:lpstr>Rust Object Model – Static Binding </vt:lpstr>
      <vt:lpstr>Rust Object Model – Dynamic Binding</vt:lpstr>
      <vt:lpstr>Copy and Move Types</vt:lpstr>
      <vt:lpstr>Comparison with C++</vt:lpstr>
      <vt:lpstr>C++ Person Class Hierarchy Example – from C++ Models</vt:lpstr>
      <vt:lpstr>Rust Generics</vt:lpstr>
      <vt:lpstr>Traits</vt:lpstr>
      <vt:lpstr>Traits – Note: these traits don’t use T, but their implementation does</vt:lpstr>
      <vt:lpstr>Generics Summary</vt:lpstr>
      <vt:lpstr>Code Structure </vt:lpstr>
      <vt:lpstr>Crate</vt:lpstr>
      <vt:lpstr>External Dependencies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Compilation Model </vt:lpstr>
      <vt:lpstr>Cargo Builds</vt:lpstr>
      <vt:lpstr>Program Execution </vt:lpstr>
      <vt:lpstr>Program Execution </vt:lpstr>
      <vt:lpstr>Use of program memory</vt:lpstr>
      <vt:lpstr>Interaction with the Execution Environment</vt:lpstr>
      <vt:lpstr>Rust Pain Points</vt:lpstr>
      <vt:lpstr>Rust Gain Points</vt:lpstr>
      <vt:lpstr>Epilog</vt:lpstr>
      <vt:lpstr>Conclusions</vt:lpstr>
      <vt:lpstr>Presentation Resources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Models</dc:title>
  <dc:creator>James Fawcett</dc:creator>
  <cp:lastModifiedBy>James Fawcett</cp:lastModifiedBy>
  <cp:revision>277</cp:revision>
  <cp:lastPrinted>2020-04-01T23:03:44Z</cp:lastPrinted>
  <dcterms:created xsi:type="dcterms:W3CDTF">2020-02-03T12:39:42Z</dcterms:created>
  <dcterms:modified xsi:type="dcterms:W3CDTF">2022-12-18T03:44:51Z</dcterms:modified>
</cp:coreProperties>
</file>