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86" r:id="rId3"/>
    <p:sldId id="287" r:id="rId4"/>
    <p:sldId id="282" r:id="rId5"/>
    <p:sldId id="257" r:id="rId6"/>
    <p:sldId id="292" r:id="rId7"/>
    <p:sldId id="260" r:id="rId8"/>
    <p:sldId id="303" r:id="rId9"/>
    <p:sldId id="302" r:id="rId10"/>
    <p:sldId id="283" r:id="rId11"/>
    <p:sldId id="262" r:id="rId12"/>
    <p:sldId id="263" r:id="rId13"/>
    <p:sldId id="264" r:id="rId14"/>
    <p:sldId id="285" r:id="rId15"/>
    <p:sldId id="293" r:id="rId16"/>
    <p:sldId id="265" r:id="rId17"/>
    <p:sldId id="266" r:id="rId18"/>
    <p:sldId id="294" r:id="rId19"/>
    <p:sldId id="267" r:id="rId20"/>
    <p:sldId id="269" r:id="rId21"/>
    <p:sldId id="270" r:id="rId22"/>
    <p:sldId id="295" r:id="rId23"/>
    <p:sldId id="271" r:id="rId24"/>
    <p:sldId id="272" r:id="rId25"/>
    <p:sldId id="296" r:id="rId26"/>
    <p:sldId id="273" r:id="rId27"/>
    <p:sldId id="274" r:id="rId28"/>
    <p:sldId id="297" r:id="rId29"/>
    <p:sldId id="275" r:id="rId30"/>
    <p:sldId id="277" r:id="rId31"/>
    <p:sldId id="276" r:id="rId32"/>
    <p:sldId id="298" r:id="rId33"/>
    <p:sldId id="289" r:id="rId34"/>
    <p:sldId id="291" r:id="rId35"/>
    <p:sldId id="290" r:id="rId36"/>
    <p:sldId id="299" r:id="rId37"/>
    <p:sldId id="278" r:id="rId38"/>
    <p:sldId id="301" r:id="rId39"/>
    <p:sldId id="279" r:id="rId40"/>
    <p:sldId id="300" r:id="rId41"/>
    <p:sldId id="281" r:id="rId42"/>
    <p:sldId id="288" r:id="rId43"/>
    <p:sldId id="268" r:id="rId44"/>
    <p:sldId id="280" r:id="rId4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3/24/2020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3/24/2020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3/24/2020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3/24/2020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3/24/2020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3/24/2020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3/24/2020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3/24/2020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3/24/2020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3/24/2020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3/24/2020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3/24/2020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3/24/2020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JimFawcett/RustBasicDemo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Rust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711834"/>
          </a:xfrm>
        </p:spPr>
        <p:txBody>
          <a:bodyPr/>
          <a:lstStyle/>
          <a:p>
            <a:r>
              <a:rPr lang="en-US" dirty="0"/>
              <a:t>Crate Library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268882"/>
            <a:ext cx="10515600" cy="5091912"/>
          </a:xfrm>
        </p:spPr>
        <p:txBody>
          <a:bodyPr>
            <a:normAutofit/>
          </a:bodyPr>
          <a:lstStyle/>
          <a:p>
            <a:r>
              <a:rPr lang="en-US" sz="2400" dirty="0"/>
              <a:t>For anything other than trivial example code it’s very useful to test as we build code:</a:t>
            </a:r>
          </a:p>
          <a:p>
            <a:pPr lvl="1"/>
            <a:r>
              <a:rPr lang="en-US" sz="2000" dirty="0"/>
              <a:t>A library crate is created with the command </a:t>
            </a:r>
            <a:br>
              <a:rPr lang="en-US" sz="2000" dirty="0"/>
            </a:br>
            <a:r>
              <a:rPr lang="en-US" sz="2000" dirty="0"/>
              <a:t> 	</a:t>
            </a:r>
            <a:r>
              <a:rPr lang="en-US" sz="2000" b="1" dirty="0"/>
              <a:t>cargo new --lib [package-name].</a:t>
            </a:r>
          </a:p>
          <a:p>
            <a:pPr lvl="1"/>
            <a:r>
              <a:rPr lang="en-US" sz="2000" dirty="0"/>
              <a:t>That builds a lib.rs containing a single configured test that asserts 2 + 2 = 4.</a:t>
            </a:r>
          </a:p>
          <a:p>
            <a:pPr lvl="2"/>
            <a:r>
              <a:rPr lang="en-US" sz="1800" dirty="0"/>
              <a:t>This is simply a demonstration of how to build test cases for a library.</a:t>
            </a:r>
          </a:p>
          <a:p>
            <a:pPr lvl="2"/>
            <a:r>
              <a:rPr lang="en-US" sz="1800" dirty="0"/>
              <a:t>Each test passes if, and only if, there are no failed assertions.</a:t>
            </a:r>
          </a:p>
          <a:p>
            <a:pPr lvl="1"/>
            <a:r>
              <a:rPr lang="en-US" sz="2000" dirty="0"/>
              <a:t>Every time we add a few lines of code in the lib.rs file we add small tests, each in a configured test block and then build and execute with the command:</a:t>
            </a:r>
            <a:br>
              <a:rPr lang="en-US" sz="2000" dirty="0"/>
            </a:br>
            <a:r>
              <a:rPr lang="en-US" sz="2000" dirty="0"/>
              <a:t> 	</a:t>
            </a:r>
            <a:r>
              <a:rPr lang="en-US" sz="2000" b="1" dirty="0"/>
              <a:t>cargo test</a:t>
            </a:r>
            <a:br>
              <a:rPr lang="en-US" sz="2000" b="1" dirty="0"/>
            </a:br>
            <a:r>
              <a:rPr lang="en-US" sz="2000" dirty="0"/>
              <a:t>in a terminal window located in the crate root folder.</a:t>
            </a:r>
          </a:p>
          <a:p>
            <a:pPr lvl="1"/>
            <a:r>
              <a:rPr lang="en-US" sz="2000" dirty="0"/>
              <a:t>This “co-test” process allows us to very quickly find errors.  If a test fails, the problem is almost certain to be in the few lines of code we entered after the last test.</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422567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6449654" cy="624625"/>
          </a:xfrm>
        </p:spPr>
        <p:txBody>
          <a:bodyPr>
            <a:normAutofit/>
          </a:bodyPr>
          <a:lstStyle/>
          <a:p>
            <a:r>
              <a:rPr lang="en-US" sz="3600" dirty="0"/>
              <a:t>Example – Crates and Packages </a:t>
            </a:r>
          </a:p>
        </p:txBody>
      </p:sp>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5168206" cy="4568222"/>
          </a:xfrm>
        </p:spPr>
        <p:txBody>
          <a:bodyPr>
            <a:normAutofit lnSpcReduction="10000"/>
          </a:bodyPr>
          <a:lstStyle/>
          <a:p>
            <a:pPr marL="285750" indent="-285750">
              <a:buFont typeface="Arial" panose="020B0604020202020204" pitchFamily="34" charset="0"/>
              <a:buChar char="•"/>
            </a:pPr>
            <a:r>
              <a:rPr lang="en-US" sz="1800" dirty="0"/>
              <a:t>The diagram at the right shows a set of crates that work together to implement some functionality.</a:t>
            </a:r>
          </a:p>
          <a:p>
            <a:pPr marL="285750" indent="-285750">
              <a:buFont typeface="Arial" panose="020B0604020202020204" pitchFamily="34" charset="0"/>
              <a:buChar char="•"/>
            </a:pPr>
            <a:r>
              <a:rPr lang="en-US" sz="1800" dirty="0"/>
              <a:t>The diagram shows dependency relationships between crates.</a:t>
            </a:r>
            <a:endParaRPr lang="en-US" sz="1600" dirty="0"/>
          </a:p>
          <a:p>
            <a:pPr marL="285750" indent="-285750">
              <a:buFont typeface="Arial" panose="020B0604020202020204" pitchFamily="34" charset="0"/>
              <a:buChar char="•"/>
            </a:pPr>
            <a:r>
              <a:rPr lang="en-US" sz="1800" dirty="0"/>
              <a:t>The </a:t>
            </a:r>
            <a:r>
              <a:rPr lang="en-US" sz="1800" dirty="0" err="1"/>
              <a:t>ComponentA</a:t>
            </a:r>
            <a:r>
              <a:rPr lang="en-US" sz="1800" dirty="0"/>
              <a:t> crate provides an interface and object factory to allow </a:t>
            </a:r>
            <a:r>
              <a:rPr lang="en-US" sz="1800" dirty="0" err="1"/>
              <a:t>ComponentB</a:t>
            </a:r>
            <a:r>
              <a:rPr lang="en-US" sz="1800" dirty="0"/>
              <a:t> and Executive to use it without binding to its implementation details.</a:t>
            </a:r>
          </a:p>
          <a:p>
            <a:pPr marL="285750" indent="-285750">
              <a:buFont typeface="Arial" panose="020B0604020202020204" pitchFamily="34" charset="0"/>
              <a:buChar char="•"/>
            </a:pPr>
            <a:r>
              <a:rPr lang="en-US" sz="1800" dirty="0"/>
              <a:t>The Executive package consists of all three of these crates.</a:t>
            </a:r>
          </a:p>
          <a:p>
            <a:pPr marL="285750" indent="-285750">
              <a:buFont typeface="Arial" panose="020B0604020202020204" pitchFamily="34" charset="0"/>
              <a:buChar char="•"/>
            </a:pPr>
            <a:r>
              <a:rPr lang="en-US" sz="1800" dirty="0"/>
              <a:t>Code for this example:</a:t>
            </a:r>
            <a:br>
              <a:rPr lang="en-US" sz="1800" dirty="0"/>
            </a:br>
            <a:r>
              <a:rPr lang="en-US" dirty="0">
                <a:hlinkClick r:id="rId2"/>
              </a:rPr>
              <a:t>https://github.com/JimFawcett/RustBasicDemos/</a:t>
            </a:r>
            <a:r>
              <a:rPr lang="en-US" dirty="0"/>
              <a:t> in </a:t>
            </a:r>
            <a:r>
              <a:rPr lang="en-US" dirty="0" err="1"/>
              <a:t>code_structure_demo</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1" name="Content Placeholder 10" descr="A screenshot of text&#10;&#10;Description automatically generated">
            <a:extLst>
              <a:ext uri="{FF2B5EF4-FFF2-40B4-BE49-F238E27FC236}">
                <a16:creationId xmlns:a16="http://schemas.microsoft.com/office/drawing/2014/main" id="{B7F69122-985F-4D16-B71D-A7A594101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8633" y="1081825"/>
            <a:ext cx="4491561" cy="4136869"/>
          </a:xfrm>
        </p:spPr>
      </p:pic>
    </p:spTree>
    <p:extLst>
      <p:ext uri="{BB962C8B-B14F-4D97-AF65-F5344CB8AC3E}">
        <p14:creationId xmlns:p14="http://schemas.microsoft.com/office/powerpoint/2010/main" val="167723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Structs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structs that are defined in each of the files from the previous slide.</a:t>
            </a:r>
          </a:p>
          <a:p>
            <a:pPr marL="742950" lvl="1" indent="-285750">
              <a:buFont typeface="Arial" panose="020B0604020202020204" pitchFamily="34" charset="0"/>
              <a:buChar char="•"/>
            </a:pPr>
            <a:r>
              <a:rPr lang="en-US" sz="1800" dirty="0" err="1"/>
              <a:t>TCompA</a:t>
            </a:r>
            <a:r>
              <a:rPr lang="en-US" sz="1800" dirty="0"/>
              <a:t> is an interface</a:t>
            </a:r>
            <a:r>
              <a:rPr lang="en-US" sz="1800" baseline="30000" dirty="0"/>
              <a:t>1</a:t>
            </a:r>
            <a:r>
              <a:rPr lang="en-US" sz="1800" dirty="0"/>
              <a:t> trait for </a:t>
            </a:r>
            <a:r>
              <a:rPr lang="en-US" sz="1800" dirty="0" err="1"/>
              <a:t>ComponentA</a:t>
            </a:r>
            <a:endParaRPr lang="en-US" sz="1800" dirty="0"/>
          </a:p>
          <a:p>
            <a:pPr marL="742950" lvl="1" indent="-285750">
              <a:buFont typeface="Arial" panose="020B0604020202020204" pitchFamily="34" charset="0"/>
              <a:buChar char="•"/>
            </a:pPr>
            <a:r>
              <a:rPr lang="en-US" sz="1800" dirty="0" err="1"/>
              <a:t>ComponentA</a:t>
            </a:r>
            <a:r>
              <a:rPr lang="en-US" sz="1800" dirty="0"/>
              <a:t> implements the trait to provide exported services</a:t>
            </a:r>
          </a:p>
          <a:p>
            <a:pPr marL="742950" lvl="1" indent="-285750">
              <a:buFont typeface="Arial" panose="020B0604020202020204" pitchFamily="34" charset="0"/>
              <a:buChar char="•"/>
            </a:pPr>
            <a:r>
              <a:rPr lang="en-US" sz="1800" dirty="0" err="1"/>
              <a:t>ComponentB</a:t>
            </a:r>
            <a:r>
              <a:rPr lang="en-US" sz="1800" dirty="0"/>
              <a:t> doesn’t provide an interface</a:t>
            </a:r>
          </a:p>
          <a:p>
            <a:pPr marL="742950" lvl="1" indent="-285750">
              <a:buFont typeface="Arial" panose="020B0604020202020204" pitchFamily="34" charset="0"/>
              <a:buChar char="•"/>
            </a:pPr>
            <a:r>
              <a:rPr lang="en-US" sz="1800" dirty="0" err="1"/>
              <a:t>ComponentB</a:t>
            </a:r>
            <a:r>
              <a:rPr lang="en-US" sz="1800" dirty="0"/>
              <a:t> uses </a:t>
            </a:r>
            <a:r>
              <a:rPr lang="en-US" sz="1800" dirty="0" err="1"/>
              <a:t>ComponentA</a:t>
            </a:r>
            <a:r>
              <a:rPr lang="en-US" sz="1800" dirty="0"/>
              <a:t> through its interface trait and factory</a:t>
            </a:r>
            <a:r>
              <a:rPr lang="en-US" sz="1800" baseline="30000" dirty="0"/>
              <a:t>2</a:t>
            </a:r>
          </a:p>
          <a:p>
            <a:pPr marL="742950" lvl="1" indent="-285750">
              <a:buFont typeface="Arial" panose="020B0604020202020204" pitchFamily="34" charset="0"/>
              <a:buChar char="•"/>
            </a:pPr>
            <a:r>
              <a:rPr lang="en-US" sz="1800" dirty="0"/>
              <a:t>Executive composes </a:t>
            </a:r>
            <a:r>
              <a:rPr lang="en-US" sz="1800" dirty="0" err="1"/>
              <a:t>ComponentB</a:t>
            </a:r>
            <a:r>
              <a:rPr lang="en-US" sz="1800" dirty="0"/>
              <a:t> and uses </a:t>
            </a:r>
            <a:r>
              <a:rPr lang="en-US" sz="1800" dirty="0" err="1"/>
              <a:t>ComponentA</a:t>
            </a:r>
            <a:r>
              <a:rPr lang="en-US" sz="1800" dirty="0"/>
              <a:t> through its trait and factory</a:t>
            </a:r>
            <a:br>
              <a:rPr lang="en-US" sz="1800" dirty="0"/>
            </a:br>
            <a:endParaRPr lang="en-US" sz="300" dirty="0"/>
          </a:p>
          <a:p>
            <a:pPr lvl="1"/>
            <a:br>
              <a:rPr lang="en-US" sz="300" dirty="0"/>
            </a:br>
            <a:br>
              <a:rPr lang="en-US" sz="300" dirty="0"/>
            </a:br>
            <a:br>
              <a:rPr lang="en-US" sz="300" dirty="0"/>
            </a:br>
            <a:br>
              <a:rPr lang="en-US" sz="300" dirty="0"/>
            </a:br>
            <a:br>
              <a:rPr lang="en-US" sz="300" dirty="0"/>
            </a:br>
            <a:endParaRPr lang="en-US" sz="300" dirty="0"/>
          </a:p>
          <a:p>
            <a:pPr marL="800100" lvl="1" indent="-342900">
              <a:buFont typeface="+mj-lt"/>
              <a:buAutoNum type="arabicPeriod"/>
            </a:pPr>
            <a:r>
              <a:rPr lang="en-US" dirty="0"/>
              <a:t>Rust does not have an interface construct.  We use traits with virtual functions for that purpose.</a:t>
            </a:r>
          </a:p>
          <a:p>
            <a:pPr marL="800100" lvl="1" indent="-342900">
              <a:buFont typeface="+mj-lt"/>
              <a:buAutoNum type="arabicPeriod"/>
            </a:pPr>
            <a:r>
              <a:rPr lang="en-US" dirty="0" err="1"/>
              <a:t>ComponentA’s</a:t>
            </a:r>
            <a:r>
              <a:rPr lang="en-US" dirty="0"/>
              <a:t> factory is implemented with a function, declared and implemented in </a:t>
            </a:r>
            <a:r>
              <a:rPr lang="en-US" dirty="0" err="1"/>
              <a:t>ComponentA</a:t>
            </a:r>
            <a:r>
              <a:rPr lang="en-US" dirty="0"/>
              <a:t>.</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12</a:t>
            </a:fld>
            <a:endParaRPr lang="en-US"/>
          </a:p>
        </p:txBody>
      </p:sp>
      <p:pic>
        <p:nvPicPr>
          <p:cNvPr id="9" name="Content Placeholder 8" descr="A close up of a logo&#10;&#10;Description automatically generated">
            <a:extLst>
              <a:ext uri="{FF2B5EF4-FFF2-40B4-BE49-F238E27FC236}">
                <a16:creationId xmlns:a16="http://schemas.microsoft.com/office/drawing/2014/main" id="{2BF4BDB3-7423-4208-B6B0-AD1AB0D30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145" y="895350"/>
            <a:ext cx="4857750" cy="2533650"/>
          </a:xfrm>
        </p:spPr>
      </p:pic>
    </p:spTree>
    <p:extLst>
      <p:ext uri="{BB962C8B-B14F-4D97-AF65-F5344CB8AC3E}">
        <p14:creationId xmlns:p14="http://schemas.microsoft.com/office/powerpoint/2010/main" val="81798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trait </a:t>
            </a:r>
            <a:r>
              <a:rPr lang="en-US" sz="2400" dirty="0" err="1"/>
              <a:t>TCompA</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557999"/>
            <a:ext cx="3856149" cy="1569660"/>
          </a:xfrm>
          <a:prstGeom prst="rect">
            <a:avLst/>
          </a:prstGeom>
          <a:noFill/>
        </p:spPr>
        <p:txBody>
          <a:bodyPr wrap="square" rtlCol="0">
            <a:spAutoFit/>
          </a:bodyPr>
          <a:lstStyle/>
          <a:p>
            <a:r>
              <a:rPr lang="en-US" sz="1600" b="1" dirty="0">
                <a:latin typeface="Consolas" panose="020B0609020204030204" pitchFamily="49" charset="0"/>
              </a:rPr>
              <a:t>pub Trait </a:t>
            </a:r>
            <a:r>
              <a:rPr lang="en-US" sz="1600" b="1" dirty="0" err="1">
                <a:latin typeface="Consolas" panose="020B0609020204030204" pitchFamily="49" charset="0"/>
              </a:rPr>
              <a:t>TCompA</a:t>
            </a:r>
            <a:r>
              <a:rPr lang="en-US" sz="1600" b="1" dirty="0">
                <a:latin typeface="Consolas" panose="020B0609020204030204" pitchFamily="49" charset="0"/>
              </a:rPr>
              <a:t> {</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do_work</a:t>
            </a:r>
            <a:r>
              <a:rPr lang="en-US" sz="1600" b="1" dirty="0">
                <a:latin typeface="Consolas" panose="020B0609020204030204" pitchFamily="49" charset="0"/>
              </a:rPr>
              <a:t>(&amp;self);</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get_msg</a:t>
            </a:r>
            <a:r>
              <a:rPr lang="en-US" sz="1600" b="1" dirty="0">
                <a:latin typeface="Consolas" panose="020B0609020204030204" pitchFamily="49" charset="0"/>
              </a:rPr>
              <a:t>(&amp;self) -&gt; String;</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set_msg</a:t>
            </a:r>
            <a:r>
              <a:rPr lang="en-US" sz="1600" b="1" dirty="0">
                <a:latin typeface="Consolas" panose="020B0609020204030204" pitchFamily="49" charset="0"/>
              </a:rPr>
              <a:t>(&amp;mut self, m:&amp;str);</a:t>
            </a:r>
          </a:p>
          <a:p>
            <a:r>
              <a:rPr lang="en-US" sz="1600" b="1" dirty="0">
                <a:latin typeface="Consolas" panose="020B0609020204030204" pitchFamily="49" charset="0"/>
              </a:rPr>
              <a:t>}</a:t>
            </a:r>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23963" y="2596471"/>
            <a:ext cx="5487473" cy="1077218"/>
          </a:xfrm>
          <a:prstGeom prst="rect">
            <a:avLst/>
          </a:prstGeom>
          <a:noFill/>
        </p:spPr>
        <p:txBody>
          <a:bodyPr wrap="square" rtlCol="0">
            <a:spAutoFit/>
          </a:bodyPr>
          <a:lstStyle/>
          <a:p>
            <a:r>
              <a:rPr lang="en-US" sz="1600" b="1" dirty="0">
                <a:latin typeface="Consolas" panose="020B0609020204030204" pitchFamily="49" charset="0"/>
              </a:rPr>
              <a:t>pub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get_instance</a:t>
            </a:r>
            <a:r>
              <a:rPr lang="en-US" sz="1600" b="1" dirty="0">
                <a:latin typeface="Consolas" panose="020B0609020204030204" pitchFamily="49" charset="0"/>
              </a:rPr>
              <a:t>() -&gt; Box&lt;</a:t>
            </a:r>
            <a:r>
              <a:rPr lang="en-US" sz="1600" b="1" dirty="0" err="1">
                <a:latin typeface="Consolas" panose="020B0609020204030204" pitchFamily="49" charset="0"/>
              </a:rPr>
              <a:t>dyn</a:t>
            </a:r>
            <a:r>
              <a:rPr lang="en-US" sz="1600" b="1" dirty="0">
                <a:latin typeface="Consolas" panose="020B0609020204030204" pitchFamily="49" charset="0"/>
              </a:rPr>
              <a:t> </a:t>
            </a:r>
            <a:r>
              <a:rPr lang="en-US" sz="1600" b="1" dirty="0" err="1">
                <a:latin typeface="Consolas" panose="020B0609020204030204" pitchFamily="49" charset="0"/>
              </a:rPr>
              <a:t>TCompA</a:t>
            </a:r>
            <a:r>
              <a:rPr lang="en-US" sz="1600" b="1" dirty="0">
                <a:latin typeface="Consolas" panose="020B0609020204030204" pitchFamily="49" charset="0"/>
              </a:rPr>
              <a:t>&gt; {</a:t>
            </a:r>
          </a:p>
          <a:p>
            <a:r>
              <a:rPr lang="en-US" sz="1600" b="1" dirty="0">
                <a:latin typeface="Consolas" panose="020B0609020204030204" pitchFamily="49" charset="0"/>
              </a:rPr>
              <a:t>  Box::new(</a:t>
            </a:r>
            <a:r>
              <a:rPr lang="en-US" sz="1600" b="1" dirty="0" err="1">
                <a:latin typeface="Consolas" panose="020B0609020204030204" pitchFamily="49" charset="0"/>
              </a:rPr>
              <a:t>ComponentA</a:t>
            </a:r>
            <a:r>
              <a:rPr lang="en-US" sz="1600" b="1" dirty="0">
                <a:latin typeface="Consolas" panose="020B0609020204030204" pitchFamily="49" charset="0"/>
              </a:rPr>
              <a:t>::new())</a:t>
            </a:r>
          </a:p>
          <a:p>
            <a:r>
              <a:rPr lang="en-US" sz="1600" b="1" dirty="0">
                <a:latin typeface="Consolas" panose="020B0609020204030204" pitchFamily="49" charset="0"/>
              </a:rPr>
              <a:t>}</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13</a:t>
            </a:fld>
            <a:endParaRPr lang="en-US"/>
          </a:p>
        </p:txBody>
      </p:sp>
      <p:sp>
        <p:nvSpPr>
          <p:cNvPr id="9" name="Rectangle 1">
            <a:extLst>
              <a:ext uri="{FF2B5EF4-FFF2-40B4-BE49-F238E27FC236}">
                <a16:creationId xmlns:a16="http://schemas.microsoft.com/office/drawing/2014/main" id="{0C149E7C-9634-4480-9E6A-9B92279F8A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pub fn get_instance() -&gt; Box&lt;dyn TCompA&gt; { let a = ComponentA::new(); Box::new(a)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0C17BDE-C375-47F6-A3F8-25FC7D9FC43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pub fn get_instance() -&gt; Box&lt;dyn TCompA&gt; { let a = ComponentA::new(); Box::new(a)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30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95198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413681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09640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43918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83292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49548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48721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322228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19909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287770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110060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Rust Models – Chapter 1 of Rust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Build Model</a:t>
            </a:r>
          </a:p>
          <a:p>
            <a:r>
              <a:rPr lang="en-US" dirty="0"/>
              <a:t>Execution Model</a:t>
            </a:r>
          </a:p>
          <a:p>
            <a:r>
              <a:rPr lang="en-US" dirty="0"/>
              <a:t>Ownership model</a:t>
            </a:r>
          </a:p>
          <a:p>
            <a:r>
              <a:rPr lang="en-US" dirty="0"/>
              <a:t>Object Model</a:t>
            </a:r>
          </a:p>
          <a:p>
            <a:r>
              <a:rPr lang="en-US" dirty="0"/>
              <a:t>User Defined Types</a:t>
            </a:r>
          </a:p>
          <a:p>
            <a:r>
              <a:rPr lang="en-US" dirty="0"/>
              <a:t>Generics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30</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31</a:t>
            </a:fld>
            <a:endParaRPr lang="en-US"/>
          </a:p>
        </p:txBody>
      </p:sp>
    </p:spTree>
    <p:extLst>
      <p:ext uri="{BB962C8B-B14F-4D97-AF65-F5344CB8AC3E}">
        <p14:creationId xmlns:p14="http://schemas.microsoft.com/office/powerpoint/2010/main" val="1280875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33</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34</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35</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37</a:t>
            </a:fld>
            <a:endParaRPr lang="en-US"/>
          </a:p>
        </p:txBody>
      </p:sp>
    </p:spTree>
    <p:extLst>
      <p:ext uri="{BB962C8B-B14F-4D97-AF65-F5344CB8AC3E}">
        <p14:creationId xmlns:p14="http://schemas.microsoft.com/office/powerpoint/2010/main" val="1191583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&lt;T&gt;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38</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262979"/>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a:latin typeface="Consolas" panose="020B0609020204030204" pitchFamily="49" charset="0"/>
              </a:rPr>
              <a:t>&lt;T&gt; </a:t>
            </a:r>
            <a:r>
              <a:rPr lang="en-US" sz="1200" b="1" dirty="0">
                <a:latin typeface="Consolas" panose="020B0609020204030204" pitchFamily="49" charset="0"/>
              </a:rPr>
              <a:t>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39</a:t>
            </a:fld>
            <a:endParaRPr lang="en-US"/>
          </a:p>
        </p:txBody>
      </p:sp>
    </p:spTree>
    <p:extLst>
      <p:ext uri="{BB962C8B-B14F-4D97-AF65-F5344CB8AC3E}">
        <p14:creationId xmlns:p14="http://schemas.microsoft.com/office/powerpoint/2010/main" val="153933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https://JimFawcett.github.io/Resources/RustModel.pdf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Rust Models is the title of the first chapter of a “</a:t>
            </a:r>
            <a:r>
              <a:rPr lang="en-US" dirty="0">
                <a:hlinkClick r:id="rId4"/>
              </a:rPr>
              <a:t>Rust Story</a:t>
            </a:r>
            <a:r>
              <a:rPr lang="en-US" dirty="0"/>
              <a:t>”</a:t>
            </a:r>
          </a:p>
          <a:p>
            <a:pPr lvl="1"/>
            <a:r>
              <a:rPr lang="en-US" dirty="0"/>
              <a:t>The story is a detailed walk-through of the Rust programming language.  It provides reference material for a set of </a:t>
            </a:r>
            <a:r>
              <a:rPr lang="en-US" dirty="0">
                <a:hlinkClick r:id="rId5"/>
              </a:rPr>
              <a:t>repositories</a:t>
            </a:r>
            <a:r>
              <a:rPr lang="en-US" dirty="0"/>
              <a:t>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1695196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91707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401571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44</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Rust is an interesting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Ownership – a key feature of Rust</a:t>
            </a:r>
          </a:p>
          <a:p>
            <a:pPr lvl="1"/>
            <a:r>
              <a:rPr lang="en-US" dirty="0"/>
              <a:t>Structs and the Rust object model</a:t>
            </a:r>
          </a:p>
          <a:p>
            <a:pPr lvl="1"/>
            <a:r>
              <a:rPr lang="en-US" dirty="0"/>
              <a:t>Generics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https://jimfawcett.github.io/RustStory_Models.html#structure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Source files are units of construction</a:t>
            </a:r>
          </a:p>
          <a:p>
            <a:pPr lvl="2"/>
            <a:r>
              <a:rPr lang="en-US" sz="1600" dirty="0"/>
              <a:t>Binaries	    - /src/main.rs – has main function, builds to an executable</a:t>
            </a:r>
          </a:p>
          <a:p>
            <a:pPr lvl="2"/>
            <a:r>
              <a:rPr lang="en-US" sz="1600" dirty="0"/>
              <a:t>Libraries    - /src/lib.rs     – builds to library</a:t>
            </a:r>
          </a:p>
          <a:p>
            <a:pPr lvl="2"/>
            <a:r>
              <a:rPr lang="en-US" sz="1600" dirty="0"/>
              <a:t>Modules    - /src/*.rs       – loaded when building binaries and libraries </a:t>
            </a:r>
          </a:p>
          <a:p>
            <a:pPr lvl="1"/>
            <a:r>
              <a:rPr lang="en-US" sz="2000" dirty="0"/>
              <a:t>A Crate is a unit of translation</a:t>
            </a:r>
          </a:p>
          <a:p>
            <a:pPr lvl="1"/>
            <a:r>
              <a:rPr lang="en-US" sz="2000" dirty="0"/>
              <a:t>Crates start as a set of source files in the /</a:t>
            </a:r>
            <a:r>
              <a:rPr lang="en-US" sz="2000" dirty="0" err="1"/>
              <a:t>src</a:t>
            </a:r>
            <a:r>
              <a:rPr lang="en-US" sz="2000" dirty="0"/>
              <a:t> directory and compile to a single file:</a:t>
            </a:r>
          </a:p>
          <a:p>
            <a:pPr lvl="2"/>
            <a:r>
              <a:rPr lang="en-US" sz="1600" dirty="0"/>
              <a:t>Binaries    - /target/debug/[package_name].exe on windows</a:t>
            </a:r>
          </a:p>
          <a:p>
            <a:pPr lvl="2"/>
            <a:r>
              <a:rPr lang="en-US" sz="1600" dirty="0"/>
              <a:t>Libraries   - /target/debug/lib[</a:t>
            </a:r>
            <a:r>
              <a:rPr lang="en-US" sz="1600" dirty="0" err="1"/>
              <a:t>package_name</a:t>
            </a:r>
            <a:r>
              <a:rPr lang="en-US" sz="1600" dirty="0"/>
              <a:t>].</a:t>
            </a:r>
            <a:r>
              <a:rPr lang="en-US" sz="1600" dirty="0" err="1"/>
              <a:t>rlib</a:t>
            </a:r>
            <a:r>
              <a:rPr lang="en-US" sz="1600" dirty="0"/>
              <a:t> </a:t>
            </a:r>
            <a:endParaRPr lang="en-US" dirty="0"/>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006B-C29C-47FA-B1CC-9E255344B14A}"/>
              </a:ext>
            </a:extLst>
          </p:cNvPr>
          <p:cNvSpPr>
            <a:spLocks noGrp="1"/>
          </p:cNvSpPr>
          <p:nvPr>
            <p:ph type="title"/>
          </p:nvPr>
        </p:nvSpPr>
        <p:spPr>
          <a:xfrm>
            <a:off x="838200" y="365126"/>
            <a:ext cx="10515600" cy="787534"/>
          </a:xfrm>
        </p:spPr>
        <p:txBody>
          <a:bodyPr/>
          <a:lstStyle/>
          <a:p>
            <a:r>
              <a:rPr lang="en-US" dirty="0"/>
              <a:t>Crate</a:t>
            </a:r>
          </a:p>
        </p:txBody>
      </p:sp>
      <p:sp>
        <p:nvSpPr>
          <p:cNvPr id="3" name="Content Placeholder 2">
            <a:extLst>
              <a:ext uri="{FF2B5EF4-FFF2-40B4-BE49-F238E27FC236}">
                <a16:creationId xmlns:a16="http://schemas.microsoft.com/office/drawing/2014/main" id="{A23BFFD7-95C1-4A13-B7A6-5E36757A1050}"/>
              </a:ext>
            </a:extLst>
          </p:cNvPr>
          <p:cNvSpPr>
            <a:spLocks noGrp="1"/>
          </p:cNvSpPr>
          <p:nvPr>
            <p:ph idx="1"/>
          </p:nvPr>
        </p:nvSpPr>
        <p:spPr>
          <a:xfrm>
            <a:off x="838200" y="1332964"/>
            <a:ext cx="10515600" cy="4844000"/>
          </a:xfrm>
        </p:spPr>
        <p:txBody>
          <a:bodyPr/>
          <a:lstStyle/>
          <a:p>
            <a:r>
              <a:rPr lang="en-US" dirty="0"/>
              <a:t>The source form of a crate is composed of:</a:t>
            </a:r>
          </a:p>
          <a:p>
            <a:pPr lvl="1"/>
            <a:r>
              <a:rPr lang="en-US" dirty="0"/>
              <a:t>A crate root, main.rs or lib.rs, and a set of zero or more supporting source files called modules, all found in the /</a:t>
            </a:r>
            <a:r>
              <a:rPr lang="en-US" dirty="0" err="1"/>
              <a:t>src</a:t>
            </a:r>
            <a:r>
              <a:rPr lang="en-US" dirty="0"/>
              <a:t> folder.</a:t>
            </a:r>
          </a:p>
          <a:p>
            <a:pPr lvl="1"/>
            <a:r>
              <a:rPr lang="en-US" dirty="0"/>
              <a:t>The crate root loads any modules identified with the keyword mod at the top of its source.</a:t>
            </a:r>
          </a:p>
          <a:p>
            <a:pPr lvl="2"/>
            <a:r>
              <a:rPr lang="en-US" dirty="0"/>
              <a:t>mod </a:t>
            </a:r>
            <a:r>
              <a:rPr lang="en-US" dirty="0" err="1"/>
              <a:t>some_module</a:t>
            </a:r>
            <a:r>
              <a:rPr lang="en-US" dirty="0"/>
              <a:t>  </a:t>
            </a:r>
            <a:r>
              <a:rPr lang="en-US" dirty="0">
                <a:sym typeface="Wingdings" panose="05000000000000000000" pitchFamily="2" charset="2"/>
              </a:rPr>
              <a:t> loads some_module.rs</a:t>
            </a:r>
            <a:endParaRPr lang="en-US" dirty="0"/>
          </a:p>
          <a:p>
            <a:pPr lvl="1"/>
            <a:r>
              <a:rPr lang="en-US" dirty="0"/>
              <a:t>Each module may also load other modules.</a:t>
            </a:r>
          </a:p>
          <a:p>
            <a:pPr lvl="1"/>
            <a:r>
              <a:rPr lang="en-US" dirty="0"/>
              <a:t>So the source form of a crate is the crate root and a tree of modules</a:t>
            </a:r>
          </a:p>
          <a:p>
            <a:r>
              <a:rPr lang="en-US" dirty="0"/>
              <a:t>The translation form of a crate is a single compiled file, e.g., one of:</a:t>
            </a:r>
          </a:p>
          <a:p>
            <a:pPr lvl="1"/>
            <a:r>
              <a:rPr lang="en-US" dirty="0"/>
              <a:t>/target/debug/[package_name].exe</a:t>
            </a:r>
          </a:p>
          <a:p>
            <a:pPr lvl="1"/>
            <a:r>
              <a:rPr lang="en-US" dirty="0"/>
              <a:t>/target/debug/lib[</a:t>
            </a:r>
            <a:r>
              <a:rPr lang="en-US" dirty="0" err="1"/>
              <a:t>package_name</a:t>
            </a:r>
            <a:r>
              <a:rPr lang="en-US" dirty="0"/>
              <a:t>].</a:t>
            </a:r>
            <a:r>
              <a:rPr lang="en-US" dirty="0" err="1"/>
              <a:t>rlib</a:t>
            </a:r>
            <a:endParaRPr lang="en-US" dirty="0"/>
          </a:p>
        </p:txBody>
      </p:sp>
      <p:sp>
        <p:nvSpPr>
          <p:cNvPr id="4" name="Slide Number Placeholder 3">
            <a:extLst>
              <a:ext uri="{FF2B5EF4-FFF2-40B4-BE49-F238E27FC236}">
                <a16:creationId xmlns:a16="http://schemas.microsoft.com/office/drawing/2014/main" id="{51062265-F495-4B04-AAAB-10AA027687E2}"/>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186627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F319-3A85-4F57-A758-EA61655F9291}"/>
              </a:ext>
            </a:extLst>
          </p:cNvPr>
          <p:cNvSpPr>
            <a:spLocks noGrp="1"/>
          </p:cNvSpPr>
          <p:nvPr>
            <p:ph type="title"/>
          </p:nvPr>
        </p:nvSpPr>
        <p:spPr>
          <a:xfrm>
            <a:off x="838200" y="365126"/>
            <a:ext cx="10515600" cy="678064"/>
          </a:xfrm>
        </p:spPr>
        <p:txBody>
          <a:bodyPr/>
          <a:lstStyle/>
          <a:p>
            <a:r>
              <a:rPr lang="en-US" dirty="0"/>
              <a:t>Packages</a:t>
            </a:r>
          </a:p>
        </p:txBody>
      </p:sp>
      <p:sp>
        <p:nvSpPr>
          <p:cNvPr id="3" name="Content Placeholder 2">
            <a:extLst>
              <a:ext uri="{FF2B5EF4-FFF2-40B4-BE49-F238E27FC236}">
                <a16:creationId xmlns:a16="http://schemas.microsoft.com/office/drawing/2014/main" id="{DB7FCAD0-25F5-4E69-A0FA-54DC54141F14}"/>
              </a:ext>
            </a:extLst>
          </p:cNvPr>
          <p:cNvSpPr>
            <a:spLocks noGrp="1"/>
          </p:cNvSpPr>
          <p:nvPr>
            <p:ph idx="1"/>
          </p:nvPr>
        </p:nvSpPr>
        <p:spPr>
          <a:xfrm>
            <a:off x="838200" y="1249250"/>
            <a:ext cx="10515600" cy="4732987"/>
          </a:xfrm>
        </p:spPr>
        <p:txBody>
          <a:bodyPr>
            <a:noAutofit/>
          </a:bodyPr>
          <a:lstStyle/>
          <a:p>
            <a:r>
              <a:rPr lang="en-US" sz="2400" dirty="0"/>
              <a:t>A Package is a collection of directories and files that are the basis for builds</a:t>
            </a:r>
          </a:p>
          <a:p>
            <a:pPr lvl="1"/>
            <a:r>
              <a:rPr lang="en-US" sz="2000" dirty="0" err="1"/>
              <a:t>Cargo.toml</a:t>
            </a:r>
            <a:r>
              <a:rPr lang="en-US" sz="2000" dirty="0"/>
              <a:t> – specifies package metadata, dependencies, and optional directives</a:t>
            </a:r>
          </a:p>
          <a:p>
            <a:pPr lvl="1"/>
            <a:r>
              <a:rPr lang="en-US" sz="2000" dirty="0"/>
              <a:t>/</a:t>
            </a:r>
            <a:r>
              <a:rPr lang="en-US" sz="2000" dirty="0" err="1"/>
              <a:t>src</a:t>
            </a:r>
            <a:r>
              <a:rPr lang="en-US" sz="2000" dirty="0"/>
              <a:t> – directory containing a binary or library source crate</a:t>
            </a:r>
          </a:p>
          <a:p>
            <a:pPr lvl="1"/>
            <a:r>
              <a:rPr lang="en-US" sz="2000" dirty="0"/>
              <a:t>/target – directory containing translated binaries or libraries</a:t>
            </a:r>
          </a:p>
          <a:p>
            <a:pPr lvl="1"/>
            <a:r>
              <a:rPr lang="en-US" sz="2000" dirty="0"/>
              <a:t>/examples – directory containing example code that exercises the package library</a:t>
            </a:r>
          </a:p>
          <a:p>
            <a:r>
              <a:rPr lang="en-US" sz="2400" dirty="0"/>
              <a:t>The Rust build system is transitive</a:t>
            </a:r>
          </a:p>
          <a:p>
            <a:pPr lvl="1"/>
            <a:r>
              <a:rPr lang="en-US" sz="2000" dirty="0"/>
              <a:t>Builds start with the package root </a:t>
            </a:r>
            <a:r>
              <a:rPr lang="en-US" sz="2000" dirty="0" err="1"/>
              <a:t>cargo.toml</a:t>
            </a:r>
            <a:endParaRPr lang="en-US" sz="2000" dirty="0"/>
          </a:p>
          <a:p>
            <a:pPr lvl="1"/>
            <a:r>
              <a:rPr lang="en-US" sz="2000" dirty="0"/>
              <a:t>Parse it to find dependencies</a:t>
            </a:r>
          </a:p>
          <a:p>
            <a:pPr lvl="1"/>
            <a:r>
              <a:rPr lang="en-US" sz="2000" dirty="0"/>
              <a:t>Load the depending library and parse its </a:t>
            </a:r>
            <a:r>
              <a:rPr lang="en-US" sz="2000" dirty="0" err="1"/>
              <a:t>cargo.toml</a:t>
            </a:r>
            <a:endParaRPr lang="en-US" sz="2000" dirty="0"/>
          </a:p>
          <a:p>
            <a:pPr lvl="1"/>
            <a:r>
              <a:rPr lang="en-US" sz="2000" dirty="0"/>
              <a:t>…</a:t>
            </a:r>
          </a:p>
          <a:p>
            <a:pPr lvl="1"/>
            <a:r>
              <a:rPr lang="en-US" sz="2000" dirty="0"/>
              <a:t>Build the local crate along with its dependencies</a:t>
            </a:r>
          </a:p>
          <a:p>
            <a:endParaRPr lang="en-US" dirty="0"/>
          </a:p>
        </p:txBody>
      </p:sp>
      <p:sp>
        <p:nvSpPr>
          <p:cNvPr id="4" name="Slide Number Placeholder 3">
            <a:extLst>
              <a:ext uri="{FF2B5EF4-FFF2-40B4-BE49-F238E27FC236}">
                <a16:creationId xmlns:a16="http://schemas.microsoft.com/office/drawing/2014/main" id="{826F7309-A4E9-499F-84AB-9C80EBB2194D}"/>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167801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4782</Words>
  <Application>Microsoft Office PowerPoint</Application>
  <PresentationFormat>Widescreen</PresentationFormat>
  <Paragraphs>404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Unicode MS</vt:lpstr>
      <vt:lpstr>Calibri</vt:lpstr>
      <vt:lpstr>Calibri Light</vt:lpstr>
      <vt:lpstr>Consolas</vt:lpstr>
      <vt:lpstr>Office Theme</vt:lpstr>
      <vt:lpstr>Rust Models</vt:lpstr>
      <vt:lpstr>Model</vt:lpstr>
      <vt:lpstr>Rust Models – Chapter 1 of Rust Story</vt:lpstr>
      <vt:lpstr>Background</vt:lpstr>
      <vt:lpstr>Prologue</vt:lpstr>
      <vt:lpstr>Rust Models Model 1 – Code Structure</vt:lpstr>
      <vt:lpstr>1. Code Structure https://jimfawcett.github.io/RustStory_Models.html#structure</vt:lpstr>
      <vt:lpstr>Crate</vt:lpstr>
      <vt:lpstr>Packages</vt:lpstr>
      <vt:lpstr>Crate Library Construction Co-Tests</vt:lpstr>
      <vt:lpstr>Example – Crates and Packages </vt:lpstr>
      <vt:lpstr>Example - Structs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119</cp:revision>
  <cp:lastPrinted>2020-02-06T15:38:29Z</cp:lastPrinted>
  <dcterms:created xsi:type="dcterms:W3CDTF">2020-02-03T12:39:42Z</dcterms:created>
  <dcterms:modified xsi:type="dcterms:W3CDTF">2020-03-25T02:24:41Z</dcterms:modified>
</cp:coreProperties>
</file>