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82" r:id="rId3"/>
    <p:sldId id="257" r:id="rId4"/>
    <p:sldId id="268" r:id="rId5"/>
    <p:sldId id="260" r:id="rId6"/>
    <p:sldId id="262" r:id="rId7"/>
    <p:sldId id="263" r:id="rId8"/>
    <p:sldId id="264" r:id="rId9"/>
    <p:sldId id="265" r:id="rId10"/>
    <p:sldId id="266" r:id="rId11"/>
    <p:sldId id="267" r:id="rId12"/>
    <p:sldId id="269" r:id="rId13"/>
    <p:sldId id="270" r:id="rId14"/>
    <p:sldId id="271" r:id="rId15"/>
    <p:sldId id="272" r:id="rId16"/>
    <p:sldId id="273" r:id="rId17"/>
    <p:sldId id="274" r:id="rId18"/>
    <p:sldId id="275" r:id="rId19"/>
    <p:sldId id="277" r:id="rId20"/>
    <p:sldId id="276" r:id="rId21"/>
    <p:sldId id="278" r:id="rId22"/>
    <p:sldId id="279" r:id="rId23"/>
    <p:sldId id="281" r:id="rId24"/>
    <p:sldId id="280" r:id="rId2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9DEAE6-0538-4445-AC69-E9546F37B6FF}" type="datetimeFigureOut">
              <a:rPr lang="en-US" smtClean="0"/>
              <a:t>2/4/2020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2/4/2020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2/4/2020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2/4/2020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2/4/2020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2/4/2020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2/4/2020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2/4/2020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2/4/2020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2/4/2020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2/4/2020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2/4/2020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2/4/2020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imfawcett.github.io/Resources/CppModels.pptx"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jimfawcett.github.io/CppRepositories.html" TargetMode="External"/><Relationship Id="rId2" Type="http://schemas.openxmlformats.org/officeDocument/2006/relationships/hyperlink" Target="https://jimfawcett.github.io/CppStory_Prologue.html" TargetMode="External"/><Relationship Id="rId1" Type="http://schemas.openxmlformats.org/officeDocument/2006/relationships/slideLayout" Target="../slideLayouts/slideLayout2.xml"/><Relationship Id="rId4" Type="http://schemas.openxmlformats.org/officeDocument/2006/relationships/hyperlink" Target="https://jimfawcett.github.io/"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jimfawcett.github.io/CppStory_Models.html#structu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p:txBody>
          <a:bodyPr/>
          <a:lstStyle/>
          <a:p>
            <a:r>
              <a:rPr lang="en-US" dirty="0"/>
              <a:t>C++ Models</a:t>
            </a:r>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760630"/>
            <a:ext cx="9144000" cy="1497169"/>
          </a:xfrm>
        </p:spPr>
        <p:txBody>
          <a:bodyPr/>
          <a:lstStyle/>
          <a:p>
            <a:r>
              <a:rPr lang="en-US" dirty="0"/>
              <a:t>Jim Fawcett</a:t>
            </a:r>
          </a:p>
          <a:p>
            <a:r>
              <a:rPr lang="en-US" dirty="0">
                <a:hlinkClick r:id="rId2"/>
              </a:rPr>
              <a:t>https://JimFawcett.github.io/CppStory_Models.html</a:t>
            </a:r>
            <a:endParaRPr lang="en-US" dirty="0"/>
          </a:p>
          <a:p>
            <a:r>
              <a:rPr lang="en-US" dirty="0"/>
              <a:t>Slides can be downloaded from</a:t>
            </a:r>
          </a:p>
          <a:p>
            <a:r>
              <a:rPr lang="en-US">
                <a:hlinkClick r:id="rId3"/>
              </a:rPr>
              <a:t>https://JimFawcett.github.io/Resources/CppModels.pptx</a:t>
            </a:r>
            <a:endParaRPr lang="en-US" dirty="0"/>
          </a:p>
          <a:p>
            <a:endParaRPr lang="en-US"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10</a:t>
            </a:fld>
            <a:endParaRPr lang="en-US"/>
          </a:p>
        </p:txBody>
      </p:sp>
    </p:spTree>
    <p:extLst>
      <p:ext uri="{BB962C8B-B14F-4D97-AF65-F5344CB8AC3E}">
        <p14:creationId xmlns:p14="http://schemas.microsoft.com/office/powerpoint/2010/main" val="2096409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11</a:t>
            </a:fld>
            <a:endParaRPr lang="en-US"/>
          </a:p>
        </p:txBody>
      </p:sp>
    </p:spTree>
    <p:extLst>
      <p:ext uri="{BB962C8B-B14F-4D97-AF65-F5344CB8AC3E}">
        <p14:creationId xmlns:p14="http://schemas.microsoft.com/office/powerpoint/2010/main" val="143918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12</a:t>
            </a:fld>
            <a:endParaRPr lang="en-US"/>
          </a:p>
        </p:txBody>
      </p:sp>
    </p:spTree>
    <p:extLst>
      <p:ext uri="{BB962C8B-B14F-4D97-AF65-F5344CB8AC3E}">
        <p14:creationId xmlns:p14="http://schemas.microsoft.com/office/powerpoint/2010/main" val="2832929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13</a:t>
            </a:fld>
            <a:endParaRPr lang="en-US"/>
          </a:p>
        </p:txBody>
      </p:sp>
    </p:spTree>
    <p:extLst>
      <p:ext uri="{BB962C8B-B14F-4D97-AF65-F5344CB8AC3E}">
        <p14:creationId xmlns:p14="http://schemas.microsoft.com/office/powerpoint/2010/main" val="2495484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14</a:t>
            </a:fld>
            <a:endParaRPr lang="en-US"/>
          </a:p>
        </p:txBody>
      </p:sp>
    </p:spTree>
    <p:extLst>
      <p:ext uri="{BB962C8B-B14F-4D97-AF65-F5344CB8AC3E}">
        <p14:creationId xmlns:p14="http://schemas.microsoft.com/office/powerpoint/2010/main" val="487215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15</a:t>
            </a:fld>
            <a:endParaRPr lang="en-US"/>
          </a:p>
        </p:txBody>
      </p:sp>
    </p:spTree>
    <p:extLst>
      <p:ext uri="{BB962C8B-B14F-4D97-AF65-F5344CB8AC3E}">
        <p14:creationId xmlns:p14="http://schemas.microsoft.com/office/powerpoint/2010/main" val="3222287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called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1199093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static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825803" y="2208723"/>
            <a:ext cx="4501167"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17</a:t>
            </a:fld>
            <a:endParaRPr lang="en-US"/>
          </a:p>
        </p:txBody>
      </p:sp>
    </p:spTree>
    <p:extLst>
      <p:ext uri="{BB962C8B-B14F-4D97-AF65-F5344CB8AC3E}">
        <p14:creationId xmlns:p14="http://schemas.microsoft.com/office/powerpoint/2010/main" val="2877702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18</a:t>
            </a:fld>
            <a:endParaRPr lang="en-US"/>
          </a:p>
        </p:txBody>
      </p:sp>
    </p:spTree>
    <p:extLst>
      <p:ext uri="{BB962C8B-B14F-4D97-AF65-F5344CB8AC3E}">
        <p14:creationId xmlns:p14="http://schemas.microsoft.com/office/powerpoint/2010/main" val="1100601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400" dirty="0"/>
              <a:t>When B is constructed its C component is constructed in its memory footprint. That means that C is constructed as part of B’s construction.</a:t>
            </a:r>
          </a:p>
          <a:p>
            <a:r>
              <a:rPr lang="en-US" sz="2400" dirty="0"/>
              <a:t>When D is constructed its base B is constructed in its memory footprint. So B is constructed as part of D’s construction.</a:t>
            </a:r>
          </a:p>
          <a:p>
            <a:r>
              <a:rPr lang="en-US" sz="2400" dirty="0"/>
              <a:t>These are required events that affect the syntax of the constructors we write.</a:t>
            </a:r>
          </a:p>
          <a:p>
            <a:pPr lvl="1"/>
            <a:r>
              <a:rPr lang="en-US" sz="2000" dirty="0"/>
              <a:t>We use an initialization sequence for B to determine how C is to be constructed.</a:t>
            </a:r>
          </a:p>
          <a:p>
            <a:pPr lvl="1"/>
            <a:r>
              <a:rPr lang="en-US" sz="20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3101875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9161-EBD9-48DC-ABCC-6F0F71A6E50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D515C14-773F-4136-9CA3-6874C6634792}"/>
              </a:ext>
            </a:extLst>
          </p:cNvPr>
          <p:cNvSpPr>
            <a:spLocks noGrp="1"/>
          </p:cNvSpPr>
          <p:nvPr>
            <p:ph idx="1"/>
          </p:nvPr>
        </p:nvSpPr>
        <p:spPr/>
        <p:txBody>
          <a:bodyPr/>
          <a:lstStyle/>
          <a:p>
            <a:r>
              <a:rPr lang="en-US" dirty="0"/>
              <a:t>C++ Models is the title of the first chapter of a “</a:t>
            </a:r>
            <a:r>
              <a:rPr lang="en-US" dirty="0">
                <a:hlinkClick r:id="rId2"/>
              </a:rPr>
              <a:t>C++ Story</a:t>
            </a:r>
            <a:r>
              <a:rPr lang="en-US" dirty="0"/>
              <a:t>”</a:t>
            </a:r>
          </a:p>
          <a:p>
            <a:r>
              <a:rPr lang="en-US" dirty="0"/>
              <a:t>The story is a fairly thorough walk through the C++ programming language.</a:t>
            </a:r>
          </a:p>
          <a:p>
            <a:r>
              <a:rPr lang="en-US" dirty="0"/>
              <a:t>It provides reference material for a set of </a:t>
            </a:r>
            <a:r>
              <a:rPr lang="en-US" dirty="0">
                <a:hlinkClick r:id="rId3"/>
              </a:rPr>
              <a:t>repositories</a:t>
            </a:r>
            <a:r>
              <a:rPr lang="en-US" dirty="0"/>
              <a:t> – 61 at last count – that hold source code for utilities, tools, components, and demonstrations.</a:t>
            </a:r>
          </a:p>
          <a:p>
            <a:r>
              <a:rPr lang="en-US" dirty="0"/>
              <a:t>The </a:t>
            </a:r>
            <a:r>
              <a:rPr lang="en-US" dirty="0">
                <a:hlinkClick r:id="rId4"/>
              </a:rPr>
              <a:t>website</a:t>
            </a:r>
            <a:r>
              <a:rPr lang="en-US" dirty="0"/>
              <a:t>, of which the repositories are a part, provides a curated set of programming resources developed from courses I taught at Syracuse University.</a:t>
            </a:r>
          </a:p>
        </p:txBody>
      </p:sp>
      <p:sp>
        <p:nvSpPr>
          <p:cNvPr id="4" name="Slide Number Placeholder 3">
            <a:extLst>
              <a:ext uri="{FF2B5EF4-FFF2-40B4-BE49-F238E27FC236}">
                <a16:creationId xmlns:a16="http://schemas.microsoft.com/office/drawing/2014/main" id="{A735D70F-936F-44E6-B768-ED85D723DCF8}"/>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338734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01167"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1280875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7.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21</a:t>
            </a:fld>
            <a:endParaRPr lang="en-US"/>
          </a:p>
        </p:txBody>
      </p:sp>
    </p:spTree>
    <p:extLst>
      <p:ext uri="{BB962C8B-B14F-4D97-AF65-F5344CB8AC3E}">
        <p14:creationId xmlns:p14="http://schemas.microsoft.com/office/powerpoint/2010/main" val="1191583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22</a:t>
            </a:fld>
            <a:endParaRPr lang="en-US"/>
          </a:p>
        </p:txBody>
      </p:sp>
    </p:spTree>
    <p:extLst>
      <p:ext uri="{BB962C8B-B14F-4D97-AF65-F5344CB8AC3E}">
        <p14:creationId xmlns:p14="http://schemas.microsoft.com/office/powerpoint/2010/main" val="1539332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B597-9CE0-4BDE-8DBF-14DEFB696DB3}"/>
              </a:ext>
            </a:extLst>
          </p:cNvPr>
          <p:cNvSpPr>
            <a:spLocks noGrp="1"/>
          </p:cNvSpPr>
          <p:nvPr>
            <p:ph type="title"/>
          </p:nvPr>
        </p:nvSpPr>
        <p:spPr>
          <a:xfrm>
            <a:off x="838200" y="365125"/>
            <a:ext cx="10515600" cy="961399"/>
          </a:xfrm>
          <a:solidFill>
            <a:schemeClr val="bg2"/>
          </a:solidFill>
        </p:spPr>
        <p:txBody>
          <a:bodyPr/>
          <a:lstStyle/>
          <a:p>
            <a:r>
              <a:rPr lang="en-US" dirty="0"/>
              <a:t>Conclusions</a:t>
            </a:r>
          </a:p>
        </p:txBody>
      </p:sp>
      <p:sp>
        <p:nvSpPr>
          <p:cNvPr id="3" name="Content Placeholder 2">
            <a:extLst>
              <a:ext uri="{FF2B5EF4-FFF2-40B4-BE49-F238E27FC236}">
                <a16:creationId xmlns:a16="http://schemas.microsoft.com/office/drawing/2014/main" id="{510D5770-03A0-448C-A291-CB10F9B55D66}"/>
              </a:ext>
            </a:extLst>
          </p:cNvPr>
          <p:cNvSpPr>
            <a:spLocks noGrp="1"/>
          </p:cNvSpPr>
          <p:nvPr>
            <p:ph idx="1"/>
          </p:nvPr>
        </p:nvSpPr>
        <p:spPr>
          <a:xfrm>
            <a:off x="838200" y="1687132"/>
            <a:ext cx="10515600" cy="4489831"/>
          </a:xfrm>
        </p:spPr>
        <p:txBody>
          <a:bodyPr>
            <a:noAutofit/>
          </a:bodyPr>
          <a:lstStyle/>
          <a:p>
            <a:r>
              <a:rPr lang="en-US" sz="2400" dirty="0"/>
              <a:t>If you understand the 7 models, we’ve covered, I think you will find C++ syntax and semantics to be consistent and sensible.</a:t>
            </a:r>
          </a:p>
          <a:p>
            <a:r>
              <a:rPr lang="en-US" sz="2400" dirty="0"/>
              <a:t>Some particular parts of the language discussed in the C++ Story but not here are intricate and require some study to master:</a:t>
            </a:r>
          </a:p>
          <a:p>
            <a:pPr lvl="1"/>
            <a:r>
              <a:rPr lang="en-US" sz="2000" dirty="0"/>
              <a:t>Template type deduction</a:t>
            </a:r>
          </a:p>
          <a:p>
            <a:pPr lvl="1"/>
            <a:r>
              <a:rPr lang="en-US" sz="2000" dirty="0"/>
              <a:t>Function overload resolution</a:t>
            </a:r>
          </a:p>
          <a:p>
            <a:pPr lvl="1"/>
            <a:r>
              <a:rPr lang="en-US" sz="2000" dirty="0"/>
              <a:t>Template metaprogramming</a:t>
            </a:r>
          </a:p>
          <a:p>
            <a:r>
              <a:rPr lang="en-US" sz="2400" dirty="0"/>
              <a:t>But template type deduction and template function resolution just seem to work without deep analysis most of the time.</a:t>
            </a:r>
          </a:p>
          <a:p>
            <a:r>
              <a:rPr lang="en-US" sz="2400" dirty="0"/>
              <a:t>Template metaprogramming is used largely be library developers, but that is getting easier to use with each new version of the C++ standard.</a:t>
            </a:r>
          </a:p>
        </p:txBody>
      </p:sp>
      <p:sp>
        <p:nvSpPr>
          <p:cNvPr id="4" name="Slide Number Placeholder 3">
            <a:extLst>
              <a:ext uri="{FF2B5EF4-FFF2-40B4-BE49-F238E27FC236}">
                <a16:creationId xmlns:a16="http://schemas.microsoft.com/office/drawing/2014/main" id="{5303FFBC-A3BA-4CD9-9623-2D9E837E32E7}"/>
              </a:ext>
            </a:extLst>
          </p:cNvPr>
          <p:cNvSpPr>
            <a:spLocks noGrp="1"/>
          </p:cNvSpPr>
          <p:nvPr>
            <p:ph type="sldNum" sz="quarter" idx="12"/>
          </p:nvPr>
        </p:nvSpPr>
        <p:spPr/>
        <p:txBody>
          <a:bodyPr/>
          <a:lstStyle/>
          <a:p>
            <a:fld id="{519FA752-D1CF-498F-B0BD-05E47309CED3}" type="slidenum">
              <a:rPr lang="en-US" smtClean="0"/>
              <a:t>23</a:t>
            </a:fld>
            <a:endParaRPr lang="en-US"/>
          </a:p>
        </p:txBody>
      </p:sp>
    </p:spTree>
    <p:extLst>
      <p:ext uri="{BB962C8B-B14F-4D97-AF65-F5344CB8AC3E}">
        <p14:creationId xmlns:p14="http://schemas.microsoft.com/office/powerpoint/2010/main" val="1695196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24</a:t>
            </a:fld>
            <a:endParaRPr lang="en-US"/>
          </a:p>
        </p:txBody>
      </p:sp>
    </p:spTree>
    <p:extLst>
      <p:ext uri="{BB962C8B-B14F-4D97-AF65-F5344CB8AC3E}">
        <p14:creationId xmlns:p14="http://schemas.microsoft.com/office/powerpoint/2010/main" val="148831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p:txBody>
          <a:bodyPr/>
          <a:lstStyle/>
          <a:p>
            <a:r>
              <a:rPr lang="en-US" dirty="0"/>
              <a:t>C++ is a large and ambitious language.</a:t>
            </a:r>
          </a:p>
          <a:p>
            <a:r>
              <a:rPr lang="en-US" dirty="0"/>
              <a:t>Models help us understand important features of the language</a:t>
            </a:r>
          </a:p>
          <a:p>
            <a:pPr lvl="1"/>
            <a:r>
              <a:rPr lang="en-US" dirty="0"/>
              <a:t>Show the internal consistency of the language</a:t>
            </a:r>
          </a:p>
          <a:p>
            <a:pPr lvl="1"/>
            <a:r>
              <a:rPr lang="en-US" dirty="0"/>
              <a:t>Help us understand and use it effectively</a:t>
            </a:r>
          </a:p>
          <a:p>
            <a:r>
              <a:rPr lang="en-US" dirty="0"/>
              <a:t>We will consider:</a:t>
            </a:r>
          </a:p>
          <a:p>
            <a:pPr lvl="1"/>
            <a:r>
              <a:rPr lang="en-US" dirty="0"/>
              <a:t>Code Structure, Compilation, and Execution</a:t>
            </a:r>
          </a:p>
          <a:p>
            <a:pPr lvl="1"/>
            <a:r>
              <a:rPr lang="en-US" dirty="0"/>
              <a:t>Use of memory</a:t>
            </a:r>
          </a:p>
          <a:p>
            <a:pPr lvl="1"/>
            <a:r>
              <a:rPr lang="en-US" dirty="0"/>
              <a:t>Classes and the C++ object model</a:t>
            </a:r>
          </a:p>
          <a:p>
            <a:pPr lvl="1"/>
            <a:r>
              <a:rPr lang="en-US" dirty="0"/>
              <a:t>Templates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3</a:t>
            </a:fld>
            <a:endParaRPr lang="en-US"/>
          </a:p>
        </p:txBody>
      </p:sp>
    </p:spTree>
    <p:extLst>
      <p:ext uri="{BB962C8B-B14F-4D97-AF65-F5344CB8AC3E}">
        <p14:creationId xmlns:p14="http://schemas.microsoft.com/office/powerpoint/2010/main" val="265809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903444"/>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506828"/>
            <a:ext cx="10515600" cy="4670135"/>
          </a:xfrm>
        </p:spPr>
        <p:txBody>
          <a:bodyPr/>
          <a:lstStyle/>
          <a:p>
            <a:r>
              <a:rPr lang="en-US" dirty="0"/>
              <a:t>The ideas discussed in this presentation are drawn from a series of web pages here: </a:t>
            </a:r>
            <a:br>
              <a:rPr lang="en-US" dirty="0"/>
            </a:br>
            <a:r>
              <a:rPr lang="en-US" dirty="0"/>
              <a:t>	</a:t>
            </a:r>
            <a:r>
              <a:rPr lang="en-US" dirty="0">
                <a:hlinkClick r:id="rId2"/>
              </a:rPr>
              <a:t>https://JimFawcett.github.io/CppStory_Models.html</a:t>
            </a:r>
            <a:br>
              <a:rPr lang="en-US" dirty="0"/>
            </a:br>
            <a:endParaRPr lang="en-US" dirty="0"/>
          </a:p>
          <a:p>
            <a:r>
              <a:rPr lang="en-US" dirty="0"/>
              <a:t>You can find code examples that demonstrate ideas presented here in a repository: </a:t>
            </a:r>
            <a:br>
              <a:rPr lang="en-US" dirty="0"/>
            </a:br>
            <a:r>
              <a:rPr lang="en-US" dirty="0"/>
              <a:t>	</a:t>
            </a:r>
            <a:r>
              <a:rPr lang="en-US" dirty="0">
                <a:hlinkClick r:id="rId3"/>
              </a:rPr>
              <a:t>https://github.com/JimFawcett/CppStory</a:t>
            </a:r>
            <a:r>
              <a:rPr lang="en-US" dirty="0"/>
              <a:t> </a:t>
            </a:r>
            <a:br>
              <a:rPr lang="en-US" dirty="0"/>
            </a:br>
            <a:endParaRPr lang="en-US" dirty="0"/>
          </a:p>
          <a:p>
            <a:r>
              <a:rPr lang="en-US" dirty="0"/>
              <a:t>And that code repository is documented here:</a:t>
            </a:r>
            <a:br>
              <a:rPr lang="en-US" dirty="0"/>
            </a:br>
            <a:r>
              <a:rPr lang="en-US" dirty="0"/>
              <a:t>	</a:t>
            </a:r>
            <a:r>
              <a:rPr lang="en-US" dirty="0">
                <a:hlinkClick r:id="rId4"/>
              </a:rPr>
              <a:t>https://JimFawcett.github.io/CppStoryRepo.html</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4015714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https://jimfawcett.github.io/CppStory_Models.html#structure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Files are units of construction</a:t>
            </a:r>
          </a:p>
          <a:p>
            <a:pPr lvl="1"/>
            <a:r>
              <a:rPr lang="en-US" sz="2000" dirty="0"/>
              <a:t>Packages are units of documentation </a:t>
            </a:r>
          </a:p>
          <a:p>
            <a:pPr lvl="1"/>
            <a:r>
              <a:rPr lang="en-US" sz="2000" dirty="0"/>
              <a:t>The C++ build system does not recognize packages, but it does recognize projects.</a:t>
            </a:r>
          </a:p>
          <a:p>
            <a:pPr lvl="1"/>
            <a:r>
              <a:rPr lang="en-US" sz="2000" dirty="0"/>
              <a:t>Packages are simply groups of one or more files, stored in a single directory, annotated with comments to support understanding, test, and maintenance, with a project for building.</a:t>
            </a:r>
          </a:p>
          <a:p>
            <a:r>
              <a:rPr lang="en-US" sz="2400" dirty="0"/>
              <a:t>Packages are units of documentation and translation</a:t>
            </a:r>
          </a:p>
          <a:p>
            <a:pPr lvl="1"/>
            <a:r>
              <a:rPr lang="en-US" sz="2000" dirty="0"/>
              <a:t>Each has a Visual Studio project or make file</a:t>
            </a:r>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3230229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4962144" cy="624625"/>
          </a:xfrm>
        </p:spPr>
        <p:txBody>
          <a:bodyPr/>
          <a:lstStyle/>
          <a:p>
            <a:r>
              <a:rPr lang="en-US" dirty="0"/>
              <a:t>Example – Files and Packages </a:t>
            </a:r>
          </a:p>
        </p:txBody>
      </p:sp>
      <p:pic>
        <p:nvPicPr>
          <p:cNvPr id="6" name="Content Placeholder 5" descr="A close up of a logo&#10;&#10;Description automatically generated">
            <a:extLst>
              <a:ext uri="{FF2B5EF4-FFF2-40B4-BE49-F238E27FC236}">
                <a16:creationId xmlns:a16="http://schemas.microsoft.com/office/drawing/2014/main" id="{3AA7F8AB-73C7-4159-A217-6AD47F264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4817" y="567812"/>
            <a:ext cx="3696237" cy="2015543"/>
          </a:xfrm>
        </p:spPr>
      </p:pic>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3932237" cy="4568222"/>
          </a:xfrm>
        </p:spPr>
        <p:txBody>
          <a:bodyPr>
            <a:normAutofit/>
          </a:bodyPr>
          <a:lstStyle/>
          <a:p>
            <a:pPr marL="285750" indent="-285750">
              <a:buFont typeface="Arial" panose="020B0604020202020204" pitchFamily="34" charset="0"/>
              <a:buChar char="•"/>
            </a:pPr>
            <a:r>
              <a:rPr lang="en-US" sz="1800" dirty="0"/>
              <a:t>The diagram at the top shows a set of packages that represent the files shown at the bottom.</a:t>
            </a:r>
          </a:p>
          <a:p>
            <a:pPr marL="285750" indent="-285750">
              <a:buFont typeface="Arial" panose="020B0604020202020204" pitchFamily="34" charset="0"/>
              <a:buChar char="•"/>
            </a:pPr>
            <a:r>
              <a:rPr lang="en-US" sz="1800" dirty="0"/>
              <a:t>The file diagram shows file include relationships.</a:t>
            </a:r>
          </a:p>
          <a:p>
            <a:pPr marL="742950" lvl="1" indent="-285750">
              <a:buFont typeface="Arial" panose="020B0604020202020204" pitchFamily="34" charset="0"/>
              <a:buChar char="•"/>
            </a:pPr>
            <a:r>
              <a:rPr lang="en-US" sz="1600" dirty="0"/>
              <a:t>Both Executive.cpp and Component_B.cpp include a header file </a:t>
            </a:r>
            <a:r>
              <a:rPr lang="en-US" sz="1600" dirty="0" err="1"/>
              <a:t>Component_A_Factory.h</a:t>
            </a:r>
            <a:endParaRPr lang="en-US" sz="1600" dirty="0"/>
          </a:p>
          <a:p>
            <a:pPr marL="742950" lvl="1" indent="-285750">
              <a:buFont typeface="Arial" panose="020B0604020202020204" pitchFamily="34" charset="0"/>
              <a:buChar char="•"/>
            </a:pPr>
            <a:r>
              <a:rPr lang="en-US" sz="1600" dirty="0"/>
              <a:t>Include files provide type information that is declared elsewhere.</a:t>
            </a:r>
          </a:p>
          <a:p>
            <a:pPr marL="285750" indent="-285750">
              <a:buFont typeface="Arial" panose="020B0604020202020204" pitchFamily="34" charset="0"/>
              <a:buChar char="•"/>
            </a:pPr>
            <a:r>
              <a:rPr lang="en-US" sz="1800" dirty="0"/>
              <a:t>The </a:t>
            </a:r>
            <a:r>
              <a:rPr lang="en-US" sz="1800" dirty="0" err="1"/>
              <a:t>Component_A</a:t>
            </a:r>
            <a:r>
              <a:rPr lang="en-US" sz="1800" dirty="0"/>
              <a:t> package includes all the files with names containing </a:t>
            </a:r>
            <a:r>
              <a:rPr lang="en-US" sz="1800" dirty="0" err="1"/>
              <a:t>Component_A</a:t>
            </a:r>
            <a:r>
              <a:rPr lang="en-US" sz="1800" dirty="0"/>
              <a:t>.</a:t>
            </a:r>
          </a:p>
          <a:p>
            <a:pPr marL="285750" indent="-285750">
              <a:buFont typeface="Arial" panose="020B0604020202020204" pitchFamily="34" charset="0"/>
              <a:buChar char="•"/>
            </a:pPr>
            <a:r>
              <a:rPr lang="en-US" sz="1800" dirty="0"/>
              <a:t>Code for this example:</a:t>
            </a:r>
            <a:br>
              <a:rPr lang="en-US" sz="1800" dirty="0"/>
            </a:br>
            <a:r>
              <a:rPr lang="en-US" dirty="0">
                <a:hlinkClick r:id="rId3"/>
              </a:rPr>
              <a:t>https://github.com/JimFawcett/CppStory</a:t>
            </a:r>
            <a:r>
              <a:rPr lang="en-US" dirty="0"/>
              <a:t> in Chapter1-Structure</a:t>
            </a:r>
            <a:endParaRPr lang="en-US" sz="1800" dirty="0"/>
          </a:p>
        </p:txBody>
      </p:sp>
      <p:pic>
        <p:nvPicPr>
          <p:cNvPr id="8" name="Picture 7" descr="A screenshot of a cell phone&#10;&#10;Description automatically generated">
            <a:extLst>
              <a:ext uri="{FF2B5EF4-FFF2-40B4-BE49-F238E27FC236}">
                <a16:creationId xmlns:a16="http://schemas.microsoft.com/office/drawing/2014/main" id="{10E9495C-3979-4CE5-8A56-30E3ADA270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6095" y="2646608"/>
            <a:ext cx="6529387" cy="3546989"/>
          </a:xfrm>
          <a:prstGeom prst="rect">
            <a:avLst/>
          </a:prstGeom>
        </p:spPr>
      </p:pic>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6</a:t>
            </a:fld>
            <a:endParaRPr lang="en-US"/>
          </a:p>
        </p:txBody>
      </p:sp>
    </p:spTree>
    <p:extLst>
      <p:ext uri="{BB962C8B-B14F-4D97-AF65-F5344CB8AC3E}">
        <p14:creationId xmlns:p14="http://schemas.microsoft.com/office/powerpoint/2010/main" val="167723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Classes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8" y="1577662"/>
            <a:ext cx="4530702" cy="4291326"/>
          </a:xfrm>
        </p:spPr>
        <p:txBody>
          <a:bodyPr>
            <a:normAutofit/>
          </a:bodyPr>
          <a:lstStyle/>
          <a:p>
            <a:pPr marL="285750" indent="-285750">
              <a:buFont typeface="Arial" panose="020B0604020202020204" pitchFamily="34" charset="0"/>
              <a:buChar char="•"/>
            </a:pPr>
            <a:r>
              <a:rPr lang="en-US" sz="1800" dirty="0"/>
              <a:t>This diagram shows classes that are defined in each of the files from the previous slide.</a:t>
            </a:r>
          </a:p>
          <a:p>
            <a:pPr marL="742950" lvl="1" indent="-285750">
              <a:buFont typeface="Arial" panose="020B0604020202020204" pitchFamily="34" charset="0"/>
              <a:buChar char="•"/>
            </a:pPr>
            <a:r>
              <a:rPr lang="en-US" sz="1600" dirty="0" err="1"/>
              <a:t>IComponent_A</a:t>
            </a:r>
            <a:r>
              <a:rPr lang="en-US" sz="1600" dirty="0"/>
              <a:t> is an interface</a:t>
            </a:r>
            <a:r>
              <a:rPr lang="en-US" sz="1600" baseline="30000" dirty="0"/>
              <a:t>1</a:t>
            </a:r>
            <a:r>
              <a:rPr lang="en-US" sz="1600" dirty="0"/>
              <a:t> for </a:t>
            </a:r>
            <a:r>
              <a:rPr lang="en-US" sz="1600" dirty="0" err="1"/>
              <a:t>Component_A</a:t>
            </a:r>
            <a:endParaRPr lang="en-US" sz="1600" dirty="0"/>
          </a:p>
          <a:p>
            <a:pPr marL="742950" lvl="1" indent="-285750">
              <a:buFont typeface="Arial" panose="020B0604020202020204" pitchFamily="34" charset="0"/>
              <a:buChar char="•"/>
            </a:pPr>
            <a:r>
              <a:rPr lang="en-US" sz="1600" dirty="0" err="1"/>
              <a:t>Component_A</a:t>
            </a:r>
            <a:r>
              <a:rPr lang="en-US" sz="1600" dirty="0"/>
              <a:t> implements the interface to provide exported services</a:t>
            </a:r>
          </a:p>
          <a:p>
            <a:pPr marL="742950" lvl="1" indent="-285750">
              <a:buFont typeface="Arial" panose="020B0604020202020204" pitchFamily="34" charset="0"/>
              <a:buChar char="•"/>
            </a:pPr>
            <a:r>
              <a:rPr lang="en-US" sz="1600" dirty="0" err="1"/>
              <a:t>Component_B</a:t>
            </a:r>
            <a:r>
              <a:rPr lang="en-US" sz="1600" dirty="0"/>
              <a:t> doesn’t provide an interface, composes class Helper</a:t>
            </a:r>
          </a:p>
          <a:p>
            <a:pPr marL="742950" lvl="1" indent="-285750">
              <a:buFont typeface="Arial" panose="020B0604020202020204" pitchFamily="34" charset="0"/>
              <a:buChar char="•"/>
            </a:pPr>
            <a:r>
              <a:rPr lang="en-US" sz="1600" dirty="0" err="1"/>
              <a:t>Component_B</a:t>
            </a:r>
            <a:r>
              <a:rPr lang="en-US" sz="1600" dirty="0"/>
              <a:t> uses </a:t>
            </a:r>
            <a:r>
              <a:rPr lang="en-US" sz="1600" dirty="0" err="1"/>
              <a:t>Component_A</a:t>
            </a:r>
            <a:r>
              <a:rPr lang="en-US" sz="1600" dirty="0"/>
              <a:t> through its interface and factory</a:t>
            </a:r>
            <a:r>
              <a:rPr lang="en-US" sz="1600" baseline="30000" dirty="0"/>
              <a:t>2</a:t>
            </a:r>
          </a:p>
          <a:p>
            <a:pPr marL="742950" lvl="1" indent="-285750">
              <a:buFont typeface="Arial" panose="020B0604020202020204" pitchFamily="34" charset="0"/>
              <a:buChar char="•"/>
            </a:pPr>
            <a:r>
              <a:rPr lang="en-US" sz="1600" dirty="0"/>
              <a:t>Executive uses </a:t>
            </a:r>
            <a:r>
              <a:rPr lang="en-US" sz="1600" dirty="0" err="1"/>
              <a:t>Component_A</a:t>
            </a:r>
            <a:r>
              <a:rPr lang="en-US" sz="1600" dirty="0"/>
              <a:t> through its interface, composes </a:t>
            </a:r>
            <a:r>
              <a:rPr lang="en-US" sz="1600" dirty="0" err="1"/>
              <a:t>Component_B</a:t>
            </a:r>
            <a:endParaRPr lang="en-US" sz="1600" dirty="0"/>
          </a:p>
          <a:p>
            <a:pPr lvl="1"/>
            <a:endParaRPr lang="en-US" sz="1600" dirty="0"/>
          </a:p>
          <a:p>
            <a:pPr marL="800100" lvl="1" indent="-342900">
              <a:buFont typeface="+mj-lt"/>
              <a:buAutoNum type="arabicPeriod"/>
            </a:pPr>
            <a:r>
              <a:rPr lang="en-US" sz="1200" dirty="0"/>
              <a:t>C++ does not have an interface construct.  We use structs with pure virtual functions for that purpose.</a:t>
            </a:r>
          </a:p>
          <a:p>
            <a:pPr marL="800100" lvl="1" indent="-342900">
              <a:buFont typeface="+mj-lt"/>
              <a:buAutoNum type="arabicPeriod"/>
            </a:pPr>
            <a:r>
              <a:rPr lang="en-US" sz="1200" dirty="0" err="1"/>
              <a:t>Component_A’s</a:t>
            </a:r>
            <a:r>
              <a:rPr lang="en-US" sz="1200" dirty="0"/>
              <a:t> factory is implemented with a function, so is not shown here.</a:t>
            </a:r>
          </a:p>
        </p:txBody>
      </p:sp>
      <p:cxnSp>
        <p:nvCxnSpPr>
          <p:cNvPr id="8" name="Straight Connector 7">
            <a:extLst>
              <a:ext uri="{FF2B5EF4-FFF2-40B4-BE49-F238E27FC236}">
                <a16:creationId xmlns:a16="http://schemas.microsoft.com/office/drawing/2014/main" id="{A0AA847F-98E5-435C-A972-EA49111218B1}"/>
              </a:ext>
            </a:extLst>
          </p:cNvPr>
          <p:cNvCxnSpPr/>
          <p:nvPr/>
        </p:nvCxnSpPr>
        <p:spPr>
          <a:xfrm>
            <a:off x="1378039" y="4823138"/>
            <a:ext cx="3561009"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7</a:t>
            </a:fld>
            <a:endParaRPr lang="en-US"/>
          </a:p>
        </p:txBody>
      </p:sp>
      <p:pic>
        <p:nvPicPr>
          <p:cNvPr id="10" name="Content Placeholder 9" descr="A picture containing clock&#10;&#10;Description automatically generated">
            <a:extLst>
              <a:ext uri="{FF2B5EF4-FFF2-40B4-BE49-F238E27FC236}">
                <a16:creationId xmlns:a16="http://schemas.microsoft.com/office/drawing/2014/main" id="{E0BDCAD8-4168-4CA7-9978-B8F3C5757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2800" y="1709737"/>
            <a:ext cx="4752975" cy="3429000"/>
          </a:xfrm>
        </p:spPr>
      </p:pic>
    </p:spTree>
    <p:extLst>
      <p:ext uri="{BB962C8B-B14F-4D97-AF65-F5344CB8AC3E}">
        <p14:creationId xmlns:p14="http://schemas.microsoft.com/office/powerpoint/2010/main" val="81798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the interface </a:t>
            </a:r>
            <a:r>
              <a:rPr lang="en-US" sz="2400" dirty="0" err="1"/>
              <a:t>IComponent_A.h</a:t>
            </a:r>
            <a:r>
              <a:rPr lang="en-US" sz="2400" dirty="0"/>
              <a:t> and the factory header </a:t>
            </a:r>
            <a:r>
              <a:rPr lang="en-US" sz="2400" dirty="0" err="1"/>
              <a:t>Component_A_Factory.h</a:t>
            </a:r>
            <a:r>
              <a:rPr lang="en-US" sz="2400" dirty="0"/>
              <a:t> you will see they have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917074"/>
            <a:ext cx="3856149" cy="1569660"/>
          </a:xfrm>
          <a:prstGeom prst="rect">
            <a:avLst/>
          </a:prstGeom>
          <a:noFill/>
        </p:spPr>
        <p:txBody>
          <a:bodyPr wrap="square" rtlCol="0">
            <a:spAutoFit/>
          </a:bodyPr>
          <a:lstStyle/>
          <a:p>
            <a:r>
              <a:rPr lang="en-US" sz="1600" b="1" dirty="0">
                <a:latin typeface="Consolas" panose="020B0609020204030204" pitchFamily="49" charset="0"/>
              </a:rPr>
              <a:t>struct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void say() = 0;</a:t>
            </a:r>
          </a:p>
          <a:p>
            <a:r>
              <a:rPr lang="en-US" sz="1600" b="1" dirty="0">
                <a:latin typeface="Consolas" panose="020B0609020204030204" pitchFamily="49" charset="0"/>
              </a:rPr>
              <a:t>};</a:t>
            </a:r>
          </a:p>
          <a:p>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69039" y="2917074"/>
            <a:ext cx="5487473" cy="861774"/>
          </a:xfrm>
          <a:prstGeom prst="rect">
            <a:avLst/>
          </a:prstGeom>
          <a:noFill/>
        </p:spPr>
        <p:txBody>
          <a:bodyPr wrap="square" rtlCol="0">
            <a:spAutoFit/>
          </a:bodyPr>
          <a:lstStyle/>
          <a:p>
            <a:r>
              <a:rPr lang="en-US" sz="1600" b="1" dirty="0">
                <a:latin typeface="Consolas" panose="020B0609020204030204" pitchFamily="49" charset="0"/>
              </a:rPr>
              <a:t>inline std::</a:t>
            </a:r>
            <a:r>
              <a:rPr lang="en-US" sz="1600" b="1" dirty="0" err="1">
                <a:latin typeface="Consolas" panose="020B0609020204030204" pitchFamily="49" charset="0"/>
              </a:rPr>
              <a:t>unique_ptr</a:t>
            </a:r>
            <a:r>
              <a:rPr lang="en-US" sz="1600" b="1" dirty="0">
                <a:latin typeface="Consolas" panose="020B0609020204030204" pitchFamily="49" charset="0"/>
              </a:rPr>
              <a:t>&lt;</a:t>
            </a:r>
            <a:r>
              <a:rPr lang="en-US" sz="1600" b="1" dirty="0" err="1">
                <a:latin typeface="Consolas" panose="020B0609020204030204" pitchFamily="49" charset="0"/>
              </a:rPr>
              <a:t>IComponent_A</a:t>
            </a:r>
            <a:r>
              <a:rPr lang="en-US" sz="1600" b="1" dirty="0">
                <a:latin typeface="Consolas" panose="020B0609020204030204" pitchFamily="49" charset="0"/>
              </a:rPr>
              <a:t>&gt; </a:t>
            </a:r>
            <a:r>
              <a:rPr lang="en-US" sz="1600" b="1" dirty="0" err="1">
                <a:latin typeface="Consolas" panose="020B0609020204030204" pitchFamily="49" charset="0"/>
              </a:rPr>
              <a:t>createComponent_A</a:t>
            </a:r>
            <a:r>
              <a:rPr lang="en-US" sz="1600" b="1" dirty="0">
                <a:latin typeface="Consolas" panose="020B0609020204030204" pitchFamily="49" charset="0"/>
              </a:rPr>
              <a:t>(const std::string&amp; id);</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and factory header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8</a:t>
            </a:fld>
            <a:endParaRPr lang="en-US"/>
          </a:p>
        </p:txBody>
      </p:sp>
    </p:spTree>
    <p:extLst>
      <p:ext uri="{BB962C8B-B14F-4D97-AF65-F5344CB8AC3E}">
        <p14:creationId xmlns:p14="http://schemas.microsoft.com/office/powerpoint/2010/main" val="77530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dirty="0"/>
              <a:t>2. Compilation Model	</a:t>
            </a:r>
            <a:r>
              <a:rPr lang="en-US" sz="1400" dirty="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dirty="0"/>
              <a:t>The C++ build process translates each *.</a:t>
            </a:r>
            <a:r>
              <a:rPr lang="en-US" sz="1800" dirty="0" err="1"/>
              <a:t>cpp</a:t>
            </a:r>
            <a:r>
              <a:rPr lang="en-US" sz="1800" dirty="0"/>
              <a:t> file independently.</a:t>
            </a:r>
          </a:p>
          <a:p>
            <a:r>
              <a:rPr lang="en-US" sz="1800" dirty="0"/>
              <a:t>We say that a *.</a:t>
            </a:r>
            <a:r>
              <a:rPr lang="en-US" sz="1800" dirty="0" err="1"/>
              <a:t>cpp</a:t>
            </a:r>
            <a:r>
              <a:rPr lang="en-US" sz="1800" dirty="0"/>
              <a:t> file and all its include files are a translation unit.</a:t>
            </a:r>
          </a:p>
          <a:p>
            <a:r>
              <a:rPr lang="en-US" sz="1800" dirty="0"/>
              <a:t>Translation begins by inserting the contents of each included *.h file into the *.</a:t>
            </a:r>
            <a:r>
              <a:rPr lang="en-US" sz="1800" dirty="0" err="1"/>
              <a:t>cpp</a:t>
            </a:r>
            <a:r>
              <a:rPr lang="en-US" sz="1800" dirty="0"/>
              <a:t> file at the site of the include.</a:t>
            </a:r>
          </a:p>
          <a:p>
            <a:r>
              <a:rPr lang="en-US" sz="1800" dirty="0"/>
              <a:t>That is then compiled into an object file, *.obj.</a:t>
            </a:r>
          </a:p>
          <a:p>
            <a:r>
              <a:rPr lang="en-US" sz="1800" dirty="0"/>
              <a:t>That process is repeated for all </a:t>
            </a:r>
            <a:r>
              <a:rPr lang="en-US" sz="1800" dirty="0" err="1"/>
              <a:t>cpp</a:t>
            </a:r>
            <a:r>
              <a:rPr lang="en-US" sz="1800" dirty="0"/>
              <a:t> files in the current build.</a:t>
            </a:r>
          </a:p>
          <a:p>
            <a:r>
              <a:rPr lang="en-US" sz="1800" dirty="0"/>
              <a:t>The linker then binds the obj files into an executable.</a:t>
            </a:r>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9</a:t>
            </a:fld>
            <a:endParaRPr lang="en-US"/>
          </a:p>
        </p:txBody>
      </p:sp>
    </p:spTree>
    <p:extLst>
      <p:ext uri="{BB962C8B-B14F-4D97-AF65-F5344CB8AC3E}">
        <p14:creationId xmlns:p14="http://schemas.microsoft.com/office/powerpoint/2010/main" val="4136815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3040</Words>
  <Application>Microsoft Office PowerPoint</Application>
  <PresentationFormat>Widescreen</PresentationFormat>
  <Paragraphs>230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Consolas</vt:lpstr>
      <vt:lpstr>Office Theme</vt:lpstr>
      <vt:lpstr>C++ Models</vt:lpstr>
      <vt:lpstr>Background</vt:lpstr>
      <vt:lpstr>Prologue</vt:lpstr>
      <vt:lpstr>Presentation Resources</vt:lpstr>
      <vt:lpstr>1. Code Structure https://jimfawcett.github.io/CppStory_Models.html#structure</vt:lpstr>
      <vt:lpstr>Example – Files and Packages </vt:lpstr>
      <vt:lpstr>Example - Classes</vt:lpstr>
      <vt:lpstr>Use of Interfaces and Factories</vt:lpstr>
      <vt:lpstr>2. Compilation Model https://jimfawcett.github.io/CppStory_Models.html#compil</vt:lpstr>
      <vt:lpstr>Compilation Model</vt:lpstr>
      <vt:lpstr>3. Program Execution https://jimfawcett.github.io/CppStory_Models.html#execute</vt:lpstr>
      <vt:lpstr>Use of program memory</vt:lpstr>
      <vt:lpstr>Interaction with the Execution Environment</vt:lpstr>
      <vt:lpstr>4. Memory Model https://JimFawcett.github.io/CppStory_Models.html#memory</vt:lpstr>
      <vt:lpstr>Control of entity placement in memory</vt:lpstr>
      <vt:lpstr>5. Classes  https://jimfawcett.github.io/CppStory_Models.html#class</vt:lpstr>
      <vt:lpstr>Point Class</vt:lpstr>
      <vt:lpstr>6. C++ Object Model https://jimfawcett.github.io/CppStory_Models.html#objmodel</vt:lpstr>
      <vt:lpstr>Object Construction</vt:lpstr>
      <vt:lpstr>Value Types</vt:lpstr>
      <vt:lpstr>7. Templates  https://jimfawcett.github.io/CppStory_Models.html#templ</vt:lpstr>
      <vt:lpstr>Template overloads and Specialization</vt:lpstr>
      <vt:lpstr>Conclusions</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54</cp:revision>
  <cp:lastPrinted>2020-02-03T21:50:44Z</cp:lastPrinted>
  <dcterms:created xsi:type="dcterms:W3CDTF">2020-02-03T12:39:42Z</dcterms:created>
  <dcterms:modified xsi:type="dcterms:W3CDTF">2020-02-04T15:40:28Z</dcterms:modified>
</cp:coreProperties>
</file>