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8"/>
  </p:notesMasterIdLst>
  <p:sldIdLst>
    <p:sldId id="256" r:id="rId2"/>
    <p:sldId id="286" r:id="rId3"/>
    <p:sldId id="282" r:id="rId4"/>
    <p:sldId id="257" r:id="rId5"/>
    <p:sldId id="312" r:id="rId6"/>
    <p:sldId id="304" r:id="rId7"/>
    <p:sldId id="317" r:id="rId8"/>
    <p:sldId id="319" r:id="rId9"/>
    <p:sldId id="321" r:id="rId10"/>
    <p:sldId id="322" r:id="rId11"/>
    <p:sldId id="320" r:id="rId12"/>
    <p:sldId id="311" r:id="rId13"/>
    <p:sldId id="323" r:id="rId14"/>
    <p:sldId id="313" r:id="rId15"/>
    <p:sldId id="325" r:id="rId16"/>
    <p:sldId id="326" r:id="rId17"/>
    <p:sldId id="327" r:id="rId18"/>
    <p:sldId id="324" r:id="rId19"/>
    <p:sldId id="328" r:id="rId20"/>
    <p:sldId id="275" r:id="rId21"/>
    <p:sldId id="329" r:id="rId22"/>
    <p:sldId id="276" r:id="rId23"/>
    <p:sldId id="330" r:id="rId24"/>
    <p:sldId id="290" r:id="rId25"/>
    <p:sldId id="315" r:id="rId26"/>
    <p:sldId id="331" r:id="rId27"/>
    <p:sldId id="308" r:id="rId28"/>
    <p:sldId id="260" r:id="rId29"/>
    <p:sldId id="303" r:id="rId30"/>
    <p:sldId id="302" r:id="rId31"/>
    <p:sldId id="283" r:id="rId32"/>
    <p:sldId id="262" r:id="rId33"/>
    <p:sldId id="263" r:id="rId34"/>
    <p:sldId id="264" r:id="rId35"/>
    <p:sldId id="309" r:id="rId36"/>
    <p:sldId id="265" r:id="rId37"/>
    <p:sldId id="310" r:id="rId38"/>
    <p:sldId id="267" r:id="rId39"/>
    <p:sldId id="306" r:id="rId40"/>
    <p:sldId id="269" r:id="rId41"/>
    <p:sldId id="271" r:id="rId42"/>
    <p:sldId id="272" r:id="rId43"/>
    <p:sldId id="270" r:id="rId44"/>
    <p:sldId id="316" r:id="rId45"/>
    <p:sldId id="281" r:id="rId46"/>
    <p:sldId id="268" r:id="rId47"/>
  </p:sldIdLst>
  <p:sldSz cx="12192000" cy="6858000"/>
  <p:notesSz cx="9296400" cy="701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5822" autoAdjust="0"/>
  </p:normalViewPr>
  <p:slideViewPr>
    <p:cSldViewPr snapToGrid="0">
      <p:cViewPr varScale="1">
        <p:scale>
          <a:sx n="92" d="100"/>
          <a:sy n="92" d="100"/>
        </p:scale>
        <p:origin x="700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46" d="100"/>
        <a:sy n="46" d="100"/>
      </p:scale>
      <p:origin x="0" y="-56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014" y="0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9DEAE6-0538-4445-AC69-E9546F37B6FF}" type="datetimeFigureOut">
              <a:rPr lang="en-US" smtClean="0"/>
              <a:t>3/28/2020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46350" y="876300"/>
            <a:ext cx="4203700" cy="2365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30482" y="3373516"/>
            <a:ext cx="7435436" cy="276058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658444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014" y="6658444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3A7E65-4A82-4B4C-B03C-96C4DC1D0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882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63824-9266-4CD7-A1D5-23BF9606F9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45ECEE-72A4-4D7C-9788-E2167B01D8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A54A25-BF1A-4F63-BF2E-0E466A6FF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BA8CD-9D66-40F3-B663-5AE3FCC8E640}" type="datetime1">
              <a:rPr lang="en-US" smtClean="0"/>
              <a:t>3/28/2020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8ABA8E-43E0-457A-85FE-DD602102D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0B6F0D-6E77-4FDC-BE63-61E94B2DE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069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A5E9E-F5B5-4B8C-9182-A31F0D39A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04C096-CFA8-4249-851A-B1184ED806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1DCE1A-B050-4CC4-B1FF-D263CB7ED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15081-8781-4CE2-BA8A-F30EB62592DB}" type="datetime1">
              <a:rPr lang="en-US" smtClean="0"/>
              <a:t>3/28/2020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4A9751-B61C-4C1F-89A5-44649FA2D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255C96-DE3C-4E6B-A56A-F0CCB4E3B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5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89E335-0ECA-4FC9-8A83-5F719FFAAC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221756-D5C7-4552-BE78-CC664C785A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1A9FCD-7E99-45F5-B562-EA9F50EE2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6B19E-3845-4454-9B00-81A37311B2DB}" type="datetime1">
              <a:rPr lang="en-US" smtClean="0"/>
              <a:t>3/28/2020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22C492-BD4A-4676-BF96-DACC7B5AE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D462B-DF41-4C30-B9DE-9EBC52DE1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690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80064-D146-47DE-96FD-4ABCED2AA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B14F8-D1BA-4CB4-9956-B508AE669B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166793-FC80-4309-8118-26A3886AB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D0182-F02D-41FA-88F8-DAAE45FECD96}" type="datetime1">
              <a:rPr lang="en-US" smtClean="0"/>
              <a:t>3/28/2020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50FF94-E98D-428A-99D1-F90850476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7C5898-0E73-4228-8E11-EDF0C4B83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585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E6703-C9C1-44F8-971A-BD03FB158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ACF9C5-29B3-4295-B478-8162F934AC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22BC47-8889-4875-94B4-7F42E06B2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D5E3A-970B-45DB-AC65-C654B1C83769}" type="datetime1">
              <a:rPr lang="en-US" smtClean="0"/>
              <a:t>3/28/2020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97B86C-ABD9-49AB-AEC9-631C14712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669A9D-AE67-4516-BC80-D08E7E78F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275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7C2EF-B562-4119-A10C-BC91903B8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55D39-E889-4955-BEF1-8E19052D60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3CEE5F-D1B1-4BB8-A568-5D8B516A12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82D715-0ABA-452F-8D22-16247EC72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75F36-CE33-4D01-AEC1-8AE85EBDD5C0}" type="datetime1">
              <a:rPr lang="en-US" smtClean="0"/>
              <a:t>3/28/2020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B11FAC-0E14-43BB-85AB-58F28B77E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49492-20DD-4E91-B465-E0B91756C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770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4D6C6-FF3F-44D5-8751-DE80126B7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BAE63A-2DA2-46E1-A168-01B9A6EDCC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18E711-6819-4E83-9DC2-593E6CDDCA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495D0F-83D5-4681-AB5D-AA3AE092F4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398943-7825-4AB3-A486-35F1523BC6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2D7AC8-0D32-4E67-846C-4C963101C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2ED4E-FBDA-4929-861C-48D0B255396D}" type="datetime1">
              <a:rPr lang="en-US" smtClean="0"/>
              <a:t>3/28/2020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F73353-AEA2-46A2-B631-0CD46BFE7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A3C9E8-5123-4C88-AFC9-FFF134BA4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253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89AE1-E74B-40E7-89BB-27D06E6C1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B87CF9-957A-43D9-BDC3-9E205CFA5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74C8E-8698-45E5-8BD5-3125D835571A}" type="datetime1">
              <a:rPr lang="en-US" smtClean="0"/>
              <a:t>3/28/2020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DDDC1C-7116-4EF0-B73A-641075EAC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8E5F30-081B-4EEB-B2F7-57F82BD0C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081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A8C38D-45C0-4E1B-B5A0-E1A854A89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EADE5-9122-4DD1-9AF9-D9EE601260DA}" type="datetime1">
              <a:rPr lang="en-US" smtClean="0"/>
              <a:t>3/28/2020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4350CF-11D5-4C28-B43C-8C525505C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888740-201B-4500-B2E9-7F545476C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373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98100-79B8-4F2F-850E-8FF50C398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37F57-0697-44DF-AB26-A59A79147A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5A97E6-8C79-4143-ADA8-340B8420B9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0C2C5D-A248-4FCC-9C77-176BD14E6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EE2CB-ACA5-4190-BF2E-27B23A7D63ED}" type="datetime1">
              <a:rPr lang="en-US" smtClean="0"/>
              <a:t>3/28/2020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7D26A3-7C52-48BF-BB19-F85864F13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552653-FF7C-40FE-8E07-A36536625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620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2B6A7-D3A1-44D2-BEF8-3DA6D02D1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116B11-051F-4581-B21B-5F89DBF12C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5A3B97-2CC1-40EB-819C-3D2F0992C4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82649B-2E76-4522-9F35-9F07FC157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1D197-35A9-4BC6-A7E3-13AE8964F43E}" type="datetime1">
              <a:rPr lang="en-US" smtClean="0"/>
              <a:t>3/28/2020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BDF97C-BDEC-4446-A209-BFA3CDD0B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6C49E4-0ACD-4B0E-BEA3-4486046F7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889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CD88FB-264F-4F30-A62E-FF9487A6E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33E8C3-1C52-4AEA-90E1-13DBF65EF7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1B0A07-691E-41D2-81B5-6491492E2B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174D4B-69CC-457D-9299-B97313C54882}" type="datetime1">
              <a:rPr lang="en-US" smtClean="0"/>
              <a:t>3/28/2020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486E6F-F3BC-443C-9929-F6F4EBF5D3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4BEA80-0936-406F-830F-2742FD0F0D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9FA752-D1CF-498F-B0BD-05E47309C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033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jimfawcett.github.io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jimfawcett.github.io/RustStory_Models.html#ownership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jimfawcett.github.io/RustStory_Models.html#objmodel" TargetMode="Externa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jimfawcett.github.io/RustStory_Models.html#generics" TargetMode="Externa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jimfawcett.github.io/RustStory_Models.html#structure" TargetMode="Externa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jimfawcett.github.io/Resources/RustModels.pdf" TargetMode="External"/><Relationship Id="rId2" Type="http://schemas.openxmlformats.org/officeDocument/2006/relationships/hyperlink" Target="https://jimfawcett.github.io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jimfawcett.github.io/CppRepositories.html" TargetMode="External"/><Relationship Id="rId4" Type="http://schemas.openxmlformats.org/officeDocument/2006/relationships/hyperlink" Target="https://jimfawcett.github.io/CppStory_Prologue.html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hyperlink" Target="https://github.com/JimFawcett/RustBasicDemos/" TargetMode="External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jimfawcett.github.io/RustStory_Models.html#build" TargetMode="Externa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jimfawcett.github.io/RustStory_Models.html#execution" TargetMode="Externa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jimfawcett.github.io/RustStory_Models.html" TargetMode="External"/><Relationship Id="rId2" Type="http://schemas.openxmlformats.org/officeDocument/2006/relationships/hyperlink" Target="https://jimfawcett.github.io/RustStory_Prologue.html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s://jimfawcett.github.io/RustStory_Models.html#epilogue" TargetMode="Externa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s://crates.io/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jimfawcett.github.io/RustStory_Prologue.html" TargetMode="External"/><Relationship Id="rId2" Type="http://schemas.openxmlformats.org/officeDocument/2006/relationships/hyperlink" Target="https://jimfawcett.github.io/RustStory_Models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jimfawcett.github.io/Resources/RustModels.pdf" TargetMode="External"/><Relationship Id="rId4" Type="http://schemas.openxmlformats.org/officeDocument/2006/relationships/hyperlink" Target="https://jimfawcett.github.io/RustBasicDemos.html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jimfawcett.github.io/RustStory_Models.html#types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1F950-B483-4831-A37F-784D41C54C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155310"/>
          </a:xfrm>
        </p:spPr>
        <p:txBody>
          <a:bodyPr/>
          <a:lstStyle/>
          <a:p>
            <a:r>
              <a:rPr lang="en-US" dirty="0"/>
              <a:t>Rust Models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CD4FAC-1FAC-470C-A1D5-392002A7D0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81450"/>
            <a:ext cx="9144000" cy="1276349"/>
          </a:xfrm>
        </p:spPr>
        <p:txBody>
          <a:bodyPr>
            <a:normAutofit/>
          </a:bodyPr>
          <a:lstStyle/>
          <a:p>
            <a:r>
              <a:rPr lang="en-US" sz="2800" dirty="0"/>
              <a:t>Jim Fawcett</a:t>
            </a:r>
          </a:p>
          <a:p>
            <a:r>
              <a:rPr lang="en-US" sz="2800" dirty="0">
                <a:hlinkClick r:id="rId2"/>
              </a:rPr>
              <a:t>https://JimFawcett.github.io</a:t>
            </a:r>
            <a:r>
              <a:rPr lang="en-US" sz="2800" dirty="0"/>
              <a:t> </a:t>
            </a:r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494378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B8393-34FE-4E8B-B18B-99DFDCEFC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27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C7AA0-849A-46D3-9084-A9B3B65B0F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519518"/>
            <a:ext cx="5811371" cy="4657445"/>
          </a:xfrm>
        </p:spPr>
        <p:txBody>
          <a:bodyPr>
            <a:normAutofit/>
          </a:bodyPr>
          <a:lstStyle/>
          <a:p>
            <a:r>
              <a:rPr lang="en-US" dirty="0"/>
              <a:t>Prevent access to unowned memory:</a:t>
            </a:r>
          </a:p>
          <a:p>
            <a:pPr lvl="1"/>
            <a:r>
              <a:rPr lang="en-US" dirty="0"/>
              <a:t>let mut v = </a:t>
            </a:r>
            <a:r>
              <a:rPr lang="en-US" dirty="0" err="1"/>
              <a:t>Vec</a:t>
            </a:r>
            <a:r>
              <a:rPr lang="en-US" dirty="0"/>
              <a:t>::&lt;f64&gt;::new();</a:t>
            </a:r>
          </a:p>
          <a:p>
            <a:pPr lvl="1"/>
            <a:r>
              <a:rPr lang="en-US" dirty="0" err="1"/>
              <a:t>v.push</a:t>
            </a:r>
            <a:r>
              <a:rPr lang="en-US" dirty="0"/>
              <a:t>(1.0), …</a:t>
            </a:r>
          </a:p>
          <a:p>
            <a:pPr lvl="1"/>
            <a:r>
              <a:rPr lang="en-US" dirty="0"/>
              <a:t>for x in v {</a:t>
            </a:r>
            <a:br>
              <a:rPr lang="en-US" dirty="0"/>
            </a:br>
            <a:r>
              <a:rPr lang="en-US" dirty="0"/>
              <a:t>	print!(“\n  {}”, x)</a:t>
            </a:r>
            <a:br>
              <a:rPr lang="en-US" dirty="0"/>
            </a:br>
            <a:r>
              <a:rPr lang="en-US" dirty="0"/>
              <a:t>}</a:t>
            </a:r>
          </a:p>
          <a:p>
            <a:pPr lvl="1"/>
            <a:r>
              <a:rPr lang="en-US" dirty="0"/>
              <a:t>for i in 0…3 {</a:t>
            </a:r>
            <a:br>
              <a:rPr lang="en-US" dirty="0"/>
            </a:br>
            <a:r>
              <a:rPr lang="en-US" dirty="0"/>
              <a:t>	print!(“\n  {}”, v[i]);</a:t>
            </a:r>
            <a:br>
              <a:rPr lang="en-US" dirty="0"/>
            </a:br>
            <a:r>
              <a:rPr lang="en-US" dirty="0"/>
              <a:t>}</a:t>
            </a:r>
          </a:p>
          <a:p>
            <a:pPr lvl="1"/>
            <a:r>
              <a:rPr lang="en-US" dirty="0"/>
              <a:t>If bound 3 is incorrect, will panic, not allowing access to unowned memory.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7C2D5BC-F263-4257-BD7E-4A2B3A8358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24868" y="2104257"/>
            <a:ext cx="4771464" cy="3435723"/>
          </a:xfrm>
        </p:spPr>
        <p:txBody>
          <a:bodyPr/>
          <a:lstStyle/>
          <a:p>
            <a:pPr lvl="1"/>
            <a:r>
              <a:rPr lang="en-US" dirty="0"/>
              <a:t>Rust knows the size of almost all values, and uses that in for loops like the first.</a:t>
            </a:r>
          </a:p>
          <a:p>
            <a:pPr lvl="1"/>
            <a:r>
              <a:rPr lang="en-US" dirty="0"/>
              <a:t>We can cause access to unowned memory, but that results in aborting the program without allowing access to unowned memory.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6ABC81-EF6D-4585-A81B-B0BFC98DB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10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9F629D5-24C0-49BF-B9D3-2AB393C38C9B}"/>
              </a:ext>
            </a:extLst>
          </p:cNvPr>
          <p:cNvSpPr txBox="1">
            <a:spLocks/>
          </p:cNvSpPr>
          <p:nvPr/>
        </p:nvSpPr>
        <p:spPr>
          <a:xfrm>
            <a:off x="838200" y="429519"/>
            <a:ext cx="10515600" cy="858369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Safe Type System - Rust	</a:t>
            </a:r>
          </a:p>
        </p:txBody>
      </p:sp>
    </p:spTree>
    <p:extLst>
      <p:ext uri="{BB962C8B-B14F-4D97-AF65-F5344CB8AC3E}">
        <p14:creationId xmlns:p14="http://schemas.microsoft.com/office/powerpoint/2010/main" val="908016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C7AA0-849A-46D3-9084-A9B3B65B0F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6582"/>
            <a:ext cx="10515600" cy="464167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Rust is a type safe language, avoiding undefined behavior.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Rust’s type system prevents data races in multi-threaded programs, based on its ownership model.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We won’t discuss data races further in these notes.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It provides level of performance and access to machine resources needed for system programming.</a:t>
            </a:r>
          </a:p>
          <a:p>
            <a:pPr>
              <a:lnSpc>
                <a:spcPct val="100000"/>
              </a:lnSpc>
            </a:pPr>
            <a:endParaRPr lang="en-US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6ABC81-EF6D-4585-A81B-B0BFC98DB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11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9F629D5-24C0-49BF-B9D3-2AB393C38C9B}"/>
              </a:ext>
            </a:extLst>
          </p:cNvPr>
          <p:cNvSpPr txBox="1">
            <a:spLocks/>
          </p:cNvSpPr>
          <p:nvPr/>
        </p:nvSpPr>
        <p:spPr>
          <a:xfrm>
            <a:off x="838200" y="429519"/>
            <a:ext cx="10515600" cy="858369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Safe Type System - Rust	</a:t>
            </a:r>
          </a:p>
        </p:txBody>
      </p:sp>
    </p:spTree>
    <p:extLst>
      <p:ext uri="{BB962C8B-B14F-4D97-AF65-F5344CB8AC3E}">
        <p14:creationId xmlns:p14="http://schemas.microsoft.com/office/powerpoint/2010/main" val="37574065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1F950-B483-4831-A37F-784D41C54C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155310"/>
          </a:xfrm>
        </p:spPr>
        <p:txBody>
          <a:bodyPr/>
          <a:lstStyle/>
          <a:p>
            <a:r>
              <a:rPr lang="en-US" dirty="0"/>
              <a:t>Ownership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CD4FAC-1FAC-470C-A1D5-392002A7D0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81450"/>
            <a:ext cx="9144000" cy="1276349"/>
          </a:xfrm>
        </p:spPr>
        <p:txBody>
          <a:bodyPr>
            <a:normAutofit/>
          </a:bodyPr>
          <a:lstStyle/>
          <a:p>
            <a:r>
              <a:rPr lang="en-US" sz="2000" dirty="0">
                <a:hlinkClick r:id="rId2"/>
              </a:rPr>
              <a:t>https://jimfawcett.github.io/RustStory_Models.html#ownership</a:t>
            </a:r>
            <a:r>
              <a:rPr lang="en-US" sz="2000" dirty="0"/>
              <a:t> </a:t>
            </a: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45568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D9B43-DA8C-42BC-B61B-06AE880C5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2004"/>
          </a:xfrm>
        </p:spPr>
        <p:txBody>
          <a:bodyPr/>
          <a:lstStyle/>
          <a:p>
            <a:r>
              <a:rPr lang="en-US" dirty="0"/>
              <a:t>Rust Ownership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72BA2-3F48-4C89-AA86-171F47F77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8835"/>
            <a:ext cx="10515600" cy="4738128"/>
          </a:xfrm>
        </p:spPr>
        <p:txBody>
          <a:bodyPr/>
          <a:lstStyle/>
          <a:p>
            <a:r>
              <a:rPr lang="en-US" dirty="0"/>
              <a:t>Values in Rust have only one owner, defined by a let statement:</a:t>
            </a:r>
          </a:p>
          <a:p>
            <a:pPr lvl="1"/>
            <a:r>
              <a:rPr lang="en-US" dirty="0"/>
              <a:t>let x = 3;</a:t>
            </a:r>
          </a:p>
          <a:p>
            <a:pPr lvl="1"/>
            <a:r>
              <a:rPr lang="en-US" dirty="0"/>
              <a:t>let y = x;    // initialized with </a:t>
            </a:r>
            <a:r>
              <a:rPr lang="en-US" b="1" dirty="0"/>
              <a:t>copy</a:t>
            </a:r>
            <a:r>
              <a:rPr lang="en-US" dirty="0"/>
              <a:t> of x so x is still valid</a:t>
            </a:r>
          </a:p>
          <a:p>
            <a:pPr lvl="1"/>
            <a:r>
              <a:rPr lang="en-US" dirty="0"/>
              <a:t>let u = String::from(“a string”);</a:t>
            </a:r>
          </a:p>
          <a:p>
            <a:pPr lvl="1"/>
            <a:r>
              <a:rPr lang="en-US" dirty="0"/>
              <a:t>let v = u;    // u’s value moved to v, u is no longer valid</a:t>
            </a:r>
          </a:p>
          <a:p>
            <a:r>
              <a:rPr lang="en-US" dirty="0"/>
              <a:t>What’s the difference here?</a:t>
            </a:r>
          </a:p>
          <a:p>
            <a:pPr lvl="1"/>
            <a:r>
              <a:rPr lang="en-US" dirty="0"/>
              <a:t>x is an i32 (integer), is blittable, so is copy-able</a:t>
            </a:r>
          </a:p>
          <a:p>
            <a:pPr lvl="1"/>
            <a:r>
              <a:rPr lang="en-US" dirty="0"/>
              <a:t>u is a String, is not blittable (String chars are stored in heap), so is moved.</a:t>
            </a:r>
          </a:p>
          <a:p>
            <a:pPr lvl="1"/>
            <a:r>
              <a:rPr lang="en-US" dirty="0"/>
              <a:t>A move transfers ownership to the target and invalidates the source.</a:t>
            </a:r>
          </a:p>
          <a:p>
            <a:r>
              <a:rPr lang="en-US" dirty="0"/>
              <a:t>Blittable values can be copied, non-blittable values can only be moved.  A value is blittable if it can be copied with </a:t>
            </a:r>
            <a:r>
              <a:rPr lang="en-US" dirty="0" err="1"/>
              <a:t>memcpy</a:t>
            </a:r>
            <a:r>
              <a:rPr lang="en-US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C2328-B993-4F51-A49F-A8F03C7C1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9525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7146032A-F70B-43E1-9916-9DB46FFEB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0810"/>
          </a:xfrm>
        </p:spPr>
        <p:txBody>
          <a:bodyPr/>
          <a:lstStyle/>
          <a:p>
            <a:r>
              <a:rPr lang="en-US" dirty="0"/>
              <a:t>Move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4C816EB-9A56-4CB3-B3D6-421FA0A147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331258"/>
            <a:ext cx="5986182" cy="5210735"/>
          </a:xfrm>
        </p:spPr>
        <p:txBody>
          <a:bodyPr/>
          <a:lstStyle/>
          <a:p>
            <a:r>
              <a:rPr lang="en-US" dirty="0"/>
              <a:t>let s = String::from(“a string”);</a:t>
            </a:r>
          </a:p>
          <a:p>
            <a:pPr lvl="1"/>
            <a:r>
              <a:rPr lang="en-US" dirty="0"/>
              <a:t>s consists of a control block in stack memory and a character array in the heap. </a:t>
            </a:r>
          </a:p>
          <a:p>
            <a:r>
              <a:rPr lang="en-US" dirty="0"/>
              <a:t>let t = s;</a:t>
            </a:r>
          </a:p>
          <a:p>
            <a:pPr lvl="1"/>
            <a:r>
              <a:rPr lang="en-US" dirty="0"/>
              <a:t>s’s </a:t>
            </a:r>
            <a:r>
              <a:rPr lang="en-US" b="1" dirty="0"/>
              <a:t>control block </a:t>
            </a:r>
            <a:r>
              <a:rPr lang="en-US" dirty="0"/>
              <a:t>is </a:t>
            </a:r>
            <a:r>
              <a:rPr lang="en-US" dirty="0" err="1"/>
              <a:t>blitted</a:t>
            </a:r>
            <a:r>
              <a:rPr lang="en-US" dirty="0"/>
              <a:t> to t</a:t>
            </a:r>
          </a:p>
          <a:p>
            <a:pPr lvl="1"/>
            <a:r>
              <a:rPr lang="en-US" dirty="0"/>
              <a:t>That preserves the pointer to the heap character array.</a:t>
            </a:r>
          </a:p>
          <a:p>
            <a:pPr lvl="1"/>
            <a:r>
              <a:rPr lang="en-US" dirty="0"/>
              <a:t>So now t owns the string and s is marked as invalid.</a:t>
            </a:r>
          </a:p>
          <a:p>
            <a:r>
              <a:rPr lang="en-US" dirty="0"/>
              <a:t>This is fast.  Characters are not copied, only the small control block is copied.</a:t>
            </a:r>
          </a:p>
        </p:txBody>
      </p:sp>
      <p:pic>
        <p:nvPicPr>
          <p:cNvPr id="13" name="Content Placeholder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77131651-24F5-4F20-BE06-96B28DE9FB7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4382" y="1095936"/>
            <a:ext cx="4614804" cy="3301252"/>
          </a:xfrm>
        </p:spPr>
      </p:pic>
    </p:spTree>
    <p:extLst>
      <p:ext uri="{BB962C8B-B14F-4D97-AF65-F5344CB8AC3E}">
        <p14:creationId xmlns:p14="http://schemas.microsoft.com/office/powerpoint/2010/main" val="41951797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7146032A-F70B-43E1-9916-9DB46FFEB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0810"/>
          </a:xfrm>
        </p:spPr>
        <p:txBody>
          <a:bodyPr/>
          <a:lstStyle/>
          <a:p>
            <a:r>
              <a:rPr lang="en-US" dirty="0"/>
              <a:t>Immutable References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4C816EB-9A56-4CB3-B3D6-421FA0A147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331258"/>
            <a:ext cx="10515600" cy="5210735"/>
          </a:xfrm>
        </p:spPr>
        <p:txBody>
          <a:bodyPr/>
          <a:lstStyle/>
          <a:p>
            <a:r>
              <a:rPr lang="en-US" dirty="0"/>
              <a:t>Any number of immutable references may be declared for a value:</a:t>
            </a:r>
          </a:p>
          <a:p>
            <a:pPr lvl="1"/>
            <a:r>
              <a:rPr lang="en-US" dirty="0"/>
              <a:t>let mut s = String::from(“a string”);</a:t>
            </a:r>
          </a:p>
          <a:p>
            <a:pPr lvl="1"/>
            <a:r>
              <a:rPr lang="en-US" dirty="0"/>
              <a:t>let r1 = &amp;s;</a:t>
            </a:r>
          </a:p>
          <a:p>
            <a:pPr lvl="1"/>
            <a:r>
              <a:rPr lang="en-US" dirty="0"/>
              <a:t>let r2 = &amp;s;</a:t>
            </a:r>
          </a:p>
          <a:p>
            <a:r>
              <a:rPr lang="en-US" dirty="0"/>
              <a:t>The original owner can not mutate until all active references are dropped or go out of scope:</a:t>
            </a:r>
          </a:p>
          <a:p>
            <a:pPr lvl="1"/>
            <a:r>
              <a:rPr lang="en-US" dirty="0" err="1"/>
              <a:t>fn</a:t>
            </a:r>
            <a:r>
              <a:rPr lang="en-US" dirty="0"/>
              <a:t> show(s:&amp;String) { … }</a:t>
            </a:r>
          </a:p>
          <a:p>
            <a:pPr lvl="1"/>
            <a:r>
              <a:rPr lang="en-US" dirty="0"/>
              <a:t>let mut t = String::from(“another string”);</a:t>
            </a:r>
          </a:p>
          <a:p>
            <a:pPr lvl="1"/>
            <a:r>
              <a:rPr lang="en-US" dirty="0"/>
              <a:t>show(&amp;t);</a:t>
            </a:r>
          </a:p>
          <a:p>
            <a:pPr lvl="1"/>
            <a:r>
              <a:rPr lang="en-US" dirty="0" err="1"/>
              <a:t>t.push_str</a:t>
            </a:r>
            <a:r>
              <a:rPr lang="en-US" dirty="0"/>
              <a:t>(“ with more stuff”);    // mutation ok, &amp;t when out of scope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22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7146032A-F70B-43E1-9916-9DB46FFEB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0810"/>
          </a:xfrm>
        </p:spPr>
        <p:txBody>
          <a:bodyPr/>
          <a:lstStyle/>
          <a:p>
            <a:r>
              <a:rPr lang="en-US" dirty="0"/>
              <a:t>Mutable References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4C816EB-9A56-4CB3-B3D6-421FA0A147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331258"/>
            <a:ext cx="10515600" cy="5210735"/>
          </a:xfrm>
        </p:spPr>
        <p:txBody>
          <a:bodyPr/>
          <a:lstStyle/>
          <a:p>
            <a:r>
              <a:rPr lang="en-US" dirty="0"/>
              <a:t>Only one mutable reference may be declared for a value:</a:t>
            </a:r>
          </a:p>
          <a:p>
            <a:pPr lvl="1"/>
            <a:r>
              <a:rPr lang="en-US" dirty="0"/>
              <a:t>let mut s = String::from(“a string”);</a:t>
            </a:r>
          </a:p>
          <a:p>
            <a:pPr lvl="1"/>
            <a:r>
              <a:rPr lang="en-US" dirty="0"/>
              <a:t>let r1: &amp;mut String = &amp;mut s;</a:t>
            </a:r>
          </a:p>
          <a:p>
            <a:pPr lvl="1"/>
            <a:r>
              <a:rPr lang="en-US" dirty="0"/>
              <a:t>// let r2: &amp;mut String = &amp;mut s;    // won’t compile</a:t>
            </a:r>
          </a:p>
          <a:p>
            <a:pPr lvl="1"/>
            <a:r>
              <a:rPr lang="en-US" dirty="0"/>
              <a:t>// let r3 = &amp;s;                                    // won’t compile</a:t>
            </a:r>
          </a:p>
          <a:p>
            <a:r>
              <a:rPr lang="en-US" dirty="0"/>
              <a:t>The original owner can not mutate until active reference is dropped or goes out of scope (same as before):</a:t>
            </a:r>
          </a:p>
          <a:p>
            <a:pPr lvl="1"/>
            <a:r>
              <a:rPr lang="en-US" dirty="0" err="1"/>
              <a:t>fn</a:t>
            </a:r>
            <a:r>
              <a:rPr lang="en-US" dirty="0"/>
              <a:t> show(s:&amp;String) { … }</a:t>
            </a:r>
          </a:p>
          <a:p>
            <a:pPr lvl="1"/>
            <a:r>
              <a:rPr lang="en-US" dirty="0"/>
              <a:t>let mut t = String::from(“another string”);</a:t>
            </a:r>
          </a:p>
          <a:p>
            <a:pPr lvl="1"/>
            <a:r>
              <a:rPr lang="en-US" dirty="0"/>
              <a:t>show(&amp;t);    // copies reference to show stack frame, e.g., a borrow</a:t>
            </a:r>
          </a:p>
          <a:p>
            <a:pPr lvl="1"/>
            <a:r>
              <a:rPr lang="en-US" dirty="0" err="1"/>
              <a:t>t.push_str</a:t>
            </a:r>
            <a:r>
              <a:rPr lang="en-US" dirty="0"/>
              <a:t>(“ with more stuff”);    // mutation ok, &amp;mut t went out of scope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9570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9DCC9-7045-475C-86D2-34A3FD5F2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4940"/>
          </a:xfrm>
        </p:spPr>
        <p:txBody>
          <a:bodyPr/>
          <a:lstStyle/>
          <a:p>
            <a:r>
              <a:rPr lang="en-US" dirty="0"/>
              <a:t>Ownership summary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6743C2-F8A5-4C8C-A809-CDC3E1FCFA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4876"/>
            <a:ext cx="10515600" cy="4812087"/>
          </a:xfrm>
        </p:spPr>
        <p:txBody>
          <a:bodyPr/>
          <a:lstStyle/>
          <a:p>
            <a:r>
              <a:rPr lang="en-US" dirty="0"/>
              <a:t>These simple rules provide memory safety:</a:t>
            </a:r>
          </a:p>
          <a:p>
            <a:pPr lvl="1"/>
            <a:r>
              <a:rPr lang="en-US" dirty="0"/>
              <a:t>let x = y  ==&gt;  copy if blittable, otherwise move  ==&gt;  transfer of ownership</a:t>
            </a:r>
          </a:p>
          <a:p>
            <a:pPr lvl="1"/>
            <a:r>
              <a:rPr lang="en-US" dirty="0"/>
              <a:t>Can’t use y if moved from</a:t>
            </a:r>
          </a:p>
          <a:p>
            <a:pPr lvl="1"/>
            <a:r>
              <a:rPr lang="en-US" dirty="0"/>
              <a:t>let r1 = &amp;x; let r2 = &amp;x;  ==&gt;  may have any number of immutable references</a:t>
            </a:r>
          </a:p>
          <a:p>
            <a:pPr lvl="1"/>
            <a:r>
              <a:rPr lang="en-US" dirty="0"/>
              <a:t>x may not be mutated while there are active references</a:t>
            </a:r>
          </a:p>
          <a:p>
            <a:pPr lvl="1"/>
            <a:r>
              <a:rPr lang="en-US" dirty="0"/>
              <a:t>let mut z = …</a:t>
            </a:r>
          </a:p>
          <a:p>
            <a:pPr lvl="1"/>
            <a:r>
              <a:rPr lang="en-US" dirty="0"/>
              <a:t>Let r3 = &amp;mut z;  ==&gt;  may only have one mutable reference</a:t>
            </a:r>
          </a:p>
          <a:p>
            <a:r>
              <a:rPr lang="en-US" dirty="0"/>
              <a:t>References become inactive when they go out of scope or are dropped:</a:t>
            </a:r>
          </a:p>
          <a:p>
            <a:pPr lvl="1"/>
            <a:r>
              <a:rPr lang="en-US" dirty="0"/>
              <a:t>drop(r3);</a:t>
            </a:r>
          </a:p>
          <a:p>
            <a:r>
              <a:rPr lang="en-US" dirty="0"/>
              <a:t>Prefer use of references for pass by reference functions and methods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ADA5CC-D0EF-4BFE-A384-649B90368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773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1F950-B483-4831-A37F-784D41C54C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155310"/>
          </a:xfrm>
        </p:spPr>
        <p:txBody>
          <a:bodyPr/>
          <a:lstStyle/>
          <a:p>
            <a:r>
              <a:rPr lang="en-US" dirty="0"/>
              <a:t>Rust Object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CD4FAC-1FAC-470C-A1D5-392002A7D0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81450"/>
            <a:ext cx="9144000" cy="1276349"/>
          </a:xfrm>
        </p:spPr>
        <p:txBody>
          <a:bodyPr>
            <a:normAutofit/>
          </a:bodyPr>
          <a:lstStyle/>
          <a:p>
            <a:r>
              <a:rPr lang="en-US" sz="2000" dirty="0">
                <a:hlinkClick r:id="rId2"/>
              </a:rPr>
              <a:t>https://jimfawcett.github.io/RustStory_Models.html#objmodel</a:t>
            </a:r>
            <a:r>
              <a:rPr lang="en-US" sz="2000" dirty="0"/>
              <a:t> </a:t>
            </a: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712689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8B016-2DEF-454F-B781-DFEB6947D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0810"/>
          </a:xfrm>
        </p:spPr>
        <p:txBody>
          <a:bodyPr/>
          <a:lstStyle/>
          <a:p>
            <a:r>
              <a:rPr lang="en-US" dirty="0"/>
              <a:t>Rust Object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F805F2-7B06-466A-A69B-AAD0492C47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0747"/>
            <a:ext cx="10515600" cy="4906216"/>
          </a:xfrm>
        </p:spPr>
        <p:txBody>
          <a:bodyPr/>
          <a:lstStyle/>
          <a:p>
            <a:r>
              <a:rPr lang="en-US" dirty="0"/>
              <a:t>Rust does not have classes but structs are used in a way very similar to the way classes are used in C++.</a:t>
            </a:r>
          </a:p>
          <a:p>
            <a:r>
              <a:rPr lang="en-US" dirty="0"/>
              <a:t>Structs have:</a:t>
            </a:r>
          </a:p>
          <a:p>
            <a:pPr lvl="1"/>
            <a:r>
              <a:rPr lang="en-US" dirty="0"/>
              <a:t>Composed members, may be instances of language or user defined types.</a:t>
            </a:r>
          </a:p>
          <a:p>
            <a:pPr lvl="1"/>
            <a:r>
              <a:rPr lang="en-US" dirty="0"/>
              <a:t>Aggregated members, using the Box&lt;T&gt; construct:</a:t>
            </a:r>
          </a:p>
          <a:p>
            <a:pPr lvl="2"/>
            <a:r>
              <a:rPr lang="en-US" dirty="0"/>
              <a:t>Box&lt;T&gt; acts like a std::</a:t>
            </a:r>
            <a:r>
              <a:rPr lang="en-US" dirty="0" err="1"/>
              <a:t>unique_ptr</a:t>
            </a:r>
            <a:r>
              <a:rPr lang="en-US" dirty="0"/>
              <a:t>&lt;T&gt; in C++.</a:t>
            </a:r>
          </a:p>
          <a:p>
            <a:pPr lvl="1"/>
            <a:r>
              <a:rPr lang="en-US" dirty="0"/>
              <a:t>Methods - functions that accept &amp;self which is a reference to the instance invoking the function.  </a:t>
            </a:r>
          </a:p>
          <a:p>
            <a:pPr lvl="2"/>
            <a:r>
              <a:rPr lang="en-US" dirty="0"/>
              <a:t>&amp;self is similar to the C++ pointer this.</a:t>
            </a:r>
          </a:p>
          <a:p>
            <a:pPr lvl="1"/>
            <a:r>
              <a:rPr lang="en-US" dirty="0"/>
              <a:t>Traits - implemented by a struct, similar to Java or C# interfaces.</a:t>
            </a:r>
          </a:p>
          <a:p>
            <a:pPr lvl="1"/>
            <a:r>
              <a:rPr lang="en-US" dirty="0"/>
              <a:t>Access control - uses the keyword pub.</a:t>
            </a:r>
          </a:p>
          <a:p>
            <a:pPr lvl="2"/>
            <a:r>
              <a:rPr lang="en-US" dirty="0"/>
              <a:t>Anything not decorated with pub is private but accessible in the local crate.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94AEB4-C567-452E-BF59-CFDF084CB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413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530C3-134A-4DEF-B53D-18FBE75E9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C9AAC8-C9A5-4DB1-98A6-DA7E40FF74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“A model of a system or process is a theoretical description that can help you understand how the system or process works, or how it might work.”</a:t>
            </a:r>
            <a:br>
              <a:rPr lang="en-US" dirty="0"/>
            </a:br>
            <a:r>
              <a:rPr lang="en-US" dirty="0"/>
              <a:t>- collinsdictionary.com</a:t>
            </a:r>
            <a:br>
              <a:rPr lang="en-US" dirty="0"/>
            </a:br>
            <a:endParaRPr lang="en-US" dirty="0"/>
          </a:p>
          <a:p>
            <a:r>
              <a:rPr lang="en-US" dirty="0"/>
              <a:t>Models help us understand important features of a language</a:t>
            </a:r>
          </a:p>
          <a:p>
            <a:pPr lvl="1"/>
            <a:r>
              <a:rPr lang="en-US" dirty="0"/>
              <a:t>Use language effectively</a:t>
            </a:r>
          </a:p>
          <a:p>
            <a:pPr lvl="1"/>
            <a:r>
              <a:rPr lang="en-US" dirty="0"/>
              <a:t>Accelerate learning process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692D15-2CE5-4FD1-B97A-85166CB39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3492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6CE3FC0-2604-48E8-AC04-F72900C230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32112" y="3552644"/>
            <a:ext cx="4551829" cy="2425234"/>
          </a:xfrm>
        </p:spPr>
        <p:txBody>
          <a:bodyPr>
            <a:noAutofit/>
          </a:bodyPr>
          <a:lstStyle/>
          <a:p>
            <a:r>
              <a:rPr lang="en-US" sz="2000" dirty="0"/>
              <a:t>trait Show : Debug { … }</a:t>
            </a:r>
          </a:p>
          <a:p>
            <a:r>
              <a:rPr lang="en-US" sz="2000" dirty="0"/>
              <a:t>trait Size { … }</a:t>
            </a:r>
          </a:p>
          <a:p>
            <a:r>
              <a:rPr lang="en-US" sz="2000" dirty="0"/>
              <a:t>struct Test { x:i32, y:f64, }</a:t>
            </a:r>
          </a:p>
          <a:p>
            <a:r>
              <a:rPr lang="en-US" sz="2000" dirty="0" err="1"/>
              <a:t>impl</a:t>
            </a:r>
            <a:r>
              <a:rPr lang="en-US" sz="2000" dirty="0"/>
              <a:t> Show for Test { … }</a:t>
            </a:r>
          </a:p>
          <a:p>
            <a:r>
              <a:rPr lang="en-US" sz="2000" dirty="0" err="1"/>
              <a:t>impl</a:t>
            </a:r>
            <a:r>
              <a:rPr lang="en-US" sz="2000" dirty="0"/>
              <a:t> Size for Test { … }</a:t>
            </a:r>
          </a:p>
          <a:p>
            <a:r>
              <a:rPr lang="en-US" sz="2000" dirty="0" err="1"/>
              <a:t>impl</a:t>
            </a:r>
            <a:r>
              <a:rPr lang="en-US" sz="2000" dirty="0"/>
              <a:t> Test { … 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A0783E-829A-4AF2-891F-E4AA27A45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20</a:t>
            </a:fld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70189A5-E2E1-487C-A3F6-EF8C09225E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6147" y="3429000"/>
            <a:ext cx="4724400" cy="25908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E320557-3EE4-475D-9D74-9582DFE32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3575"/>
          </a:xfrm>
          <a:solidFill>
            <a:schemeClr val="bg1"/>
          </a:solidFill>
        </p:spPr>
        <p:txBody>
          <a:bodyPr/>
          <a:lstStyle/>
          <a:p>
            <a:r>
              <a:rPr lang="en-US" dirty="0"/>
              <a:t>Rust Object Model	</a:t>
            </a:r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646CF6FA-94F8-44AD-90BD-A2D384B8688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819" y="1028700"/>
            <a:ext cx="9612926" cy="2297622"/>
          </a:xfrm>
        </p:spPr>
      </p:pic>
    </p:spTree>
    <p:extLst>
      <p:ext uri="{BB962C8B-B14F-4D97-AF65-F5344CB8AC3E}">
        <p14:creationId xmlns:p14="http://schemas.microsoft.com/office/powerpoint/2010/main" val="11006015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B8BC7-EC5A-43AE-A977-44B68FBF0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0893"/>
          </a:xfrm>
        </p:spPr>
        <p:txBody>
          <a:bodyPr/>
          <a:lstStyle/>
          <a:p>
            <a:r>
              <a:rPr lang="en-US" dirty="0"/>
              <a:t>Implementing Traits and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202D0-A847-4B32-8644-89F7FF338D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53331"/>
            <a:ext cx="5181600" cy="4351338"/>
          </a:xfrm>
        </p:spPr>
        <p:txBody>
          <a:bodyPr/>
          <a:lstStyle/>
          <a:p>
            <a:r>
              <a:rPr lang="en-US" sz="2400" dirty="0"/>
              <a:t>trait Size {</a:t>
            </a:r>
            <a:br>
              <a:rPr lang="en-US" sz="2400" dirty="0"/>
            </a:br>
            <a:r>
              <a:rPr lang="en-US" sz="2400" dirty="0"/>
              <a:t>    </a:t>
            </a:r>
            <a:r>
              <a:rPr lang="en-US" sz="2400" dirty="0" err="1"/>
              <a:t>fn</a:t>
            </a:r>
            <a:r>
              <a:rPr lang="en-US" sz="2400" dirty="0"/>
              <a:t> size(&amp;self) -&gt; </a:t>
            </a:r>
            <a:r>
              <a:rPr lang="en-US" sz="2400" dirty="0" err="1"/>
              <a:t>usize</a:t>
            </a:r>
            <a:r>
              <a:rPr lang="en-US" sz="2400" dirty="0"/>
              <a:t>;</a:t>
            </a:r>
            <a:br>
              <a:rPr lang="en-US" sz="2400" dirty="0"/>
            </a:br>
            <a:r>
              <a:rPr lang="en-US" sz="2400" dirty="0"/>
              <a:t>}</a:t>
            </a:r>
          </a:p>
          <a:p>
            <a:r>
              <a:rPr lang="en-US" sz="2400" dirty="0"/>
              <a:t>trait Show : Debug {</a:t>
            </a:r>
            <a:br>
              <a:rPr lang="en-US" sz="2400" dirty="0"/>
            </a:br>
            <a:r>
              <a:rPr lang="en-US" sz="2400" dirty="0"/>
              <a:t>    </a:t>
            </a:r>
            <a:r>
              <a:rPr lang="en-US" sz="2400" dirty="0" err="1"/>
              <a:t>fn</a:t>
            </a:r>
            <a:r>
              <a:rPr lang="en-US" sz="2400" dirty="0"/>
              <a:t> show(&amp;self) {</a:t>
            </a:r>
            <a:br>
              <a:rPr lang="en-US" sz="2400" dirty="0"/>
            </a:br>
            <a:r>
              <a:rPr lang="en-US" sz="2400" dirty="0"/>
              <a:t>        print!(“\n  {:?}”, &amp;self);</a:t>
            </a:r>
            <a:br>
              <a:rPr lang="en-US" sz="2400" dirty="0"/>
            </a:br>
            <a:r>
              <a:rPr lang="en-US" sz="2400" dirty="0"/>
              <a:t>    }</a:t>
            </a:r>
            <a:br>
              <a:rPr lang="en-US" sz="2400" dirty="0"/>
            </a:br>
            <a:r>
              <a:rPr lang="en-US" sz="2400" dirty="0"/>
              <a:t>}</a:t>
            </a:r>
          </a:p>
          <a:p>
            <a:r>
              <a:rPr lang="en-US" sz="2400" dirty="0"/>
              <a:t>pub struct Test { x:i32, y:f64, }</a:t>
            </a:r>
          </a:p>
          <a:p>
            <a:r>
              <a:rPr lang="en-US" sz="2400" dirty="0" err="1"/>
              <a:t>impl</a:t>
            </a:r>
            <a:r>
              <a:rPr lang="en-US" sz="2400" dirty="0"/>
              <a:t> Size for Test {</a:t>
            </a:r>
            <a:br>
              <a:rPr lang="en-US" sz="2400" dirty="0"/>
            </a:br>
            <a:r>
              <a:rPr lang="en-US" sz="2400" dirty="0"/>
              <a:t>    </a:t>
            </a:r>
            <a:r>
              <a:rPr lang="en-US" sz="2400" dirty="0" err="1"/>
              <a:t>fn</a:t>
            </a:r>
            <a:r>
              <a:rPr lang="en-US" sz="2400" dirty="0"/>
              <a:t> size(&amp;self) -&gt; </a:t>
            </a:r>
            <a:r>
              <a:rPr lang="en-US" sz="2400" dirty="0" err="1"/>
              <a:t>usize</a:t>
            </a:r>
            <a:r>
              <a:rPr lang="en-US" sz="2400" dirty="0"/>
              <a:t> {</a:t>
            </a:r>
            <a:br>
              <a:rPr lang="en-US" sz="2400" dirty="0"/>
            </a:br>
            <a:r>
              <a:rPr lang="en-US" sz="2400" dirty="0"/>
              <a:t>        std::mem::</a:t>
            </a:r>
            <a:r>
              <a:rPr lang="en-US" sz="2400" dirty="0" err="1"/>
              <a:t>size_of</a:t>
            </a:r>
            <a:r>
              <a:rPr lang="en-US" sz="2400" dirty="0"/>
              <a:t>::&lt;Test&gt;()</a:t>
            </a:r>
            <a:br>
              <a:rPr lang="en-US" sz="2400" dirty="0"/>
            </a:br>
            <a:r>
              <a:rPr lang="en-US" sz="2400" dirty="0"/>
              <a:t>    }</a:t>
            </a:r>
            <a:br>
              <a:rPr lang="en-US" sz="2400" dirty="0"/>
            </a:br>
            <a:r>
              <a:rPr lang="en-US" sz="2400" dirty="0"/>
              <a:t>}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4FA09E-7DFD-4E0D-A019-8667F36B2D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6998" y="1253331"/>
            <a:ext cx="4793673" cy="4351338"/>
          </a:xfrm>
        </p:spPr>
        <p:txBody>
          <a:bodyPr>
            <a:normAutofit/>
          </a:bodyPr>
          <a:lstStyle/>
          <a:p>
            <a:r>
              <a:rPr lang="en-US" sz="2400" dirty="0" err="1"/>
              <a:t>impl</a:t>
            </a:r>
            <a:r>
              <a:rPr lang="en-US" sz="2400" dirty="0"/>
              <a:t> Show : Debug {</a:t>
            </a:r>
            <a:br>
              <a:rPr lang="en-US" sz="2400" dirty="0"/>
            </a:br>
            <a:r>
              <a:rPr lang="en-US" sz="2400" dirty="0"/>
              <a:t>    </a:t>
            </a:r>
            <a:r>
              <a:rPr lang="en-US" sz="2400" dirty="0" err="1"/>
              <a:t>fn</a:t>
            </a:r>
            <a:r>
              <a:rPr lang="en-US" sz="2400" dirty="0"/>
              <a:t> show(&amp;self) {</a:t>
            </a:r>
            <a:br>
              <a:rPr lang="en-US" sz="2400" dirty="0"/>
            </a:br>
            <a:r>
              <a:rPr lang="en-US" sz="2400" dirty="0"/>
              <a:t>        print!(“\n  {:?}”, &amp;self);</a:t>
            </a:r>
            <a:br>
              <a:rPr lang="en-US" sz="2400" dirty="0"/>
            </a:br>
            <a:r>
              <a:rPr lang="en-US" sz="2400" dirty="0"/>
              <a:t>    }</a:t>
            </a:r>
            <a:br>
              <a:rPr lang="en-US" sz="2400" dirty="0"/>
            </a:br>
            <a:r>
              <a:rPr lang="en-US" sz="2400" dirty="0"/>
              <a:t>}</a:t>
            </a:r>
          </a:p>
          <a:p>
            <a:r>
              <a:rPr lang="en-US" sz="2400" dirty="0" err="1"/>
              <a:t>impl</a:t>
            </a:r>
            <a:r>
              <a:rPr lang="en-US" sz="2400" dirty="0"/>
              <a:t> Test {</a:t>
            </a:r>
            <a:br>
              <a:rPr lang="en-US" sz="2400" dirty="0"/>
            </a:br>
            <a:r>
              <a:rPr lang="en-US" sz="2400" dirty="0"/>
              <a:t>    pub </a:t>
            </a:r>
            <a:r>
              <a:rPr lang="en-US" sz="2400" dirty="0" err="1"/>
              <a:t>fn</a:t>
            </a:r>
            <a:r>
              <a:rPr lang="en-US" sz="2400" dirty="0"/>
              <a:t> new() -&gt; Self {</a:t>
            </a:r>
            <a:br>
              <a:rPr lang="en-US" sz="2400" dirty="0"/>
            </a:br>
            <a:r>
              <a:rPr lang="en-US" sz="2400" dirty="0"/>
              <a:t>        Self { x:42, y:1.5, }</a:t>
            </a:r>
            <a:br>
              <a:rPr lang="en-US" sz="2400" dirty="0"/>
            </a:br>
            <a:r>
              <a:rPr lang="en-US" sz="2400" dirty="0"/>
              <a:t>    }</a:t>
            </a:r>
            <a:br>
              <a:rPr lang="en-US" sz="2400" dirty="0"/>
            </a:br>
            <a:r>
              <a:rPr lang="en-US" sz="2400" dirty="0"/>
              <a:t>}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7B275D-5F62-4A2E-85D7-AB0C05B78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4269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05BD46C-23DD-4B6D-B38B-BC569C8D8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1850"/>
            <a:ext cx="10515600" cy="652305"/>
          </a:xfrm>
        </p:spPr>
        <p:txBody>
          <a:bodyPr>
            <a:normAutofit fontScale="90000"/>
          </a:bodyPr>
          <a:lstStyle/>
          <a:p>
            <a:r>
              <a:rPr lang="en-US" dirty="0"/>
              <a:t>Copy and Move Types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CBE2750-AD66-43B6-B577-5DA514487B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119984"/>
            <a:ext cx="5461749" cy="5519076"/>
          </a:xfrm>
        </p:spPr>
        <p:txBody>
          <a:bodyPr>
            <a:noAutofit/>
          </a:bodyPr>
          <a:lstStyle/>
          <a:p>
            <a:r>
              <a:rPr lang="en-US" sz="2400" dirty="0"/>
              <a:t>Copy types have </a:t>
            </a:r>
            <a:r>
              <a:rPr lang="en-US" sz="2400" b="1" dirty="0"/>
              <a:t>instances</a:t>
            </a:r>
            <a:r>
              <a:rPr lang="en-US" sz="2400" dirty="0"/>
              <a:t> that can be copied and assigned.</a:t>
            </a:r>
          </a:p>
          <a:p>
            <a:pPr lvl="1"/>
            <a:r>
              <a:rPr lang="en-US" sz="2000" dirty="0"/>
              <a:t>let t = Test::new();</a:t>
            </a:r>
          </a:p>
          <a:p>
            <a:pPr lvl="1"/>
            <a:r>
              <a:rPr lang="en-US" sz="2000" dirty="0"/>
              <a:t>let u = t;    // copy</a:t>
            </a:r>
          </a:p>
          <a:p>
            <a:pPr lvl="1"/>
            <a:r>
              <a:rPr lang="en-US" sz="2000" dirty="0"/>
              <a:t>t = u;          // assign </a:t>
            </a:r>
          </a:p>
          <a:p>
            <a:pPr lvl="1"/>
            <a:r>
              <a:rPr lang="en-US" sz="2000" dirty="0"/>
              <a:t>Value types implement Copy and Clone traits</a:t>
            </a:r>
          </a:p>
          <a:p>
            <a:r>
              <a:rPr lang="en-US" sz="2400" dirty="0"/>
              <a:t>Move types have instances that are moved instead of copied.  Any type that does not implement Copy is a move type.</a:t>
            </a:r>
          </a:p>
          <a:p>
            <a:r>
              <a:rPr lang="en-US" sz="2400" dirty="0"/>
              <a:t>Moveable types can implement the Clone trait.</a:t>
            </a:r>
          </a:p>
          <a:p>
            <a:r>
              <a:rPr lang="en-US" sz="2400" dirty="0"/>
              <a:t>Test is a value type.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9B86E2C-F299-4D84-9B19-5A5414B57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97996" y="6445192"/>
            <a:ext cx="755804" cy="276283"/>
          </a:xfrm>
        </p:spPr>
        <p:txBody>
          <a:bodyPr/>
          <a:lstStyle/>
          <a:p>
            <a:fld id="{519FA752-D1CF-498F-B0BD-05E47309CED3}" type="slidenum">
              <a:rPr lang="en-US" smtClean="0"/>
              <a:t>22</a:t>
            </a:fld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5F894C5-49F9-4DD9-B0D2-FEC2D231B995}"/>
              </a:ext>
            </a:extLst>
          </p:cNvPr>
          <p:cNvSpPr txBox="1">
            <a:spLocks/>
          </p:cNvSpPr>
          <p:nvPr/>
        </p:nvSpPr>
        <p:spPr>
          <a:xfrm>
            <a:off x="6299948" y="3061856"/>
            <a:ext cx="2919368" cy="331816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trait Size {</a:t>
            </a:r>
            <a:br>
              <a:rPr lang="en-US" sz="1400" dirty="0"/>
            </a:br>
            <a:r>
              <a:rPr lang="en-US" sz="1400" dirty="0"/>
              <a:t>    </a:t>
            </a:r>
            <a:r>
              <a:rPr lang="en-US" sz="1400" dirty="0" err="1"/>
              <a:t>fn</a:t>
            </a:r>
            <a:r>
              <a:rPr lang="en-US" sz="1400" dirty="0"/>
              <a:t> size(&amp;self) -&gt; </a:t>
            </a:r>
            <a:r>
              <a:rPr lang="en-US" sz="1400" dirty="0" err="1"/>
              <a:t>usize</a:t>
            </a:r>
            <a:r>
              <a:rPr lang="en-US" sz="1400" dirty="0"/>
              <a:t>;</a:t>
            </a:r>
            <a:br>
              <a:rPr lang="en-US" sz="1400" dirty="0"/>
            </a:br>
            <a:r>
              <a:rPr lang="en-US" sz="1400" dirty="0"/>
              <a:t>}</a:t>
            </a:r>
          </a:p>
          <a:p>
            <a:r>
              <a:rPr lang="en-US" sz="1400" dirty="0"/>
              <a:t>trait Show : Debug {</a:t>
            </a:r>
            <a:br>
              <a:rPr lang="en-US" sz="1400" dirty="0"/>
            </a:br>
            <a:r>
              <a:rPr lang="en-US" sz="1400" dirty="0"/>
              <a:t>    </a:t>
            </a:r>
            <a:r>
              <a:rPr lang="en-US" sz="1400" dirty="0" err="1"/>
              <a:t>fn</a:t>
            </a:r>
            <a:r>
              <a:rPr lang="en-US" sz="1400" dirty="0"/>
              <a:t> show(&amp;self) {</a:t>
            </a:r>
            <a:br>
              <a:rPr lang="en-US" sz="1400" dirty="0"/>
            </a:br>
            <a:r>
              <a:rPr lang="en-US" sz="1400" dirty="0"/>
              <a:t>        print!(“\n  {:?}”, &amp;self);</a:t>
            </a:r>
            <a:br>
              <a:rPr lang="en-US" sz="1400" dirty="0"/>
            </a:br>
            <a:r>
              <a:rPr lang="en-US" sz="1400" dirty="0"/>
              <a:t>    }</a:t>
            </a:r>
            <a:br>
              <a:rPr lang="en-US" sz="1400" dirty="0"/>
            </a:br>
            <a:r>
              <a:rPr lang="en-US" sz="1400" dirty="0"/>
              <a:t>}</a:t>
            </a:r>
          </a:p>
          <a:p>
            <a:r>
              <a:rPr lang="en-US" sz="1400" dirty="0"/>
              <a:t>pub struct Test { x:i32, y:f64, }</a:t>
            </a:r>
          </a:p>
          <a:p>
            <a:r>
              <a:rPr lang="en-US" sz="1400" dirty="0" err="1"/>
              <a:t>impl</a:t>
            </a:r>
            <a:r>
              <a:rPr lang="en-US" sz="1400" dirty="0"/>
              <a:t> Size for Test {</a:t>
            </a:r>
            <a:br>
              <a:rPr lang="en-US" sz="1400" dirty="0"/>
            </a:br>
            <a:r>
              <a:rPr lang="en-US" sz="1400" dirty="0"/>
              <a:t>    </a:t>
            </a:r>
            <a:r>
              <a:rPr lang="en-US" sz="1400" dirty="0" err="1"/>
              <a:t>fn</a:t>
            </a:r>
            <a:r>
              <a:rPr lang="en-US" sz="1400" dirty="0"/>
              <a:t> size(&amp;self) -&gt; </a:t>
            </a:r>
            <a:r>
              <a:rPr lang="en-US" sz="1400" dirty="0" err="1"/>
              <a:t>usize</a:t>
            </a:r>
            <a:r>
              <a:rPr lang="en-US" sz="1400" dirty="0"/>
              <a:t> {</a:t>
            </a:r>
            <a:br>
              <a:rPr lang="en-US" sz="1400" dirty="0"/>
            </a:br>
            <a:r>
              <a:rPr lang="en-US" sz="1400" dirty="0"/>
              <a:t>        std::mem::</a:t>
            </a:r>
            <a:r>
              <a:rPr lang="en-US" sz="1400" dirty="0" err="1"/>
              <a:t>size_of</a:t>
            </a:r>
            <a:r>
              <a:rPr lang="en-US" sz="1400" dirty="0"/>
              <a:t>::&lt;Test&gt;()</a:t>
            </a:r>
            <a:br>
              <a:rPr lang="en-US" sz="1400" dirty="0"/>
            </a:br>
            <a:r>
              <a:rPr lang="en-US" sz="1400" dirty="0"/>
              <a:t>    }</a:t>
            </a:r>
            <a:br>
              <a:rPr lang="en-US" sz="1400" dirty="0"/>
            </a:br>
            <a:r>
              <a:rPr lang="en-US" sz="1400" dirty="0"/>
              <a:t>}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3777C1E6-E3CD-40B3-999A-7151282877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318845" y="3061856"/>
            <a:ext cx="2433883" cy="3318162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sz="1400" dirty="0" err="1"/>
              <a:t>impl</a:t>
            </a:r>
            <a:r>
              <a:rPr lang="en-US" sz="1400" dirty="0"/>
              <a:t> Show : Debug {</a:t>
            </a:r>
            <a:br>
              <a:rPr lang="en-US" sz="1400" dirty="0"/>
            </a:br>
            <a:r>
              <a:rPr lang="en-US" sz="1400" dirty="0"/>
              <a:t>    </a:t>
            </a:r>
            <a:r>
              <a:rPr lang="en-US" sz="1400" dirty="0" err="1"/>
              <a:t>fn</a:t>
            </a:r>
            <a:r>
              <a:rPr lang="en-US" sz="1400" dirty="0"/>
              <a:t> show(&amp;self) {</a:t>
            </a:r>
            <a:br>
              <a:rPr lang="en-US" sz="1400" dirty="0"/>
            </a:br>
            <a:r>
              <a:rPr lang="en-US" sz="1400" dirty="0"/>
              <a:t>        print!(“\n  {:?}”, &amp;self);</a:t>
            </a:r>
            <a:br>
              <a:rPr lang="en-US" sz="1400" dirty="0"/>
            </a:br>
            <a:r>
              <a:rPr lang="en-US" sz="1400" dirty="0"/>
              <a:t>    }</a:t>
            </a:r>
            <a:br>
              <a:rPr lang="en-US" sz="1400" dirty="0"/>
            </a:br>
            <a:r>
              <a:rPr lang="en-US" sz="1400" dirty="0"/>
              <a:t>}</a:t>
            </a:r>
          </a:p>
          <a:p>
            <a:r>
              <a:rPr lang="en-US" sz="1400" dirty="0" err="1"/>
              <a:t>impl</a:t>
            </a:r>
            <a:r>
              <a:rPr lang="en-US" sz="1400" dirty="0"/>
              <a:t> Test {</a:t>
            </a:r>
            <a:br>
              <a:rPr lang="en-US" sz="1400" dirty="0"/>
            </a:br>
            <a:r>
              <a:rPr lang="en-US" sz="1400" dirty="0"/>
              <a:t>    pub </a:t>
            </a:r>
            <a:r>
              <a:rPr lang="en-US" sz="1400" dirty="0" err="1"/>
              <a:t>fn</a:t>
            </a:r>
            <a:r>
              <a:rPr lang="en-US" sz="1400" dirty="0"/>
              <a:t> new() -&gt; Self {</a:t>
            </a:r>
            <a:br>
              <a:rPr lang="en-US" sz="1400" dirty="0"/>
            </a:br>
            <a:r>
              <a:rPr lang="en-US" sz="1400" dirty="0"/>
              <a:t>        Self { x:42, y:1.5, }</a:t>
            </a:r>
            <a:br>
              <a:rPr lang="en-US" sz="1400" dirty="0"/>
            </a:br>
            <a:r>
              <a:rPr lang="en-US" sz="1400" dirty="0"/>
              <a:t>    }</a:t>
            </a:r>
            <a:br>
              <a:rPr lang="en-US" sz="1400" dirty="0"/>
            </a:br>
            <a:r>
              <a:rPr lang="en-US" sz="1400" dirty="0"/>
              <a:t>}</a:t>
            </a:r>
          </a:p>
        </p:txBody>
      </p:sp>
      <p:pic>
        <p:nvPicPr>
          <p:cNvPr id="5" name="Picture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0C2C5629-A72C-4AFA-9B64-E4072AD851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8218" y="311390"/>
            <a:ext cx="3515455" cy="2583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8758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AAA0F-ED1F-4CA9-A89E-B5FFB9071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with C++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3B3C6-7C8C-4BA0-B7CF-6CC7A25B27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613647"/>
            <a:ext cx="5181600" cy="4563316"/>
          </a:xfrm>
        </p:spPr>
        <p:txBody>
          <a:bodyPr/>
          <a:lstStyle/>
          <a:p>
            <a:r>
              <a:rPr lang="en-US" dirty="0"/>
              <a:t>C++ object model provides:</a:t>
            </a:r>
          </a:p>
          <a:p>
            <a:pPr lvl="1"/>
            <a:r>
              <a:rPr lang="en-US" dirty="0"/>
              <a:t>Composition</a:t>
            </a:r>
          </a:p>
          <a:p>
            <a:pPr lvl="1"/>
            <a:r>
              <a:rPr lang="en-US" dirty="0"/>
              <a:t>Aggregation</a:t>
            </a:r>
          </a:p>
          <a:p>
            <a:pPr lvl="1"/>
            <a:r>
              <a:rPr lang="en-US" dirty="0"/>
              <a:t>Inheritance</a:t>
            </a:r>
          </a:p>
          <a:p>
            <a:r>
              <a:rPr lang="en-US" dirty="0"/>
              <a:t>Most classes can be value types:</a:t>
            </a:r>
          </a:p>
          <a:p>
            <a:pPr lvl="1"/>
            <a:r>
              <a:rPr lang="en-US" dirty="0"/>
              <a:t>Copy constructors</a:t>
            </a:r>
          </a:p>
          <a:p>
            <a:pPr lvl="1"/>
            <a:r>
              <a:rPr lang="en-US" dirty="0"/>
              <a:t>Assignment operator overloads</a:t>
            </a:r>
          </a:p>
          <a:p>
            <a:pPr lvl="1"/>
            <a:r>
              <a:rPr lang="en-US" dirty="0"/>
              <a:t>Destructors</a:t>
            </a:r>
          </a:p>
          <a:p>
            <a:r>
              <a:rPr lang="en-US" dirty="0"/>
              <a:t>Many are value types by default</a:t>
            </a:r>
          </a:p>
          <a:p>
            <a:pPr lvl="1"/>
            <a:r>
              <a:rPr lang="en-US" dirty="0"/>
              <a:t>Members are primitive types or STL containers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CFDB0D-6991-49F3-9D91-282858CAFE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13647"/>
            <a:ext cx="5181600" cy="4563316"/>
          </a:xfrm>
        </p:spPr>
        <p:txBody>
          <a:bodyPr/>
          <a:lstStyle/>
          <a:p>
            <a:r>
              <a:rPr lang="en-US" dirty="0"/>
              <a:t>Rust object model provides:</a:t>
            </a:r>
          </a:p>
          <a:p>
            <a:pPr lvl="1"/>
            <a:r>
              <a:rPr lang="en-US" dirty="0"/>
              <a:t>Composition</a:t>
            </a:r>
          </a:p>
          <a:p>
            <a:pPr lvl="1"/>
            <a:r>
              <a:rPr lang="en-US" dirty="0"/>
              <a:t>Aggregation</a:t>
            </a:r>
          </a:p>
          <a:p>
            <a:pPr lvl="1"/>
            <a:r>
              <a:rPr lang="en-US" dirty="0"/>
              <a:t>Traits</a:t>
            </a:r>
          </a:p>
          <a:p>
            <a:pPr lvl="2"/>
            <a:r>
              <a:rPr lang="en-US" dirty="0"/>
              <a:t>Provide functions but no data</a:t>
            </a:r>
          </a:p>
          <a:p>
            <a:r>
              <a:rPr lang="en-US" dirty="0"/>
              <a:t>Some structs are Copy, but many must be Move.</a:t>
            </a:r>
          </a:p>
          <a:p>
            <a:pPr lvl="1"/>
            <a:r>
              <a:rPr lang="en-US" dirty="0"/>
              <a:t>No overloads, so no overloaded assignment operators</a:t>
            </a:r>
          </a:p>
          <a:p>
            <a:pPr lvl="1"/>
            <a:r>
              <a:rPr lang="en-US" dirty="0"/>
              <a:t>Move types can implement clone() but that is never called implicitly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E9174D-4202-4014-90FE-CB6D78757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3173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B79B5-AAAD-45C6-A3CA-6738F9D83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6170"/>
          </a:xfrm>
        </p:spPr>
        <p:txBody>
          <a:bodyPr>
            <a:noAutofit/>
          </a:bodyPr>
          <a:lstStyle/>
          <a:p>
            <a:r>
              <a:rPr lang="en-US" sz="3600" dirty="0"/>
              <a:t>C++ Person Class Hierarchy Example – from C++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B5D26-3820-47F2-AEA6-55C28F6F0F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332964"/>
            <a:ext cx="5845935" cy="5159910"/>
          </a:xfrm>
        </p:spPr>
        <p:txBody>
          <a:bodyPr>
            <a:normAutofit/>
          </a:bodyPr>
          <a:lstStyle/>
          <a:p>
            <a:r>
              <a:rPr lang="en-US" sz="2000" dirty="0"/>
              <a:t>The class structure shown on the right represents a software development organization.</a:t>
            </a:r>
          </a:p>
          <a:p>
            <a:r>
              <a:rPr lang="en-US" sz="2000" dirty="0"/>
              <a:t>Software Engineers inherit the person type and implement the </a:t>
            </a:r>
            <a:r>
              <a:rPr lang="en-US" sz="2000" dirty="0" err="1"/>
              <a:t>ISW_Eng</a:t>
            </a:r>
            <a:r>
              <a:rPr lang="en-US" sz="2000" dirty="0"/>
              <a:t> interface.  </a:t>
            </a:r>
            <a:r>
              <a:rPr lang="en-US" sz="2000" dirty="0" err="1"/>
              <a:t>SW_Eng</a:t>
            </a:r>
            <a:r>
              <a:rPr lang="en-US" sz="2000" dirty="0"/>
              <a:t> is an abstract base class for all software engineers.</a:t>
            </a:r>
          </a:p>
          <a:p>
            <a:r>
              <a:rPr lang="en-US" sz="2000" dirty="0"/>
              <a:t>Any function that accepts a pointer to </a:t>
            </a:r>
            <a:r>
              <a:rPr lang="en-US" sz="2000" dirty="0" err="1"/>
              <a:t>SW_Eng</a:t>
            </a:r>
            <a:r>
              <a:rPr lang="en-US" sz="2000" dirty="0"/>
              <a:t> will also accept pointers to Devs, </a:t>
            </a:r>
            <a:r>
              <a:rPr lang="en-US" sz="2000" dirty="0" err="1"/>
              <a:t>TeamLeads</a:t>
            </a:r>
            <a:r>
              <a:rPr lang="en-US" sz="2000" dirty="0"/>
              <a:t>, and </a:t>
            </a:r>
            <a:r>
              <a:rPr lang="en-US" sz="2000" dirty="0" err="1"/>
              <a:t>ProjMgrs</a:t>
            </a:r>
            <a:r>
              <a:rPr lang="en-US" sz="2000" dirty="0"/>
              <a:t>.</a:t>
            </a:r>
          </a:p>
          <a:p>
            <a:r>
              <a:rPr lang="en-US" sz="2000" dirty="0"/>
              <a:t>If </a:t>
            </a:r>
            <a:r>
              <a:rPr lang="en-US" sz="2000" dirty="0" err="1"/>
              <a:t>ISW_Eng</a:t>
            </a:r>
            <a:r>
              <a:rPr lang="en-US" sz="2000" dirty="0"/>
              <a:t> defines a pure virtual method, say </a:t>
            </a:r>
            <a:r>
              <a:rPr lang="en-US" sz="2000" dirty="0" err="1"/>
              <a:t>doWork</a:t>
            </a:r>
            <a:r>
              <a:rPr lang="en-US" sz="2000" dirty="0"/>
              <a:t>(), any derived class can override that method.</a:t>
            </a:r>
          </a:p>
          <a:p>
            <a:pPr lvl="1"/>
            <a:r>
              <a:rPr lang="en-US" sz="1600" dirty="0"/>
              <a:t>Devs </a:t>
            </a:r>
            <a:r>
              <a:rPr lang="en-US" sz="1600" dirty="0" err="1"/>
              <a:t>doWork</a:t>
            </a:r>
            <a:r>
              <a:rPr lang="en-US" sz="1600" dirty="0"/>
              <a:t> that </a:t>
            </a:r>
            <a:r>
              <a:rPr lang="en-US" sz="1600" dirty="0" err="1"/>
              <a:t>devs</a:t>
            </a:r>
            <a:r>
              <a:rPr lang="en-US" sz="1600" dirty="0"/>
              <a:t> do</a:t>
            </a:r>
          </a:p>
          <a:p>
            <a:pPr lvl="1"/>
            <a:r>
              <a:rPr lang="en-US" sz="1600" dirty="0" err="1"/>
              <a:t>TeamLeads</a:t>
            </a:r>
            <a:r>
              <a:rPr lang="en-US" sz="1600" dirty="0"/>
              <a:t> </a:t>
            </a:r>
            <a:r>
              <a:rPr lang="en-US" sz="1600" dirty="0" err="1"/>
              <a:t>doWork</a:t>
            </a:r>
            <a:r>
              <a:rPr lang="en-US" sz="1600" dirty="0"/>
              <a:t> that team leads do</a:t>
            </a:r>
          </a:p>
          <a:p>
            <a:pPr lvl="1"/>
            <a:r>
              <a:rPr lang="en-US" sz="1600" dirty="0" err="1"/>
              <a:t>ProjMgrs</a:t>
            </a:r>
            <a:r>
              <a:rPr lang="en-US" sz="1600" dirty="0"/>
              <a:t> </a:t>
            </a:r>
            <a:r>
              <a:rPr lang="en-US" sz="1600" dirty="0" err="1"/>
              <a:t>doWork</a:t>
            </a:r>
            <a:r>
              <a:rPr lang="en-US" sz="1600" dirty="0"/>
              <a:t> that project managers do</a:t>
            </a:r>
          </a:p>
          <a:p>
            <a:r>
              <a:rPr lang="en-US" sz="2000" dirty="0"/>
              <a:t>So the </a:t>
            </a:r>
            <a:r>
              <a:rPr lang="en-US" sz="2000" dirty="0" err="1"/>
              <a:t>doWork</a:t>
            </a:r>
            <a:r>
              <a:rPr lang="en-US" sz="2000" dirty="0"/>
              <a:t>() method binds to code based on the type of object bound to an </a:t>
            </a:r>
            <a:r>
              <a:rPr lang="en-US" sz="2000" dirty="0" err="1"/>
              <a:t>ISW_Eng</a:t>
            </a:r>
            <a:r>
              <a:rPr lang="en-US" sz="2000" dirty="0"/>
              <a:t> pointer.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7886E2-CC49-4BDA-8902-001E8BE25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24</a:t>
            </a:fld>
            <a:endParaRPr lang="en-US" dirty="0"/>
          </a:p>
        </p:txBody>
      </p:sp>
      <p:pic>
        <p:nvPicPr>
          <p:cNvPr id="10" name="Content Placeholder 9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C7E4A56C-0881-4CDC-B761-73A0030E1EB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8053" y="1253331"/>
            <a:ext cx="4792778" cy="4351338"/>
          </a:xfrm>
        </p:spPr>
      </p:pic>
    </p:spTree>
    <p:extLst>
      <p:ext uri="{BB962C8B-B14F-4D97-AF65-F5344CB8AC3E}">
        <p14:creationId xmlns:p14="http://schemas.microsoft.com/office/powerpoint/2010/main" val="37162887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1F950-B483-4831-A37F-784D41C54C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155310"/>
          </a:xfrm>
        </p:spPr>
        <p:txBody>
          <a:bodyPr/>
          <a:lstStyle/>
          <a:p>
            <a:r>
              <a:rPr lang="en-US" dirty="0"/>
              <a:t>Rust Generics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CD4FAC-1FAC-470C-A1D5-392002A7D0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81450"/>
            <a:ext cx="9144000" cy="1276349"/>
          </a:xfrm>
        </p:spPr>
        <p:txBody>
          <a:bodyPr>
            <a:normAutofit/>
          </a:bodyPr>
          <a:lstStyle/>
          <a:p>
            <a:r>
              <a:rPr lang="en-US" sz="2000" dirty="0">
                <a:hlinkClick r:id="rId2"/>
              </a:rPr>
              <a:t>https://jimfawcett.github.io/RustStory_Models.html#generics</a:t>
            </a:r>
            <a:r>
              <a:rPr lang="en-US" sz="2000" dirty="0"/>
              <a:t> </a:t>
            </a: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871343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38662F6-24D4-4172-AFC7-02AFF0ADB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0839"/>
          </a:xfrm>
        </p:spPr>
        <p:txBody>
          <a:bodyPr/>
          <a:lstStyle/>
          <a:p>
            <a:r>
              <a:rPr lang="en-US" dirty="0"/>
              <a:t>Rust Generics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87E6B6-2B4E-4B0F-A249-D919938A2B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339788"/>
            <a:ext cx="5181600" cy="3837175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2000" dirty="0"/>
              <a:t>Generic functions:</a:t>
            </a:r>
            <a:br>
              <a:rPr lang="en-US" sz="2000" dirty="0"/>
            </a:br>
            <a:endParaRPr lang="en-US" sz="1100" dirty="0"/>
          </a:p>
          <a:p>
            <a:pPr lvl="1"/>
            <a:r>
              <a:rPr lang="en-US" sz="1800" dirty="0" err="1"/>
              <a:t>fn</a:t>
            </a:r>
            <a:r>
              <a:rPr lang="en-US" sz="1800" dirty="0"/>
              <a:t> </a:t>
            </a:r>
            <a:r>
              <a:rPr lang="en-US" sz="1800" dirty="0" err="1"/>
              <a:t>demo_ref</a:t>
            </a:r>
            <a:r>
              <a:rPr lang="en-US" sz="1800" dirty="0"/>
              <a:t>&lt;T&gt;(t:&amp;T) where T:Debug {</a:t>
            </a:r>
            <a:br>
              <a:rPr lang="en-US" sz="1800" dirty="0"/>
            </a:br>
            <a:r>
              <a:rPr lang="en-US" sz="1800" dirty="0"/>
              <a:t>    </a:t>
            </a:r>
            <a:r>
              <a:rPr lang="en-US" sz="1800" dirty="0" err="1"/>
              <a:t>show_type</a:t>
            </a:r>
            <a:r>
              <a:rPr lang="en-US" sz="1800" dirty="0"/>
              <a:t>(t);</a:t>
            </a:r>
            <a:br>
              <a:rPr lang="en-US" sz="1800" dirty="0"/>
            </a:br>
            <a:r>
              <a:rPr lang="en-US" sz="1800" dirty="0"/>
              <a:t>    </a:t>
            </a:r>
            <a:r>
              <a:rPr lang="en-US" sz="1800" dirty="0" err="1"/>
              <a:t>show_value</a:t>
            </a:r>
            <a:r>
              <a:rPr lang="en-US" sz="1800" dirty="0"/>
              <a:t>(t);</a:t>
            </a:r>
            <a:br>
              <a:rPr lang="en-US" sz="1800" dirty="0"/>
            </a:br>
            <a:r>
              <a:rPr lang="en-US" sz="1800" dirty="0"/>
              <a:t>}</a:t>
            </a:r>
            <a:br>
              <a:rPr lang="en-US" sz="1800" dirty="0"/>
            </a:br>
            <a:endParaRPr lang="en-US" sz="1800" dirty="0"/>
          </a:p>
          <a:p>
            <a:pPr lvl="1"/>
            <a:r>
              <a:rPr lang="en-US" sz="1800" dirty="0" err="1"/>
              <a:t>fn</a:t>
            </a:r>
            <a:r>
              <a:rPr lang="en-US" sz="1800" dirty="0"/>
              <a:t> </a:t>
            </a:r>
            <a:r>
              <a:rPr lang="en-US" sz="1800" dirty="0" err="1"/>
              <a:t>show_type</a:t>
            </a:r>
            <a:r>
              <a:rPr lang="en-US" sz="1800" dirty="0"/>
              <a:t>&lt;T&gt;(_value:&amp;T) where T:Debug {</a:t>
            </a:r>
            <a:br>
              <a:rPr lang="en-US" sz="1800" dirty="0"/>
            </a:br>
            <a:r>
              <a:rPr lang="en-US" sz="1800" dirty="0"/>
              <a:t>    let name =  std::any::</a:t>
            </a:r>
            <a:r>
              <a:rPr lang="en-US" sz="1800" dirty="0" err="1"/>
              <a:t>type_name</a:t>
            </a:r>
            <a:r>
              <a:rPr lang="en-US" sz="1800" dirty="0"/>
              <a:t>::&lt;T&gt;();</a:t>
            </a:r>
            <a:br>
              <a:rPr lang="en-US" sz="1800" dirty="0"/>
            </a:br>
            <a:r>
              <a:rPr lang="en-US" sz="1800" dirty="0"/>
              <a:t>    print!(</a:t>
            </a:r>
            <a:br>
              <a:rPr lang="en-US" sz="1800" dirty="0"/>
            </a:br>
            <a:r>
              <a:rPr lang="en-US" sz="1800" dirty="0"/>
              <a:t>        “\n  </a:t>
            </a:r>
            <a:r>
              <a:rPr lang="en-US" sz="1800" dirty="0" err="1"/>
              <a:t>TypeId</a:t>
            </a:r>
            <a:r>
              <a:rPr lang="en-US" sz="1800" dirty="0"/>
              <a:t>: {:?}, size: {:?}”,</a:t>
            </a:r>
            <a:br>
              <a:rPr lang="en-US" sz="1800" dirty="0"/>
            </a:br>
            <a:r>
              <a:rPr lang="en-US" sz="1800" dirty="0"/>
              <a:t>        name, </a:t>
            </a:r>
            <a:r>
              <a:rPr lang="en-US" sz="1800" dirty="0" err="1"/>
              <a:t>size_of</a:t>
            </a:r>
            <a:r>
              <a:rPr lang="en-US" sz="1800" dirty="0"/>
              <a:t>::&lt;T&gt;()</a:t>
            </a:r>
            <a:br>
              <a:rPr lang="en-US" sz="1800" dirty="0"/>
            </a:br>
            <a:r>
              <a:rPr lang="en-US" sz="1800" dirty="0"/>
              <a:t>    )</a:t>
            </a:r>
            <a:br>
              <a:rPr lang="en-US" sz="1800" dirty="0"/>
            </a:br>
            <a:r>
              <a:rPr lang="en-US" sz="1800" dirty="0"/>
              <a:t>}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85685CD-6339-4BFC-99B7-112FBB135F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339788"/>
            <a:ext cx="5181600" cy="3837175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2000" dirty="0"/>
              <a:t>Generic structs:</a:t>
            </a:r>
            <a:br>
              <a:rPr lang="en-US" sz="2000" dirty="0"/>
            </a:br>
            <a:endParaRPr lang="en-US" sz="1100" dirty="0"/>
          </a:p>
          <a:p>
            <a:pPr lvl="1"/>
            <a:r>
              <a:rPr lang="en-US" sz="1800" dirty="0"/>
              <a:t>#[derive(Debug)]</a:t>
            </a:r>
            <a:br>
              <a:rPr lang="en-US" sz="1800" dirty="0"/>
            </a:br>
            <a:r>
              <a:rPr lang="en-US" sz="1800" dirty="0"/>
              <a:t>struct Point&lt;T&gt; { x:T, y:T, z:T 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2795B9-7ECF-4F44-B710-FE7727FF6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26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C3FB56-F12B-43CD-9F49-AF501536643D}"/>
              </a:ext>
            </a:extLst>
          </p:cNvPr>
          <p:cNvSpPr txBox="1"/>
          <p:nvPr/>
        </p:nvSpPr>
        <p:spPr>
          <a:xfrm>
            <a:off x="838200" y="1095121"/>
            <a:ext cx="10515600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/>
              <a:t>Rust Generics define constraints that limit the types that will compile.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/>
              <a:t>Rust generics do not support specializations that broaden the number of types that can be used.</a:t>
            </a:r>
          </a:p>
        </p:txBody>
      </p:sp>
    </p:spTree>
    <p:extLst>
      <p:ext uri="{BB962C8B-B14F-4D97-AF65-F5344CB8AC3E}">
        <p14:creationId xmlns:p14="http://schemas.microsoft.com/office/powerpoint/2010/main" val="7121586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1F950-B483-4831-A37F-784D41C54C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155310"/>
          </a:xfrm>
        </p:spPr>
        <p:txBody>
          <a:bodyPr/>
          <a:lstStyle/>
          <a:p>
            <a:r>
              <a:rPr lang="en-US" dirty="0"/>
              <a:t>Code Structure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CD4FAC-1FAC-470C-A1D5-392002A7D0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81450"/>
            <a:ext cx="9144000" cy="1276349"/>
          </a:xfrm>
        </p:spPr>
        <p:txBody>
          <a:bodyPr>
            <a:normAutofit/>
          </a:bodyPr>
          <a:lstStyle/>
          <a:p>
            <a:r>
              <a:rPr lang="en-US" sz="2000" dirty="0">
                <a:hlinkClick r:id="rId2"/>
              </a:rPr>
              <a:t>https://jimfawcett.github.io/RustStory_Models.html#structure</a:t>
            </a:r>
            <a:r>
              <a:rPr lang="en-US" sz="2000" dirty="0"/>
              <a:t> </a:t>
            </a: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765893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78C8E-1405-43D4-B5DC-3299EBEFB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9519"/>
            <a:ext cx="10515600" cy="858369"/>
          </a:xfrm>
          <a:solidFill>
            <a:schemeClr val="bg1"/>
          </a:solidFill>
        </p:spPr>
        <p:txBody>
          <a:bodyPr/>
          <a:lstStyle/>
          <a:p>
            <a:r>
              <a:rPr lang="en-US" dirty="0"/>
              <a:t>Code Structure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7F0BC-9530-4956-975C-BA4069BB6C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5509"/>
            <a:ext cx="10515600" cy="4701454"/>
          </a:xfrm>
        </p:spPr>
        <p:txBody>
          <a:bodyPr>
            <a:normAutofit/>
          </a:bodyPr>
          <a:lstStyle/>
          <a:p>
            <a:r>
              <a:rPr lang="en-US" sz="2400" dirty="0"/>
              <a:t>Source code is written in files</a:t>
            </a:r>
          </a:p>
          <a:p>
            <a:r>
              <a:rPr lang="en-US" sz="2400" dirty="0"/>
              <a:t>For many software systems file structures become large and hard to understand.</a:t>
            </a:r>
          </a:p>
          <a:p>
            <a:r>
              <a:rPr lang="en-US" sz="2400" dirty="0"/>
              <a:t>To support readability and maintenance, we create packages that consist of a few files with a single purpose and document the purpose and design in comments.</a:t>
            </a:r>
          </a:p>
          <a:p>
            <a:pPr lvl="1"/>
            <a:r>
              <a:rPr lang="en-US" sz="2000" dirty="0"/>
              <a:t>Source files are units of construction</a:t>
            </a:r>
          </a:p>
          <a:p>
            <a:pPr lvl="2"/>
            <a:r>
              <a:rPr lang="en-US" sz="1600" dirty="0"/>
              <a:t>Binaries	    - /src/main.rs – has main function, builds to an executable</a:t>
            </a:r>
          </a:p>
          <a:p>
            <a:pPr lvl="2"/>
            <a:r>
              <a:rPr lang="en-US" sz="1600" dirty="0"/>
              <a:t>Libraries    - /src/lib.rs     – builds to library</a:t>
            </a:r>
          </a:p>
          <a:p>
            <a:pPr lvl="2"/>
            <a:r>
              <a:rPr lang="en-US" sz="1600" dirty="0"/>
              <a:t>Modules    - /src/*.rs       – loaded when building binaries and libraries </a:t>
            </a:r>
          </a:p>
          <a:p>
            <a:pPr lvl="1"/>
            <a:r>
              <a:rPr lang="en-US" sz="2000" dirty="0"/>
              <a:t>A Crate is a unit of translation</a:t>
            </a:r>
          </a:p>
          <a:p>
            <a:pPr lvl="1"/>
            <a:r>
              <a:rPr lang="en-US" sz="2000" dirty="0"/>
              <a:t>Crates start as a set of source files in the /</a:t>
            </a:r>
            <a:r>
              <a:rPr lang="en-US" sz="2000" dirty="0" err="1"/>
              <a:t>src</a:t>
            </a:r>
            <a:r>
              <a:rPr lang="en-US" sz="2000" dirty="0"/>
              <a:t> directory and compile to a single file:</a:t>
            </a:r>
          </a:p>
          <a:p>
            <a:pPr lvl="2"/>
            <a:r>
              <a:rPr lang="en-US" sz="1600" dirty="0"/>
              <a:t>Binaries    - /target/debug/[package_name].exe on windows</a:t>
            </a:r>
          </a:p>
          <a:p>
            <a:pPr lvl="2"/>
            <a:r>
              <a:rPr lang="en-US" sz="1600" dirty="0"/>
              <a:t>Libraries   - /target/debug/lib[</a:t>
            </a:r>
            <a:r>
              <a:rPr lang="en-US" sz="1600" dirty="0" err="1"/>
              <a:t>package_name</a:t>
            </a:r>
            <a:r>
              <a:rPr lang="en-US" sz="1600" dirty="0"/>
              <a:t>].</a:t>
            </a:r>
            <a:r>
              <a:rPr lang="en-US" sz="1600" dirty="0" err="1"/>
              <a:t>rlib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86EBC9-38EB-45E0-888F-00C85D25B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2297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6006B-C29C-47FA-B1CC-9E255344B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8005"/>
            <a:ext cx="10515600" cy="607229"/>
          </a:xfrm>
        </p:spPr>
        <p:txBody>
          <a:bodyPr/>
          <a:lstStyle/>
          <a:p>
            <a:r>
              <a:rPr lang="en-US" dirty="0"/>
              <a:t>Crate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3BFFD7-95C1-4A13-B7A6-5E36757A1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5006"/>
            <a:ext cx="10515600" cy="4861777"/>
          </a:xfrm>
        </p:spPr>
        <p:txBody>
          <a:bodyPr/>
          <a:lstStyle/>
          <a:p>
            <a:r>
              <a:rPr lang="en-US" dirty="0"/>
              <a:t>The source form of a crate is composed of:</a:t>
            </a:r>
          </a:p>
          <a:p>
            <a:pPr lvl="1"/>
            <a:r>
              <a:rPr lang="en-US" dirty="0"/>
              <a:t>A crate root, main.rs or lib.rs, and a set of zero or more supporting source files called modules, all found in the /</a:t>
            </a:r>
            <a:r>
              <a:rPr lang="en-US" dirty="0" err="1"/>
              <a:t>src</a:t>
            </a:r>
            <a:r>
              <a:rPr lang="en-US" dirty="0"/>
              <a:t> folder.</a:t>
            </a:r>
          </a:p>
          <a:p>
            <a:pPr lvl="1"/>
            <a:r>
              <a:rPr lang="en-US" dirty="0"/>
              <a:t>The crate root loads any modules identified with the keyword mod at the top of its source.</a:t>
            </a:r>
          </a:p>
          <a:p>
            <a:pPr lvl="2"/>
            <a:r>
              <a:rPr lang="en-US" dirty="0"/>
              <a:t>mod </a:t>
            </a:r>
            <a:r>
              <a:rPr lang="en-US" dirty="0" err="1"/>
              <a:t>some_module</a:t>
            </a:r>
            <a:r>
              <a:rPr lang="en-US" dirty="0"/>
              <a:t>  </a:t>
            </a:r>
            <a:r>
              <a:rPr lang="en-US" dirty="0">
                <a:sym typeface="Wingdings" panose="05000000000000000000" pitchFamily="2" charset="2"/>
              </a:rPr>
              <a:t> loads some_module.rs</a:t>
            </a:r>
            <a:endParaRPr lang="en-US" dirty="0"/>
          </a:p>
          <a:p>
            <a:pPr lvl="1"/>
            <a:r>
              <a:rPr lang="en-US" dirty="0"/>
              <a:t>Each module may also load other modules.</a:t>
            </a:r>
          </a:p>
          <a:p>
            <a:pPr lvl="1"/>
            <a:r>
              <a:rPr lang="en-US" dirty="0"/>
              <a:t>The crate may specify dependencies on other crates and import their definitions into the root or any of its modules.</a:t>
            </a:r>
          </a:p>
          <a:p>
            <a:r>
              <a:rPr lang="en-US" dirty="0"/>
              <a:t>The translation form of a crate is a single compiled file, e.g., one of:</a:t>
            </a:r>
          </a:p>
          <a:p>
            <a:pPr lvl="1"/>
            <a:r>
              <a:rPr lang="en-US" dirty="0"/>
              <a:t>/target/debug/[package_name].exe</a:t>
            </a:r>
          </a:p>
          <a:p>
            <a:pPr lvl="1"/>
            <a:r>
              <a:rPr lang="en-US" dirty="0"/>
              <a:t>/target/debug/lib[</a:t>
            </a:r>
            <a:r>
              <a:rPr lang="en-US" dirty="0" err="1"/>
              <a:t>package_name</a:t>
            </a:r>
            <a:r>
              <a:rPr lang="en-US" dirty="0"/>
              <a:t>].</a:t>
            </a:r>
            <a:r>
              <a:rPr lang="en-US" dirty="0" err="1"/>
              <a:t>rlib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062265-F495-4B04-AAAB-10AA02768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279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69161-EBD9-48DC-ABCC-6F0F71A6E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67838"/>
          </a:xfrm>
        </p:spPr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515C14-773F-4136-9CA3-6874C66347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4479"/>
            <a:ext cx="10515600" cy="4792484"/>
          </a:xfrm>
        </p:spPr>
        <p:txBody>
          <a:bodyPr>
            <a:normAutofit/>
          </a:bodyPr>
          <a:lstStyle/>
          <a:p>
            <a:r>
              <a:rPr lang="en-US" dirty="0"/>
              <a:t>The material for this presentation comes from the </a:t>
            </a:r>
            <a:r>
              <a:rPr lang="en-US" dirty="0" err="1"/>
              <a:t>github</a:t>
            </a:r>
            <a:r>
              <a:rPr lang="en-US" dirty="0"/>
              <a:t> website:</a:t>
            </a:r>
          </a:p>
          <a:p>
            <a:pPr lvl="1"/>
            <a:r>
              <a:rPr lang="en-US" dirty="0">
                <a:hlinkClick r:id="rId2"/>
              </a:rPr>
              <a:t>https://JimFawcett.github.io</a:t>
            </a:r>
            <a:r>
              <a:rPr lang="en-US"/>
              <a:t>, </a:t>
            </a:r>
            <a:r>
              <a:rPr lang="en-US">
                <a:hlinkClick r:id="rId3"/>
              </a:rPr>
              <a:t>https://jimfawcett.github.io/Resources/RustModels.pdf</a:t>
            </a:r>
            <a:r>
              <a:rPr lang="en-US"/>
              <a:t> </a:t>
            </a:r>
            <a:endParaRPr lang="en-US" dirty="0"/>
          </a:p>
          <a:p>
            <a:r>
              <a:rPr lang="en-US" dirty="0"/>
              <a:t>The site provides a curated selection of code developed for graduate software design courses at Syracuse University</a:t>
            </a:r>
          </a:p>
          <a:p>
            <a:r>
              <a:rPr lang="en-US" dirty="0"/>
              <a:t>It also contains tutorial and reference materials related to that code.</a:t>
            </a:r>
          </a:p>
          <a:p>
            <a:r>
              <a:rPr lang="en-US" dirty="0"/>
              <a:t>Some of that is presented in the form of “stories”</a:t>
            </a:r>
          </a:p>
          <a:p>
            <a:r>
              <a:rPr lang="en-US" dirty="0"/>
              <a:t>Rust Models is the title of the first chapter of a “</a:t>
            </a:r>
            <a:r>
              <a:rPr lang="en-US" dirty="0">
                <a:hlinkClick r:id="rId4"/>
              </a:rPr>
              <a:t>Rust Story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The story is a detailed walk-through of the Rust programming language.  It provides reference material for a set of </a:t>
            </a:r>
            <a:r>
              <a:rPr lang="en-US" dirty="0">
                <a:hlinkClick r:id="rId5"/>
              </a:rPr>
              <a:t>repositories</a:t>
            </a:r>
            <a:r>
              <a:rPr lang="en-US" dirty="0"/>
              <a:t> that hold source code for utilities, tools, components, and demonstrations.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35D70F-936F-44E6-B768-ED85D723D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3481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9F319-3A85-4F57-A758-EA61655F9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8064"/>
          </a:xfrm>
        </p:spPr>
        <p:txBody>
          <a:bodyPr/>
          <a:lstStyle/>
          <a:p>
            <a:r>
              <a:rPr lang="en-US" dirty="0"/>
              <a:t>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FCAD0-25F5-4E69-A0FA-54DC54141F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9250"/>
            <a:ext cx="10515600" cy="4732987"/>
          </a:xfrm>
        </p:spPr>
        <p:txBody>
          <a:bodyPr>
            <a:noAutofit/>
          </a:bodyPr>
          <a:lstStyle/>
          <a:p>
            <a:r>
              <a:rPr lang="en-US" sz="2400" dirty="0"/>
              <a:t>A Package is a collection of directories and files that are the basis for builds</a:t>
            </a:r>
          </a:p>
          <a:p>
            <a:pPr lvl="1"/>
            <a:r>
              <a:rPr lang="en-US" sz="2000" dirty="0" err="1"/>
              <a:t>Cargo.toml</a:t>
            </a:r>
            <a:r>
              <a:rPr lang="en-US" sz="2000" dirty="0"/>
              <a:t> – specifies package metadata, dependencies, and optional directives</a:t>
            </a:r>
          </a:p>
          <a:p>
            <a:pPr lvl="1"/>
            <a:r>
              <a:rPr lang="en-US" sz="2000" dirty="0"/>
              <a:t>/</a:t>
            </a:r>
            <a:r>
              <a:rPr lang="en-US" sz="2000" dirty="0" err="1"/>
              <a:t>src</a:t>
            </a:r>
            <a:r>
              <a:rPr lang="en-US" sz="2000" dirty="0"/>
              <a:t> – directory containing a binary or library source crate</a:t>
            </a:r>
          </a:p>
          <a:p>
            <a:pPr lvl="1"/>
            <a:r>
              <a:rPr lang="en-US" sz="2000" dirty="0"/>
              <a:t>/target – directory containing translated binaries or libraries</a:t>
            </a:r>
          </a:p>
          <a:p>
            <a:pPr lvl="1"/>
            <a:r>
              <a:rPr lang="en-US" sz="2000" dirty="0"/>
              <a:t>/examples – directory containing example code that exercises the package library</a:t>
            </a:r>
          </a:p>
          <a:p>
            <a:r>
              <a:rPr lang="en-US" sz="2400" dirty="0"/>
              <a:t>The Rust build system is transitive</a:t>
            </a:r>
          </a:p>
          <a:p>
            <a:pPr lvl="1"/>
            <a:r>
              <a:rPr lang="en-US" sz="2000" dirty="0"/>
              <a:t>Builds start with the package root </a:t>
            </a:r>
            <a:r>
              <a:rPr lang="en-US" sz="2000" dirty="0" err="1"/>
              <a:t>cargo.toml</a:t>
            </a:r>
            <a:endParaRPr lang="en-US" sz="2000" dirty="0"/>
          </a:p>
          <a:p>
            <a:pPr lvl="1"/>
            <a:r>
              <a:rPr lang="en-US" sz="2000" dirty="0"/>
              <a:t>Parse it to find dependencies</a:t>
            </a:r>
          </a:p>
          <a:p>
            <a:pPr lvl="1"/>
            <a:r>
              <a:rPr lang="en-US" sz="2000" dirty="0"/>
              <a:t>Load the depending library and parse its </a:t>
            </a:r>
            <a:r>
              <a:rPr lang="en-US" sz="2000" dirty="0" err="1"/>
              <a:t>cargo.toml</a:t>
            </a:r>
            <a:endParaRPr lang="en-US" sz="2000" dirty="0"/>
          </a:p>
          <a:p>
            <a:pPr lvl="1"/>
            <a:r>
              <a:rPr lang="en-US" sz="2000" dirty="0"/>
              <a:t>…</a:t>
            </a:r>
          </a:p>
          <a:p>
            <a:pPr lvl="1"/>
            <a:r>
              <a:rPr lang="en-US" sz="2000" dirty="0"/>
              <a:t>Build the local crate along with its dependencies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6F7309-A4E9-499F-84AB-9C80EBB21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0130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87BFA-581E-4349-9BBF-0B2200012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1834"/>
          </a:xfrm>
        </p:spPr>
        <p:txBody>
          <a:bodyPr/>
          <a:lstStyle/>
          <a:p>
            <a:r>
              <a:rPr lang="en-US" dirty="0"/>
              <a:t>Library Crate Construction Co-Tests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F4A92-7CC6-4F80-BB21-B43C15255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8882"/>
            <a:ext cx="10515600" cy="5091912"/>
          </a:xfrm>
        </p:spPr>
        <p:txBody>
          <a:bodyPr>
            <a:normAutofit/>
          </a:bodyPr>
          <a:lstStyle/>
          <a:p>
            <a:r>
              <a:rPr lang="en-US" sz="2400" dirty="0"/>
              <a:t>For anything other than trivial example code it’s very useful to test as we build code:</a:t>
            </a:r>
          </a:p>
          <a:p>
            <a:pPr lvl="1"/>
            <a:r>
              <a:rPr lang="en-US" sz="2000" dirty="0"/>
              <a:t>A library crate is created with the command </a:t>
            </a:r>
            <a:br>
              <a:rPr lang="en-US" sz="2000" dirty="0"/>
            </a:br>
            <a:r>
              <a:rPr lang="en-US" sz="2000" dirty="0"/>
              <a:t> 	</a:t>
            </a:r>
            <a:r>
              <a:rPr lang="en-US" sz="2000" b="1" dirty="0"/>
              <a:t>cargo new --lib [package-name].</a:t>
            </a:r>
          </a:p>
          <a:p>
            <a:pPr lvl="1"/>
            <a:r>
              <a:rPr lang="en-US" sz="2000" dirty="0"/>
              <a:t>That builds a lib.rs containing a single configured test that asserts 2 + 2 = 4.</a:t>
            </a:r>
          </a:p>
          <a:p>
            <a:pPr lvl="2"/>
            <a:r>
              <a:rPr lang="en-US" sz="1800" dirty="0"/>
              <a:t>This is simply a demonstration of how to build test cases for a library.</a:t>
            </a:r>
          </a:p>
          <a:p>
            <a:pPr lvl="2"/>
            <a:r>
              <a:rPr lang="en-US" sz="1800" dirty="0"/>
              <a:t>Each test passes if, and only if, there are no failed assertions.</a:t>
            </a:r>
          </a:p>
          <a:p>
            <a:pPr lvl="1"/>
            <a:r>
              <a:rPr lang="en-US" sz="2000" dirty="0"/>
              <a:t>Every time we add a few lines of code in the lib.rs file we add small tests, each in a configured test block and then build and execute with the command:</a:t>
            </a:r>
            <a:br>
              <a:rPr lang="en-US" sz="2000" dirty="0"/>
            </a:br>
            <a:r>
              <a:rPr lang="en-US" sz="2000" dirty="0"/>
              <a:t> 	</a:t>
            </a:r>
            <a:r>
              <a:rPr lang="en-US" sz="2000" b="1" dirty="0"/>
              <a:t>cargo test</a:t>
            </a:r>
            <a:br>
              <a:rPr lang="en-US" sz="2000" b="1" dirty="0"/>
            </a:br>
            <a:r>
              <a:rPr lang="en-US" sz="2000" dirty="0"/>
              <a:t>in a terminal window located in the crate root folder.</a:t>
            </a:r>
          </a:p>
          <a:p>
            <a:pPr lvl="1"/>
            <a:r>
              <a:rPr lang="en-US" sz="2000" dirty="0"/>
              <a:t>This “co-test” process allows us to very quickly find errors.  If a test fails, the problem is almost certain to be in the few lines of code we entered after the last test.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6251E7-3DAD-4351-98B2-DC5B66C08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6775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C4C51-C20D-437E-A3A5-57C0ED108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6449654" cy="624625"/>
          </a:xfrm>
        </p:spPr>
        <p:txBody>
          <a:bodyPr>
            <a:normAutofit/>
          </a:bodyPr>
          <a:lstStyle/>
          <a:p>
            <a:r>
              <a:rPr lang="en-US" sz="3600" dirty="0"/>
              <a:t>Example – Crates and Packages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5F4F1D-ED77-4F93-A73D-7BB5F1C8F8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300767"/>
            <a:ext cx="5168206" cy="4568222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The diagram at the right shows a set of crates that work together to implement some functionality.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The diagram shows dependency relationships between crates.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The </a:t>
            </a:r>
            <a:r>
              <a:rPr lang="en-US" sz="1800" dirty="0" err="1"/>
              <a:t>ComponentA</a:t>
            </a:r>
            <a:r>
              <a:rPr lang="en-US" sz="1800" dirty="0"/>
              <a:t> crate provides an interface and object factory to allow </a:t>
            </a:r>
            <a:r>
              <a:rPr lang="en-US" sz="1800" dirty="0" err="1"/>
              <a:t>ComponentB</a:t>
            </a:r>
            <a:r>
              <a:rPr lang="en-US" sz="1800" dirty="0"/>
              <a:t> and Executive to use it without binding to its implementation details.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The Executive package consists of all three of these crates.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Code for this example:</a:t>
            </a:r>
            <a:br>
              <a:rPr lang="en-US" sz="1800" dirty="0"/>
            </a:br>
            <a:r>
              <a:rPr lang="en-US" dirty="0">
                <a:hlinkClick r:id="rId2"/>
              </a:rPr>
              <a:t>https://github.com/JimFawcett/RustBasicDemos/</a:t>
            </a:r>
            <a:r>
              <a:rPr lang="en-US" dirty="0"/>
              <a:t> in </a:t>
            </a:r>
            <a:r>
              <a:rPr lang="en-US" dirty="0" err="1"/>
              <a:t>code_structure_demo</a:t>
            </a:r>
            <a:endParaRPr lang="en-US" sz="1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828145F-4F12-46B1-93B4-B88569FBF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32</a:t>
            </a:fld>
            <a:endParaRPr lang="en-US"/>
          </a:p>
        </p:txBody>
      </p:sp>
      <p:pic>
        <p:nvPicPr>
          <p:cNvPr id="11" name="Content Placeholder 10" descr="A screenshot of text&#10;&#10;Description automatically generated">
            <a:extLst>
              <a:ext uri="{FF2B5EF4-FFF2-40B4-BE49-F238E27FC236}">
                <a16:creationId xmlns:a16="http://schemas.microsoft.com/office/drawing/2014/main" id="{B7F69122-985F-4D16-B71D-A7A5941011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8633" y="1081825"/>
            <a:ext cx="4491561" cy="4136869"/>
          </a:xfrm>
        </p:spPr>
      </p:pic>
    </p:spTree>
    <p:extLst>
      <p:ext uri="{BB962C8B-B14F-4D97-AF65-F5344CB8AC3E}">
        <p14:creationId xmlns:p14="http://schemas.microsoft.com/office/powerpoint/2010/main" val="16772345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F4EEF-D1AD-47B0-806F-506E60C5B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5412905" cy="656823"/>
          </a:xfrm>
        </p:spPr>
        <p:txBody>
          <a:bodyPr/>
          <a:lstStyle/>
          <a:p>
            <a:r>
              <a:rPr lang="en-US" dirty="0"/>
              <a:t>Example – Traits and Structs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124DD7-6B16-4D94-B641-E45B9550A1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7" y="1339403"/>
            <a:ext cx="5573891" cy="501694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This diagram shows structs that are defined in each of the files from the previous slide.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 err="1"/>
              <a:t>TCompA</a:t>
            </a:r>
            <a:r>
              <a:rPr lang="en-US" sz="1800" dirty="0"/>
              <a:t> is an interface</a:t>
            </a:r>
            <a:r>
              <a:rPr lang="en-US" sz="1800" baseline="30000" dirty="0"/>
              <a:t>1</a:t>
            </a:r>
            <a:r>
              <a:rPr lang="en-US" sz="1800" dirty="0"/>
              <a:t> trait for </a:t>
            </a:r>
            <a:r>
              <a:rPr lang="en-US" sz="1800" dirty="0" err="1"/>
              <a:t>ComponentA</a:t>
            </a:r>
            <a:endParaRPr lang="en-US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 err="1"/>
              <a:t>ComponentA</a:t>
            </a:r>
            <a:r>
              <a:rPr lang="en-US" sz="1800" dirty="0"/>
              <a:t> implements the trait to provide exported services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 err="1"/>
              <a:t>ComponentB</a:t>
            </a:r>
            <a:r>
              <a:rPr lang="en-US" sz="1800" dirty="0"/>
              <a:t> doesn’t provide an interface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 err="1"/>
              <a:t>ComponentB</a:t>
            </a:r>
            <a:r>
              <a:rPr lang="en-US" sz="1800" dirty="0"/>
              <a:t> uses </a:t>
            </a:r>
            <a:r>
              <a:rPr lang="en-US" sz="1800" dirty="0" err="1"/>
              <a:t>ComponentA</a:t>
            </a:r>
            <a:r>
              <a:rPr lang="en-US" sz="1800" dirty="0"/>
              <a:t> through its interface trait and factory</a:t>
            </a:r>
            <a:r>
              <a:rPr lang="en-US" sz="1800" baseline="30000" dirty="0"/>
              <a:t>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Executive composes </a:t>
            </a:r>
            <a:r>
              <a:rPr lang="en-US" sz="1800" dirty="0" err="1"/>
              <a:t>ComponentB</a:t>
            </a:r>
            <a:r>
              <a:rPr lang="en-US" sz="1800" dirty="0"/>
              <a:t> and uses </a:t>
            </a:r>
            <a:r>
              <a:rPr lang="en-US" sz="1800" dirty="0" err="1"/>
              <a:t>ComponentA</a:t>
            </a:r>
            <a:r>
              <a:rPr lang="en-US" sz="1800" dirty="0"/>
              <a:t> through its trait and factory</a:t>
            </a:r>
            <a:br>
              <a:rPr lang="en-US" sz="1800" dirty="0"/>
            </a:br>
            <a:endParaRPr lang="en-US" sz="300" dirty="0"/>
          </a:p>
          <a:p>
            <a:pPr lvl="1"/>
            <a:br>
              <a:rPr lang="en-US" sz="300" dirty="0"/>
            </a:br>
            <a:br>
              <a:rPr lang="en-US" sz="300" dirty="0"/>
            </a:br>
            <a:br>
              <a:rPr lang="en-US" sz="300" dirty="0"/>
            </a:br>
            <a:br>
              <a:rPr lang="en-US" sz="300" dirty="0"/>
            </a:br>
            <a:br>
              <a:rPr lang="en-US" sz="300" dirty="0"/>
            </a:br>
            <a:endParaRPr lang="en-US" sz="300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Rust does not have an interface construct.  We use traits with virtual functions for that purpose.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err="1"/>
              <a:t>ComponentA’s</a:t>
            </a:r>
            <a:r>
              <a:rPr lang="en-US" dirty="0"/>
              <a:t> factory is implemented with a function, declared and implemented in </a:t>
            </a:r>
            <a:r>
              <a:rPr lang="en-US" dirty="0" err="1"/>
              <a:t>ComponentA</a:t>
            </a:r>
            <a:r>
              <a:rPr lang="en-US" dirty="0"/>
              <a:t>.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0AA847F-98E5-435C-A972-EA49111218B1}"/>
              </a:ext>
            </a:extLst>
          </p:cNvPr>
          <p:cNvCxnSpPr>
            <a:cxnSpLocks/>
          </p:cNvCxnSpPr>
          <p:nvPr/>
        </p:nvCxnSpPr>
        <p:spPr>
          <a:xfrm>
            <a:off x="1378039" y="4456091"/>
            <a:ext cx="462351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A154B2B-84CC-4FF9-9CDB-FCD2FFACA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33</a:t>
            </a:fld>
            <a:endParaRPr lang="en-US"/>
          </a:p>
        </p:txBody>
      </p:sp>
      <p:pic>
        <p:nvPicPr>
          <p:cNvPr id="9" name="Content Placeholder 8" descr="A close up of a logo&#10;&#10;Description automatically generated">
            <a:extLst>
              <a:ext uri="{FF2B5EF4-FFF2-40B4-BE49-F238E27FC236}">
                <a16:creationId xmlns:a16="http://schemas.microsoft.com/office/drawing/2014/main" id="{2BF4BDB3-7423-4208-B6B0-AD1AB0D30C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3145" y="895350"/>
            <a:ext cx="4857750" cy="2533650"/>
          </a:xfrm>
        </p:spPr>
      </p:pic>
    </p:spTree>
    <p:extLst>
      <p:ext uri="{BB962C8B-B14F-4D97-AF65-F5344CB8AC3E}">
        <p14:creationId xmlns:p14="http://schemas.microsoft.com/office/powerpoint/2010/main" val="8179854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10AD1-2BA5-4C09-991C-54E03D2E7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74278"/>
          </a:xfrm>
        </p:spPr>
        <p:txBody>
          <a:bodyPr>
            <a:normAutofit/>
          </a:bodyPr>
          <a:lstStyle/>
          <a:p>
            <a:r>
              <a:rPr lang="en-US" sz="4000" dirty="0"/>
              <a:t>Use of Interfaces and Factories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92B98-72D9-4E6A-805A-B8BCBB7B7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2065"/>
            <a:ext cx="10515600" cy="1387654"/>
          </a:xfrm>
        </p:spPr>
        <p:txBody>
          <a:bodyPr>
            <a:noAutofit/>
          </a:bodyPr>
          <a:lstStyle/>
          <a:p>
            <a:r>
              <a:rPr lang="en-US" sz="2400" dirty="0"/>
              <a:t>If you look at interface trait </a:t>
            </a:r>
            <a:r>
              <a:rPr lang="en-US" sz="2400" dirty="0" err="1"/>
              <a:t>TCompA</a:t>
            </a:r>
            <a:r>
              <a:rPr lang="en-US" sz="2400" dirty="0"/>
              <a:t> you will see it has no implementation detail.</a:t>
            </a:r>
            <a:br>
              <a:rPr lang="en-US" sz="2400" dirty="0"/>
            </a:br>
            <a:br>
              <a:rPr lang="en-US" sz="2400" dirty="0"/>
            </a:br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BF0261-2F47-4F8E-A997-0851984A79E9}"/>
              </a:ext>
            </a:extLst>
          </p:cNvPr>
          <p:cNvSpPr txBox="1"/>
          <p:nvPr/>
        </p:nvSpPr>
        <p:spPr>
          <a:xfrm>
            <a:off x="1367306" y="2358376"/>
            <a:ext cx="385614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onsolas" panose="020B0609020204030204" pitchFamily="49" charset="0"/>
              </a:rPr>
              <a:t>pub Trait </a:t>
            </a:r>
            <a:r>
              <a:rPr lang="en-US" sz="1600" b="1" dirty="0" err="1">
                <a:latin typeface="Consolas" panose="020B0609020204030204" pitchFamily="49" charset="0"/>
              </a:rPr>
              <a:t>TCompA</a:t>
            </a:r>
            <a:r>
              <a:rPr lang="en-US" sz="1600" b="1" dirty="0">
                <a:latin typeface="Consolas" panose="020B0609020204030204" pitchFamily="49" charset="0"/>
              </a:rPr>
              <a:t> {</a:t>
            </a:r>
          </a:p>
          <a:p>
            <a:r>
              <a:rPr lang="en-US" sz="1600" b="1" dirty="0">
                <a:latin typeface="Consolas" panose="020B0609020204030204" pitchFamily="49" charset="0"/>
              </a:rPr>
              <a:t>  </a:t>
            </a:r>
            <a:r>
              <a:rPr lang="en-US" sz="1600" b="1" dirty="0" err="1">
                <a:latin typeface="Consolas" panose="020B0609020204030204" pitchFamily="49" charset="0"/>
              </a:rPr>
              <a:t>fn</a:t>
            </a:r>
            <a:r>
              <a:rPr lang="en-US" sz="1600" b="1" dirty="0"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latin typeface="Consolas" panose="020B0609020204030204" pitchFamily="49" charset="0"/>
              </a:rPr>
              <a:t>do_work</a:t>
            </a:r>
            <a:r>
              <a:rPr lang="en-US" sz="1600" b="1" dirty="0">
                <a:latin typeface="Consolas" panose="020B0609020204030204" pitchFamily="49" charset="0"/>
              </a:rPr>
              <a:t>(&amp;self);</a:t>
            </a:r>
          </a:p>
          <a:p>
            <a:r>
              <a:rPr lang="en-US" sz="1600" b="1" dirty="0">
                <a:latin typeface="Consolas" panose="020B0609020204030204" pitchFamily="49" charset="0"/>
              </a:rPr>
              <a:t>  </a:t>
            </a:r>
            <a:r>
              <a:rPr lang="en-US" sz="1600" b="1" dirty="0" err="1">
                <a:latin typeface="Consolas" panose="020B0609020204030204" pitchFamily="49" charset="0"/>
              </a:rPr>
              <a:t>fn</a:t>
            </a:r>
            <a:r>
              <a:rPr lang="en-US" sz="1600" b="1" dirty="0"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latin typeface="Consolas" panose="020B0609020204030204" pitchFamily="49" charset="0"/>
              </a:rPr>
              <a:t>get_msg</a:t>
            </a:r>
            <a:r>
              <a:rPr lang="en-US" sz="1600" b="1" dirty="0">
                <a:latin typeface="Consolas" panose="020B0609020204030204" pitchFamily="49" charset="0"/>
              </a:rPr>
              <a:t>(&amp;self) -&gt; String;</a:t>
            </a:r>
          </a:p>
          <a:p>
            <a:r>
              <a:rPr lang="en-US" sz="1600" b="1" dirty="0">
                <a:latin typeface="Consolas" panose="020B0609020204030204" pitchFamily="49" charset="0"/>
              </a:rPr>
              <a:t>  </a:t>
            </a:r>
            <a:r>
              <a:rPr lang="en-US" sz="1600" b="1" dirty="0" err="1">
                <a:latin typeface="Consolas" panose="020B0609020204030204" pitchFamily="49" charset="0"/>
              </a:rPr>
              <a:t>fn</a:t>
            </a:r>
            <a:r>
              <a:rPr lang="en-US" sz="1600" b="1" dirty="0"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latin typeface="Consolas" panose="020B0609020204030204" pitchFamily="49" charset="0"/>
              </a:rPr>
              <a:t>set_msg</a:t>
            </a:r>
            <a:r>
              <a:rPr lang="en-US" sz="1600" b="1" dirty="0">
                <a:latin typeface="Consolas" panose="020B0609020204030204" pitchFamily="49" charset="0"/>
              </a:rPr>
              <a:t>(&amp;mut self, m:&amp;str);</a:t>
            </a:r>
          </a:p>
          <a:p>
            <a:r>
              <a:rPr lang="en-US" sz="1600" b="1" dirty="0">
                <a:latin typeface="Consolas" panose="020B0609020204030204" pitchFamily="49" charset="0"/>
              </a:rPr>
              <a:t>}</a:t>
            </a:r>
            <a:endParaRPr lang="en-US" sz="1600" dirty="0"/>
          </a:p>
          <a:p>
            <a:endParaRPr 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E9CEC2-3588-4E34-9755-5435B597E163}"/>
              </a:ext>
            </a:extLst>
          </p:cNvPr>
          <p:cNvSpPr txBox="1"/>
          <p:nvPr/>
        </p:nvSpPr>
        <p:spPr>
          <a:xfrm>
            <a:off x="5523963" y="2338898"/>
            <a:ext cx="548747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onsolas" panose="020B0609020204030204" pitchFamily="49" charset="0"/>
              </a:rPr>
              <a:t>pub </a:t>
            </a:r>
            <a:r>
              <a:rPr lang="en-US" sz="1600" b="1" dirty="0" err="1">
                <a:latin typeface="Consolas" panose="020B0609020204030204" pitchFamily="49" charset="0"/>
              </a:rPr>
              <a:t>fn</a:t>
            </a:r>
            <a:r>
              <a:rPr lang="en-US" sz="1600" b="1" dirty="0"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latin typeface="Consolas" panose="020B0609020204030204" pitchFamily="49" charset="0"/>
              </a:rPr>
              <a:t>get_instance</a:t>
            </a:r>
            <a:r>
              <a:rPr lang="en-US" sz="1600" b="1" dirty="0">
                <a:latin typeface="Consolas" panose="020B0609020204030204" pitchFamily="49" charset="0"/>
              </a:rPr>
              <a:t>() -&gt; Box&lt;</a:t>
            </a:r>
            <a:r>
              <a:rPr lang="en-US" sz="1600" b="1" dirty="0" err="1">
                <a:latin typeface="Consolas" panose="020B0609020204030204" pitchFamily="49" charset="0"/>
              </a:rPr>
              <a:t>dyn</a:t>
            </a:r>
            <a:r>
              <a:rPr lang="en-US" sz="1600" b="1" dirty="0"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latin typeface="Consolas" panose="020B0609020204030204" pitchFamily="49" charset="0"/>
              </a:rPr>
              <a:t>TCompA</a:t>
            </a:r>
            <a:r>
              <a:rPr lang="en-US" sz="1600" b="1" dirty="0">
                <a:latin typeface="Consolas" panose="020B0609020204030204" pitchFamily="49" charset="0"/>
              </a:rPr>
              <a:t>&gt; {</a:t>
            </a:r>
          </a:p>
          <a:p>
            <a:r>
              <a:rPr lang="en-US" sz="1600" b="1" dirty="0">
                <a:latin typeface="Consolas" panose="020B0609020204030204" pitchFamily="49" charset="0"/>
              </a:rPr>
              <a:t>  Box::new(</a:t>
            </a:r>
            <a:r>
              <a:rPr lang="en-US" sz="1600" b="1" dirty="0" err="1">
                <a:latin typeface="Consolas" panose="020B0609020204030204" pitchFamily="49" charset="0"/>
              </a:rPr>
              <a:t>ComponentA</a:t>
            </a:r>
            <a:r>
              <a:rPr lang="en-US" sz="1600" b="1" dirty="0">
                <a:latin typeface="Consolas" panose="020B0609020204030204" pitchFamily="49" charset="0"/>
              </a:rPr>
              <a:t>::new())</a:t>
            </a:r>
          </a:p>
          <a:p>
            <a:r>
              <a:rPr lang="en-US" sz="1600" b="1" dirty="0">
                <a:latin typeface="Consolas" panose="020B0609020204030204" pitchFamily="49" charset="0"/>
              </a:rPr>
              <a:t>}</a:t>
            </a:r>
            <a:endParaRPr lang="en-US" sz="1600" dirty="0"/>
          </a:p>
          <a:p>
            <a:endParaRPr lang="en-US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BBCBA2-F865-4B80-953B-202AB1F85CC2}"/>
              </a:ext>
            </a:extLst>
          </p:cNvPr>
          <p:cNvSpPr txBox="1"/>
          <p:nvPr/>
        </p:nvSpPr>
        <p:spPr>
          <a:xfrm>
            <a:off x="838200" y="3837067"/>
            <a:ext cx="1010991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Executive and </a:t>
            </a:r>
            <a:r>
              <a:rPr lang="en-US" sz="2400" dirty="0" err="1"/>
              <a:t>ComponentB</a:t>
            </a:r>
            <a:r>
              <a:rPr lang="en-US" sz="2400" dirty="0"/>
              <a:t> use </a:t>
            </a:r>
            <a:r>
              <a:rPr lang="en-US" sz="2400" dirty="0" err="1"/>
              <a:t>ComponentA’s</a:t>
            </a:r>
            <a:r>
              <a:rPr lang="en-US" sz="2400" dirty="0"/>
              <a:t> factory function, </a:t>
            </a:r>
            <a:r>
              <a:rPr lang="en-US" sz="2400" dirty="0" err="1"/>
              <a:t>get_instance</a:t>
            </a:r>
            <a:r>
              <a:rPr lang="en-US" sz="2400" dirty="0"/>
              <a:t> to avoid binding to the concrete </a:t>
            </a:r>
            <a:r>
              <a:rPr lang="en-US" sz="2400" dirty="0" err="1"/>
              <a:t>ComponentA</a:t>
            </a:r>
            <a:r>
              <a:rPr lang="en-US" sz="2400" dirty="0"/>
              <a:t> type.</a:t>
            </a:r>
            <a:br>
              <a:rPr lang="en-US" sz="2400" dirty="0"/>
            </a:br>
            <a:endParaRPr lang="en-US" sz="105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That means that Executive and </a:t>
            </a:r>
            <a:r>
              <a:rPr lang="en-US" sz="2400" dirty="0" err="1"/>
              <a:t>ComponentB</a:t>
            </a:r>
            <a:r>
              <a:rPr lang="en-US" sz="2400" dirty="0"/>
              <a:t> have no source dependencies on </a:t>
            </a:r>
            <a:r>
              <a:rPr lang="en-US" sz="2400" dirty="0" err="1"/>
              <a:t>ComponentA</a:t>
            </a:r>
            <a:r>
              <a:rPr lang="en-US" sz="2400" dirty="0"/>
              <a:t>.  </a:t>
            </a:r>
            <a:r>
              <a:rPr lang="en-US" sz="2400" dirty="0" err="1"/>
              <a:t>ComponentA</a:t>
            </a:r>
            <a:r>
              <a:rPr lang="en-US" sz="2400" dirty="0"/>
              <a:t> can change any of its implementation without affecting Executive or </a:t>
            </a:r>
            <a:r>
              <a:rPr lang="en-US" sz="2400" dirty="0" err="1"/>
              <a:t>ComponentB</a:t>
            </a:r>
            <a:r>
              <a:rPr lang="en-US" sz="2400" dirty="0"/>
              <a:t> as long as the interface, </a:t>
            </a:r>
            <a:r>
              <a:rPr lang="en-US" sz="2400" dirty="0" err="1"/>
              <a:t>TCompA</a:t>
            </a:r>
            <a:r>
              <a:rPr lang="en-US" sz="2400" dirty="0"/>
              <a:t>, and factory function signature, </a:t>
            </a:r>
            <a:r>
              <a:rPr lang="en-US" sz="2400" dirty="0" err="1"/>
              <a:t>get_instance</a:t>
            </a:r>
            <a:r>
              <a:rPr lang="en-US" sz="2400" dirty="0"/>
              <a:t>, don’t change. 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1EF6AD7-D4E5-4496-A558-44C1860A1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34</a:t>
            </a:fld>
            <a:endParaRPr lang="en-US"/>
          </a:p>
        </p:txBody>
      </p:sp>
      <p:pic>
        <p:nvPicPr>
          <p:cNvPr id="11" name="Content Placeholder 8" descr="A close up of a logo&#10;&#10;Description automatically generated">
            <a:extLst>
              <a:ext uri="{FF2B5EF4-FFF2-40B4-BE49-F238E27FC236}">
                <a16:creationId xmlns:a16="http://schemas.microsoft.com/office/drawing/2014/main" id="{A56BC90A-9E97-49C2-8F39-B7F6615A38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3534" y="72913"/>
            <a:ext cx="3086058" cy="1609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3003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1F950-B483-4831-A37F-784D41C54C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155310"/>
          </a:xfrm>
        </p:spPr>
        <p:txBody>
          <a:bodyPr/>
          <a:lstStyle/>
          <a:p>
            <a:r>
              <a:rPr lang="en-US" dirty="0"/>
              <a:t>Build Process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CD4FAC-1FAC-470C-A1D5-392002A7D0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81450"/>
            <a:ext cx="9144000" cy="1276349"/>
          </a:xfrm>
        </p:spPr>
        <p:txBody>
          <a:bodyPr>
            <a:normAutofit/>
          </a:bodyPr>
          <a:lstStyle/>
          <a:p>
            <a:r>
              <a:rPr lang="en-US" sz="2000" dirty="0">
                <a:hlinkClick r:id="rId2"/>
              </a:rPr>
              <a:t>https://jimfawcett.github.io/RustStory_Models.html#build</a:t>
            </a:r>
            <a:r>
              <a:rPr lang="en-US" sz="2000" dirty="0"/>
              <a:t> </a:t>
            </a: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915908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BDD1D-84E4-4B51-9C0B-4CBD78D97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3292"/>
          </a:xfrm>
          <a:solidFill>
            <a:schemeClr val="bg1"/>
          </a:solidFill>
        </p:spPr>
        <p:txBody>
          <a:bodyPr/>
          <a:lstStyle/>
          <a:p>
            <a:r>
              <a:rPr lang="en-US" dirty="0"/>
              <a:t>Compilation Model	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291351-442A-41FD-9F35-ADDF189255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45465"/>
            <a:ext cx="5257800" cy="4631498"/>
          </a:xfrm>
        </p:spPr>
        <p:txBody>
          <a:bodyPr>
            <a:normAutofit/>
          </a:bodyPr>
          <a:lstStyle/>
          <a:p>
            <a:r>
              <a:rPr lang="en-US" sz="1800" dirty="0"/>
              <a:t>Rust compilation is a transitive depth first search process.</a:t>
            </a:r>
          </a:p>
          <a:p>
            <a:r>
              <a:rPr lang="en-US" sz="1800" dirty="0"/>
              <a:t>The cargo build tool starts by parsing the package’s </a:t>
            </a:r>
            <a:r>
              <a:rPr lang="en-US" sz="1800" dirty="0" err="1"/>
              <a:t>cargo.toml</a:t>
            </a:r>
            <a:r>
              <a:rPr lang="en-US" sz="1800" dirty="0"/>
              <a:t> file, looking for dependencies and build attribute specifications.</a:t>
            </a:r>
          </a:p>
          <a:p>
            <a:r>
              <a:rPr lang="en-US" sz="1800" dirty="0"/>
              <a:t>For each dependency cargo parses its dependencies transitively until it reaches a </a:t>
            </a:r>
            <a:r>
              <a:rPr lang="en-US" sz="1800" dirty="0" err="1"/>
              <a:t>cargo.toml</a:t>
            </a:r>
            <a:r>
              <a:rPr lang="en-US" sz="1800" dirty="0"/>
              <a:t> with no dependencies.</a:t>
            </a:r>
          </a:p>
          <a:p>
            <a:r>
              <a:rPr lang="en-US" sz="1800" dirty="0"/>
              <a:t>It then builds that crate root with its loaded modules, then returns to the previous crate in the dependency tree.</a:t>
            </a:r>
          </a:p>
          <a:p>
            <a:r>
              <a:rPr lang="en-US" sz="1800" dirty="0"/>
              <a:t>When it returns to the build package it builds the files in /</a:t>
            </a:r>
            <a:r>
              <a:rPr lang="en-US" sz="1800" dirty="0" err="1"/>
              <a:t>src</a:t>
            </a:r>
            <a:r>
              <a:rPr lang="en-US" sz="1800" dirty="0"/>
              <a:t> and deposits its results in /target.</a:t>
            </a:r>
          </a:p>
          <a:p>
            <a:r>
              <a:rPr lang="en-US" sz="1800" dirty="0"/>
              <a:t>If any of the dependencies have current builds, that library in /target is used and files in /</a:t>
            </a:r>
            <a:r>
              <a:rPr lang="en-US" sz="1800" dirty="0" err="1"/>
              <a:t>src</a:t>
            </a:r>
            <a:r>
              <a:rPr lang="en-US" sz="1800" dirty="0"/>
              <a:t> are not built.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1E7C80-6706-4988-B78C-5468EE01D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36</a:t>
            </a:fld>
            <a:endParaRPr lang="en-US"/>
          </a:p>
        </p:txBody>
      </p:sp>
      <p:pic>
        <p:nvPicPr>
          <p:cNvPr id="9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9E884569-E2CD-41A9-AC50-E19CB295283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523083"/>
            <a:ext cx="5181600" cy="2338131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05B5F4F-FCAC-423B-A479-E1090AD83D7D}"/>
              </a:ext>
            </a:extLst>
          </p:cNvPr>
          <p:cNvSpPr txBox="1"/>
          <p:nvPr/>
        </p:nvSpPr>
        <p:spPr>
          <a:xfrm>
            <a:off x="6529589" y="4063285"/>
            <a:ext cx="46879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Note that </a:t>
            </a:r>
            <a:r>
              <a:rPr lang="en-US" dirty="0" err="1"/>
              <a:t>cargo.toml</a:t>
            </a:r>
            <a:r>
              <a:rPr lang="en-US" dirty="0"/>
              <a:t> files may list zero or more dependencies, so the dependency structure is a tree, not a list.</a:t>
            </a:r>
          </a:p>
        </p:txBody>
      </p:sp>
    </p:spTree>
    <p:extLst>
      <p:ext uri="{BB962C8B-B14F-4D97-AF65-F5344CB8AC3E}">
        <p14:creationId xmlns:p14="http://schemas.microsoft.com/office/powerpoint/2010/main" val="41368152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1F950-B483-4831-A37F-784D41C54C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155310"/>
          </a:xfrm>
        </p:spPr>
        <p:txBody>
          <a:bodyPr/>
          <a:lstStyle/>
          <a:p>
            <a:r>
              <a:rPr lang="en-US" dirty="0"/>
              <a:t>Execution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CD4FAC-1FAC-470C-A1D5-392002A7D0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81450"/>
            <a:ext cx="9144000" cy="1276349"/>
          </a:xfrm>
        </p:spPr>
        <p:txBody>
          <a:bodyPr>
            <a:normAutofit/>
          </a:bodyPr>
          <a:lstStyle/>
          <a:p>
            <a:r>
              <a:rPr lang="en-US" sz="2000" dirty="0">
                <a:hlinkClick r:id="rId2"/>
              </a:rPr>
              <a:t>https://jimfawcett.github.io/RustStory_Models.html#execution</a:t>
            </a:r>
            <a:r>
              <a:rPr lang="en-US" sz="2000" dirty="0"/>
              <a:t> </a:t>
            </a: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9821474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50BC5-9B8A-41C1-B718-6852A96A3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7005"/>
          </a:xfrm>
          <a:solidFill>
            <a:schemeClr val="bg1"/>
          </a:solidFill>
        </p:spPr>
        <p:txBody>
          <a:bodyPr/>
          <a:lstStyle/>
          <a:p>
            <a:r>
              <a:rPr lang="en-US" dirty="0"/>
              <a:t>Program Execution	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4175C2-9639-4A84-8DA1-CAEF5DCF0D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32586"/>
            <a:ext cx="10463011" cy="4644377"/>
          </a:xfrm>
        </p:spPr>
        <p:txBody>
          <a:bodyPr>
            <a:normAutofit/>
          </a:bodyPr>
          <a:lstStyle/>
          <a:p>
            <a:r>
              <a:rPr lang="en-US" sz="2400" dirty="0"/>
              <a:t>There are three ways to execute code in a fully formed crate, using cargo:</a:t>
            </a:r>
          </a:p>
          <a:p>
            <a:pPr lvl="1"/>
            <a:r>
              <a:rPr lang="en-US" sz="2000" dirty="0"/>
              <a:t>Execution of binaries:</a:t>
            </a:r>
            <a:br>
              <a:rPr lang="en-US" sz="2000" dirty="0"/>
            </a:br>
            <a:r>
              <a:rPr lang="en-US" sz="2000" dirty="0"/>
              <a:t>If the crate root is a binary, e.g., main.rs, the command</a:t>
            </a:r>
            <a:br>
              <a:rPr lang="en-US" sz="2000" dirty="0"/>
            </a:br>
            <a:r>
              <a:rPr lang="en-US" sz="2000" dirty="0"/>
              <a:t>	</a:t>
            </a:r>
            <a:r>
              <a:rPr lang="en-US" sz="2000" b="1" dirty="0"/>
              <a:t>cargo run</a:t>
            </a:r>
            <a:br>
              <a:rPr lang="en-US" sz="2000" b="1" dirty="0"/>
            </a:br>
            <a:r>
              <a:rPr lang="en-US" sz="2000" dirty="0"/>
              <a:t>will execute the program</a:t>
            </a:r>
          </a:p>
          <a:p>
            <a:pPr lvl="1"/>
            <a:r>
              <a:rPr lang="en-US" sz="2000" dirty="0"/>
              <a:t>Testing libraries:</a:t>
            </a:r>
            <a:br>
              <a:rPr lang="en-US" sz="2000" dirty="0"/>
            </a:br>
            <a:r>
              <a:rPr lang="en-US" sz="2000" dirty="0"/>
              <a:t>If the crate root is a library, e.g., lib.rs, the command</a:t>
            </a:r>
            <a:br>
              <a:rPr lang="en-US" sz="2000" dirty="0"/>
            </a:br>
            <a:r>
              <a:rPr lang="en-US" sz="2000" dirty="0"/>
              <a:t> 	</a:t>
            </a:r>
            <a:r>
              <a:rPr lang="en-US" sz="2000" b="1" dirty="0"/>
              <a:t>cargo test</a:t>
            </a:r>
            <a:br>
              <a:rPr lang="en-US" sz="2000" b="1" dirty="0"/>
            </a:br>
            <a:r>
              <a:rPr lang="en-US" sz="2000" dirty="0"/>
              <a:t>will run any tests configured at the end of the library.  Tests pass if there are no assertions in the test code, and fail if there are.</a:t>
            </a:r>
          </a:p>
          <a:p>
            <a:pPr lvl="1"/>
            <a:r>
              <a:rPr lang="en-US" sz="2000" dirty="0"/>
              <a:t>Running examples:</a:t>
            </a:r>
            <a:br>
              <a:rPr lang="en-US" sz="2000" dirty="0"/>
            </a:br>
            <a:r>
              <a:rPr lang="en-US" sz="2000" dirty="0"/>
              <a:t>For library crates, if you create a /examples folder and put demonstration modules there, then the command</a:t>
            </a:r>
            <a:br>
              <a:rPr lang="en-US" sz="2000" dirty="0"/>
            </a:br>
            <a:r>
              <a:rPr lang="en-US" sz="2000" dirty="0"/>
              <a:t> 	</a:t>
            </a:r>
            <a:r>
              <a:rPr lang="en-US" sz="2000" b="1" dirty="0"/>
              <a:t>cargo run –example </a:t>
            </a:r>
            <a:r>
              <a:rPr lang="en-US" sz="2000" b="1" dirty="0" err="1"/>
              <a:t>an_example</a:t>
            </a:r>
            <a:br>
              <a:rPr lang="en-US" sz="2000" b="1" dirty="0"/>
            </a:br>
            <a:r>
              <a:rPr lang="en-US" sz="2000" dirty="0"/>
              <a:t>will run the code in an_example.rs, assuming that you’ve supplied a main function for that module. The user expects that this code will demonstrate use of library functionality.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F681EF-8EC8-4290-A82D-F30E65913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18696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50BC5-9B8A-41C1-B718-6852A96A3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7005"/>
          </a:xfrm>
          <a:solidFill>
            <a:schemeClr val="bg1"/>
          </a:solidFill>
        </p:spPr>
        <p:txBody>
          <a:bodyPr/>
          <a:lstStyle/>
          <a:p>
            <a:r>
              <a:rPr lang="en-US" dirty="0"/>
              <a:t>Program Execution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4175C2-9639-4A84-8DA1-CAEF5DCF0D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32586"/>
            <a:ext cx="4435699" cy="4644377"/>
          </a:xfrm>
        </p:spPr>
        <p:txBody>
          <a:bodyPr>
            <a:normAutofit/>
          </a:bodyPr>
          <a:lstStyle/>
          <a:p>
            <a:r>
              <a:rPr lang="en-US" sz="2400" dirty="0"/>
              <a:t>When the executable for a program is loaded:</a:t>
            </a:r>
          </a:p>
          <a:p>
            <a:pPr lvl="1"/>
            <a:r>
              <a:rPr lang="en-US" sz="2000" dirty="0"/>
              <a:t>Initialization code provided by the compiler executes</a:t>
            </a:r>
          </a:p>
          <a:p>
            <a:pPr lvl="1"/>
            <a:r>
              <a:rPr lang="en-US" sz="2000" dirty="0"/>
              <a:t>Then the function main is entered.</a:t>
            </a:r>
          </a:p>
          <a:p>
            <a:pPr lvl="2"/>
            <a:r>
              <a:rPr lang="en-US" sz="1800" dirty="0"/>
              <a:t>main is just a function that is defined to the linker as the entry point for processing.</a:t>
            </a:r>
          </a:p>
          <a:p>
            <a:r>
              <a:rPr lang="en-US" sz="2600" dirty="0"/>
              <a:t>Any function may call other functions within the executable.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F681EF-8EC8-4290-A82D-F30E65913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39</a:t>
            </a:fld>
            <a:endParaRPr lang="en-US"/>
          </a:p>
        </p:txBody>
      </p:sp>
      <p:pic>
        <p:nvPicPr>
          <p:cNvPr id="9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CF6A22A4-491B-4A80-BE37-43508851530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0842" y="1633571"/>
            <a:ext cx="4757196" cy="4351338"/>
          </a:xfrm>
        </p:spPr>
      </p:pic>
    </p:spTree>
    <p:extLst>
      <p:ext uri="{BB962C8B-B14F-4D97-AF65-F5344CB8AC3E}">
        <p14:creationId xmlns:p14="http://schemas.microsoft.com/office/powerpoint/2010/main" val="1595780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F5B7A-EC51-42C0-A3AF-C7C47F8C5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3404"/>
          </a:xfrm>
          <a:solidFill>
            <a:schemeClr val="bg2"/>
          </a:solidFill>
        </p:spPr>
        <p:txBody>
          <a:bodyPr/>
          <a:lstStyle/>
          <a:p>
            <a:r>
              <a:rPr lang="en-US" dirty="0"/>
              <a:t>Prologue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408D7-1F39-4741-A3DF-76D9A3074A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8769"/>
            <a:ext cx="10515600" cy="5067581"/>
          </a:xfrm>
        </p:spPr>
        <p:txBody>
          <a:bodyPr/>
          <a:lstStyle/>
          <a:p>
            <a:r>
              <a:rPr lang="en-US" dirty="0"/>
              <a:t>Rust is an interesting and ambitious language.</a:t>
            </a:r>
            <a:br>
              <a:rPr lang="en-US" dirty="0"/>
            </a:br>
            <a:endParaRPr lang="en-US" sz="900" dirty="0"/>
          </a:p>
          <a:p>
            <a:r>
              <a:rPr lang="en-US" dirty="0"/>
              <a:t>We will consider Models for:</a:t>
            </a:r>
          </a:p>
          <a:p>
            <a:pPr lvl="1"/>
            <a:r>
              <a:rPr lang="en-US" dirty="0"/>
              <a:t>Type Safety</a:t>
            </a:r>
          </a:p>
          <a:p>
            <a:pPr lvl="1"/>
            <a:r>
              <a:rPr lang="en-US" dirty="0"/>
              <a:t>Ownership</a:t>
            </a:r>
          </a:p>
          <a:p>
            <a:pPr lvl="1"/>
            <a:r>
              <a:rPr lang="en-US" dirty="0"/>
              <a:t>Objects</a:t>
            </a:r>
          </a:p>
          <a:p>
            <a:pPr lvl="1"/>
            <a:r>
              <a:rPr lang="en-US" dirty="0"/>
              <a:t>User-Defined Types</a:t>
            </a:r>
          </a:p>
          <a:p>
            <a:pPr lvl="1"/>
            <a:r>
              <a:rPr lang="en-US" dirty="0"/>
              <a:t>Generics</a:t>
            </a:r>
          </a:p>
          <a:p>
            <a:pPr lvl="1"/>
            <a:r>
              <a:rPr lang="en-US" dirty="0"/>
              <a:t>Code Structure, Compilation, and Execution</a:t>
            </a:r>
            <a:br>
              <a:rPr lang="en-US" dirty="0"/>
            </a:br>
            <a:endParaRPr lang="en-US" sz="900" dirty="0"/>
          </a:p>
          <a:p>
            <a:r>
              <a:rPr lang="en-US" dirty="0"/>
              <a:t>Chapter 1 of the Rust Story</a:t>
            </a:r>
          </a:p>
          <a:p>
            <a:pPr lvl="1"/>
            <a:r>
              <a:rPr lang="en-US" dirty="0">
                <a:hlinkClick r:id="rId2"/>
              </a:rPr>
              <a:t>https://jimfawcett.github.io/RustStory_Prologue.html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D9997-749D-445C-8B8A-50325F941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4</a:t>
            </a:fld>
            <a:endParaRPr lang="en-US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7B12747-4EE9-456C-A222-76E1B2815FA9}"/>
              </a:ext>
            </a:extLst>
          </p:cNvPr>
          <p:cNvSpPr txBox="1">
            <a:spLocks/>
          </p:cNvSpPr>
          <p:nvPr/>
        </p:nvSpPr>
        <p:spPr>
          <a:xfrm>
            <a:off x="5056908" y="510475"/>
            <a:ext cx="5708073" cy="413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hlinkClick r:id="rId3"/>
              </a:rPr>
              <a:t>https://JimFawcett.github.io/RustStory_Models.html</a:t>
            </a:r>
            <a:r>
              <a:rPr lang="en-US" sz="2000" dirty="0"/>
              <a:t> </a:t>
            </a: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5809698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F8C90-58C4-4DF1-86E7-6F50F6D96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1247"/>
          </a:xfrm>
        </p:spPr>
        <p:txBody>
          <a:bodyPr/>
          <a:lstStyle/>
          <a:p>
            <a:r>
              <a:rPr lang="en-US" dirty="0"/>
              <a:t>Use of program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F4EC4-F4D3-4EC0-A22A-40DCBD6340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1600"/>
            <a:ext cx="7223975" cy="4805363"/>
          </a:xfrm>
        </p:spPr>
        <p:txBody>
          <a:bodyPr>
            <a:normAutofit/>
          </a:bodyPr>
          <a:lstStyle/>
          <a:p>
            <a:r>
              <a:rPr lang="en-US" sz="2400" dirty="0"/>
              <a:t>When the thread of execution enters a function an allocation of stack memory is used to store function parameters and any local data defined in the function.</a:t>
            </a:r>
          </a:p>
          <a:p>
            <a:pPr lvl="1"/>
            <a:r>
              <a:rPr lang="en-US" sz="2000" dirty="0"/>
              <a:t>The same thing happens for every scope, defined by a matching pair of braces, { and }.  For example, an if statement, using braces, allocates stack memory to hold data local to its scope.</a:t>
            </a:r>
          </a:p>
          <a:p>
            <a:r>
              <a:rPr lang="en-US" sz="2400" dirty="0"/>
              <a:t>A program may place any of its entities, e.g., an instance of a user-defined type, into static memory, stack memory, or heap memory.</a:t>
            </a:r>
          </a:p>
          <a:p>
            <a:r>
              <a:rPr lang="en-US" sz="2400" dirty="0"/>
              <a:t>We will discuss consequences of that later in the next slide.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5AB5E6-D8C6-4D56-B820-5B5F967A6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40</a:t>
            </a:fld>
            <a:endParaRPr lang="en-US"/>
          </a:p>
        </p:txBody>
      </p:sp>
      <p:pic>
        <p:nvPicPr>
          <p:cNvPr id="6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542A9C13-6A92-4226-8FC3-8F97E9EFAA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2479" y="1150613"/>
            <a:ext cx="3170261" cy="2899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92985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78DEF-F42B-4A25-AE92-604FBCFAC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0565"/>
          </a:xfrm>
          <a:solidFill>
            <a:schemeClr val="bg1"/>
          </a:solidFill>
        </p:spPr>
        <p:txBody>
          <a:bodyPr/>
          <a:lstStyle/>
          <a:p>
            <a:r>
              <a:rPr lang="en-US" dirty="0"/>
              <a:t>Memory Model	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434099-1DEC-4725-ACF4-5B6A97E204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64783"/>
            <a:ext cx="5181600" cy="4612180"/>
          </a:xfrm>
        </p:spPr>
        <p:txBody>
          <a:bodyPr>
            <a:noAutofit/>
          </a:bodyPr>
          <a:lstStyle/>
          <a:p>
            <a:r>
              <a:rPr lang="en-US" sz="2400" dirty="0"/>
              <a:t>Static memory is used to store code and entities that live for the entire program execution</a:t>
            </a:r>
          </a:p>
          <a:p>
            <a:r>
              <a:rPr lang="en-US" sz="2400" dirty="0"/>
              <a:t>Stack memory is used as scratch-pad to store information needed in each scope, e.g., local data. It becomes invalid when the thread of execution leaves the scope.</a:t>
            </a:r>
          </a:p>
          <a:p>
            <a:r>
              <a:rPr lang="en-US" sz="2400" dirty="0"/>
              <a:t>Heap memory is used to store entities that live from the time the program creates them with a call to new until the program discards them with a call to delete</a:t>
            </a:r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869F84D8-AF01-43ED-B803-8F77CDAA9FB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663634"/>
            <a:ext cx="5181600" cy="4414969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6B71492-7C4C-4B5C-BDE4-C7812C676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21550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87C20-D1A2-42B8-BB9E-6009D109C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4807"/>
          </a:xfrm>
        </p:spPr>
        <p:txBody>
          <a:bodyPr/>
          <a:lstStyle/>
          <a:p>
            <a:r>
              <a:rPr lang="en-US" dirty="0"/>
              <a:t>Control of entity placement in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1D07C5-52C4-4D53-9216-DA9E378088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3218"/>
            <a:ext cx="6979276" cy="4673745"/>
          </a:xfrm>
        </p:spPr>
        <p:txBody>
          <a:bodyPr>
            <a:normAutofit/>
          </a:bodyPr>
          <a:lstStyle/>
          <a:p>
            <a:r>
              <a:rPr lang="en-US" sz="2000" dirty="0"/>
              <a:t>The compiler places all code and global data in static memory.</a:t>
            </a:r>
          </a:p>
          <a:p>
            <a:r>
              <a:rPr lang="en-US" sz="2000" dirty="0"/>
              <a:t>A program can place an entity instance in static memory by qualifying its declaration with the keyword static.  Rust statics should be immutable.</a:t>
            </a:r>
          </a:p>
          <a:p>
            <a:r>
              <a:rPr lang="en-US" sz="2000" dirty="0"/>
              <a:t>Rust code also places entities in stack memory by calling a function, placing function parameters and local data in its stack frame.</a:t>
            </a:r>
          </a:p>
          <a:p>
            <a:r>
              <a:rPr lang="en-US" sz="2000" dirty="0"/>
              <a:t>Also, every local scope, defined by braces, { and }, creates a new allocation of stack memory to hold data local to that scope.</a:t>
            </a:r>
          </a:p>
          <a:p>
            <a:r>
              <a:rPr lang="en-US" sz="2000" dirty="0"/>
              <a:t>An entity instance is placed in heap memory by declaring Box::new(Point { x: 1.0, y:2.0, z:3.5 }).  The heap allocation is returned when the Box instance goes out of scope.</a:t>
            </a:r>
          </a:p>
        </p:txBody>
      </p:sp>
      <p:pic>
        <p:nvPicPr>
          <p:cNvPr id="4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B727E504-D574-4933-9D02-B4D10D47A8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7627" y="1690688"/>
            <a:ext cx="3620037" cy="3133746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880B67-07CD-4164-83F8-A6185A63E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28751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A8DDB-82EF-4379-9AB3-D04250CD7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4126"/>
          </a:xfrm>
        </p:spPr>
        <p:txBody>
          <a:bodyPr/>
          <a:lstStyle/>
          <a:p>
            <a:r>
              <a:rPr lang="en-US" dirty="0"/>
              <a:t>Interaction with the Execution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51431-D3CC-4373-A547-45FFBC0D95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2586"/>
            <a:ext cx="7500872" cy="4644377"/>
          </a:xfrm>
        </p:spPr>
        <p:txBody>
          <a:bodyPr>
            <a:normAutofit/>
          </a:bodyPr>
          <a:lstStyle/>
          <a:p>
            <a:r>
              <a:rPr lang="en-US" sz="2400" dirty="0"/>
              <a:t>There are two primary ways for a Rust program to observe and use its execution environment:</a:t>
            </a:r>
          </a:p>
          <a:p>
            <a:pPr lvl="1"/>
            <a:r>
              <a:rPr lang="en-US" sz="2000" dirty="0"/>
              <a:t>Use a stream object like std::stdin or std::</a:t>
            </a:r>
            <a:r>
              <a:rPr lang="en-US" sz="2000" dirty="0" err="1"/>
              <a:t>stdout</a:t>
            </a:r>
            <a:r>
              <a:rPr lang="en-US" sz="2000" dirty="0"/>
              <a:t>.</a:t>
            </a:r>
          </a:p>
          <a:p>
            <a:pPr lvl="1"/>
            <a:r>
              <a:rPr lang="en-US" sz="2000" dirty="0"/>
              <a:t>Types for streams are provided by the standard library, via import statements:</a:t>
            </a:r>
            <a:br>
              <a:rPr lang="en-US" sz="2000" dirty="0"/>
            </a:br>
            <a:r>
              <a:rPr lang="en-US" sz="2000" dirty="0"/>
              <a:t>	use std::</a:t>
            </a:r>
            <a:r>
              <a:rPr lang="en-US" sz="2000" dirty="0" err="1"/>
              <a:t>io</a:t>
            </a:r>
            <a:r>
              <a:rPr lang="en-US" sz="2000" dirty="0"/>
              <a:t>::prelude::{*}, use std::fs::File, …</a:t>
            </a:r>
            <a:br>
              <a:rPr lang="en-US" sz="2000" dirty="0"/>
            </a:br>
            <a:endParaRPr lang="en-US" sz="800" dirty="0"/>
          </a:p>
          <a:p>
            <a:r>
              <a:rPr lang="en-US" sz="2400" dirty="0"/>
              <a:t>The program may use services of its platform API by using std::</a:t>
            </a:r>
            <a:r>
              <a:rPr lang="en-US" sz="2400" dirty="0" err="1"/>
              <a:t>ffi</a:t>
            </a:r>
            <a:r>
              <a:rPr lang="en-US" sz="2400" dirty="0"/>
              <a:t> (Foreign Function Interface) in an unsafe block or by using a crate that wraps that:</a:t>
            </a:r>
          </a:p>
          <a:p>
            <a:pPr lvl="1"/>
            <a:r>
              <a:rPr lang="en-US" sz="2000" dirty="0"/>
              <a:t>https://github.com/retep998/winapi-rs</a:t>
            </a:r>
          </a:p>
          <a:p>
            <a:pPr lvl="1"/>
            <a:endParaRPr lang="en-US" sz="2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6FE833-F984-4947-9CF1-6E81F4283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43</a:t>
            </a:fld>
            <a:endParaRPr lang="en-US"/>
          </a:p>
        </p:txBody>
      </p:sp>
      <p:pic>
        <p:nvPicPr>
          <p:cNvPr id="6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8A720E05-E31B-4EB5-8933-0A6E1968CE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9071" y="1249252"/>
            <a:ext cx="3170261" cy="2899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48418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1F950-B483-4831-A37F-784D41C54C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155310"/>
          </a:xfrm>
        </p:spPr>
        <p:txBody>
          <a:bodyPr/>
          <a:lstStyle/>
          <a:p>
            <a:r>
              <a:rPr lang="en-US" dirty="0"/>
              <a:t>Epilog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CD4FAC-1FAC-470C-A1D5-392002A7D0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81450"/>
            <a:ext cx="9144000" cy="1276349"/>
          </a:xfrm>
        </p:spPr>
        <p:txBody>
          <a:bodyPr>
            <a:normAutofit/>
          </a:bodyPr>
          <a:lstStyle/>
          <a:p>
            <a:r>
              <a:rPr lang="en-US" sz="2000" dirty="0">
                <a:hlinkClick r:id="rId2"/>
              </a:rPr>
              <a:t>https://jimfawcett.github.io/RustStory_Models.html#epilogue</a:t>
            </a:r>
            <a:r>
              <a:rPr lang="en-US" sz="2000" dirty="0"/>
              <a:t> </a:t>
            </a: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9074865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5B597-9CE0-4BDE-8DBF-14DEFB696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7415"/>
            <a:ext cx="10515600" cy="961399"/>
          </a:xfrm>
          <a:solidFill>
            <a:schemeClr val="bg1"/>
          </a:solidFill>
        </p:spPr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D5770-03A0-448C-A291-CB10F9B55D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0874"/>
            <a:ext cx="10515600" cy="4736090"/>
          </a:xfrm>
        </p:spPr>
        <p:txBody>
          <a:bodyPr>
            <a:noAutofit/>
          </a:bodyPr>
          <a:lstStyle/>
          <a:p>
            <a:r>
              <a:rPr lang="en-US" sz="2400" dirty="0"/>
              <a:t>If you understand the 7 models, we’ve covered, I think you will find Rust syntax and semantics to be convenient and sensible.</a:t>
            </a:r>
          </a:p>
          <a:p>
            <a:r>
              <a:rPr lang="en-US" sz="2400" dirty="0"/>
              <a:t>Some particular parts of the language discussed in the Rust Story but not here are intricate and require some study to master:</a:t>
            </a:r>
          </a:p>
          <a:p>
            <a:pPr lvl="1"/>
            <a:r>
              <a:rPr lang="en-US" sz="2000" dirty="0"/>
              <a:t>String syntax and semantics because the only character type Rust recognizes in its native strings is utf-8, which uses multi-byte characters of varying sizes.</a:t>
            </a:r>
          </a:p>
          <a:p>
            <a:pPr lvl="1"/>
            <a:r>
              <a:rPr lang="en-US" sz="2000" dirty="0"/>
              <a:t>Life-time annotation needed for some scenarios using generics.</a:t>
            </a:r>
          </a:p>
          <a:p>
            <a:pPr lvl="1"/>
            <a:r>
              <a:rPr lang="en-US" sz="2000" dirty="0"/>
              <a:t>Many crates in </a:t>
            </a:r>
            <a:r>
              <a:rPr lang="en-US" sz="2000" dirty="0">
                <a:hlinkClick r:id="rId2"/>
              </a:rPr>
              <a:t>https://crates.io</a:t>
            </a:r>
            <a:r>
              <a:rPr lang="en-US" sz="2000" dirty="0"/>
              <a:t> are used routinely by knowledgeable Rust developers, but some take significant amounts of time and effort to use effectively.</a:t>
            </a:r>
          </a:p>
          <a:p>
            <a:r>
              <a:rPr lang="en-US" sz="2400" dirty="0"/>
              <a:t>Rust avoids undefined behavior by incorporating a safe type system.  That is based on the ownership rules we’ve discussed.  It takes a while to get use to the rules, but compiler error messages are usually very good.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03FFBC-A3BA-4CD9-9623-2D9E837E3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19690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C4E24-F41A-43B6-8514-8753B0BF4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0922"/>
          </a:xfrm>
        </p:spPr>
        <p:txBody>
          <a:bodyPr/>
          <a:lstStyle/>
          <a:p>
            <a:r>
              <a:rPr lang="en-US" dirty="0"/>
              <a:t>Presentation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C3A9C2-6490-47D7-8E43-D14728254F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4544"/>
            <a:ext cx="10515600" cy="4872419"/>
          </a:xfrm>
        </p:spPr>
        <p:txBody>
          <a:bodyPr/>
          <a:lstStyle/>
          <a:p>
            <a:r>
              <a:rPr lang="en-US" dirty="0"/>
              <a:t>The ideas discussed in this presentation are drawn from a web page: 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>
                <a:hlinkClick r:id="rId2"/>
              </a:rPr>
              <a:t>https://jimfawcett.github.io/RustStory_Models.html</a:t>
            </a:r>
            <a:br>
              <a:rPr lang="en-US" dirty="0"/>
            </a:br>
            <a:br>
              <a:rPr lang="en-US" dirty="0"/>
            </a:br>
            <a:r>
              <a:rPr lang="en-US" dirty="0"/>
              <a:t>which is part of the Rust Story: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>
                <a:hlinkClick r:id="rId3"/>
              </a:rPr>
              <a:t>https://jimfawcett.github.io/RustStory_Prologue.html</a:t>
            </a:r>
            <a:r>
              <a:rPr lang="en-US" dirty="0"/>
              <a:t>   </a:t>
            </a:r>
            <a:br>
              <a:rPr lang="en-US" dirty="0"/>
            </a:br>
            <a:endParaRPr lang="en-US" dirty="0"/>
          </a:p>
          <a:p>
            <a:r>
              <a:rPr lang="en-US" dirty="0"/>
              <a:t>And code examples for the story are documented here: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>
                <a:hlinkClick r:id="rId4"/>
              </a:rPr>
              <a:t>https://jimfawcett.github.io/RustBasicDemos.html</a:t>
            </a:r>
            <a:br>
              <a:rPr lang="en-US" dirty="0"/>
            </a:br>
            <a:endParaRPr lang="en-US" dirty="0"/>
          </a:p>
          <a:p>
            <a:r>
              <a:rPr lang="en-US" dirty="0"/>
              <a:t>These slides are available here: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>
                <a:hlinkClick r:id="rId5"/>
              </a:rPr>
              <a:t>https://jimfawcett.github.io/Resources/RustModels.pdf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DE1FCB-5689-4E10-A416-328ED633A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714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1F950-B483-4831-A37F-784D41C54C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155310"/>
          </a:xfrm>
        </p:spPr>
        <p:txBody>
          <a:bodyPr/>
          <a:lstStyle/>
          <a:p>
            <a:r>
              <a:rPr lang="en-US" dirty="0"/>
              <a:t>Rust Type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CD4FAC-1FAC-470C-A1D5-392002A7D0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81450"/>
            <a:ext cx="9144000" cy="1276349"/>
          </a:xfrm>
        </p:spPr>
        <p:txBody>
          <a:bodyPr>
            <a:normAutofit/>
          </a:bodyPr>
          <a:lstStyle/>
          <a:p>
            <a:r>
              <a:rPr lang="en-US" sz="2000" dirty="0">
                <a:hlinkClick r:id="rId2"/>
              </a:rPr>
              <a:t>https://jimfawcett.github.io/RustStory_Models.html#types</a:t>
            </a:r>
            <a:r>
              <a:rPr lang="en-US" sz="2000" dirty="0"/>
              <a:t> </a:t>
            </a: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65423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C7AA0-849A-46D3-9084-A9B3B65B0F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8048"/>
            <a:ext cx="10515600" cy="4830204"/>
          </a:xfrm>
        </p:spPr>
        <p:txBody>
          <a:bodyPr>
            <a:noAutofit/>
          </a:bodyPr>
          <a:lstStyle/>
          <a:p>
            <a:r>
              <a:rPr lang="en-US" dirty="0"/>
              <a:t>A program is well defined if no execution can exhibit undefined behavior.</a:t>
            </a:r>
          </a:p>
          <a:p>
            <a:r>
              <a:rPr lang="en-US" dirty="0"/>
              <a:t>A language is type safe if its type system ensures that every program is well defined.</a:t>
            </a:r>
          </a:p>
          <a:p>
            <a:r>
              <a:rPr lang="en-US" dirty="0"/>
              <a:t>A non-type safe language may introduce undefined behavior with:</a:t>
            </a:r>
          </a:p>
          <a:p>
            <a:pPr lvl="1"/>
            <a:r>
              <a:rPr lang="en-US" dirty="0"/>
              <a:t>Integer overflow, e.g., wrap-around</a:t>
            </a:r>
          </a:p>
          <a:p>
            <a:pPr lvl="1"/>
            <a:r>
              <a:rPr lang="en-US" dirty="0"/>
              <a:t>Buffer overflow – out of bounds access</a:t>
            </a:r>
          </a:p>
          <a:p>
            <a:pPr lvl="1"/>
            <a:r>
              <a:rPr lang="en-US" dirty="0"/>
              <a:t>Use after free – access unowned memory</a:t>
            </a:r>
          </a:p>
          <a:p>
            <a:pPr lvl="1"/>
            <a:r>
              <a:rPr lang="en-US" dirty="0"/>
              <a:t>Double free – corrupt memory manager</a:t>
            </a:r>
          </a:p>
          <a:p>
            <a:pPr lvl="1"/>
            <a:r>
              <a:rPr lang="en-US" dirty="0"/>
              <a:t>Race conditions – mutation without exclusive ownership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6ABC81-EF6D-4585-A81B-B0BFC98DB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6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9F629D5-24C0-49BF-B9D3-2AB393C38C9B}"/>
              </a:ext>
            </a:extLst>
          </p:cNvPr>
          <p:cNvSpPr txBox="1">
            <a:spLocks/>
          </p:cNvSpPr>
          <p:nvPr/>
        </p:nvSpPr>
        <p:spPr>
          <a:xfrm>
            <a:off x="838200" y="429519"/>
            <a:ext cx="10515600" cy="858369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Type Safety	</a:t>
            </a:r>
          </a:p>
        </p:txBody>
      </p:sp>
    </p:spTree>
    <p:extLst>
      <p:ext uri="{BB962C8B-B14F-4D97-AF65-F5344CB8AC3E}">
        <p14:creationId xmlns:p14="http://schemas.microsoft.com/office/powerpoint/2010/main" val="874193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B6A2E-AA99-426F-A8CE-9A6C20DE8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Unsafe Type System – C++ and 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15E663-EE3B-4AC2-831B-95F5A3D490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455024" cy="4351338"/>
          </a:xfrm>
        </p:spPr>
        <p:txBody>
          <a:bodyPr/>
          <a:lstStyle/>
          <a:p>
            <a:r>
              <a:rPr lang="en-US" dirty="0"/>
              <a:t>Allows dangling references</a:t>
            </a:r>
          </a:p>
          <a:p>
            <a:pPr lvl="1"/>
            <a:r>
              <a:rPr lang="en-US" dirty="0"/>
              <a:t>std::vector&lt;int&gt; v { 1, 2, 3 };</a:t>
            </a:r>
          </a:p>
          <a:p>
            <a:pPr lvl="1"/>
            <a:r>
              <a:rPr lang="en-US" dirty="0"/>
              <a:t>int&amp; </a:t>
            </a:r>
            <a:r>
              <a:rPr lang="en-US" dirty="0" err="1"/>
              <a:t>ri</a:t>
            </a:r>
            <a:r>
              <a:rPr lang="en-US" dirty="0"/>
              <a:t> = v[1];</a:t>
            </a:r>
          </a:p>
          <a:p>
            <a:pPr lvl="1"/>
            <a:r>
              <a:rPr lang="en-US" dirty="0" err="1"/>
              <a:t>v.push_back</a:t>
            </a:r>
            <a:r>
              <a:rPr lang="en-US" dirty="0"/>
              <a:t>(4);</a:t>
            </a:r>
          </a:p>
          <a:p>
            <a:pPr lvl="1"/>
            <a:r>
              <a:rPr lang="en-US" dirty="0" err="1"/>
              <a:t>push_back</a:t>
            </a:r>
            <a:r>
              <a:rPr lang="en-US" dirty="0"/>
              <a:t> may cause reallocation of vector memory, leaving </a:t>
            </a:r>
            <a:r>
              <a:rPr lang="en-US" dirty="0" err="1"/>
              <a:t>ri</a:t>
            </a:r>
            <a:r>
              <a:rPr lang="en-US" dirty="0"/>
              <a:t> dangling.</a:t>
            </a:r>
          </a:p>
          <a:p>
            <a:r>
              <a:rPr lang="en-US" dirty="0"/>
              <a:t>Allows out of bounds indexing</a:t>
            </a:r>
          </a:p>
          <a:p>
            <a:pPr lvl="1"/>
            <a:r>
              <a:rPr lang="en-US" dirty="0"/>
              <a:t>int j = v[4];</a:t>
            </a:r>
          </a:p>
          <a:p>
            <a:r>
              <a:rPr lang="en-US" dirty="0"/>
              <a:t>Program continues to run, results in undefined behavior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38DA213-9E26-4408-8201-61E4534C70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67182" y="1825625"/>
            <a:ext cx="4986618" cy="4351338"/>
          </a:xfrm>
        </p:spPr>
        <p:txBody>
          <a:bodyPr/>
          <a:lstStyle/>
          <a:p>
            <a:r>
              <a:rPr lang="en-US" dirty="0"/>
              <a:t>Mitigations:</a:t>
            </a:r>
          </a:p>
          <a:p>
            <a:pPr lvl="1"/>
            <a:r>
              <a:rPr lang="en-US" dirty="0"/>
              <a:t>Use C++ references only for passing arguments to functions.</a:t>
            </a:r>
          </a:p>
          <a:p>
            <a:pPr lvl="1"/>
            <a:r>
              <a:rPr lang="en-US" dirty="0"/>
              <a:t>Prefer passing by const refence to avoid side-affects.</a:t>
            </a:r>
          </a:p>
          <a:p>
            <a:pPr lvl="1"/>
            <a:r>
              <a:rPr lang="en-US" dirty="0"/>
              <a:t>Don’t use arrays; use std::vector.</a:t>
            </a:r>
          </a:p>
          <a:p>
            <a:pPr lvl="1"/>
            <a:r>
              <a:rPr lang="en-US" dirty="0"/>
              <a:t>Use range-based for loop when iterating through collections like vector.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0D99C1-A284-4896-BB32-BD99A6030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954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C7AA0-849A-46D3-9084-A9B3B65B0F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8048"/>
            <a:ext cx="10515600" cy="4830204"/>
          </a:xfrm>
        </p:spPr>
        <p:txBody>
          <a:bodyPr>
            <a:normAutofit/>
          </a:bodyPr>
          <a:lstStyle/>
          <a:p>
            <a:r>
              <a:rPr lang="en-US" sz="3200" dirty="0"/>
              <a:t>Rust is a type safe language, avoiding undefined behavior.</a:t>
            </a:r>
          </a:p>
          <a:p>
            <a:r>
              <a:rPr lang="en-US" sz="3200" dirty="0"/>
              <a:t>Rust’s type system prevents data races in multi-threaded programs.</a:t>
            </a:r>
          </a:p>
          <a:p>
            <a:r>
              <a:rPr lang="en-US" sz="3200" dirty="0"/>
              <a:t>Rust’s type system ensures this behavior by:</a:t>
            </a:r>
          </a:p>
          <a:p>
            <a:pPr lvl="1"/>
            <a:r>
              <a:rPr lang="en-US" sz="2800" dirty="0"/>
              <a:t>Preventing mutation combined with aliasing</a:t>
            </a:r>
          </a:p>
          <a:p>
            <a:pPr lvl="2"/>
            <a:r>
              <a:rPr lang="en-US" sz="2400" dirty="0"/>
              <a:t>Ensure memory safety</a:t>
            </a:r>
          </a:p>
          <a:p>
            <a:pPr lvl="1"/>
            <a:r>
              <a:rPr lang="en-US" sz="2800" dirty="0"/>
              <a:t>Preventing mutation, aliasing, and lack of access ordering</a:t>
            </a:r>
          </a:p>
          <a:p>
            <a:pPr lvl="2"/>
            <a:r>
              <a:rPr lang="en-US" sz="2400" dirty="0"/>
              <a:t>Avoid data races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6ABC81-EF6D-4585-A81B-B0BFC98DB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8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9F629D5-24C0-49BF-B9D3-2AB393C38C9B}"/>
              </a:ext>
            </a:extLst>
          </p:cNvPr>
          <p:cNvSpPr txBox="1">
            <a:spLocks/>
          </p:cNvSpPr>
          <p:nvPr/>
        </p:nvSpPr>
        <p:spPr>
          <a:xfrm>
            <a:off x="838200" y="429519"/>
            <a:ext cx="10515600" cy="858369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Safe Type System - Rust	</a:t>
            </a:r>
          </a:p>
        </p:txBody>
      </p:sp>
    </p:spTree>
    <p:extLst>
      <p:ext uri="{BB962C8B-B14F-4D97-AF65-F5344CB8AC3E}">
        <p14:creationId xmlns:p14="http://schemas.microsoft.com/office/powerpoint/2010/main" val="17139400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C7AA0-849A-46D3-9084-A9B3B65B0F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19518"/>
            <a:ext cx="5181600" cy="4657445"/>
          </a:xfrm>
        </p:spPr>
        <p:txBody>
          <a:bodyPr>
            <a:normAutofit/>
          </a:bodyPr>
          <a:lstStyle/>
          <a:p>
            <a:r>
              <a:rPr lang="en-US" dirty="0"/>
              <a:t>Prevent dangling references:</a:t>
            </a:r>
          </a:p>
          <a:p>
            <a:pPr lvl="1"/>
            <a:r>
              <a:rPr lang="en-US" dirty="0"/>
              <a:t>let mut v = </a:t>
            </a:r>
            <a:r>
              <a:rPr lang="en-US" dirty="0" err="1"/>
              <a:t>Vec</a:t>
            </a:r>
            <a:r>
              <a:rPr lang="en-US" dirty="0"/>
              <a:t>::&lt;f64&gt;::new();</a:t>
            </a:r>
          </a:p>
          <a:p>
            <a:pPr lvl="1"/>
            <a:r>
              <a:rPr lang="en-US" dirty="0" err="1"/>
              <a:t>v.push</a:t>
            </a:r>
            <a:r>
              <a:rPr lang="en-US" dirty="0"/>
              <a:t>(1.0); </a:t>
            </a:r>
            <a:r>
              <a:rPr lang="en-US" dirty="0" err="1"/>
              <a:t>v.push</a:t>
            </a:r>
            <a:r>
              <a:rPr lang="en-US" dirty="0"/>
              <a:t>(2.0), </a:t>
            </a:r>
            <a:r>
              <a:rPr lang="en-US" dirty="0" err="1"/>
              <a:t>v.push</a:t>
            </a:r>
            <a:r>
              <a:rPr lang="en-US" dirty="0"/>
              <a:t>(3.0);</a:t>
            </a:r>
          </a:p>
          <a:p>
            <a:pPr lvl="1"/>
            <a:r>
              <a:rPr lang="en-US" dirty="0"/>
              <a:t>let r1 = &amp;v[1];</a:t>
            </a:r>
          </a:p>
          <a:p>
            <a:pPr lvl="1"/>
            <a:r>
              <a:rPr lang="en-US" dirty="0"/>
              <a:t>// </a:t>
            </a:r>
            <a:r>
              <a:rPr lang="en-US" dirty="0" err="1"/>
              <a:t>v.push</a:t>
            </a:r>
            <a:r>
              <a:rPr lang="en-US" dirty="0"/>
              <a:t>(4.0);  // fails to compile</a:t>
            </a:r>
          </a:p>
          <a:p>
            <a:pPr lvl="1"/>
            <a:r>
              <a:rPr lang="en-US" dirty="0"/>
              <a:t>Print!(“\n  r1 = {?:}”, r1);</a:t>
            </a:r>
          </a:p>
          <a:p>
            <a:pPr lvl="1"/>
            <a:r>
              <a:rPr lang="en-US" dirty="0"/>
              <a:t>drop(r1);</a:t>
            </a:r>
          </a:p>
          <a:p>
            <a:pPr lvl="1"/>
            <a:r>
              <a:rPr lang="en-US" dirty="0" err="1"/>
              <a:t>v.push</a:t>
            </a:r>
            <a:r>
              <a:rPr lang="en-US" dirty="0"/>
              <a:t>(4.0);  // ok</a:t>
            </a:r>
          </a:p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7C2D5BC-F263-4257-BD7E-4A2B3A8358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02759"/>
            <a:ext cx="5181600" cy="4274204"/>
          </a:xfrm>
        </p:spPr>
        <p:txBody>
          <a:bodyPr/>
          <a:lstStyle/>
          <a:p>
            <a:r>
              <a:rPr lang="en-US" dirty="0"/>
              <a:t>v owns vector</a:t>
            </a:r>
          </a:p>
          <a:p>
            <a:r>
              <a:rPr lang="en-US" dirty="0"/>
              <a:t>r1 borrows ownership</a:t>
            </a:r>
          </a:p>
          <a:p>
            <a:r>
              <a:rPr lang="en-US" dirty="0"/>
              <a:t>v can’t mutate until r1 is dropped or goes out of scope</a:t>
            </a:r>
          </a:p>
          <a:p>
            <a:r>
              <a:rPr lang="en-US" dirty="0"/>
              <a:t>Going out of scope calls drop implicitly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6ABC81-EF6D-4585-A81B-B0BFC98DB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9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9F629D5-24C0-49BF-B9D3-2AB393C38C9B}"/>
              </a:ext>
            </a:extLst>
          </p:cNvPr>
          <p:cNvSpPr txBox="1">
            <a:spLocks/>
          </p:cNvSpPr>
          <p:nvPr/>
        </p:nvSpPr>
        <p:spPr>
          <a:xfrm>
            <a:off x="838200" y="428213"/>
            <a:ext cx="10515600" cy="858369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Safe Type System - Rust	</a:t>
            </a:r>
          </a:p>
        </p:txBody>
      </p:sp>
    </p:spTree>
    <p:extLst>
      <p:ext uri="{BB962C8B-B14F-4D97-AF65-F5344CB8AC3E}">
        <p14:creationId xmlns:p14="http://schemas.microsoft.com/office/powerpoint/2010/main" val="35516675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3752</TotalTime>
  <Words>4438</Words>
  <Application>Microsoft Office PowerPoint</Application>
  <PresentationFormat>Widescreen</PresentationFormat>
  <Paragraphs>384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1" baseType="lpstr">
      <vt:lpstr>Arial</vt:lpstr>
      <vt:lpstr>Calibri</vt:lpstr>
      <vt:lpstr>Calibri Light</vt:lpstr>
      <vt:lpstr>Consolas</vt:lpstr>
      <vt:lpstr>Office Theme</vt:lpstr>
      <vt:lpstr>Rust Models</vt:lpstr>
      <vt:lpstr>Model</vt:lpstr>
      <vt:lpstr>Background</vt:lpstr>
      <vt:lpstr>Prologue</vt:lpstr>
      <vt:lpstr>Rust Type System</vt:lpstr>
      <vt:lpstr>PowerPoint Presentation</vt:lpstr>
      <vt:lpstr>Unsafe Type System – C++ and C</vt:lpstr>
      <vt:lpstr>PowerPoint Presentation</vt:lpstr>
      <vt:lpstr>PowerPoint Presentation</vt:lpstr>
      <vt:lpstr>PowerPoint Presentation</vt:lpstr>
      <vt:lpstr>PowerPoint Presentation</vt:lpstr>
      <vt:lpstr>Ownership Model</vt:lpstr>
      <vt:lpstr>Rust Ownership</vt:lpstr>
      <vt:lpstr>Move</vt:lpstr>
      <vt:lpstr>Immutable References</vt:lpstr>
      <vt:lpstr>Mutable References</vt:lpstr>
      <vt:lpstr>Ownership summary</vt:lpstr>
      <vt:lpstr>Rust Object Model</vt:lpstr>
      <vt:lpstr>Rust Object Model</vt:lpstr>
      <vt:lpstr>Rust Object Model </vt:lpstr>
      <vt:lpstr>Implementing Traits and Methods</vt:lpstr>
      <vt:lpstr>Copy and Move Types</vt:lpstr>
      <vt:lpstr>Comparison with C++</vt:lpstr>
      <vt:lpstr>C++ Person Class Hierarchy Example – from C++ Models</vt:lpstr>
      <vt:lpstr>Rust Generics</vt:lpstr>
      <vt:lpstr>Rust Generics</vt:lpstr>
      <vt:lpstr>Code Structure</vt:lpstr>
      <vt:lpstr>Code Structure </vt:lpstr>
      <vt:lpstr>Crate</vt:lpstr>
      <vt:lpstr>Packages</vt:lpstr>
      <vt:lpstr>Library Crate Construction Co-Tests</vt:lpstr>
      <vt:lpstr>Example – Crates and Packages </vt:lpstr>
      <vt:lpstr>Example – Traits and Structs</vt:lpstr>
      <vt:lpstr>Use of Interfaces and Factories</vt:lpstr>
      <vt:lpstr>Build Process</vt:lpstr>
      <vt:lpstr>Compilation Model </vt:lpstr>
      <vt:lpstr>Execution Model</vt:lpstr>
      <vt:lpstr>Program Execution </vt:lpstr>
      <vt:lpstr>Program Execution </vt:lpstr>
      <vt:lpstr>Use of program memory</vt:lpstr>
      <vt:lpstr>Memory Model </vt:lpstr>
      <vt:lpstr>Control of entity placement in memory</vt:lpstr>
      <vt:lpstr>Interaction with the Execution Environment</vt:lpstr>
      <vt:lpstr>Epilog</vt:lpstr>
      <vt:lpstr>Conclusions</vt:lpstr>
      <vt:lpstr>Presentation 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 Models</dc:title>
  <dc:creator>James Fawcett</dc:creator>
  <cp:lastModifiedBy>James Fawcett</cp:lastModifiedBy>
  <cp:revision>186</cp:revision>
  <cp:lastPrinted>2020-03-28T16:14:51Z</cp:lastPrinted>
  <dcterms:created xsi:type="dcterms:W3CDTF">2020-02-03T12:39:42Z</dcterms:created>
  <dcterms:modified xsi:type="dcterms:W3CDTF">2020-03-28T23:38:48Z</dcterms:modified>
</cp:coreProperties>
</file>