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4" r:id="rId4"/>
    <p:sldId id="271" r:id="rId5"/>
    <p:sldId id="263" r:id="rId6"/>
    <p:sldId id="27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A52"/>
    <a:srgbClr val="23D3A4"/>
    <a:srgbClr val="F26F5A"/>
    <a:srgbClr val="5F69FA"/>
    <a:srgbClr val="CDE3EB"/>
    <a:srgbClr val="E3EFF3"/>
    <a:srgbClr val="6E8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E0A9-17F0-D341-8F1C-6700D8A3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8D65F-3BA2-D043-8947-902D710C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DA59-CFBF-144D-BFBA-C98CE5FA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D075-9A65-CB4D-AF07-2A249873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440A-1B2F-7F4E-B3D2-9FFB9EA5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AEBD-0386-3944-B7CF-9ADA9CD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4880-6CD9-154A-BB1C-2D85FDA7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8F12-7698-DC4E-A325-865FB529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F2F-E087-1D43-8292-3D1F0A0C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682D-898F-574C-A9B9-9BF1DD29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132C9-E922-7749-B962-20BD5D3D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A40D-AAC8-5141-B1E8-868120D3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B3E8-4307-D54F-95B6-9E07643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FF96-BCA3-6145-9580-9163E6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B691-919D-3F4D-A15D-09DDE9A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38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0EB-A430-B64C-9116-9A8A2FF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CE00-CF21-5A40-A25E-19804CA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5974-510D-D84F-96AA-B7B87EC4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BBF7-E393-C84D-BB78-20719A8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DF89-128C-3642-A633-E68AE32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0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130-875F-7648-B4E5-5D2E80E4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21E7-011E-2F48-BE29-826F6AE2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A7F9-E619-1C44-9C30-797D85C8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530C-9AAE-AB4D-B828-FF131FC8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AD0C-9CF5-0848-B63A-C6A03DB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DF2A-5D01-FE48-849E-F64AD606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BF43-A699-6449-A470-06BDD3A1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B6896-810E-B941-B1D6-0E3F5180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6A3F-26EE-7844-8CEF-4EEB03C3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C20-44B0-7943-A4CB-4A26959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B0BD-1259-E94C-8C99-F3649B36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4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3D4-1A82-224D-8FD8-61D453E5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D55F-F268-2F44-B997-5A998188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08B4-B27C-D446-939D-8CBEEE2B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5F31F-06B8-0944-9325-DA2751F3F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6195-48E4-A94E-8FBA-9CABD94EF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DCA6-52F4-B046-98DA-C4C70703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6A5F-D531-6345-9848-25277C00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955C-79EF-3F4B-BC46-87676B9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29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D168-91C6-8E4E-9807-5C3F07C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2BE1-404B-2044-B5C3-56BE8A59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2C61-7CA4-6F41-806B-5AEA0F60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B58AE-E568-914B-883A-D203CDA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9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B7C46-522C-1C4F-9211-6A32C9D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A954E-1C35-CD45-89C2-B1AC6EB4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9F5C-8443-FB4E-B800-2195A0B4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0A2A-EC70-FA4C-87C3-DAEADC4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F1F3-EDC8-6740-BC43-65E56155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BD77-CA7C-6F4F-BC5B-705EC24BA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15F7-5EBA-1C45-A415-89C0A0B2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D775-5732-5243-84B5-BDB4CC14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3FF8E-64DC-124A-A839-E3A3E9B1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7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E53-2748-AE40-9A8F-6AA0AF54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201DF-364C-CE4C-9581-CB5A6767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9A6C-92E9-6247-8202-C6CF5765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E744-6FC4-9445-98E9-F7D94EE9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6245-FFC4-3046-8E16-B6E639E0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7BB3-E224-AF4A-B89C-5828C9C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79B0-5382-1F4D-83DD-050D988E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4FE5-26BC-BF44-AEE5-39E1CD53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C74F-BFD4-EC44-A119-700106CF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18A2-30B9-764E-A39B-5D18BD32AD01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2432-CC08-D048-B6A9-59DC6869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92EA-8EFB-0E4F-B60F-6BE53057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FD61-730C-8F43-A5EB-EF8A1FB7B5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3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6D6-CB58-4846-A3EF-EADA1FBF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133599"/>
          </a:xfrm>
        </p:spPr>
        <p:txBody>
          <a:bodyPr/>
          <a:lstStyle/>
          <a:p>
            <a:r>
              <a:rPr lang="de-DE" dirty="0">
                <a:solidFill>
                  <a:srgbClr val="E3EFF3"/>
                </a:solidFill>
              </a:rPr>
              <a:t>Python Podcast &amp; </a:t>
            </a:r>
            <a:r>
              <a:rPr lang="de-DE" dirty="0" err="1">
                <a:solidFill>
                  <a:srgbClr val="E3EFF3"/>
                </a:solidFill>
              </a:rPr>
              <a:t>GitHub</a:t>
            </a:r>
            <a:r>
              <a:rPr lang="de-DE" dirty="0">
                <a:solidFill>
                  <a:srgbClr val="E3EFF3"/>
                </a:solidFill>
              </a:rPr>
              <a:t> Reputation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CC77D-A06D-9449-974C-C7A67EACD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de-DE" sz="2800" dirty="0">
                <a:solidFill>
                  <a:srgbClr val="E3EFF3"/>
                </a:solidFill>
              </a:rPr>
              <a:t>Project Luther - </a:t>
            </a:r>
            <a:r>
              <a:rPr lang="de-DE" sz="2800" dirty="0" err="1">
                <a:solidFill>
                  <a:srgbClr val="E3EFF3"/>
                </a:solidFill>
              </a:rPr>
              <a:t>Metis</a:t>
            </a:r>
            <a:endParaRPr lang="de-DE" sz="2800" dirty="0">
              <a:solidFill>
                <a:srgbClr val="E3EFF3"/>
              </a:solidFill>
            </a:endParaRPr>
          </a:p>
          <a:p>
            <a:pPr>
              <a:spcBef>
                <a:spcPts val="1600"/>
              </a:spcBef>
            </a:pPr>
            <a:r>
              <a:rPr lang="de-DE" sz="1600" dirty="0">
                <a:solidFill>
                  <a:srgbClr val="E3EFF3"/>
                </a:solidFill>
              </a:rPr>
              <a:t>Moritz </a:t>
            </a:r>
            <a:r>
              <a:rPr lang="de-DE" sz="1600" dirty="0" err="1">
                <a:solidFill>
                  <a:srgbClr val="E3EFF3"/>
                </a:solidFill>
              </a:rPr>
              <a:t>Eilfort</a:t>
            </a:r>
            <a:endParaRPr lang="de-DE" sz="1600" dirty="0">
              <a:solidFill>
                <a:srgbClr val="E3EFF3"/>
              </a:solidFill>
            </a:endParaRPr>
          </a:p>
          <a:p>
            <a:endParaRPr lang="de-DE" dirty="0">
              <a:solidFill>
                <a:srgbClr val="E3EF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8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DE3EB"/>
                </a:solidFill>
              </a:rPr>
              <a:t>Thank you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E905F-8823-5C46-B61C-906FA7B7B056}"/>
              </a:ext>
            </a:extLst>
          </p:cNvPr>
          <p:cNvSpPr txBox="1"/>
          <p:nvPr/>
        </p:nvSpPr>
        <p:spPr>
          <a:xfrm>
            <a:off x="523102" y="5375189"/>
            <a:ext cx="557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DE3EB"/>
                </a:solidFill>
              </a:rPr>
              <a:t>Code and Presentation: </a:t>
            </a:r>
            <a:r>
              <a:rPr lang="en-US" dirty="0" err="1">
                <a:solidFill>
                  <a:srgbClr val="CDE3EB"/>
                </a:solidFill>
              </a:rPr>
              <a:t>github.com</a:t>
            </a:r>
            <a:r>
              <a:rPr lang="en-US" dirty="0">
                <a:solidFill>
                  <a:srgbClr val="CDE3EB"/>
                </a:solidFill>
              </a:rPr>
              <a:t>/</a:t>
            </a:r>
            <a:r>
              <a:rPr lang="en-US" dirty="0" err="1">
                <a:solidFill>
                  <a:srgbClr val="CDE3EB"/>
                </a:solidFill>
              </a:rPr>
              <a:t>JimFawkes</a:t>
            </a:r>
            <a:r>
              <a:rPr lang="en-US" dirty="0">
                <a:solidFill>
                  <a:srgbClr val="CDE3EB"/>
                </a:solidFill>
              </a:rPr>
              <a:t>/</a:t>
            </a:r>
            <a:r>
              <a:rPr lang="en-US" dirty="0" err="1">
                <a:solidFill>
                  <a:srgbClr val="CDE3EB"/>
                </a:solidFill>
              </a:rPr>
              <a:t>luther</a:t>
            </a:r>
            <a:endParaRPr lang="en-US" dirty="0">
              <a:solidFill>
                <a:srgbClr val="CDE3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8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77D2-6F26-8B42-B395-3574DA5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3A52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2D94-4E77-4446-AB22-AEC4EB40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3"/>
            <a:ext cx="10515600" cy="14612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43A52"/>
                </a:solidFill>
              </a:rPr>
              <a:t>Predict the influence a python podcast has on the ”reputation” of any GitHub repository.</a:t>
            </a:r>
          </a:p>
          <a:p>
            <a:pPr marL="0" indent="0">
              <a:buNone/>
            </a:pPr>
            <a:endParaRPr lang="en-US" dirty="0">
              <a:solidFill>
                <a:srgbClr val="143A52"/>
              </a:solidFill>
            </a:endParaRPr>
          </a:p>
          <a:p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A5D63-D737-9640-9EB2-9CA3C7276AB1}"/>
              </a:ext>
            </a:extLst>
          </p:cNvPr>
          <p:cNvSpPr/>
          <p:nvPr/>
        </p:nvSpPr>
        <p:spPr>
          <a:xfrm>
            <a:off x="4050957" y="3682321"/>
            <a:ext cx="4090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43A52"/>
                </a:solidFill>
              </a:rPr>
              <a:t>”reputation” = Star count</a:t>
            </a:r>
          </a:p>
        </p:txBody>
      </p:sp>
    </p:spTree>
    <p:extLst>
      <p:ext uri="{BB962C8B-B14F-4D97-AF65-F5344CB8AC3E}">
        <p14:creationId xmlns:p14="http://schemas.microsoft.com/office/powerpoint/2010/main" val="9330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43A52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143A52"/>
                </a:solidFill>
              </a:rPr>
              <a:t>Podcast: </a:t>
            </a:r>
            <a:r>
              <a:rPr lang="de-DE" dirty="0" err="1">
                <a:solidFill>
                  <a:srgbClr val="143A52"/>
                </a:solidFill>
              </a:rPr>
              <a:t>talkpython.fm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Repositories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mentioned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143A52"/>
              </a:solidFill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API:</a:t>
            </a:r>
          </a:p>
          <a:p>
            <a:pPr lvl="1"/>
            <a:r>
              <a:rPr lang="de-DE" dirty="0">
                <a:solidFill>
                  <a:srgbClr val="143A52"/>
                </a:solidFill>
              </a:rPr>
              <a:t>Repository Info</a:t>
            </a:r>
          </a:p>
          <a:p>
            <a:pPr lvl="1"/>
            <a:r>
              <a:rPr lang="de-DE" dirty="0">
                <a:solidFill>
                  <a:srgbClr val="143A52"/>
                </a:solidFill>
              </a:rPr>
              <a:t>Star </a:t>
            </a:r>
            <a:r>
              <a:rPr lang="de-DE" dirty="0" err="1">
                <a:solidFill>
                  <a:srgbClr val="143A52"/>
                </a:solidFill>
              </a:rPr>
              <a:t>count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history</a:t>
            </a:r>
            <a:r>
              <a:rPr lang="de-DE" dirty="0">
                <a:solidFill>
                  <a:srgbClr val="143A5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022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B2764E0-9E6D-5845-8044-4A9C64B1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871" y="551416"/>
            <a:ext cx="8916258" cy="57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40B4A-312B-C64C-ABA1-EA8231FF1B98}"/>
              </a:ext>
            </a:extLst>
          </p:cNvPr>
          <p:cNvGrpSpPr/>
          <p:nvPr/>
        </p:nvGrpSpPr>
        <p:grpSpPr>
          <a:xfrm>
            <a:off x="209551" y="1804988"/>
            <a:ext cx="8385809" cy="4695801"/>
            <a:chOff x="838200" y="1690688"/>
            <a:chExt cx="8837141" cy="4615791"/>
          </a:xfrm>
        </p:grpSpPr>
        <p:pic>
          <p:nvPicPr>
            <p:cNvPr id="7" name="Picture 6" descr="A picture containing text, sky, wall&#13;&#10;&#13;&#10;Description automatically generated">
              <a:extLst>
                <a:ext uri="{FF2B5EF4-FFF2-40B4-BE49-F238E27FC236}">
                  <a16:creationId xmlns:a16="http://schemas.microsoft.com/office/drawing/2014/main" id="{0AA493FE-69D8-5849-AFAD-9ED3EC7AC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20" t="11311" r="8939" b="5067"/>
            <a:stretch/>
          </p:blipFill>
          <p:spPr>
            <a:xfrm>
              <a:off x="838200" y="1690688"/>
              <a:ext cx="8837141" cy="4615791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A5F19D-A670-C846-BA3D-003ECBEAE71F}"/>
                </a:ext>
              </a:extLst>
            </p:cNvPr>
            <p:cNvGrpSpPr/>
            <p:nvPr/>
          </p:nvGrpSpPr>
          <p:grpSpPr>
            <a:xfrm>
              <a:off x="8012430" y="1829367"/>
              <a:ext cx="1556952" cy="1155235"/>
              <a:chOff x="8229600" y="1737927"/>
              <a:chExt cx="1556952" cy="115523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ED2FB-B49C-4546-9744-C5A87FC0FB6F}"/>
                  </a:ext>
                </a:extLst>
              </p:cNvPr>
              <p:cNvSpPr txBox="1"/>
              <p:nvPr/>
            </p:nvSpPr>
            <p:spPr>
              <a:xfrm>
                <a:off x="8229600" y="1737927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F69FA"/>
                    </a:solidFill>
                  </a:rPr>
                  <a:t>Actual Values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1C44F-ECCF-E343-B718-DF2DDBFBD85C}"/>
                  </a:ext>
                </a:extLst>
              </p:cNvPr>
              <p:cNvSpPr txBox="1"/>
              <p:nvPr/>
            </p:nvSpPr>
            <p:spPr>
              <a:xfrm>
                <a:off x="8229600" y="2154498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26F5A"/>
                    </a:solidFill>
                  </a:rPr>
                  <a:t>Mean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E5F249-E55B-4A48-83E6-6C4F2B2C7C36}"/>
                  </a:ext>
                </a:extLst>
              </p:cNvPr>
              <p:cNvSpPr txBox="1"/>
              <p:nvPr/>
            </p:nvSpPr>
            <p:spPr>
              <a:xfrm>
                <a:off x="8229600" y="2523830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3D3A4"/>
                    </a:solidFill>
                  </a:rPr>
                  <a:t>Predictions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156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40B4A-312B-C64C-ABA1-EA8231FF1B98}"/>
              </a:ext>
            </a:extLst>
          </p:cNvPr>
          <p:cNvGrpSpPr/>
          <p:nvPr/>
        </p:nvGrpSpPr>
        <p:grpSpPr>
          <a:xfrm>
            <a:off x="209551" y="1804988"/>
            <a:ext cx="8385809" cy="4695801"/>
            <a:chOff x="838200" y="1690688"/>
            <a:chExt cx="8837141" cy="4615791"/>
          </a:xfrm>
        </p:grpSpPr>
        <p:pic>
          <p:nvPicPr>
            <p:cNvPr id="7" name="Picture 6" descr="A picture containing text, sky, wall&#13;&#10;&#13;&#10;Description automatically generated">
              <a:extLst>
                <a:ext uri="{FF2B5EF4-FFF2-40B4-BE49-F238E27FC236}">
                  <a16:creationId xmlns:a16="http://schemas.microsoft.com/office/drawing/2014/main" id="{0AA493FE-69D8-5849-AFAD-9ED3EC7AC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20" t="11311" r="8939" b="5067"/>
            <a:stretch/>
          </p:blipFill>
          <p:spPr>
            <a:xfrm>
              <a:off x="838200" y="1690688"/>
              <a:ext cx="8837141" cy="4615791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A5F19D-A670-C846-BA3D-003ECBEAE71F}"/>
                </a:ext>
              </a:extLst>
            </p:cNvPr>
            <p:cNvGrpSpPr/>
            <p:nvPr/>
          </p:nvGrpSpPr>
          <p:grpSpPr>
            <a:xfrm>
              <a:off x="8012430" y="1829367"/>
              <a:ext cx="1556952" cy="1155235"/>
              <a:chOff x="8229600" y="1737927"/>
              <a:chExt cx="1556952" cy="115523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ED2FB-B49C-4546-9744-C5A87FC0FB6F}"/>
                  </a:ext>
                </a:extLst>
              </p:cNvPr>
              <p:cNvSpPr txBox="1"/>
              <p:nvPr/>
            </p:nvSpPr>
            <p:spPr>
              <a:xfrm>
                <a:off x="8229600" y="1737927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F69FA"/>
                    </a:solidFill>
                  </a:rPr>
                  <a:t>Actual Values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1C44F-ECCF-E343-B718-DF2DDBFBD85C}"/>
                  </a:ext>
                </a:extLst>
              </p:cNvPr>
              <p:cNvSpPr txBox="1"/>
              <p:nvPr/>
            </p:nvSpPr>
            <p:spPr>
              <a:xfrm>
                <a:off x="8229600" y="2154498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26F5A"/>
                    </a:solidFill>
                  </a:rPr>
                  <a:t>Mean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E5F249-E55B-4A48-83E6-6C4F2B2C7C36}"/>
                  </a:ext>
                </a:extLst>
              </p:cNvPr>
              <p:cNvSpPr txBox="1"/>
              <p:nvPr/>
            </p:nvSpPr>
            <p:spPr>
              <a:xfrm>
                <a:off x="8229600" y="2523830"/>
                <a:ext cx="155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3D3A4"/>
                    </a:solidFill>
                  </a:rPr>
                  <a:t>Predictions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FD9544-4300-5A42-99F7-4AE6E3594C74}"/>
                  </a:ext>
                </a:extLst>
              </p:cNvPr>
              <p:cNvSpPr txBox="1"/>
              <p:nvPr/>
            </p:nvSpPr>
            <p:spPr>
              <a:xfrm>
                <a:off x="8972550" y="2370310"/>
                <a:ext cx="2846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143A52"/>
                    </a:solidFill>
                  </a:rPr>
                  <a:t>RSME(mean)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7.44∗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143A5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FD9544-4300-5A42-99F7-4AE6E359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0" y="2370310"/>
                <a:ext cx="2846070" cy="646331"/>
              </a:xfrm>
              <a:prstGeom prst="rect">
                <a:avLst/>
              </a:prstGeom>
              <a:blipFill>
                <a:blip r:embed="rId3"/>
                <a:stretch>
                  <a:fillRect l="-1778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A43FD5-17CF-DE4D-B243-BB68E9F47D95}"/>
                  </a:ext>
                </a:extLst>
              </p:cNvPr>
              <p:cNvSpPr/>
              <p:nvPr/>
            </p:nvSpPr>
            <p:spPr>
              <a:xfrm>
                <a:off x="8972550" y="3016641"/>
                <a:ext cx="273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143A52"/>
                    </a:solidFill>
                  </a:rPr>
                  <a:t>RSME(AR(2)) 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6.93</m:t>
                    </m:r>
                    <m:r>
                      <a:rPr lang="en-US" b="0" i="1" smtClean="0">
                        <a:solidFill>
                          <a:srgbClr val="143A5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43A5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>
                  <a:solidFill>
                    <a:srgbClr val="143A52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A43FD5-17CF-DE4D-B243-BB68E9F47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0" y="3016641"/>
                <a:ext cx="2731966" cy="369332"/>
              </a:xfrm>
              <a:prstGeom prst="rect">
                <a:avLst/>
              </a:prstGeom>
              <a:blipFill>
                <a:blip r:embed="rId4"/>
                <a:stretch>
                  <a:fillRect l="-185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423DCF8-C5D6-DB4E-AB52-964A4052042C}"/>
              </a:ext>
            </a:extLst>
          </p:cNvPr>
          <p:cNvGrpSpPr/>
          <p:nvPr/>
        </p:nvGrpSpPr>
        <p:grpSpPr>
          <a:xfrm>
            <a:off x="8940898" y="3993760"/>
            <a:ext cx="2846070" cy="756040"/>
            <a:chOff x="8915498" y="3841360"/>
            <a:chExt cx="2846070" cy="7560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885DE7-A11D-6D44-83B3-48FC116CACE0}"/>
                </a:ext>
              </a:extLst>
            </p:cNvPr>
            <p:cNvSpPr txBox="1"/>
            <p:nvPr/>
          </p:nvSpPr>
          <p:spPr>
            <a:xfrm>
              <a:off x="8915498" y="4032304"/>
              <a:ext cx="284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43A52"/>
                  </a:solidFill>
                </a:rPr>
                <a:t>RSME(mean) &gt; RSME(AR(2))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2035C0-0CE2-F848-8FE8-886566B80F6E}"/>
                </a:ext>
              </a:extLst>
            </p:cNvPr>
            <p:cNvSpPr/>
            <p:nvPr/>
          </p:nvSpPr>
          <p:spPr>
            <a:xfrm>
              <a:off x="8915498" y="3841360"/>
              <a:ext cx="2789018" cy="756040"/>
            </a:xfrm>
            <a:prstGeom prst="rect">
              <a:avLst/>
            </a:prstGeom>
            <a:noFill/>
            <a:ln w="19050">
              <a:solidFill>
                <a:srgbClr val="143A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58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Results</a:t>
            </a:r>
            <a:endParaRPr lang="de-DE" dirty="0">
              <a:solidFill>
                <a:srgbClr val="143A5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003A5-1CE6-2E40-84D9-687E6330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996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2EA5E-7833-6E4C-A7D8-6402F33476B1}"/>
              </a:ext>
            </a:extLst>
          </p:cNvPr>
          <p:cNvSpPr txBox="1"/>
          <p:nvPr/>
        </p:nvSpPr>
        <p:spPr>
          <a:xfrm>
            <a:off x="3241589" y="180459"/>
            <a:ext cx="570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rgbClr val="143A52"/>
                </a:solidFill>
              </a:rPr>
              <a:t>Averaged relative star counts over all repositories</a:t>
            </a:r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20AB-CFCB-0747-9D46-B757DC78249C}"/>
              </a:ext>
            </a:extLst>
          </p:cNvPr>
          <p:cNvSpPr txBox="1"/>
          <p:nvPr/>
        </p:nvSpPr>
        <p:spPr>
          <a:xfrm rot="16200000">
            <a:off x="-1971247" y="3015734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143A52"/>
                </a:solidFill>
              </a:rPr>
              <a:t>Star-count </a:t>
            </a:r>
            <a:r>
              <a:rPr lang="en" dirty="0" err="1">
                <a:solidFill>
                  <a:srgbClr val="143A52"/>
                </a:solidFill>
              </a:rPr>
              <a:t>increas</a:t>
            </a:r>
            <a:r>
              <a:rPr lang="en" dirty="0">
                <a:solidFill>
                  <a:srgbClr val="143A52"/>
                </a:solidFill>
              </a:rPr>
              <a:t> relative to repo size</a:t>
            </a:r>
            <a:endParaRPr lang="en-US" dirty="0">
              <a:solidFill>
                <a:srgbClr val="143A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3527B-0800-2647-B473-30CBFB05F0FC}"/>
              </a:ext>
            </a:extLst>
          </p:cNvPr>
          <p:cNvSpPr txBox="1"/>
          <p:nvPr/>
        </p:nvSpPr>
        <p:spPr>
          <a:xfrm>
            <a:off x="4482413" y="6401486"/>
            <a:ext cx="322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rgbClr val="143A52"/>
                </a:solidFill>
              </a:rPr>
              <a:t>Days relative to date mentioned</a:t>
            </a:r>
            <a:endParaRPr lang="en-US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Conclusion</a:t>
            </a:r>
            <a:endParaRPr lang="de-DE" dirty="0">
              <a:solidFill>
                <a:srgbClr val="143A5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Slightly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better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predictions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than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mean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en-US" dirty="0">
                <a:solidFill>
                  <a:srgbClr val="143A52"/>
                </a:solidFill>
              </a:rPr>
              <a:t>RSME(mean) &gt; RSME(AR(2))</a:t>
            </a:r>
          </a:p>
          <a:p>
            <a:endParaRPr lang="de-DE" dirty="0">
              <a:solidFill>
                <a:srgbClr val="143A52"/>
              </a:solidFill>
            </a:endParaRPr>
          </a:p>
          <a:p>
            <a:r>
              <a:rPr lang="de-DE" dirty="0" err="1">
                <a:solidFill>
                  <a:srgbClr val="143A52"/>
                </a:solidFill>
              </a:rPr>
              <a:t>It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is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more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likely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that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GitHub</a:t>
            </a:r>
            <a:r>
              <a:rPr lang="de-DE" dirty="0">
                <a:solidFill>
                  <a:srgbClr val="143A52"/>
                </a:solidFill>
              </a:rPr>
              <a:t> “</a:t>
            </a:r>
            <a:r>
              <a:rPr lang="de-DE" dirty="0" err="1">
                <a:solidFill>
                  <a:srgbClr val="143A52"/>
                </a:solidFill>
              </a:rPr>
              <a:t>reputation</a:t>
            </a:r>
            <a:r>
              <a:rPr lang="de-DE" dirty="0">
                <a:solidFill>
                  <a:srgbClr val="143A52"/>
                </a:solidFill>
              </a:rPr>
              <a:t>“ </a:t>
            </a:r>
            <a:r>
              <a:rPr lang="de-DE" dirty="0" err="1">
                <a:solidFill>
                  <a:srgbClr val="143A52"/>
                </a:solidFill>
              </a:rPr>
              <a:t>influences</a:t>
            </a:r>
            <a:r>
              <a:rPr lang="de-DE" dirty="0">
                <a:solidFill>
                  <a:srgbClr val="143A52"/>
                </a:solidFill>
              </a:rPr>
              <a:t> a Podcast </a:t>
            </a:r>
            <a:r>
              <a:rPr lang="de-DE" dirty="0" err="1">
                <a:solidFill>
                  <a:srgbClr val="143A52"/>
                </a:solidFill>
              </a:rPr>
              <a:t>Mention</a:t>
            </a:r>
            <a:r>
              <a:rPr lang="de-DE" dirty="0">
                <a:solidFill>
                  <a:srgbClr val="143A52"/>
                </a:solidFill>
              </a:rPr>
              <a:t> not </a:t>
            </a:r>
            <a:r>
              <a:rPr lang="de-DE" dirty="0" err="1">
                <a:solidFill>
                  <a:srgbClr val="143A52"/>
                </a:solidFill>
              </a:rPr>
              <a:t>the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reverse</a:t>
            </a:r>
            <a:endParaRPr lang="de-DE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9E57-52BB-D846-B16C-214DA8C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43A52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EA61-5087-324F-9E8A-A0CD94D5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143A52"/>
                </a:solidFill>
              </a:rPr>
              <a:t>Investigate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other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Metrics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PyPi</a:t>
            </a:r>
            <a:r>
              <a:rPr lang="de-DE" dirty="0">
                <a:solidFill>
                  <a:srgbClr val="143A52"/>
                </a:solidFill>
              </a:rPr>
              <a:t> </a:t>
            </a:r>
            <a:r>
              <a:rPr lang="de-DE" dirty="0" err="1">
                <a:solidFill>
                  <a:srgbClr val="143A52"/>
                </a:solidFill>
              </a:rPr>
              <a:t>downloads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r>
              <a:rPr lang="de-DE" dirty="0" err="1">
                <a:solidFill>
                  <a:srgbClr val="143A52"/>
                </a:solidFill>
              </a:rPr>
              <a:t>Audience</a:t>
            </a:r>
            <a:r>
              <a:rPr lang="de-DE" dirty="0">
                <a:solidFill>
                  <a:srgbClr val="143A52"/>
                </a:solidFill>
              </a:rPr>
              <a:t> Size per Episode</a:t>
            </a: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r>
              <a:rPr lang="de-DE" dirty="0" err="1">
                <a:solidFill>
                  <a:srgbClr val="143A52"/>
                </a:solidFill>
              </a:rPr>
              <a:t>Include</a:t>
            </a:r>
            <a:r>
              <a:rPr lang="de-DE" dirty="0">
                <a:solidFill>
                  <a:srgbClr val="143A52"/>
                </a:solidFill>
              </a:rPr>
              <a:t> multiple </a:t>
            </a:r>
            <a:r>
              <a:rPr lang="de-DE" dirty="0" err="1">
                <a:solidFill>
                  <a:srgbClr val="143A52"/>
                </a:solidFill>
              </a:rPr>
              <a:t>podcasts</a:t>
            </a:r>
            <a:endParaRPr lang="de-DE" dirty="0">
              <a:solidFill>
                <a:srgbClr val="143A52"/>
              </a:solidFill>
            </a:endParaRPr>
          </a:p>
          <a:p>
            <a:pPr lvl="1"/>
            <a:endParaRPr lang="de-DE" dirty="0">
              <a:solidFill>
                <a:srgbClr val="143A52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143A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7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Python Podcast &amp; GitHub Reputation</vt:lpstr>
      <vt:lpstr>Task</vt:lpstr>
      <vt:lpstr>Data</vt:lpstr>
      <vt:lpstr>PowerPoint Presentation</vt:lpstr>
      <vt:lpstr>Results</vt:lpstr>
      <vt:lpstr>Results</vt:lpstr>
      <vt:lpstr>Results</vt:lpstr>
      <vt:lpstr>Conclusion</vt:lpstr>
      <vt:lpstr>Future Work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Luther</dc:title>
  <dc:creator>Moritz Eilfort</dc:creator>
  <cp:lastModifiedBy>Moritz Eilfort</cp:lastModifiedBy>
  <cp:revision>13</cp:revision>
  <dcterms:created xsi:type="dcterms:W3CDTF">2019-01-24T23:08:11Z</dcterms:created>
  <dcterms:modified xsi:type="dcterms:W3CDTF">2019-01-25T05:33:52Z</dcterms:modified>
</cp:coreProperties>
</file>