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64" r:id="rId4"/>
    <p:sldId id="271" r:id="rId5"/>
    <p:sldId id="273" r:id="rId6"/>
    <p:sldId id="27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3A52"/>
    <a:srgbClr val="23D3A4"/>
    <a:srgbClr val="F26F5A"/>
    <a:srgbClr val="5F69FA"/>
    <a:srgbClr val="CDE3EB"/>
    <a:srgbClr val="E3EFF3"/>
    <a:srgbClr val="6E82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5"/>
    <p:restoredTop sz="94694"/>
  </p:normalViewPr>
  <p:slideViewPr>
    <p:cSldViewPr snapToGrid="0" snapToObjects="1">
      <p:cViewPr varScale="1">
        <p:scale>
          <a:sx n="144" d="100"/>
          <a:sy n="144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E0A9-17F0-D341-8F1C-6700D8A38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8D65F-3BA2-D043-8947-902D710CA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ADA59-CFBF-144D-BFBA-C98CE5FA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18A2-30B9-764E-A39B-5D18BD32AD01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5D075-9A65-CB4D-AF07-2A249873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4440A-1B2F-7F4E-B3D2-9FFB9EA54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FD61-730C-8F43-A5EB-EF8A1FB7B5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87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AEBD-0386-3944-B7CF-9ADA9CDD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04880-6CD9-154A-BB1C-2D85FDA7B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08F12-7698-DC4E-A325-865FB529F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18A2-30B9-764E-A39B-5D18BD32AD01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9FF2F-E087-1D43-8292-3D1F0A0CE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D682D-898F-574C-A9B9-9BF1DD295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FD61-730C-8F43-A5EB-EF8A1FB7B5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2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6132C9-E922-7749-B962-20BD5D3D5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0A40D-AAC8-5141-B1E8-868120D3E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6B3E8-4307-D54F-95B6-9E07643B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18A2-30B9-764E-A39B-5D18BD32AD01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4FF96-BCA3-6145-9580-9163E6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DB691-919D-3F4D-A15D-09DDE9A8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FD61-730C-8F43-A5EB-EF8A1FB7B5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38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C0EB-A430-B64C-9116-9A8A2FFF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4CE00-CF21-5A40-A25E-19804CA37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D5974-510D-D84F-96AA-B7B87EC4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18A2-30B9-764E-A39B-5D18BD32AD01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BBF7-E393-C84D-BB78-20719A80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DDF89-128C-3642-A633-E68AE32E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FD61-730C-8F43-A5EB-EF8A1FB7B5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04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0130-875F-7648-B4E5-5D2E80E48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921E7-011E-2F48-BE29-826F6AE2E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BA7F9-E619-1C44-9C30-797D85C8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18A2-30B9-764E-A39B-5D18BD32AD01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3530C-9AAE-AB4D-B828-FF131FC8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CAD0C-9CF5-0848-B63A-C6A03DBED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FD61-730C-8F43-A5EB-EF8A1FB7B5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04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DF2A-5D01-FE48-849E-F64AD6069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8BF43-A699-6449-A470-06BDD3A18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B6896-810E-B941-B1D6-0E3F5180E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D6A3F-26EE-7844-8CEF-4EEB03C3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18A2-30B9-764E-A39B-5D18BD32AD01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37C20-44B0-7943-A4CB-4A26959B7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FB0BD-1259-E94C-8C99-F3649B36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FD61-730C-8F43-A5EB-EF8A1FB7B5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74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53D4-1A82-224D-8FD8-61D453E5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DD55F-F268-2F44-B997-5A9981888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B08B4-B27C-D446-939D-8CBEEE2B0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5F31F-06B8-0944-9325-DA2751F3F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56195-48E4-A94E-8FBA-9CABD94EF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DBDCA6-52F4-B046-98DA-C4C70703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18A2-30B9-764E-A39B-5D18BD32AD01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B6A5F-D531-6345-9848-25277C00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E1955C-79EF-3F4B-BC46-87676B9F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FD61-730C-8F43-A5EB-EF8A1FB7B5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29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D168-91C6-8E4E-9807-5C3F07C4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B2BE1-404B-2044-B5C3-56BE8A598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18A2-30B9-764E-A39B-5D18BD32AD01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42C61-7CA4-6F41-806B-5AEA0F60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B58AE-E568-914B-883A-D203CDA3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FD61-730C-8F43-A5EB-EF8A1FB7B5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49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BB7C46-522C-1C4F-9211-6A32C9D9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18A2-30B9-764E-A39B-5D18BD32AD01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A954E-1C35-CD45-89C2-B1AC6EB40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A9F5C-8443-FB4E-B800-2195A0B4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FD61-730C-8F43-A5EB-EF8A1FB7B5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867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40A2A-EC70-FA4C-87C3-DAEADC40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0F1F3-EDC8-6740-BC43-65E56155C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DBD77-CA7C-6F4F-BC5B-705EC24BA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415F7-5EBA-1C45-A415-89C0A0B23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18A2-30B9-764E-A39B-5D18BD32AD01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6D775-5732-5243-84B5-BDB4CC14A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3FF8E-64DC-124A-A839-E3A3E9B1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FD61-730C-8F43-A5EB-EF8A1FB7B5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72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FE53-2748-AE40-9A8F-6AA0AF547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201DF-364C-CE4C-9581-CB5A67677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89A6C-92E9-6247-8202-C6CF5765D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1E744-6FC4-9445-98E9-F7D94EE9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18A2-30B9-764E-A39B-5D18BD32AD01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F6245-FFC4-3046-8E16-B6E639E0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C7BB3-E224-AF4A-B89C-5828C9CE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FD61-730C-8F43-A5EB-EF8A1FB7B5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762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979B0-5382-1F4D-83DD-050D988E9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B4FE5-26BC-BF44-AEE5-39E1CD534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FC74F-BFD4-EC44-A119-700106CFD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F18A2-30B9-764E-A39B-5D18BD32AD01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C2432-CC08-D048-B6A9-59DC68696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792EA-8EFB-0E4F-B60F-6BE530576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AFD61-730C-8F43-A5EB-EF8A1FB7B5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31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3A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A46D6-CB58-4846-A3EF-EADA1FBF1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22363"/>
            <a:ext cx="12192000" cy="2133599"/>
          </a:xfrm>
        </p:spPr>
        <p:txBody>
          <a:bodyPr/>
          <a:lstStyle/>
          <a:p>
            <a:r>
              <a:rPr lang="de-DE" dirty="0">
                <a:solidFill>
                  <a:srgbClr val="E3EFF3"/>
                </a:solidFill>
              </a:rPr>
              <a:t>Python Podcast &amp; </a:t>
            </a:r>
            <a:r>
              <a:rPr lang="de-DE" dirty="0" err="1">
                <a:solidFill>
                  <a:srgbClr val="E3EFF3"/>
                </a:solidFill>
              </a:rPr>
              <a:t>GitHub</a:t>
            </a:r>
            <a:r>
              <a:rPr lang="de-DE" dirty="0">
                <a:solidFill>
                  <a:srgbClr val="E3EFF3"/>
                </a:solidFill>
              </a:rPr>
              <a:t> Reputation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CC77D-A06D-9449-974C-C7A67EACD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3987"/>
            <a:ext cx="9144000" cy="1655762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de-DE" sz="2800" dirty="0">
                <a:solidFill>
                  <a:srgbClr val="E3EFF3"/>
                </a:solidFill>
              </a:rPr>
              <a:t>Project Luther - </a:t>
            </a:r>
            <a:r>
              <a:rPr lang="de-DE" sz="2800" dirty="0" err="1">
                <a:solidFill>
                  <a:srgbClr val="E3EFF3"/>
                </a:solidFill>
              </a:rPr>
              <a:t>Metis</a:t>
            </a:r>
            <a:endParaRPr lang="de-DE" sz="2800" dirty="0">
              <a:solidFill>
                <a:srgbClr val="E3EFF3"/>
              </a:solidFill>
            </a:endParaRPr>
          </a:p>
          <a:p>
            <a:pPr>
              <a:spcBef>
                <a:spcPts val="1600"/>
              </a:spcBef>
            </a:pPr>
            <a:r>
              <a:rPr lang="de-DE" sz="1600" dirty="0" err="1">
                <a:solidFill>
                  <a:srgbClr val="E3EFF3"/>
                </a:solidFill>
              </a:rPr>
              <a:t>January</a:t>
            </a:r>
            <a:r>
              <a:rPr lang="de-DE" sz="1600" dirty="0">
                <a:solidFill>
                  <a:srgbClr val="E3EFF3"/>
                </a:solidFill>
              </a:rPr>
              <a:t> 25th, 2019</a:t>
            </a:r>
          </a:p>
          <a:p>
            <a:pPr>
              <a:spcBef>
                <a:spcPts val="1600"/>
              </a:spcBef>
            </a:pPr>
            <a:r>
              <a:rPr lang="de-DE" sz="1600" dirty="0">
                <a:solidFill>
                  <a:srgbClr val="E3EFF3"/>
                </a:solidFill>
              </a:rPr>
              <a:t>Moritz </a:t>
            </a:r>
            <a:r>
              <a:rPr lang="de-DE" sz="1600" dirty="0" err="1">
                <a:solidFill>
                  <a:srgbClr val="E3EFF3"/>
                </a:solidFill>
              </a:rPr>
              <a:t>Eilfort</a:t>
            </a:r>
            <a:endParaRPr lang="de-DE" sz="1600" dirty="0">
              <a:solidFill>
                <a:srgbClr val="E3EFF3"/>
              </a:solidFill>
            </a:endParaRPr>
          </a:p>
          <a:p>
            <a:endParaRPr lang="de-DE" dirty="0">
              <a:solidFill>
                <a:srgbClr val="E3EF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139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3A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9E57-52BB-D846-B16C-214DA8C85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0809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DE3EB"/>
                </a:solidFill>
              </a:rPr>
              <a:t>Thank you for listening!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E905F-8823-5C46-B61C-906FA7B7B056}"/>
              </a:ext>
            </a:extLst>
          </p:cNvPr>
          <p:cNvSpPr txBox="1"/>
          <p:nvPr/>
        </p:nvSpPr>
        <p:spPr>
          <a:xfrm>
            <a:off x="523102" y="5375189"/>
            <a:ext cx="557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DE3EB"/>
                </a:solidFill>
              </a:rPr>
              <a:t>Code and Presentation: </a:t>
            </a:r>
            <a:r>
              <a:rPr lang="en-US" dirty="0" err="1">
                <a:solidFill>
                  <a:srgbClr val="CDE3EB"/>
                </a:solidFill>
              </a:rPr>
              <a:t>github.com</a:t>
            </a:r>
            <a:r>
              <a:rPr lang="en-US" dirty="0">
                <a:solidFill>
                  <a:srgbClr val="CDE3EB"/>
                </a:solidFill>
              </a:rPr>
              <a:t>/</a:t>
            </a:r>
            <a:r>
              <a:rPr lang="en-US" dirty="0" err="1">
                <a:solidFill>
                  <a:srgbClr val="CDE3EB"/>
                </a:solidFill>
              </a:rPr>
              <a:t>JimFawkes</a:t>
            </a:r>
            <a:r>
              <a:rPr lang="en-US" dirty="0">
                <a:solidFill>
                  <a:srgbClr val="CDE3EB"/>
                </a:solidFill>
              </a:rPr>
              <a:t>/</a:t>
            </a:r>
            <a:r>
              <a:rPr lang="en-US" dirty="0" err="1">
                <a:solidFill>
                  <a:srgbClr val="CDE3EB"/>
                </a:solidFill>
              </a:rPr>
              <a:t>luther</a:t>
            </a:r>
            <a:endParaRPr lang="en-US" dirty="0">
              <a:solidFill>
                <a:srgbClr val="CDE3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888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77D2-6F26-8B42-B395-3574DA56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43A52"/>
                </a:solidFill>
              </a:rPr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52D94-4E77-4446-AB22-AEC4EB400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5053"/>
            <a:ext cx="10515600" cy="146127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143A52"/>
                </a:solidFill>
              </a:rPr>
              <a:t>Predict the influence a python podcast has on the ”reputation” of a GitHub repository.</a:t>
            </a:r>
          </a:p>
          <a:p>
            <a:pPr marL="0" indent="0">
              <a:buNone/>
            </a:pPr>
            <a:endParaRPr lang="en-US" dirty="0">
              <a:solidFill>
                <a:srgbClr val="143A52"/>
              </a:solidFill>
            </a:endParaRPr>
          </a:p>
          <a:p>
            <a:endParaRPr lang="en-US" dirty="0">
              <a:solidFill>
                <a:srgbClr val="143A5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BA5D63-D737-9640-9EB2-9CA3C7276AB1}"/>
              </a:ext>
            </a:extLst>
          </p:cNvPr>
          <p:cNvSpPr/>
          <p:nvPr/>
        </p:nvSpPr>
        <p:spPr>
          <a:xfrm>
            <a:off x="4050957" y="3682321"/>
            <a:ext cx="4090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143A52"/>
                </a:solidFill>
              </a:rPr>
              <a:t>”reputation” = Star count</a:t>
            </a:r>
          </a:p>
        </p:txBody>
      </p:sp>
    </p:spTree>
    <p:extLst>
      <p:ext uri="{BB962C8B-B14F-4D97-AF65-F5344CB8AC3E}">
        <p14:creationId xmlns:p14="http://schemas.microsoft.com/office/powerpoint/2010/main" val="93308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9E57-52BB-D846-B16C-214DA8C8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143A52"/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BEA61-5087-324F-9E8A-A0CD94D56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rgbClr val="143A52"/>
                </a:solidFill>
              </a:rPr>
              <a:t>Podcast: </a:t>
            </a:r>
            <a:r>
              <a:rPr lang="de-DE" dirty="0" err="1">
                <a:solidFill>
                  <a:srgbClr val="143A52"/>
                </a:solidFill>
              </a:rPr>
              <a:t>talkpython.fm</a:t>
            </a:r>
            <a:endParaRPr lang="de-DE" dirty="0">
              <a:solidFill>
                <a:srgbClr val="143A52"/>
              </a:solidFill>
            </a:endParaRPr>
          </a:p>
          <a:p>
            <a:pPr lvl="1"/>
            <a:r>
              <a:rPr lang="de-DE" dirty="0" err="1">
                <a:solidFill>
                  <a:srgbClr val="143A52"/>
                </a:solidFill>
              </a:rPr>
              <a:t>GitHub</a:t>
            </a:r>
            <a:r>
              <a:rPr lang="de-DE" dirty="0">
                <a:solidFill>
                  <a:srgbClr val="143A52"/>
                </a:solidFill>
              </a:rPr>
              <a:t> </a:t>
            </a:r>
            <a:r>
              <a:rPr lang="de-DE" dirty="0" err="1">
                <a:solidFill>
                  <a:srgbClr val="143A52"/>
                </a:solidFill>
              </a:rPr>
              <a:t>Repositories</a:t>
            </a:r>
            <a:r>
              <a:rPr lang="de-DE" dirty="0">
                <a:solidFill>
                  <a:srgbClr val="143A52"/>
                </a:solidFill>
              </a:rPr>
              <a:t> </a:t>
            </a:r>
            <a:r>
              <a:rPr lang="de-DE" dirty="0" err="1">
                <a:solidFill>
                  <a:srgbClr val="143A52"/>
                </a:solidFill>
              </a:rPr>
              <a:t>mentioned</a:t>
            </a:r>
            <a:endParaRPr lang="de-DE" dirty="0">
              <a:solidFill>
                <a:srgbClr val="143A52"/>
              </a:solidFill>
            </a:endParaRPr>
          </a:p>
          <a:p>
            <a:pPr lvl="1"/>
            <a:endParaRPr lang="de-DE" dirty="0">
              <a:solidFill>
                <a:srgbClr val="143A52"/>
              </a:solidFill>
            </a:endParaRPr>
          </a:p>
          <a:p>
            <a:pPr marL="0" indent="0">
              <a:buNone/>
            </a:pPr>
            <a:endParaRPr lang="de-DE" dirty="0">
              <a:solidFill>
                <a:srgbClr val="143A52"/>
              </a:solidFill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143A52"/>
                </a:solidFill>
              </a:rPr>
              <a:t>GitHub</a:t>
            </a:r>
            <a:r>
              <a:rPr lang="de-DE" dirty="0">
                <a:solidFill>
                  <a:srgbClr val="143A52"/>
                </a:solidFill>
              </a:rPr>
              <a:t> API:</a:t>
            </a:r>
          </a:p>
          <a:p>
            <a:pPr lvl="1"/>
            <a:r>
              <a:rPr lang="de-DE" dirty="0">
                <a:solidFill>
                  <a:srgbClr val="143A52"/>
                </a:solidFill>
              </a:rPr>
              <a:t>Repository Info</a:t>
            </a:r>
          </a:p>
          <a:p>
            <a:pPr lvl="1"/>
            <a:r>
              <a:rPr lang="de-DE" dirty="0">
                <a:solidFill>
                  <a:srgbClr val="143A52"/>
                </a:solidFill>
              </a:rPr>
              <a:t>Star </a:t>
            </a:r>
            <a:r>
              <a:rPr lang="de-DE" dirty="0" err="1">
                <a:solidFill>
                  <a:srgbClr val="143A52"/>
                </a:solidFill>
              </a:rPr>
              <a:t>count</a:t>
            </a:r>
            <a:r>
              <a:rPr lang="de-DE" dirty="0">
                <a:solidFill>
                  <a:srgbClr val="143A52"/>
                </a:solidFill>
              </a:rPr>
              <a:t> </a:t>
            </a:r>
            <a:r>
              <a:rPr lang="de-DE" dirty="0" err="1">
                <a:solidFill>
                  <a:srgbClr val="143A52"/>
                </a:solidFill>
              </a:rPr>
              <a:t>history</a:t>
            </a:r>
            <a:r>
              <a:rPr lang="de-DE" dirty="0">
                <a:solidFill>
                  <a:srgbClr val="143A52"/>
                </a:solidFill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008BE-0B54-FD42-9786-34A50BA10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369" y="1764759"/>
            <a:ext cx="2508764" cy="250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2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B2764E0-9E6D-5845-8044-4A9C64B1F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7871" y="551416"/>
            <a:ext cx="8916258" cy="575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7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9E57-52BB-D846-B16C-214DA8C85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>
                <a:solidFill>
                  <a:srgbClr val="143A52"/>
                </a:solidFill>
              </a:rPr>
              <a:t>Results</a:t>
            </a:r>
            <a:endParaRPr lang="de-DE" dirty="0">
              <a:solidFill>
                <a:srgbClr val="143A52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F7C157-D4F8-3C43-9469-AF2720FCEF7F}"/>
              </a:ext>
            </a:extLst>
          </p:cNvPr>
          <p:cNvGrpSpPr/>
          <p:nvPr/>
        </p:nvGrpSpPr>
        <p:grpSpPr>
          <a:xfrm>
            <a:off x="387111" y="1748549"/>
            <a:ext cx="7592666" cy="4699936"/>
            <a:chOff x="209551" y="1792939"/>
            <a:chExt cx="7592666" cy="4699936"/>
          </a:xfrm>
        </p:grpSpPr>
        <p:pic>
          <p:nvPicPr>
            <p:cNvPr id="4" name="Picture 3" descr="A picture containing text, wall&#13;&#10;&#13;&#10;Description automatically generated">
              <a:extLst>
                <a:ext uri="{FF2B5EF4-FFF2-40B4-BE49-F238E27FC236}">
                  <a16:creationId xmlns:a16="http://schemas.microsoft.com/office/drawing/2014/main" id="{2003D773-C75D-4443-BAAF-92F0305FB5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99" t="11450" r="10686" b="5209"/>
            <a:stretch/>
          </p:blipFill>
          <p:spPr>
            <a:xfrm>
              <a:off x="209551" y="1792939"/>
              <a:ext cx="7592666" cy="469993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FA5F19D-A670-C846-BA3D-003ECBEAE71F}"/>
                </a:ext>
              </a:extLst>
            </p:cNvPr>
            <p:cNvGrpSpPr/>
            <p:nvPr/>
          </p:nvGrpSpPr>
          <p:grpSpPr>
            <a:xfrm>
              <a:off x="6225390" y="1874605"/>
              <a:ext cx="1477437" cy="1175259"/>
              <a:chOff x="8229598" y="1737927"/>
              <a:chExt cx="1556954" cy="115523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EED2FB-B49C-4546-9744-C5A87FC0FB6F}"/>
                  </a:ext>
                </a:extLst>
              </p:cNvPr>
              <p:cNvSpPr txBox="1"/>
              <p:nvPr/>
            </p:nvSpPr>
            <p:spPr>
              <a:xfrm>
                <a:off x="8229600" y="1737927"/>
                <a:ext cx="1556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5F69FA"/>
                    </a:solidFill>
                  </a:rPr>
                  <a:t>Actual Values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71C44F-ECCF-E343-B718-DF2DDBFBD85C}"/>
                  </a:ext>
                </a:extLst>
              </p:cNvPr>
              <p:cNvSpPr txBox="1"/>
              <p:nvPr/>
            </p:nvSpPr>
            <p:spPr>
              <a:xfrm>
                <a:off x="8229600" y="2154498"/>
                <a:ext cx="1556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26F5A"/>
                    </a:solidFill>
                  </a:rPr>
                  <a:t>Mean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E5F249-E55B-4A48-83E6-6C4F2B2C7C36}"/>
                  </a:ext>
                </a:extLst>
              </p:cNvPr>
              <p:cNvSpPr txBox="1"/>
              <p:nvPr/>
            </p:nvSpPr>
            <p:spPr>
              <a:xfrm>
                <a:off x="8229598" y="2523829"/>
                <a:ext cx="1556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3D3A4"/>
                    </a:solidFill>
                  </a:rPr>
                  <a:t>Predictions</a:t>
                </a: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98C459B-54E6-A643-BBEA-EE8B06F2256E}"/>
              </a:ext>
            </a:extLst>
          </p:cNvPr>
          <p:cNvSpPr txBox="1"/>
          <p:nvPr/>
        </p:nvSpPr>
        <p:spPr>
          <a:xfrm>
            <a:off x="2869549" y="6446679"/>
            <a:ext cx="262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43A52"/>
                </a:solidFill>
              </a:rPr>
              <a:t>Days after Mention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C9040-8518-084B-9E0E-06FCA97C8D7A}"/>
              </a:ext>
            </a:extLst>
          </p:cNvPr>
          <p:cNvSpPr txBox="1"/>
          <p:nvPr/>
        </p:nvSpPr>
        <p:spPr>
          <a:xfrm rot="16200000">
            <a:off x="-1157852" y="3797654"/>
            <a:ext cx="272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43A52"/>
                </a:solidFill>
              </a:rPr>
              <a:t>Rel. Star Count Increase</a:t>
            </a:r>
          </a:p>
        </p:txBody>
      </p:sp>
    </p:spTree>
    <p:extLst>
      <p:ext uri="{BB962C8B-B14F-4D97-AF65-F5344CB8AC3E}">
        <p14:creationId xmlns:p14="http://schemas.microsoft.com/office/powerpoint/2010/main" val="394857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9E57-52BB-D846-B16C-214DA8C85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>
                <a:solidFill>
                  <a:srgbClr val="143A52"/>
                </a:solidFill>
              </a:rPr>
              <a:t>Results</a:t>
            </a:r>
            <a:endParaRPr lang="de-DE" dirty="0">
              <a:solidFill>
                <a:srgbClr val="143A52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F7C157-D4F8-3C43-9469-AF2720FCEF7F}"/>
              </a:ext>
            </a:extLst>
          </p:cNvPr>
          <p:cNvGrpSpPr/>
          <p:nvPr/>
        </p:nvGrpSpPr>
        <p:grpSpPr>
          <a:xfrm>
            <a:off x="387111" y="1748549"/>
            <a:ext cx="7592666" cy="4699936"/>
            <a:chOff x="209551" y="1792939"/>
            <a:chExt cx="7592666" cy="4699936"/>
          </a:xfrm>
        </p:grpSpPr>
        <p:pic>
          <p:nvPicPr>
            <p:cNvPr id="4" name="Picture 3" descr="A picture containing text, wall&#13;&#10;&#13;&#10;Description automatically generated">
              <a:extLst>
                <a:ext uri="{FF2B5EF4-FFF2-40B4-BE49-F238E27FC236}">
                  <a16:creationId xmlns:a16="http://schemas.microsoft.com/office/drawing/2014/main" id="{2003D773-C75D-4443-BAAF-92F0305FB5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99" t="11450" r="10686" b="5209"/>
            <a:stretch/>
          </p:blipFill>
          <p:spPr>
            <a:xfrm>
              <a:off x="209551" y="1792939"/>
              <a:ext cx="7592666" cy="469993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FA5F19D-A670-C846-BA3D-003ECBEAE71F}"/>
                </a:ext>
              </a:extLst>
            </p:cNvPr>
            <p:cNvGrpSpPr/>
            <p:nvPr/>
          </p:nvGrpSpPr>
          <p:grpSpPr>
            <a:xfrm>
              <a:off x="6225390" y="1874605"/>
              <a:ext cx="1477437" cy="1175259"/>
              <a:chOff x="8229598" y="1737927"/>
              <a:chExt cx="1556954" cy="115523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EED2FB-B49C-4546-9744-C5A87FC0FB6F}"/>
                  </a:ext>
                </a:extLst>
              </p:cNvPr>
              <p:cNvSpPr txBox="1"/>
              <p:nvPr/>
            </p:nvSpPr>
            <p:spPr>
              <a:xfrm>
                <a:off x="8229600" y="1737927"/>
                <a:ext cx="1556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5F69FA"/>
                    </a:solidFill>
                  </a:rPr>
                  <a:t>Actual Values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71C44F-ECCF-E343-B718-DF2DDBFBD85C}"/>
                  </a:ext>
                </a:extLst>
              </p:cNvPr>
              <p:cNvSpPr txBox="1"/>
              <p:nvPr/>
            </p:nvSpPr>
            <p:spPr>
              <a:xfrm>
                <a:off x="8229600" y="2154498"/>
                <a:ext cx="1556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26F5A"/>
                    </a:solidFill>
                  </a:rPr>
                  <a:t>Mean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E5F249-E55B-4A48-83E6-6C4F2B2C7C36}"/>
                  </a:ext>
                </a:extLst>
              </p:cNvPr>
              <p:cNvSpPr txBox="1"/>
              <p:nvPr/>
            </p:nvSpPr>
            <p:spPr>
              <a:xfrm>
                <a:off x="8229598" y="2523829"/>
                <a:ext cx="1556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3D3A4"/>
                    </a:solidFill>
                  </a:rPr>
                  <a:t>Predictions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3D4168-A96C-AF4B-B6E5-F0E806BCF7E1}"/>
                  </a:ext>
                </a:extLst>
              </p:cNvPr>
              <p:cNvSpPr txBox="1"/>
              <p:nvPr/>
            </p:nvSpPr>
            <p:spPr>
              <a:xfrm>
                <a:off x="8565048" y="2966658"/>
                <a:ext cx="2846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143A52"/>
                    </a:solidFill>
                  </a:rPr>
                  <a:t>RSME(mean) =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143A5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143A52"/>
                        </a:solidFill>
                        <a:latin typeface="Cambria Math" panose="02040503050406030204" pitchFamily="18" charset="0"/>
                      </a:rPr>
                      <m:t>7.44∗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143A5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143A5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143A52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b="0" dirty="0">
                  <a:solidFill>
                    <a:srgbClr val="143A52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3D4168-A96C-AF4B-B6E5-F0E806BCF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048" y="2966658"/>
                <a:ext cx="2846070" cy="646331"/>
              </a:xfrm>
              <a:prstGeom prst="rect">
                <a:avLst/>
              </a:prstGeom>
              <a:blipFill>
                <a:blip r:embed="rId3"/>
                <a:stretch>
                  <a:fillRect l="-1327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CDEE350-7EE8-524C-8FF7-AD0F3A6FE411}"/>
                  </a:ext>
                </a:extLst>
              </p:cNvPr>
              <p:cNvSpPr/>
              <p:nvPr/>
            </p:nvSpPr>
            <p:spPr>
              <a:xfrm>
                <a:off x="8565048" y="3612989"/>
                <a:ext cx="2731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143A52"/>
                    </a:solidFill>
                  </a:rPr>
                  <a:t>RSME(AR(2)) =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143A5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143A52"/>
                        </a:solidFill>
                        <a:latin typeface="Cambria Math" panose="02040503050406030204" pitchFamily="18" charset="0"/>
                      </a:rPr>
                      <m:t>6.93∗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143A5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143A5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143A52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dirty="0">
                  <a:solidFill>
                    <a:srgbClr val="143A52"/>
                  </a:solidFill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CDEE350-7EE8-524C-8FF7-AD0F3A6FE4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048" y="3612989"/>
                <a:ext cx="2731966" cy="369332"/>
              </a:xfrm>
              <a:prstGeom prst="rect">
                <a:avLst/>
              </a:prstGeom>
              <a:blipFill>
                <a:blip r:embed="rId4"/>
                <a:stretch>
                  <a:fillRect l="-1382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493777AF-CF49-E940-8E1C-FB13BA431685}"/>
              </a:ext>
            </a:extLst>
          </p:cNvPr>
          <p:cNvGrpSpPr/>
          <p:nvPr/>
        </p:nvGrpSpPr>
        <p:grpSpPr>
          <a:xfrm>
            <a:off x="8533396" y="4590108"/>
            <a:ext cx="2846070" cy="756040"/>
            <a:chOff x="8915498" y="3841360"/>
            <a:chExt cx="2846070" cy="75604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5AE636-7FFB-3E45-9308-BC5FFAA8A0FA}"/>
                </a:ext>
              </a:extLst>
            </p:cNvPr>
            <p:cNvSpPr txBox="1"/>
            <p:nvPr/>
          </p:nvSpPr>
          <p:spPr>
            <a:xfrm>
              <a:off x="8915498" y="4032304"/>
              <a:ext cx="2846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143A52"/>
                  </a:solidFill>
                </a:rPr>
                <a:t>RSME(mean) &gt; RSME(AR(2))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498F11-7B47-A04D-B6DF-110A6E49B34C}"/>
                </a:ext>
              </a:extLst>
            </p:cNvPr>
            <p:cNvSpPr/>
            <p:nvPr/>
          </p:nvSpPr>
          <p:spPr>
            <a:xfrm>
              <a:off x="8915498" y="3841360"/>
              <a:ext cx="2789018" cy="756040"/>
            </a:xfrm>
            <a:prstGeom prst="rect">
              <a:avLst/>
            </a:prstGeom>
            <a:noFill/>
            <a:ln w="19050">
              <a:solidFill>
                <a:srgbClr val="143A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98C459B-54E6-A643-BBEA-EE8B06F2256E}"/>
              </a:ext>
            </a:extLst>
          </p:cNvPr>
          <p:cNvSpPr txBox="1"/>
          <p:nvPr/>
        </p:nvSpPr>
        <p:spPr>
          <a:xfrm>
            <a:off x="2869549" y="6446679"/>
            <a:ext cx="262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43A52"/>
                </a:solidFill>
              </a:rPr>
              <a:t>Days after Mention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C9040-8518-084B-9E0E-06FCA97C8D7A}"/>
              </a:ext>
            </a:extLst>
          </p:cNvPr>
          <p:cNvSpPr txBox="1"/>
          <p:nvPr/>
        </p:nvSpPr>
        <p:spPr>
          <a:xfrm rot="16200000">
            <a:off x="-1157852" y="3797654"/>
            <a:ext cx="272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43A52"/>
                </a:solidFill>
              </a:rPr>
              <a:t>Rel. Star Count Increase</a:t>
            </a:r>
          </a:p>
        </p:txBody>
      </p:sp>
    </p:spTree>
    <p:extLst>
      <p:ext uri="{BB962C8B-B14F-4D97-AF65-F5344CB8AC3E}">
        <p14:creationId xmlns:p14="http://schemas.microsoft.com/office/powerpoint/2010/main" val="2549930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9E57-52BB-D846-B16C-214DA8C8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143A52"/>
                </a:solidFill>
              </a:rPr>
              <a:t>Results</a:t>
            </a:r>
            <a:endParaRPr lang="de-DE" dirty="0">
              <a:solidFill>
                <a:srgbClr val="143A5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8003A5-1CE6-2E40-84D9-687E63308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9960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42EA5E-7833-6E4C-A7D8-6402F33476B1}"/>
              </a:ext>
            </a:extLst>
          </p:cNvPr>
          <p:cNvSpPr txBox="1"/>
          <p:nvPr/>
        </p:nvSpPr>
        <p:spPr>
          <a:xfrm>
            <a:off x="3241589" y="180459"/>
            <a:ext cx="570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dirty="0">
                <a:solidFill>
                  <a:srgbClr val="143A52"/>
                </a:solidFill>
              </a:rPr>
              <a:t>Averaged relative star counts over all repositories</a:t>
            </a:r>
            <a:endParaRPr lang="en-US" dirty="0">
              <a:solidFill>
                <a:srgbClr val="143A5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1420AB-CFCB-0747-9D46-B757DC78249C}"/>
              </a:ext>
            </a:extLst>
          </p:cNvPr>
          <p:cNvSpPr txBox="1"/>
          <p:nvPr/>
        </p:nvSpPr>
        <p:spPr>
          <a:xfrm rot="16200000">
            <a:off x="-1971247" y="3015734"/>
            <a:ext cx="441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rgbClr val="143A52"/>
                </a:solidFill>
              </a:rPr>
              <a:t>Star-count </a:t>
            </a:r>
            <a:r>
              <a:rPr lang="en" dirty="0" err="1">
                <a:solidFill>
                  <a:srgbClr val="143A52"/>
                </a:solidFill>
              </a:rPr>
              <a:t>increas</a:t>
            </a:r>
            <a:r>
              <a:rPr lang="en" dirty="0">
                <a:solidFill>
                  <a:srgbClr val="143A52"/>
                </a:solidFill>
              </a:rPr>
              <a:t> relative to repo size</a:t>
            </a:r>
            <a:endParaRPr lang="en-US" dirty="0">
              <a:solidFill>
                <a:srgbClr val="143A5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53527B-0800-2647-B473-30CBFB05F0FC}"/>
              </a:ext>
            </a:extLst>
          </p:cNvPr>
          <p:cNvSpPr txBox="1"/>
          <p:nvPr/>
        </p:nvSpPr>
        <p:spPr>
          <a:xfrm>
            <a:off x="4482413" y="6401486"/>
            <a:ext cx="322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dirty="0">
                <a:solidFill>
                  <a:srgbClr val="143A52"/>
                </a:solidFill>
              </a:rPr>
              <a:t>Days relative to date mentioned</a:t>
            </a:r>
            <a:endParaRPr lang="en-US" dirty="0">
              <a:solidFill>
                <a:srgbClr val="143A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0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9E57-52BB-D846-B16C-214DA8C8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143A52"/>
                </a:solidFill>
              </a:rPr>
              <a:t>Conclusion</a:t>
            </a:r>
            <a:endParaRPr lang="de-DE" dirty="0">
              <a:solidFill>
                <a:srgbClr val="143A5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BEA61-5087-324F-9E8A-A0CD94D56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143A52"/>
                </a:solidFill>
              </a:rPr>
              <a:t>Slightly</a:t>
            </a:r>
            <a:r>
              <a:rPr lang="de-DE" dirty="0">
                <a:solidFill>
                  <a:srgbClr val="143A52"/>
                </a:solidFill>
              </a:rPr>
              <a:t> </a:t>
            </a:r>
            <a:r>
              <a:rPr lang="de-DE" dirty="0" err="1">
                <a:solidFill>
                  <a:srgbClr val="143A52"/>
                </a:solidFill>
              </a:rPr>
              <a:t>better</a:t>
            </a:r>
            <a:r>
              <a:rPr lang="de-DE" dirty="0">
                <a:solidFill>
                  <a:srgbClr val="143A52"/>
                </a:solidFill>
              </a:rPr>
              <a:t> </a:t>
            </a:r>
            <a:r>
              <a:rPr lang="de-DE" dirty="0" err="1">
                <a:solidFill>
                  <a:srgbClr val="143A52"/>
                </a:solidFill>
              </a:rPr>
              <a:t>predictions</a:t>
            </a:r>
            <a:r>
              <a:rPr lang="de-DE" dirty="0">
                <a:solidFill>
                  <a:srgbClr val="143A52"/>
                </a:solidFill>
              </a:rPr>
              <a:t> </a:t>
            </a:r>
            <a:r>
              <a:rPr lang="de-DE" dirty="0" err="1">
                <a:solidFill>
                  <a:srgbClr val="143A52"/>
                </a:solidFill>
              </a:rPr>
              <a:t>than</a:t>
            </a:r>
            <a:r>
              <a:rPr lang="de-DE" dirty="0">
                <a:solidFill>
                  <a:srgbClr val="143A52"/>
                </a:solidFill>
              </a:rPr>
              <a:t> </a:t>
            </a:r>
            <a:r>
              <a:rPr lang="de-DE" dirty="0" err="1">
                <a:solidFill>
                  <a:srgbClr val="143A52"/>
                </a:solidFill>
              </a:rPr>
              <a:t>the</a:t>
            </a:r>
            <a:r>
              <a:rPr lang="de-DE" dirty="0">
                <a:solidFill>
                  <a:srgbClr val="143A52"/>
                </a:solidFill>
              </a:rPr>
              <a:t> </a:t>
            </a:r>
            <a:r>
              <a:rPr lang="de-DE" dirty="0" err="1">
                <a:solidFill>
                  <a:srgbClr val="143A52"/>
                </a:solidFill>
              </a:rPr>
              <a:t>mean</a:t>
            </a:r>
            <a:endParaRPr lang="de-DE" dirty="0">
              <a:solidFill>
                <a:srgbClr val="143A52"/>
              </a:solidFill>
            </a:endParaRPr>
          </a:p>
          <a:p>
            <a:pPr lvl="1"/>
            <a:r>
              <a:rPr lang="en-US" dirty="0">
                <a:solidFill>
                  <a:srgbClr val="143A52"/>
                </a:solidFill>
              </a:rPr>
              <a:t>RSME(mean) &gt; RSME(AR(2))</a:t>
            </a:r>
          </a:p>
          <a:p>
            <a:endParaRPr lang="de-DE" dirty="0">
              <a:solidFill>
                <a:srgbClr val="143A52"/>
              </a:solidFill>
            </a:endParaRPr>
          </a:p>
          <a:p>
            <a:r>
              <a:rPr lang="de-DE" dirty="0" err="1">
                <a:solidFill>
                  <a:srgbClr val="143A52"/>
                </a:solidFill>
              </a:rPr>
              <a:t>It</a:t>
            </a:r>
            <a:r>
              <a:rPr lang="de-DE" dirty="0">
                <a:solidFill>
                  <a:srgbClr val="143A52"/>
                </a:solidFill>
              </a:rPr>
              <a:t> </a:t>
            </a:r>
            <a:r>
              <a:rPr lang="de-DE" dirty="0" err="1">
                <a:solidFill>
                  <a:srgbClr val="143A52"/>
                </a:solidFill>
              </a:rPr>
              <a:t>is</a:t>
            </a:r>
            <a:r>
              <a:rPr lang="de-DE" dirty="0">
                <a:solidFill>
                  <a:srgbClr val="143A52"/>
                </a:solidFill>
              </a:rPr>
              <a:t> </a:t>
            </a:r>
            <a:r>
              <a:rPr lang="de-DE" dirty="0" err="1">
                <a:solidFill>
                  <a:srgbClr val="143A52"/>
                </a:solidFill>
              </a:rPr>
              <a:t>more</a:t>
            </a:r>
            <a:r>
              <a:rPr lang="de-DE" dirty="0">
                <a:solidFill>
                  <a:srgbClr val="143A52"/>
                </a:solidFill>
              </a:rPr>
              <a:t> </a:t>
            </a:r>
            <a:r>
              <a:rPr lang="de-DE" dirty="0" err="1">
                <a:solidFill>
                  <a:srgbClr val="143A52"/>
                </a:solidFill>
              </a:rPr>
              <a:t>likely</a:t>
            </a:r>
            <a:r>
              <a:rPr lang="de-DE" dirty="0">
                <a:solidFill>
                  <a:srgbClr val="143A52"/>
                </a:solidFill>
              </a:rPr>
              <a:t> </a:t>
            </a:r>
            <a:r>
              <a:rPr lang="de-DE" dirty="0" err="1">
                <a:solidFill>
                  <a:srgbClr val="143A52"/>
                </a:solidFill>
              </a:rPr>
              <a:t>that</a:t>
            </a:r>
            <a:r>
              <a:rPr lang="de-DE" dirty="0">
                <a:solidFill>
                  <a:srgbClr val="143A52"/>
                </a:solidFill>
              </a:rPr>
              <a:t> </a:t>
            </a:r>
            <a:r>
              <a:rPr lang="de-DE" dirty="0" err="1">
                <a:solidFill>
                  <a:srgbClr val="143A52"/>
                </a:solidFill>
              </a:rPr>
              <a:t>GitHub</a:t>
            </a:r>
            <a:r>
              <a:rPr lang="de-DE" dirty="0">
                <a:solidFill>
                  <a:srgbClr val="143A52"/>
                </a:solidFill>
              </a:rPr>
              <a:t> “</a:t>
            </a:r>
            <a:r>
              <a:rPr lang="de-DE" dirty="0" err="1">
                <a:solidFill>
                  <a:srgbClr val="143A52"/>
                </a:solidFill>
              </a:rPr>
              <a:t>reputation</a:t>
            </a:r>
            <a:r>
              <a:rPr lang="de-DE" dirty="0">
                <a:solidFill>
                  <a:srgbClr val="143A52"/>
                </a:solidFill>
              </a:rPr>
              <a:t>“ </a:t>
            </a:r>
            <a:r>
              <a:rPr lang="de-DE" dirty="0" err="1">
                <a:solidFill>
                  <a:srgbClr val="143A52"/>
                </a:solidFill>
              </a:rPr>
              <a:t>influences</a:t>
            </a:r>
            <a:r>
              <a:rPr lang="de-DE" dirty="0">
                <a:solidFill>
                  <a:srgbClr val="143A52"/>
                </a:solidFill>
              </a:rPr>
              <a:t> a Podcast </a:t>
            </a:r>
            <a:r>
              <a:rPr lang="de-DE" dirty="0" err="1">
                <a:solidFill>
                  <a:srgbClr val="143A52"/>
                </a:solidFill>
              </a:rPr>
              <a:t>Mention</a:t>
            </a:r>
            <a:r>
              <a:rPr lang="de-DE" dirty="0">
                <a:solidFill>
                  <a:srgbClr val="143A52"/>
                </a:solidFill>
              </a:rPr>
              <a:t> not </a:t>
            </a:r>
            <a:r>
              <a:rPr lang="de-DE" dirty="0" err="1">
                <a:solidFill>
                  <a:srgbClr val="143A52"/>
                </a:solidFill>
              </a:rPr>
              <a:t>the</a:t>
            </a:r>
            <a:r>
              <a:rPr lang="de-DE" dirty="0">
                <a:solidFill>
                  <a:srgbClr val="143A52"/>
                </a:solidFill>
              </a:rPr>
              <a:t> </a:t>
            </a:r>
            <a:r>
              <a:rPr lang="de-DE" dirty="0" err="1">
                <a:solidFill>
                  <a:srgbClr val="143A52"/>
                </a:solidFill>
              </a:rPr>
              <a:t>reverse</a:t>
            </a:r>
            <a:endParaRPr lang="de-DE" dirty="0">
              <a:solidFill>
                <a:srgbClr val="143A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602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9E57-52BB-D846-B16C-214DA8C8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143A52"/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BEA61-5087-324F-9E8A-A0CD94D56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143A52"/>
                </a:solidFill>
              </a:rPr>
              <a:t>Investigate</a:t>
            </a:r>
            <a:r>
              <a:rPr lang="de-DE" dirty="0">
                <a:solidFill>
                  <a:srgbClr val="143A52"/>
                </a:solidFill>
              </a:rPr>
              <a:t> </a:t>
            </a:r>
            <a:r>
              <a:rPr lang="de-DE" dirty="0" err="1">
                <a:solidFill>
                  <a:srgbClr val="143A52"/>
                </a:solidFill>
              </a:rPr>
              <a:t>other</a:t>
            </a:r>
            <a:r>
              <a:rPr lang="de-DE" dirty="0">
                <a:solidFill>
                  <a:srgbClr val="143A52"/>
                </a:solidFill>
              </a:rPr>
              <a:t> </a:t>
            </a:r>
            <a:r>
              <a:rPr lang="de-DE" dirty="0" err="1">
                <a:solidFill>
                  <a:srgbClr val="143A52"/>
                </a:solidFill>
              </a:rPr>
              <a:t>Metrics</a:t>
            </a:r>
            <a:endParaRPr lang="de-DE" dirty="0">
              <a:solidFill>
                <a:srgbClr val="143A52"/>
              </a:solidFill>
            </a:endParaRPr>
          </a:p>
          <a:p>
            <a:pPr lvl="1"/>
            <a:r>
              <a:rPr lang="de-DE" dirty="0" err="1">
                <a:solidFill>
                  <a:srgbClr val="143A52"/>
                </a:solidFill>
              </a:rPr>
              <a:t>PyPi</a:t>
            </a:r>
            <a:r>
              <a:rPr lang="de-DE" dirty="0">
                <a:solidFill>
                  <a:srgbClr val="143A52"/>
                </a:solidFill>
              </a:rPr>
              <a:t> </a:t>
            </a:r>
            <a:r>
              <a:rPr lang="de-DE" dirty="0" err="1">
                <a:solidFill>
                  <a:srgbClr val="143A52"/>
                </a:solidFill>
              </a:rPr>
              <a:t>downloads</a:t>
            </a:r>
            <a:endParaRPr lang="de-DE" dirty="0">
              <a:solidFill>
                <a:srgbClr val="143A52"/>
              </a:solidFill>
            </a:endParaRPr>
          </a:p>
          <a:p>
            <a:pPr lvl="1"/>
            <a:r>
              <a:rPr lang="de-DE" dirty="0" err="1">
                <a:solidFill>
                  <a:srgbClr val="143A52"/>
                </a:solidFill>
              </a:rPr>
              <a:t>Audience</a:t>
            </a:r>
            <a:r>
              <a:rPr lang="de-DE" dirty="0">
                <a:solidFill>
                  <a:srgbClr val="143A52"/>
                </a:solidFill>
              </a:rPr>
              <a:t> Size per Episode</a:t>
            </a:r>
          </a:p>
          <a:p>
            <a:pPr lvl="1"/>
            <a:endParaRPr lang="de-DE" dirty="0">
              <a:solidFill>
                <a:srgbClr val="143A52"/>
              </a:solidFill>
            </a:endParaRPr>
          </a:p>
          <a:p>
            <a:r>
              <a:rPr lang="de-DE" dirty="0" err="1">
                <a:solidFill>
                  <a:srgbClr val="143A52"/>
                </a:solidFill>
              </a:rPr>
              <a:t>Include</a:t>
            </a:r>
            <a:r>
              <a:rPr lang="de-DE" dirty="0">
                <a:solidFill>
                  <a:srgbClr val="143A52"/>
                </a:solidFill>
              </a:rPr>
              <a:t> multiple </a:t>
            </a:r>
            <a:r>
              <a:rPr lang="de-DE" dirty="0" err="1">
                <a:solidFill>
                  <a:srgbClr val="143A52"/>
                </a:solidFill>
              </a:rPr>
              <a:t>podcasts</a:t>
            </a:r>
            <a:endParaRPr lang="de-DE" dirty="0">
              <a:solidFill>
                <a:srgbClr val="143A52"/>
              </a:solidFill>
            </a:endParaRPr>
          </a:p>
          <a:p>
            <a:pPr lvl="1"/>
            <a:endParaRPr lang="de-DE" dirty="0">
              <a:solidFill>
                <a:srgbClr val="143A52"/>
              </a:solidFill>
            </a:endParaRPr>
          </a:p>
          <a:p>
            <a:pPr marL="457200" lvl="1" indent="0">
              <a:buNone/>
            </a:pPr>
            <a:endParaRPr lang="de-DE" dirty="0">
              <a:solidFill>
                <a:srgbClr val="143A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974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194</Words>
  <Application>Microsoft Macintosh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Python Podcast &amp; GitHub Reputation</vt:lpstr>
      <vt:lpstr>Task</vt:lpstr>
      <vt:lpstr>Data</vt:lpstr>
      <vt:lpstr>PowerPoint Presentation</vt:lpstr>
      <vt:lpstr>Results</vt:lpstr>
      <vt:lpstr>Results</vt:lpstr>
      <vt:lpstr>Results</vt:lpstr>
      <vt:lpstr>Conclusion</vt:lpstr>
      <vt:lpstr>Future Work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Luther</dc:title>
  <dc:creator>Moritz Eilfort</dc:creator>
  <cp:lastModifiedBy>Moritz Eilfort</cp:lastModifiedBy>
  <cp:revision>15</cp:revision>
  <dcterms:created xsi:type="dcterms:W3CDTF">2019-01-24T23:08:11Z</dcterms:created>
  <dcterms:modified xsi:type="dcterms:W3CDTF">2019-01-25T08:28:52Z</dcterms:modified>
</cp:coreProperties>
</file>