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0otlQNOZEtf2J2jVdHYeFFkCW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EFDA61-E705-449D-B657-561F240F7AB2}">
  <a:tblStyle styleId="{32EFDA61-E705-449D-B657-561F240F7A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e2d424c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e2d42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1b7aad5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1b7aad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e2d424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5ae2d424c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f9e7b0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af9e7b0a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f9e7b0a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f9e7b0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e2d424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ae2d424c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f9e7b0a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f9e7b0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1702e5b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1702e5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1b7aad5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1b7aad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58d3bd1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58d3bd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House Prices – Advanced Regression Techniques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Ames Housing dataset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Jim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e2d424c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considerations</a:t>
            </a:r>
            <a:endParaRPr/>
          </a:p>
        </p:txBody>
      </p:sp>
      <p:sp>
        <p:nvSpPr>
          <p:cNvPr id="159" name="Google Shape;159;g5ae2d424c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Options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Try different models (e.g. logistic regression, random forest)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Data cleaning (e.g. use a model to fill missing values)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Train models with just the closely correlated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Include more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More rows</a:t>
            </a:r>
            <a:r>
              <a:rPr lang="en-US" sz="1800"/>
              <a:t>: get more data with the same features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More columns</a:t>
            </a:r>
            <a:r>
              <a:rPr lang="en-US" sz="1800"/>
              <a:t>: 1) include new features 2) generate new features from original features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Prioritization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Generating new features from original features may yield the greatest reduction in root mean square error (e.g. squaring the original features)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1b7aad50_0_2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e2d424c2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g5ae2d424c2_0_15"/>
          <p:cNvSpPr txBox="1"/>
          <p:nvPr>
            <p:ph idx="1" type="body"/>
          </p:nvPr>
        </p:nvSpPr>
        <p:spPr>
          <a:xfrm>
            <a:off x="838200" y="2539800"/>
            <a:ext cx="90693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Build a predictive model that can accurately determine the home sale price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2" name="Google Shape;92;g5ae2d424c2_0_15"/>
          <p:cNvSpPr txBox="1"/>
          <p:nvPr>
            <p:ph idx="1" type="body"/>
          </p:nvPr>
        </p:nvSpPr>
        <p:spPr>
          <a:xfrm>
            <a:off x="838200" y="4406700"/>
            <a:ext cx="103200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Data: https://www.kaggle.com/c/house-prices-advanced-regression-techniques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f9e7b0a4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98" name="Google Shape;98;g5af9e7b0a4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1460 rows x 81 columns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80 features + 1 target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37 numerical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43 categorical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19 features with missing values</a:t>
            </a:r>
            <a:endParaRPr/>
          </a:p>
        </p:txBody>
      </p:sp>
      <p:sp>
        <p:nvSpPr>
          <p:cNvPr id="99" name="Google Shape;99;g5af9e7b0a4_0_11"/>
          <p:cNvSpPr txBox="1"/>
          <p:nvPr/>
        </p:nvSpPr>
        <p:spPr>
          <a:xfrm>
            <a:off x="7348850" y="1825625"/>
            <a:ext cx="40050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PoolQC          99.520548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MiscFeature     96.301370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Alley           93.767123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Fence           80.753425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FireplaceQu     47.260274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LotFrontage     17.739726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GarageCond       5.547945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GarageType       5.547945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GarageYrBlt      5.547945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GarageFinish     5.547945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GarageQual       5.547945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BsmtExposure     2.602740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BsmtFinType2     2.602740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BsmtFinType1     2.534247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BsmtCond         2.534247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BsmtQual         2.534247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MasVnrArea       0.547945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MasVnrType       0.547945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Electrical       0.068493</a:t>
            </a:r>
            <a:endParaRPr/>
          </a:p>
        </p:txBody>
      </p:sp>
      <p:sp>
        <p:nvSpPr>
          <p:cNvPr id="100" name="Google Shape;100;g5af9e7b0a4_0_11"/>
          <p:cNvSpPr txBox="1"/>
          <p:nvPr/>
        </p:nvSpPr>
        <p:spPr>
          <a:xfrm>
            <a:off x="7605350" y="5918350"/>
            <a:ext cx="3492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Percentage of missing values per feature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f9e7b0a4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06" name="Google Shape;106;g5af9e7b0a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45225"/>
            <a:ext cx="37719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5af9e7b0a4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025" y="2645225"/>
            <a:ext cx="36957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5af9e7b0a4_0_29"/>
          <p:cNvSpPr txBox="1"/>
          <p:nvPr/>
        </p:nvSpPr>
        <p:spPr>
          <a:xfrm>
            <a:off x="6358025" y="1690825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Skewness: 0.12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Kurtosis: 0.81</a:t>
            </a:r>
            <a:endParaRPr/>
          </a:p>
        </p:txBody>
      </p:sp>
      <p:sp>
        <p:nvSpPr>
          <p:cNvPr id="109" name="Google Shape;109;g5af9e7b0a4_0_29"/>
          <p:cNvSpPr txBox="1"/>
          <p:nvPr/>
        </p:nvSpPr>
        <p:spPr>
          <a:xfrm>
            <a:off x="937725" y="1690825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Skewness: 1.88</a:t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Kurtosis: 6.54</a:t>
            </a:r>
            <a:endParaRPr/>
          </a:p>
        </p:txBody>
      </p:sp>
      <p:sp>
        <p:nvSpPr>
          <p:cNvPr id="110" name="Google Shape;110;g5af9e7b0a4_0_29"/>
          <p:cNvSpPr txBox="1"/>
          <p:nvPr/>
        </p:nvSpPr>
        <p:spPr>
          <a:xfrm>
            <a:off x="838200" y="5255175"/>
            <a:ext cx="3695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Not taking the logarithm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5af9e7b0a4_0_29"/>
          <p:cNvSpPr txBox="1"/>
          <p:nvPr/>
        </p:nvSpPr>
        <p:spPr>
          <a:xfrm>
            <a:off x="6010175" y="5255175"/>
            <a:ext cx="3695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aking the logarithm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5af9e7b0a4_0_29"/>
          <p:cNvSpPr txBox="1"/>
          <p:nvPr/>
        </p:nvSpPr>
        <p:spPr>
          <a:xfrm>
            <a:off x="838200" y="5822300"/>
            <a:ext cx="10245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Let’s keep in mind that taking the logarithm of the target (i.e. SalePrice) yields a normal distribution.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e2d424c2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Missing values</a:t>
            </a:r>
            <a:endParaRPr/>
          </a:p>
        </p:txBody>
      </p:sp>
      <p:sp>
        <p:nvSpPr>
          <p:cNvPr id="118" name="Google Shape;118;g5ae2d424c2_0_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following features, missing values has meaning: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ae2d424c2_0_36"/>
          <p:cNvSpPr txBox="1"/>
          <p:nvPr/>
        </p:nvSpPr>
        <p:spPr>
          <a:xfrm>
            <a:off x="1160750" y="2436725"/>
            <a:ext cx="22464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MasVnrType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BsmtQual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BsmtCond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BsmtExposure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5ae2d424c2_0_36"/>
          <p:cNvSpPr txBox="1"/>
          <p:nvPr/>
        </p:nvSpPr>
        <p:spPr>
          <a:xfrm>
            <a:off x="3923575" y="2436725"/>
            <a:ext cx="22464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BsmtFinType1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BsmtFinType2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FireplaceQu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GarageType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GarageFinish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GarageQual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5ae2d424c2_0_36"/>
          <p:cNvSpPr txBox="1"/>
          <p:nvPr/>
        </p:nvSpPr>
        <p:spPr>
          <a:xfrm>
            <a:off x="6686400" y="2436725"/>
            <a:ext cx="22464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GarageCond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PoolQC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MiscFeature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5ae2d424c2_0_36"/>
          <p:cNvSpPr txBox="1"/>
          <p:nvPr/>
        </p:nvSpPr>
        <p:spPr>
          <a:xfrm>
            <a:off x="838200" y="4956125"/>
            <a:ext cx="10245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For these 15 out of 19 features with missing values, we will fill missing values with N/A. 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5ae2d424c2_0_36"/>
          <p:cNvSpPr txBox="1"/>
          <p:nvPr/>
        </p:nvSpPr>
        <p:spPr>
          <a:xfrm>
            <a:off x="838200" y="5362025"/>
            <a:ext cx="10245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For these 4 out of 19 features with missing values, we will fill missing values…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Numerical columns: fill null values with median value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Categorical columns: fill null values with most common value (i.e. median)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f9e7b0a4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Ordinal &amp; categorical features</a:t>
            </a:r>
            <a:endParaRPr/>
          </a:p>
        </p:txBody>
      </p:sp>
      <p:sp>
        <p:nvSpPr>
          <p:cNvPr id="129" name="Google Shape;129;g5af9e7b0a4_0_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Upon looking at the data more closely, the following features were deemed ordinal and encoded accordingly.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ExterQual: Ex &gt; Gd &gt; TA &gt; Fa &gt; Po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ExterCond: Ex &gt; Gd &gt; TA &gt; Fa &gt; Po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BsmtQual: Ex &gt; Gd &gt; TA &gt; Fa &gt; Po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BsmtCond: Ex &gt; Gd &gt; TA &gt; Fa &gt; Po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BsmtExposure: Gd &gt; Av &gt; Mn &gt; No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BsmtFinType1: GLQ &gt; ALQ &gt; BLQ &gt; Rec &gt; LwQ &gt; Unf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BsmtFinType2: GLQ &gt; ALQ &gt; BLQ &gt; Rec &gt; LwQ &gt; Unf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HeatingQC: Ex &gt; Gd &gt; TA &gt; Fa &gt; Po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KitchenQual: Ex &gt; Gd &gt; TA &gt; Fa &gt; Po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Functional: Typ &gt; Min1 &gt; Min2 &gt; Mod &gt; Maj1 &gt; Maj2 &gt; Sev &gt; Sal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FireplaceQu: Ex &gt; Gd &gt; TA &gt; Fa &gt; Po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GarageType: Ex &gt; Gd &gt; TA &gt; Fa &gt; Po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GarageCond: Ex &gt; Gd &gt; TA &gt; Fa &gt; Po &gt; NA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000000"/>
                </a:solidFill>
              </a:rPr>
              <a:t>PoolQC: Ex &gt; Gd &gt; TA &gt; Fa &gt; NA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af9e7b0a4_0_52"/>
          <p:cNvSpPr txBox="1"/>
          <p:nvPr/>
        </p:nvSpPr>
        <p:spPr>
          <a:xfrm>
            <a:off x="838200" y="6176825"/>
            <a:ext cx="10245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Encode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the remaining 29 categorical features using the LabelEncoder (sklearn.preprocessing).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1702e5bd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136" name="Google Shape;136;g5b1702e5bd_0_5"/>
          <p:cNvSpPr txBox="1"/>
          <p:nvPr>
            <p:ph idx="1" type="body"/>
          </p:nvPr>
        </p:nvSpPr>
        <p:spPr>
          <a:xfrm>
            <a:off x="838200" y="1825625"/>
            <a:ext cx="7099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Let’s determine which features are most correlated with the target, SalePrice.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Method</a:t>
            </a:r>
            <a:r>
              <a:rPr lang="en-US"/>
              <a:t>: mutual_info_regression (sklearn.feature_selection)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top 10 correlated features make intuitive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Consider building a model with just the closely correlated features</a:t>
            </a:r>
            <a:endParaRPr/>
          </a:p>
        </p:txBody>
      </p:sp>
      <p:graphicFrame>
        <p:nvGraphicFramePr>
          <p:cNvPr id="137" name="Google Shape;137;g5b1702e5bd_0_5"/>
          <p:cNvGraphicFramePr/>
          <p:nvPr/>
        </p:nvGraphicFramePr>
        <p:xfrm>
          <a:off x="8329200" y="16909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{32EFDA61-E705-449D-B657-561F240F7AB2}</a:tableStyleId>
              </a:tblPr>
              <a:tblGrid>
                <a:gridCol w="1594850"/>
                <a:gridCol w="1429750"/>
              </a:tblGrid>
              <a:tr h="43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OverallQual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0.573960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Neighborhood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0.510229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GrLivArea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0.481505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TotalBsmtSF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0.368162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YearBuilt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0.364497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GarageArea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0.363187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BsmtQual_scaled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0.355718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GarageCars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0.353889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ExterQual_scaled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0.336537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KitchenQual_scaled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0.334630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  <p:sp>
        <p:nvSpPr>
          <p:cNvPr id="138" name="Google Shape;138;g5b1702e5bd_0_5"/>
          <p:cNvSpPr txBox="1"/>
          <p:nvPr/>
        </p:nvSpPr>
        <p:spPr>
          <a:xfrm>
            <a:off x="8329200" y="5937025"/>
            <a:ext cx="3024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Top 10 correlated features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1b7aad50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fitting - results</a:t>
            </a:r>
            <a:endParaRPr/>
          </a:p>
        </p:txBody>
      </p:sp>
      <p:sp>
        <p:nvSpPr>
          <p:cNvPr id="144" name="Google Shape;144;g5b1b7aad50_0_1"/>
          <p:cNvSpPr txBox="1"/>
          <p:nvPr>
            <p:ph idx="1" type="body"/>
          </p:nvPr>
        </p:nvSpPr>
        <p:spPr>
          <a:xfrm>
            <a:off x="838200" y="1825625"/>
            <a:ext cx="105156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Train-test split</a:t>
            </a:r>
            <a:r>
              <a:rPr lang="en-US"/>
              <a:t>: 80-20</a:t>
            </a:r>
            <a:endParaRPr/>
          </a:p>
        </p:txBody>
      </p:sp>
      <p:sp>
        <p:nvSpPr>
          <p:cNvPr id="145" name="Google Shape;145;g5b1b7aad50_0_1"/>
          <p:cNvSpPr txBox="1"/>
          <p:nvPr/>
        </p:nvSpPr>
        <p:spPr>
          <a:xfrm>
            <a:off x="3696525" y="6098050"/>
            <a:ext cx="39768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Hyperparameter tuning table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g5b1b7aad50_0_1"/>
          <p:cNvGraphicFramePr/>
          <p:nvPr/>
        </p:nvGraphicFramePr>
        <p:xfrm>
          <a:off x="961875" y="2646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{32EFDA61-E705-449D-B657-561F240F7AB2}</a:tableStyleId>
              </a:tblPr>
              <a:tblGrid>
                <a:gridCol w="642175"/>
                <a:gridCol w="1375150"/>
                <a:gridCol w="1375150"/>
                <a:gridCol w="1375150"/>
                <a:gridCol w="1375150"/>
                <a:gridCol w="1375150"/>
                <a:gridCol w="1375150"/>
                <a:gridCol w="1375150"/>
              </a:tblGrid>
              <a:tr h="30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sample_weight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train_r2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test_r2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train_rmse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test_rmse</a:t>
                      </a:r>
                      <a:endParaRPr b="1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y_train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0.863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0.852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32998.92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33495.48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30865.65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33854.52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30865.65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33854.52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30797.74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34044.08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30781.97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34079.23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30781.41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34083.29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29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30781.41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34083.76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0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y_train**2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0.900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0.863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37787.06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35360.61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  <a:tr h="30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y_train**3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0.934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0.869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43884.66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39723.04</a:t>
                      </a:r>
                      <a:endParaRPr sz="120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  <p:sp>
        <p:nvSpPr>
          <p:cNvPr id="147" name="Google Shape;147;g5b1b7aad50_0_1"/>
          <p:cNvSpPr/>
          <p:nvPr/>
        </p:nvSpPr>
        <p:spPr>
          <a:xfrm>
            <a:off x="961900" y="2992925"/>
            <a:ext cx="10268100" cy="34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58d3bd12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fitting - discussion</a:t>
            </a:r>
            <a:endParaRPr/>
          </a:p>
        </p:txBody>
      </p:sp>
      <p:sp>
        <p:nvSpPr>
          <p:cNvPr id="153" name="Google Shape;153;g5958d3bd12_0_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The </a:t>
            </a:r>
            <a:r>
              <a:rPr b="1" lang="en-US" sz="1800"/>
              <a:t>best model</a:t>
            </a:r>
            <a:r>
              <a:rPr lang="en-US" sz="1800"/>
              <a:t> was an </a:t>
            </a:r>
            <a:r>
              <a:rPr b="1" lang="en-US" sz="1800"/>
              <a:t>ordinary least squares (OLS) linear regression with sample_weight set to y_train</a:t>
            </a:r>
            <a:r>
              <a:rPr lang="en-US" sz="1800"/>
              <a:t>, yielding the smallest root mean square error (RMSE) of $33,495.48 (mean SalePrice is $180,921.20).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difference between train and test RMSE is also the smallest, which indicates that the model is not overfitting as much as the other models.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two OLS models with sample_weight set to y_train**2 and y_train**3 may be underfitting as the test RMSE is less than the train RMSE.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spread of the residuals (prediction errors) is 18.5% of the mean SalePrice. This is less than 20%, making it an acceptable level of error.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Other observations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For the OLS models, increasing the power applied on the sample_weight yielded slightly higher R</a:t>
            </a:r>
            <a:r>
              <a:rPr baseline="30000" lang="en-US" sz="1800"/>
              <a:t>2 </a:t>
            </a:r>
            <a:r>
              <a:rPr lang="en-US" sz="1800"/>
              <a:t>but greater RMSE.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For the Ridge models, attenuating the coefficients more (i.e. higher alpha) yielded higher R</a:t>
            </a:r>
            <a:r>
              <a:rPr baseline="30000" lang="en-US" sz="1800"/>
              <a:t>2 </a:t>
            </a:r>
            <a:r>
              <a:rPr lang="en-US" sz="1800"/>
              <a:t>and lower RMSE; however, the same the RMSE did not go down when the alpha was increased from 10 to 100.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2018-09-04T18:56:39Z</dcterms:created>
  <dc:creator>Kim, Jim (CA - Alberta)</dc:creator>
</cp:coreProperties>
</file>