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 txBox="1"/>
          <p:nvPr/>
        </p:nvSpPr>
        <p:spPr>
          <a:xfrm>
            <a:off x="457200" y="25717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b="1" dirty="0">
                <a:solidFill>
                  <a:srgbClr val="363636"/>
                </a:solidFill>
              </a:rPr>
              <a:t>Rank</a:t>
            </a:r>
            <a:endParaRPr lang="en-US" sz="1000" dirty="0"/>
          </a:p>
        </p:txBody>
      </p:sp>
      <p:sp>
        <p:nvSpPr>
          <p:cNvPr id="3" name="Object2"/>
          <p:cNvSpPr txBox="1"/>
          <p:nvPr/>
        </p:nvSpPr>
        <p:spPr>
          <a:xfrm>
            <a:off x="914400" y="25717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b="1" dirty="0">
                <a:solidFill>
                  <a:srgbClr val="363636"/>
                </a:solidFill>
              </a:rPr>
              <a:t>Attributes</a:t>
            </a:r>
            <a:endParaRPr lang="en-US" sz="1000" dirty="0"/>
          </a:p>
        </p:txBody>
      </p:sp>
      <p:sp>
        <p:nvSpPr>
          <p:cNvPr id="4" name="Object3"/>
          <p:cNvSpPr txBox="1"/>
          <p:nvPr/>
        </p:nvSpPr>
        <p:spPr>
          <a:xfrm>
            <a:off x="4114800" y="25717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b="1" dirty="0">
                <a:solidFill>
                  <a:srgbClr val="363636"/>
                </a:solidFill>
              </a:rPr>
              <a:t>Initial Consideration Set</a:t>
            </a:r>
            <a:endParaRPr lang="en-US" sz="1000" dirty="0"/>
          </a:p>
        </p:txBody>
      </p:sp>
      <p:sp>
        <p:nvSpPr>
          <p:cNvPr id="5" name="Object4"/>
          <p:cNvSpPr txBox="1"/>
          <p:nvPr/>
        </p:nvSpPr>
        <p:spPr>
          <a:xfrm>
            <a:off x="457200" y="51435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</a:t>
            </a:r>
            <a:endParaRPr lang="en-US" sz="1000" dirty="0"/>
          </a:p>
        </p:txBody>
      </p:sp>
      <p:sp>
        <p:nvSpPr>
          <p:cNvPr id="6" name="Object5"/>
          <p:cNvSpPr txBox="1"/>
          <p:nvPr/>
        </p:nvSpPr>
        <p:spPr>
          <a:xfrm>
            <a:off x="914400" y="51435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Reflects my individuality</a:t>
            </a:r>
            <a:endParaRPr lang="en-US" sz="1000" dirty="0"/>
          </a:p>
        </p:txBody>
      </p:sp>
      <p:sp>
        <p:nvSpPr>
          <p:cNvPr id="7" name="Object6"/>
          <p:cNvSpPr txBox="1"/>
          <p:nvPr/>
        </p:nvSpPr>
        <p:spPr>
          <a:xfrm>
            <a:off x="4114800" y="51435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40</a:t>
            </a:r>
            <a:endParaRPr lang="en-US" sz="1000" dirty="0"/>
          </a:p>
        </p:txBody>
      </p:sp>
      <p:sp>
        <p:nvSpPr>
          <p:cNvPr id="8" name="Object7"/>
          <p:cNvSpPr/>
          <p:nvPr/>
        </p:nvSpPr>
        <p:spPr>
          <a:xfrm>
            <a:off x="5029200" y="578644"/>
            <a:ext cx="910929" cy="128588"/>
          </a:xfrm>
          <a:prstGeom prst="rect">
            <a:avLst/>
          </a:prstGeom>
          <a:solidFill>
            <a:srgbClr val="19CCC7"/>
          </a:solidFill>
          <a:ln/>
        </p:spPr>
      </p:sp>
      <p:sp>
        <p:nvSpPr>
          <p:cNvPr id="9" name="Object8"/>
          <p:cNvSpPr txBox="1"/>
          <p:nvPr/>
        </p:nvSpPr>
        <p:spPr>
          <a:xfrm>
            <a:off x="457200" y="77152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</a:t>
            </a:r>
            <a:endParaRPr lang="en-US" sz="1000" dirty="0"/>
          </a:p>
        </p:txBody>
      </p:sp>
      <p:sp>
        <p:nvSpPr>
          <p:cNvPr id="10" name="Object9"/>
          <p:cNvSpPr txBox="1"/>
          <p:nvPr/>
        </p:nvSpPr>
        <p:spPr>
          <a:xfrm>
            <a:off x="914400" y="77152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Makes me feel like I take good care of me and my family</a:t>
            </a:r>
            <a:endParaRPr lang="en-US" sz="1000" dirty="0"/>
          </a:p>
        </p:txBody>
      </p:sp>
      <p:sp>
        <p:nvSpPr>
          <p:cNvPr id="11" name="Object10"/>
          <p:cNvSpPr txBox="1"/>
          <p:nvPr/>
        </p:nvSpPr>
        <p:spPr>
          <a:xfrm>
            <a:off x="4114800" y="77152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53</a:t>
            </a:r>
            <a:endParaRPr lang="en-US" sz="1000" dirty="0"/>
          </a:p>
        </p:txBody>
      </p:sp>
      <p:sp>
        <p:nvSpPr>
          <p:cNvPr id="12" name="Object11"/>
          <p:cNvSpPr/>
          <p:nvPr/>
        </p:nvSpPr>
        <p:spPr>
          <a:xfrm>
            <a:off x="5029200" y="835819"/>
            <a:ext cx="1202009" cy="128588"/>
          </a:xfrm>
          <a:prstGeom prst="rect">
            <a:avLst/>
          </a:prstGeom>
          <a:solidFill>
            <a:srgbClr val="19CCC7"/>
          </a:solidFill>
          <a:ln/>
        </p:spPr>
      </p:sp>
      <p:sp>
        <p:nvSpPr>
          <p:cNvPr id="13" name="Object12"/>
          <p:cNvSpPr txBox="1"/>
          <p:nvPr/>
        </p:nvSpPr>
        <p:spPr>
          <a:xfrm>
            <a:off x="457200" y="102870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3</a:t>
            </a:r>
            <a:endParaRPr lang="en-US" sz="1000" dirty="0"/>
          </a:p>
        </p:txBody>
      </p:sp>
      <p:sp>
        <p:nvSpPr>
          <p:cNvPr id="14" name="Object13"/>
          <p:cNvSpPr txBox="1"/>
          <p:nvPr/>
        </p:nvSpPr>
        <p:spPr>
          <a:xfrm>
            <a:off x="914400" y="102870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Makes me feel like I am ‘in the know’</a:t>
            </a:r>
            <a:endParaRPr lang="en-US" sz="1000" dirty="0"/>
          </a:p>
        </p:txBody>
      </p:sp>
      <p:sp>
        <p:nvSpPr>
          <p:cNvPr id="15" name="Object14"/>
          <p:cNvSpPr txBox="1"/>
          <p:nvPr/>
        </p:nvSpPr>
        <p:spPr>
          <a:xfrm>
            <a:off x="4114800" y="102870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44</a:t>
            </a:r>
            <a:endParaRPr lang="en-US" sz="1000" dirty="0"/>
          </a:p>
        </p:txBody>
      </p:sp>
      <p:sp>
        <p:nvSpPr>
          <p:cNvPr id="16" name="Object15"/>
          <p:cNvSpPr/>
          <p:nvPr/>
        </p:nvSpPr>
        <p:spPr>
          <a:xfrm>
            <a:off x="5029200" y="1092994"/>
            <a:ext cx="1004946" cy="128588"/>
          </a:xfrm>
          <a:prstGeom prst="rect">
            <a:avLst/>
          </a:prstGeom>
          <a:solidFill>
            <a:srgbClr val="19CCC7"/>
          </a:solidFill>
          <a:ln/>
        </p:spPr>
      </p:sp>
      <p:sp>
        <p:nvSpPr>
          <p:cNvPr id="17" name="Object16"/>
          <p:cNvSpPr txBox="1"/>
          <p:nvPr/>
        </p:nvSpPr>
        <p:spPr>
          <a:xfrm>
            <a:off x="457200" y="128587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4</a:t>
            </a:r>
            <a:endParaRPr lang="en-US" sz="1000" dirty="0"/>
          </a:p>
        </p:txBody>
      </p:sp>
      <p:sp>
        <p:nvSpPr>
          <p:cNvPr id="18" name="Object17"/>
          <p:cNvSpPr txBox="1"/>
          <p:nvPr/>
        </p:nvSpPr>
        <p:spPr>
          <a:xfrm>
            <a:off x="914400" y="128587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Makes me feel confident</a:t>
            </a:r>
            <a:endParaRPr lang="en-US" sz="1000" dirty="0"/>
          </a:p>
        </p:txBody>
      </p:sp>
      <p:sp>
        <p:nvSpPr>
          <p:cNvPr id="19" name="Object18"/>
          <p:cNvSpPr txBox="1"/>
          <p:nvPr/>
        </p:nvSpPr>
        <p:spPr>
          <a:xfrm>
            <a:off x="4114800" y="128587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27</a:t>
            </a:r>
            <a:endParaRPr lang="en-US" sz="1000" dirty="0"/>
          </a:p>
        </p:txBody>
      </p:sp>
      <p:sp>
        <p:nvSpPr>
          <p:cNvPr id="20" name="Object19"/>
          <p:cNvSpPr/>
          <p:nvPr/>
        </p:nvSpPr>
        <p:spPr>
          <a:xfrm>
            <a:off x="5029200" y="1350169"/>
            <a:ext cx="611357" cy="128588"/>
          </a:xfrm>
          <a:prstGeom prst="rect">
            <a:avLst/>
          </a:prstGeom>
          <a:solidFill>
            <a:srgbClr val="19CCC7"/>
          </a:solidFill>
          <a:ln/>
        </p:spPr>
      </p:sp>
      <p:sp>
        <p:nvSpPr>
          <p:cNvPr id="21" name="Object20"/>
          <p:cNvSpPr txBox="1"/>
          <p:nvPr/>
        </p:nvSpPr>
        <p:spPr>
          <a:xfrm>
            <a:off x="457200" y="154305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5</a:t>
            </a:r>
            <a:endParaRPr lang="en-US" sz="1000" dirty="0"/>
          </a:p>
        </p:txBody>
      </p:sp>
      <p:sp>
        <p:nvSpPr>
          <p:cNvPr id="22" name="Object21"/>
          <p:cNvSpPr txBox="1"/>
          <p:nvPr/>
        </p:nvSpPr>
        <p:spPr>
          <a:xfrm>
            <a:off x="914400" y="154305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well-known in my country / region</a:t>
            </a:r>
            <a:endParaRPr lang="en-US" sz="1000" dirty="0"/>
          </a:p>
        </p:txBody>
      </p:sp>
      <p:sp>
        <p:nvSpPr>
          <p:cNvPr id="23" name="Object22"/>
          <p:cNvSpPr txBox="1"/>
          <p:nvPr/>
        </p:nvSpPr>
        <p:spPr>
          <a:xfrm>
            <a:off x="4114800" y="154305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46</a:t>
            </a:r>
            <a:endParaRPr lang="en-US" sz="1000" dirty="0"/>
          </a:p>
        </p:txBody>
      </p:sp>
      <p:sp>
        <p:nvSpPr>
          <p:cNvPr id="24" name="Object23"/>
          <p:cNvSpPr/>
          <p:nvPr/>
        </p:nvSpPr>
        <p:spPr>
          <a:xfrm>
            <a:off x="5029200" y="1607344"/>
            <a:ext cx="1049265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25" name="Object24"/>
          <p:cNvSpPr txBox="1"/>
          <p:nvPr/>
        </p:nvSpPr>
        <p:spPr>
          <a:xfrm>
            <a:off x="457200" y="180022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6</a:t>
            </a:r>
            <a:endParaRPr lang="en-US" sz="1000" dirty="0"/>
          </a:p>
        </p:txBody>
      </p:sp>
      <p:sp>
        <p:nvSpPr>
          <p:cNvPr id="26" name="Object25"/>
          <p:cNvSpPr txBox="1"/>
          <p:nvPr/>
        </p:nvSpPr>
        <p:spPr>
          <a:xfrm>
            <a:off x="914400" y="180022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the brand / retailer that’s best tailored to my needs</a:t>
            </a:r>
            <a:endParaRPr lang="en-US" sz="1000" dirty="0"/>
          </a:p>
        </p:txBody>
      </p:sp>
      <p:sp>
        <p:nvSpPr>
          <p:cNvPr id="27" name="Object26"/>
          <p:cNvSpPr txBox="1"/>
          <p:nvPr/>
        </p:nvSpPr>
        <p:spPr>
          <a:xfrm>
            <a:off x="4114800" y="180022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100</a:t>
            </a:r>
            <a:endParaRPr lang="en-US" sz="1000" dirty="0"/>
          </a:p>
        </p:txBody>
      </p:sp>
      <p:sp>
        <p:nvSpPr>
          <p:cNvPr id="28" name="Object27"/>
          <p:cNvSpPr/>
          <p:nvPr/>
        </p:nvSpPr>
        <p:spPr>
          <a:xfrm>
            <a:off x="5029200" y="1864519"/>
            <a:ext cx="2286000" cy="128588"/>
          </a:xfrm>
          <a:prstGeom prst="rect">
            <a:avLst/>
          </a:prstGeom>
          <a:solidFill>
            <a:srgbClr val="F7E15C"/>
          </a:solidFill>
          <a:ln/>
        </p:spPr>
      </p:sp>
      <p:sp>
        <p:nvSpPr>
          <p:cNvPr id="29" name="Object28"/>
          <p:cNvSpPr txBox="1"/>
          <p:nvPr/>
        </p:nvSpPr>
        <p:spPr>
          <a:xfrm>
            <a:off x="457200" y="205740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7</a:t>
            </a:r>
            <a:endParaRPr lang="en-US" sz="1000" dirty="0"/>
          </a:p>
        </p:txBody>
      </p:sp>
      <p:sp>
        <p:nvSpPr>
          <p:cNvPr id="30" name="Object29"/>
          <p:cNvSpPr txBox="1"/>
          <p:nvPr/>
        </p:nvSpPr>
        <p:spPr>
          <a:xfrm>
            <a:off x="914400" y="205740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the best value for the money</a:t>
            </a:r>
            <a:endParaRPr lang="en-US" sz="1000" dirty="0"/>
          </a:p>
        </p:txBody>
      </p:sp>
      <p:sp>
        <p:nvSpPr>
          <p:cNvPr id="31" name="Object30"/>
          <p:cNvSpPr txBox="1"/>
          <p:nvPr/>
        </p:nvSpPr>
        <p:spPr>
          <a:xfrm>
            <a:off x="4114800" y="205740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38</a:t>
            </a:r>
            <a:endParaRPr lang="en-US" sz="1000" dirty="0"/>
          </a:p>
        </p:txBody>
      </p:sp>
      <p:sp>
        <p:nvSpPr>
          <p:cNvPr id="32" name="Object31"/>
          <p:cNvSpPr/>
          <p:nvPr/>
        </p:nvSpPr>
        <p:spPr>
          <a:xfrm>
            <a:off x="5029200" y="2121694"/>
            <a:ext cx="871305" cy="128588"/>
          </a:xfrm>
          <a:prstGeom prst="rect">
            <a:avLst/>
          </a:prstGeom>
          <a:solidFill>
            <a:srgbClr val="F7E15C"/>
          </a:solidFill>
          <a:ln/>
        </p:spPr>
      </p:sp>
      <p:sp>
        <p:nvSpPr>
          <p:cNvPr id="33" name="Object32"/>
          <p:cNvSpPr txBox="1"/>
          <p:nvPr/>
        </p:nvSpPr>
        <p:spPr>
          <a:xfrm>
            <a:off x="457200" y="231457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8</a:t>
            </a:r>
            <a:endParaRPr lang="en-US" sz="1000" dirty="0"/>
          </a:p>
        </p:txBody>
      </p:sp>
      <p:sp>
        <p:nvSpPr>
          <p:cNvPr id="34" name="Object33"/>
          <p:cNvSpPr txBox="1"/>
          <p:nvPr/>
        </p:nvSpPr>
        <p:spPr>
          <a:xfrm>
            <a:off x="914400" y="231457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socially responsible</a:t>
            </a:r>
            <a:endParaRPr lang="en-US" sz="1000" dirty="0"/>
          </a:p>
        </p:txBody>
      </p:sp>
      <p:sp>
        <p:nvSpPr>
          <p:cNvPr id="35" name="Object34"/>
          <p:cNvSpPr txBox="1"/>
          <p:nvPr/>
        </p:nvSpPr>
        <p:spPr>
          <a:xfrm>
            <a:off x="4114800" y="231457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20</a:t>
            </a:r>
            <a:endParaRPr lang="en-US" sz="1000" dirty="0"/>
          </a:p>
        </p:txBody>
      </p:sp>
      <p:sp>
        <p:nvSpPr>
          <p:cNvPr id="36" name="Object35"/>
          <p:cNvSpPr/>
          <p:nvPr/>
        </p:nvSpPr>
        <p:spPr>
          <a:xfrm>
            <a:off x="5029200" y="2378869"/>
            <a:ext cx="446216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37" name="Object36"/>
          <p:cNvSpPr txBox="1"/>
          <p:nvPr/>
        </p:nvSpPr>
        <p:spPr>
          <a:xfrm>
            <a:off x="457200" y="257175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9</a:t>
            </a:r>
            <a:endParaRPr lang="en-US" sz="1000" dirty="0"/>
          </a:p>
        </p:txBody>
      </p:sp>
      <p:sp>
        <p:nvSpPr>
          <p:cNvPr id="38" name="Object37"/>
          <p:cNvSpPr txBox="1"/>
          <p:nvPr/>
        </p:nvSpPr>
        <p:spPr>
          <a:xfrm>
            <a:off x="914400" y="257175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most recommended by experts / people ‘in the know’</a:t>
            </a:r>
            <a:endParaRPr lang="en-US" sz="1000" dirty="0"/>
          </a:p>
        </p:txBody>
      </p:sp>
      <p:sp>
        <p:nvSpPr>
          <p:cNvPr id="39" name="Object38"/>
          <p:cNvSpPr txBox="1"/>
          <p:nvPr/>
        </p:nvSpPr>
        <p:spPr>
          <a:xfrm>
            <a:off x="4114800" y="257175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52</a:t>
            </a:r>
            <a:endParaRPr lang="en-US" sz="1000" dirty="0"/>
          </a:p>
        </p:txBody>
      </p:sp>
      <p:sp>
        <p:nvSpPr>
          <p:cNvPr id="40" name="Object39"/>
          <p:cNvSpPr/>
          <p:nvPr/>
        </p:nvSpPr>
        <p:spPr>
          <a:xfrm>
            <a:off x="5029200" y="2636044"/>
            <a:ext cx="1197014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41" name="Object40"/>
          <p:cNvSpPr txBox="1"/>
          <p:nvPr/>
        </p:nvSpPr>
        <p:spPr>
          <a:xfrm>
            <a:off x="457200" y="282892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10</a:t>
            </a:r>
            <a:endParaRPr lang="en-US" sz="1000" dirty="0"/>
          </a:p>
        </p:txBody>
      </p:sp>
      <p:sp>
        <p:nvSpPr>
          <p:cNvPr id="42" name="Object41"/>
          <p:cNvSpPr txBox="1"/>
          <p:nvPr/>
        </p:nvSpPr>
        <p:spPr>
          <a:xfrm>
            <a:off x="914400" y="282892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innovative</a:t>
            </a:r>
            <a:endParaRPr lang="en-US" sz="1000" dirty="0"/>
          </a:p>
        </p:txBody>
      </p:sp>
      <p:sp>
        <p:nvSpPr>
          <p:cNvPr id="43" name="Object42"/>
          <p:cNvSpPr txBox="1"/>
          <p:nvPr/>
        </p:nvSpPr>
        <p:spPr>
          <a:xfrm>
            <a:off x="4114800" y="282892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49</a:t>
            </a:r>
            <a:endParaRPr lang="en-US" sz="1000" dirty="0"/>
          </a:p>
        </p:txBody>
      </p:sp>
      <p:sp>
        <p:nvSpPr>
          <p:cNvPr id="44" name="Object43"/>
          <p:cNvSpPr/>
          <p:nvPr/>
        </p:nvSpPr>
        <p:spPr>
          <a:xfrm>
            <a:off x="5029200" y="2893219"/>
            <a:ext cx="1129353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45" name="Object44"/>
          <p:cNvSpPr txBox="1"/>
          <p:nvPr/>
        </p:nvSpPr>
        <p:spPr>
          <a:xfrm>
            <a:off x="457200" y="308610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11</a:t>
            </a:r>
            <a:endParaRPr lang="en-US" sz="1000" dirty="0"/>
          </a:p>
        </p:txBody>
      </p:sp>
      <p:sp>
        <p:nvSpPr>
          <p:cNvPr id="46" name="Object45"/>
          <p:cNvSpPr txBox="1"/>
          <p:nvPr/>
        </p:nvSpPr>
        <p:spPr>
          <a:xfrm>
            <a:off x="914400" y="308610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financially stable</a:t>
            </a:r>
            <a:endParaRPr lang="en-US" sz="1000" dirty="0"/>
          </a:p>
        </p:txBody>
      </p:sp>
      <p:sp>
        <p:nvSpPr>
          <p:cNvPr id="47" name="Object46"/>
          <p:cNvSpPr txBox="1"/>
          <p:nvPr/>
        </p:nvSpPr>
        <p:spPr>
          <a:xfrm>
            <a:off x="4114800" y="308610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28</a:t>
            </a:r>
            <a:endParaRPr lang="en-US" sz="1000" dirty="0"/>
          </a:p>
        </p:txBody>
      </p:sp>
      <p:sp>
        <p:nvSpPr>
          <p:cNvPr id="48" name="Object47"/>
          <p:cNvSpPr/>
          <p:nvPr/>
        </p:nvSpPr>
        <p:spPr>
          <a:xfrm>
            <a:off x="5029200" y="3150394"/>
            <a:ext cx="646054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49" name="Object48"/>
          <p:cNvSpPr txBox="1"/>
          <p:nvPr/>
        </p:nvSpPr>
        <p:spPr>
          <a:xfrm>
            <a:off x="457200" y="334327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12</a:t>
            </a:r>
            <a:endParaRPr lang="en-US" sz="1000" dirty="0"/>
          </a:p>
        </p:txBody>
      </p:sp>
      <p:sp>
        <p:nvSpPr>
          <p:cNvPr id="50" name="Object49"/>
          <p:cNvSpPr txBox="1"/>
          <p:nvPr/>
        </p:nvSpPr>
        <p:spPr>
          <a:xfrm>
            <a:off x="914400" y="334327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eco-friendly (e.g., cleans well at low temperatures)</a:t>
            </a:r>
            <a:endParaRPr lang="en-US" sz="1000" dirty="0"/>
          </a:p>
        </p:txBody>
      </p:sp>
      <p:sp>
        <p:nvSpPr>
          <p:cNvPr id="51" name="Object50"/>
          <p:cNvSpPr txBox="1"/>
          <p:nvPr/>
        </p:nvSpPr>
        <p:spPr>
          <a:xfrm>
            <a:off x="4114800" y="334327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40</a:t>
            </a:r>
            <a:endParaRPr lang="en-US" sz="1000" dirty="0"/>
          </a:p>
        </p:txBody>
      </p:sp>
      <p:sp>
        <p:nvSpPr>
          <p:cNvPr id="52" name="Object51"/>
          <p:cNvSpPr/>
          <p:nvPr/>
        </p:nvSpPr>
        <p:spPr>
          <a:xfrm>
            <a:off x="5029200" y="3407569"/>
            <a:ext cx="920655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53" name="Object52"/>
          <p:cNvSpPr txBox="1"/>
          <p:nvPr/>
        </p:nvSpPr>
        <p:spPr>
          <a:xfrm>
            <a:off x="457200" y="360045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13</a:t>
            </a:r>
            <a:endParaRPr lang="en-US" sz="1000" dirty="0"/>
          </a:p>
        </p:txBody>
      </p:sp>
      <p:sp>
        <p:nvSpPr>
          <p:cNvPr id="54" name="Object53"/>
          <p:cNvSpPr txBox="1"/>
          <p:nvPr/>
        </p:nvSpPr>
        <p:spPr>
          <a:xfrm>
            <a:off x="914400" y="360045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a premium brand / retailer</a:t>
            </a:r>
            <a:endParaRPr lang="en-US" sz="1000" dirty="0"/>
          </a:p>
        </p:txBody>
      </p:sp>
      <p:sp>
        <p:nvSpPr>
          <p:cNvPr id="55" name="Object54"/>
          <p:cNvSpPr txBox="1"/>
          <p:nvPr/>
        </p:nvSpPr>
        <p:spPr>
          <a:xfrm>
            <a:off x="4114800" y="360045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85</a:t>
            </a:r>
            <a:endParaRPr lang="en-US" sz="1000" dirty="0"/>
          </a:p>
        </p:txBody>
      </p:sp>
      <p:sp>
        <p:nvSpPr>
          <p:cNvPr id="56" name="Object55"/>
          <p:cNvSpPr/>
          <p:nvPr/>
        </p:nvSpPr>
        <p:spPr>
          <a:xfrm>
            <a:off x="5029200" y="3664744"/>
            <a:ext cx="1938540" cy="128588"/>
          </a:xfrm>
          <a:prstGeom prst="rect">
            <a:avLst/>
          </a:prstGeom>
          <a:solidFill>
            <a:srgbClr val="19CCC7"/>
          </a:solidFill>
          <a:ln/>
        </p:spPr>
      </p:sp>
      <p:sp>
        <p:nvSpPr>
          <p:cNvPr id="57" name="Object56"/>
          <p:cNvSpPr txBox="1"/>
          <p:nvPr/>
        </p:nvSpPr>
        <p:spPr>
          <a:xfrm>
            <a:off x="457200" y="385762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14</a:t>
            </a:r>
            <a:endParaRPr lang="en-US" sz="1000" dirty="0"/>
          </a:p>
        </p:txBody>
      </p:sp>
      <p:sp>
        <p:nvSpPr>
          <p:cNvPr id="58" name="Object57"/>
          <p:cNvSpPr txBox="1"/>
          <p:nvPr/>
        </p:nvSpPr>
        <p:spPr>
          <a:xfrm>
            <a:off x="914400" y="385762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a high quality brand / retailer</a:t>
            </a:r>
            <a:endParaRPr lang="en-US" sz="1000" dirty="0"/>
          </a:p>
        </p:txBody>
      </p:sp>
      <p:sp>
        <p:nvSpPr>
          <p:cNvPr id="59" name="Object58"/>
          <p:cNvSpPr txBox="1"/>
          <p:nvPr/>
        </p:nvSpPr>
        <p:spPr>
          <a:xfrm>
            <a:off x="4114800" y="385762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81</a:t>
            </a:r>
            <a:endParaRPr lang="en-US" sz="1000" dirty="0"/>
          </a:p>
        </p:txBody>
      </p:sp>
      <p:sp>
        <p:nvSpPr>
          <p:cNvPr id="60" name="Object59"/>
          <p:cNvSpPr/>
          <p:nvPr/>
        </p:nvSpPr>
        <p:spPr>
          <a:xfrm>
            <a:off x="5029200" y="3921919"/>
            <a:ext cx="1847931" cy="128588"/>
          </a:xfrm>
          <a:prstGeom prst="rect">
            <a:avLst/>
          </a:prstGeom>
          <a:solidFill>
            <a:srgbClr val="F7E15C"/>
          </a:solidFill>
          <a:ln/>
        </p:spPr>
      </p:sp>
      <p:sp>
        <p:nvSpPr>
          <p:cNvPr id="61" name="Object60"/>
          <p:cNvSpPr txBox="1"/>
          <p:nvPr/>
        </p:nvSpPr>
        <p:spPr>
          <a:xfrm>
            <a:off x="457200" y="411480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15</a:t>
            </a:r>
            <a:endParaRPr lang="en-US" sz="1000" dirty="0"/>
          </a:p>
        </p:txBody>
      </p:sp>
      <p:sp>
        <p:nvSpPr>
          <p:cNvPr id="62" name="Object61"/>
          <p:cNvSpPr txBox="1"/>
          <p:nvPr/>
        </p:nvSpPr>
        <p:spPr>
          <a:xfrm>
            <a:off x="914400" y="411480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a brand /retailer I am proud or excited to own/use</a:t>
            </a:r>
            <a:endParaRPr lang="en-US" sz="1000" dirty="0"/>
          </a:p>
        </p:txBody>
      </p:sp>
      <p:sp>
        <p:nvSpPr>
          <p:cNvPr id="63" name="Object62"/>
          <p:cNvSpPr txBox="1"/>
          <p:nvPr/>
        </p:nvSpPr>
        <p:spPr>
          <a:xfrm>
            <a:off x="4114800" y="411480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51</a:t>
            </a:r>
            <a:endParaRPr lang="en-US" sz="1000" dirty="0"/>
          </a:p>
        </p:txBody>
      </p:sp>
      <p:sp>
        <p:nvSpPr>
          <p:cNvPr id="64" name="Object63"/>
          <p:cNvSpPr/>
          <p:nvPr/>
        </p:nvSpPr>
        <p:spPr>
          <a:xfrm>
            <a:off x="5029200" y="4179094"/>
            <a:ext cx="1156310" cy="128588"/>
          </a:xfrm>
          <a:prstGeom prst="rect">
            <a:avLst/>
          </a:prstGeom>
          <a:solidFill>
            <a:srgbClr val="19CCC7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 txBox="1"/>
          <p:nvPr/>
        </p:nvSpPr>
        <p:spPr>
          <a:xfrm>
            <a:off x="457200" y="25717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b="1" dirty="0">
                <a:solidFill>
                  <a:srgbClr val="363636"/>
                </a:solidFill>
              </a:rPr>
              <a:t>Rank</a:t>
            </a:r>
            <a:endParaRPr lang="en-US" sz="1000" dirty="0"/>
          </a:p>
        </p:txBody>
      </p:sp>
      <p:sp>
        <p:nvSpPr>
          <p:cNvPr id="3" name="Object2"/>
          <p:cNvSpPr txBox="1"/>
          <p:nvPr/>
        </p:nvSpPr>
        <p:spPr>
          <a:xfrm>
            <a:off x="914400" y="25717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b="1" dirty="0">
                <a:solidFill>
                  <a:srgbClr val="363636"/>
                </a:solidFill>
              </a:rPr>
              <a:t>Attributes</a:t>
            </a:r>
            <a:endParaRPr lang="en-US" sz="1000" dirty="0"/>
          </a:p>
        </p:txBody>
      </p:sp>
      <p:sp>
        <p:nvSpPr>
          <p:cNvPr id="4" name="Object3"/>
          <p:cNvSpPr txBox="1"/>
          <p:nvPr/>
        </p:nvSpPr>
        <p:spPr>
          <a:xfrm>
            <a:off x="4114800" y="25717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/>
          <a:lstStyle/>
          <a:p>
            <a:pPr algn="ctr"/>
            <a:r>
              <a:rPr lang="en-US" sz="1000" b="1" dirty="0">
                <a:solidFill>
                  <a:srgbClr val="363636"/>
                </a:solidFill>
              </a:rPr>
              <a:t>Initial Consideration Set</a:t>
            </a:r>
            <a:endParaRPr lang="en-US" sz="1000" dirty="0"/>
          </a:p>
        </p:txBody>
      </p:sp>
      <p:sp>
        <p:nvSpPr>
          <p:cNvPr id="5" name="Object4"/>
          <p:cNvSpPr txBox="1"/>
          <p:nvPr/>
        </p:nvSpPr>
        <p:spPr>
          <a:xfrm>
            <a:off x="457200" y="51435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16</a:t>
            </a:r>
            <a:endParaRPr lang="en-US" sz="1000" dirty="0"/>
          </a:p>
        </p:txBody>
      </p:sp>
      <p:sp>
        <p:nvSpPr>
          <p:cNvPr id="6" name="Object5"/>
          <p:cNvSpPr txBox="1"/>
          <p:nvPr/>
        </p:nvSpPr>
        <p:spPr>
          <a:xfrm>
            <a:off x="914400" y="51435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a brand / retailer I trust</a:t>
            </a:r>
            <a:endParaRPr lang="en-US" sz="1000" dirty="0"/>
          </a:p>
        </p:txBody>
      </p:sp>
      <p:sp>
        <p:nvSpPr>
          <p:cNvPr id="7" name="Object6"/>
          <p:cNvSpPr txBox="1"/>
          <p:nvPr/>
        </p:nvSpPr>
        <p:spPr>
          <a:xfrm>
            <a:off x="4114800" y="51435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93</a:t>
            </a:r>
            <a:endParaRPr lang="en-US" sz="1000" dirty="0"/>
          </a:p>
        </p:txBody>
      </p:sp>
      <p:sp>
        <p:nvSpPr>
          <p:cNvPr id="8" name="Object7"/>
          <p:cNvSpPr/>
          <p:nvPr/>
        </p:nvSpPr>
        <p:spPr>
          <a:xfrm>
            <a:off x="5029200" y="578644"/>
            <a:ext cx="2127449" cy="128588"/>
          </a:xfrm>
          <a:prstGeom prst="rect">
            <a:avLst/>
          </a:prstGeom>
          <a:solidFill>
            <a:srgbClr val="19CCC7"/>
          </a:solidFill>
          <a:ln/>
        </p:spPr>
      </p:sp>
      <p:sp>
        <p:nvSpPr>
          <p:cNvPr id="9" name="Object8"/>
          <p:cNvSpPr txBox="1"/>
          <p:nvPr/>
        </p:nvSpPr>
        <p:spPr>
          <a:xfrm>
            <a:off x="457200" y="77152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17</a:t>
            </a:r>
            <a:endParaRPr lang="en-US" sz="1000" dirty="0"/>
          </a:p>
        </p:txBody>
      </p:sp>
      <p:sp>
        <p:nvSpPr>
          <p:cNvPr id="10" name="Object9"/>
          <p:cNvSpPr txBox="1"/>
          <p:nvPr/>
        </p:nvSpPr>
        <p:spPr>
          <a:xfrm>
            <a:off x="914400" y="77152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a brand / retailer I hear people talking about positively (e.g., in person, on social media)</a:t>
            </a:r>
            <a:endParaRPr lang="en-US" sz="1000" dirty="0"/>
          </a:p>
        </p:txBody>
      </p:sp>
      <p:sp>
        <p:nvSpPr>
          <p:cNvPr id="11" name="Object10"/>
          <p:cNvSpPr txBox="1"/>
          <p:nvPr/>
        </p:nvSpPr>
        <p:spPr>
          <a:xfrm>
            <a:off x="4114800" y="77152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50</a:t>
            </a:r>
            <a:endParaRPr lang="en-US" sz="1000" dirty="0"/>
          </a:p>
        </p:txBody>
      </p:sp>
      <p:sp>
        <p:nvSpPr>
          <p:cNvPr id="12" name="Object11"/>
          <p:cNvSpPr/>
          <p:nvPr/>
        </p:nvSpPr>
        <p:spPr>
          <a:xfrm>
            <a:off x="5029200" y="835819"/>
            <a:ext cx="1136527" cy="128588"/>
          </a:xfrm>
          <a:prstGeom prst="rect">
            <a:avLst/>
          </a:prstGeom>
          <a:solidFill>
            <a:srgbClr val="F99380"/>
          </a:solidFill>
          <a:ln/>
        </p:spPr>
      </p:sp>
      <p:sp>
        <p:nvSpPr>
          <p:cNvPr id="13" name="Object12"/>
          <p:cNvSpPr txBox="1"/>
          <p:nvPr/>
        </p:nvSpPr>
        <p:spPr>
          <a:xfrm>
            <a:off x="457200" y="102870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18</a:t>
            </a:r>
            <a:endParaRPr lang="en-US" sz="1000" dirty="0"/>
          </a:p>
        </p:txBody>
      </p:sp>
      <p:sp>
        <p:nvSpPr>
          <p:cNvPr id="14" name="Object13"/>
          <p:cNvSpPr txBox="1"/>
          <p:nvPr/>
        </p:nvSpPr>
        <p:spPr>
          <a:xfrm>
            <a:off x="914400" y="102870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Is a brand / retailer for today’s consumers</a:t>
            </a:r>
            <a:endParaRPr lang="en-US" sz="1000" dirty="0"/>
          </a:p>
        </p:txBody>
      </p:sp>
      <p:sp>
        <p:nvSpPr>
          <p:cNvPr id="15" name="Object14"/>
          <p:cNvSpPr txBox="1"/>
          <p:nvPr/>
        </p:nvSpPr>
        <p:spPr>
          <a:xfrm>
            <a:off x="4114800" y="102870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58</a:t>
            </a:r>
            <a:endParaRPr lang="en-US" sz="1000" dirty="0"/>
          </a:p>
        </p:txBody>
      </p:sp>
      <p:sp>
        <p:nvSpPr>
          <p:cNvPr id="16" name="Object15"/>
          <p:cNvSpPr/>
          <p:nvPr/>
        </p:nvSpPr>
        <p:spPr>
          <a:xfrm>
            <a:off x="5029200" y="1092994"/>
            <a:ext cx="1333329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17" name="Object16"/>
          <p:cNvSpPr txBox="1"/>
          <p:nvPr/>
        </p:nvSpPr>
        <p:spPr>
          <a:xfrm>
            <a:off x="457200" y="128587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19</a:t>
            </a:r>
            <a:endParaRPr lang="en-US" sz="1000" dirty="0"/>
          </a:p>
        </p:txBody>
      </p:sp>
      <p:sp>
        <p:nvSpPr>
          <p:cNvPr id="18" name="Object17"/>
          <p:cNvSpPr txBox="1"/>
          <p:nvPr/>
        </p:nvSpPr>
        <p:spPr>
          <a:xfrm>
            <a:off x="914400" y="128587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Helps me stand out</a:t>
            </a:r>
            <a:endParaRPr lang="en-US" sz="1000" dirty="0"/>
          </a:p>
        </p:txBody>
      </p:sp>
      <p:sp>
        <p:nvSpPr>
          <p:cNvPr id="19" name="Object18"/>
          <p:cNvSpPr txBox="1"/>
          <p:nvPr/>
        </p:nvSpPr>
        <p:spPr>
          <a:xfrm>
            <a:off x="4114800" y="128587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25</a:t>
            </a:r>
            <a:endParaRPr lang="en-US" sz="1000" dirty="0"/>
          </a:p>
        </p:txBody>
      </p:sp>
      <p:sp>
        <p:nvSpPr>
          <p:cNvPr id="20" name="Object19"/>
          <p:cNvSpPr/>
          <p:nvPr/>
        </p:nvSpPr>
        <p:spPr>
          <a:xfrm>
            <a:off x="5029200" y="1350169"/>
            <a:ext cx="572314" cy="128588"/>
          </a:xfrm>
          <a:prstGeom prst="rect">
            <a:avLst/>
          </a:prstGeom>
          <a:solidFill>
            <a:srgbClr val="19CCC7"/>
          </a:solidFill>
          <a:ln/>
        </p:spPr>
      </p:sp>
      <p:sp>
        <p:nvSpPr>
          <p:cNvPr id="21" name="Object20"/>
          <p:cNvSpPr txBox="1"/>
          <p:nvPr/>
        </p:nvSpPr>
        <p:spPr>
          <a:xfrm>
            <a:off x="457200" y="154305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20</a:t>
            </a:r>
            <a:endParaRPr lang="en-US" sz="1000" dirty="0"/>
          </a:p>
        </p:txBody>
      </p:sp>
      <p:sp>
        <p:nvSpPr>
          <p:cNvPr id="22" name="Object21"/>
          <p:cNvSpPr txBox="1"/>
          <p:nvPr/>
        </p:nvSpPr>
        <p:spPr>
          <a:xfrm>
            <a:off x="914400" y="154305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the lowest prices</a:t>
            </a:r>
            <a:endParaRPr lang="en-US" sz="1000" dirty="0"/>
          </a:p>
        </p:txBody>
      </p:sp>
      <p:sp>
        <p:nvSpPr>
          <p:cNvPr id="23" name="Object22"/>
          <p:cNvSpPr txBox="1"/>
          <p:nvPr/>
        </p:nvSpPr>
        <p:spPr>
          <a:xfrm>
            <a:off x="4114800" y="154305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-16</a:t>
            </a:r>
            <a:endParaRPr lang="en-US" sz="1000" dirty="0"/>
          </a:p>
        </p:txBody>
      </p:sp>
      <p:sp>
        <p:nvSpPr>
          <p:cNvPr id="24" name="Object23"/>
          <p:cNvSpPr/>
          <p:nvPr/>
        </p:nvSpPr>
        <p:spPr>
          <a:xfrm>
            <a:off x="5029200" y="1607344"/>
            <a:ext cx="-368188" cy="128588"/>
          </a:xfrm>
          <a:prstGeom prst="rect">
            <a:avLst/>
          </a:prstGeom>
          <a:solidFill>
            <a:srgbClr val="F7E15C"/>
          </a:solidFill>
          <a:ln/>
        </p:spPr>
      </p:sp>
      <p:sp>
        <p:nvSpPr>
          <p:cNvPr id="25" name="Object24"/>
          <p:cNvSpPr txBox="1"/>
          <p:nvPr/>
        </p:nvSpPr>
        <p:spPr>
          <a:xfrm>
            <a:off x="457200" y="180022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21</a:t>
            </a:r>
            <a:endParaRPr lang="en-US" sz="1000" dirty="0"/>
          </a:p>
        </p:txBody>
      </p:sp>
      <p:sp>
        <p:nvSpPr>
          <p:cNvPr id="26" name="Object25"/>
          <p:cNvSpPr txBox="1"/>
          <p:nvPr/>
        </p:nvSpPr>
        <p:spPr>
          <a:xfrm>
            <a:off x="914400" y="180022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the highest prices</a:t>
            </a:r>
            <a:endParaRPr lang="en-US" sz="1000" dirty="0"/>
          </a:p>
        </p:txBody>
      </p:sp>
      <p:sp>
        <p:nvSpPr>
          <p:cNvPr id="27" name="Object26"/>
          <p:cNvSpPr txBox="1"/>
          <p:nvPr/>
        </p:nvSpPr>
        <p:spPr>
          <a:xfrm>
            <a:off x="4114800" y="180022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31</a:t>
            </a:r>
            <a:endParaRPr lang="en-US" sz="1000" dirty="0"/>
          </a:p>
        </p:txBody>
      </p:sp>
      <p:sp>
        <p:nvSpPr>
          <p:cNvPr id="28" name="Object27"/>
          <p:cNvSpPr/>
          <p:nvPr/>
        </p:nvSpPr>
        <p:spPr>
          <a:xfrm>
            <a:off x="5029200" y="1864519"/>
            <a:ext cx="701749" cy="128588"/>
          </a:xfrm>
          <a:prstGeom prst="rect">
            <a:avLst/>
          </a:prstGeom>
          <a:solidFill>
            <a:srgbClr val="F7E15C"/>
          </a:solidFill>
          <a:ln/>
        </p:spPr>
      </p:sp>
      <p:sp>
        <p:nvSpPr>
          <p:cNvPr id="29" name="Object28"/>
          <p:cNvSpPr txBox="1"/>
          <p:nvPr/>
        </p:nvSpPr>
        <p:spPr>
          <a:xfrm>
            <a:off x="457200" y="205740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22</a:t>
            </a:r>
            <a:endParaRPr lang="en-US" sz="1000" dirty="0"/>
          </a:p>
        </p:txBody>
      </p:sp>
      <p:sp>
        <p:nvSpPr>
          <p:cNvPr id="30" name="Object29"/>
          <p:cNvSpPr txBox="1"/>
          <p:nvPr/>
        </p:nvSpPr>
        <p:spPr>
          <a:xfrm>
            <a:off x="914400" y="205740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the best reputation</a:t>
            </a:r>
            <a:endParaRPr lang="en-US" sz="1000" dirty="0"/>
          </a:p>
        </p:txBody>
      </p:sp>
      <p:sp>
        <p:nvSpPr>
          <p:cNvPr id="31" name="Object30"/>
          <p:cNvSpPr txBox="1"/>
          <p:nvPr/>
        </p:nvSpPr>
        <p:spPr>
          <a:xfrm>
            <a:off x="4114800" y="205740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87</a:t>
            </a:r>
            <a:endParaRPr lang="en-US" sz="1000" dirty="0"/>
          </a:p>
        </p:txBody>
      </p:sp>
      <p:sp>
        <p:nvSpPr>
          <p:cNvPr id="32" name="Object31"/>
          <p:cNvSpPr/>
          <p:nvPr/>
        </p:nvSpPr>
        <p:spPr>
          <a:xfrm>
            <a:off x="5029200" y="2121694"/>
            <a:ext cx="1990589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33" name="Object32"/>
          <p:cNvSpPr txBox="1"/>
          <p:nvPr/>
        </p:nvSpPr>
        <p:spPr>
          <a:xfrm>
            <a:off x="457200" y="231457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23</a:t>
            </a:r>
            <a:endParaRPr lang="en-US" sz="1000" dirty="0"/>
          </a:p>
        </p:txBody>
      </p:sp>
      <p:sp>
        <p:nvSpPr>
          <p:cNvPr id="34" name="Object33"/>
          <p:cNvSpPr txBox="1"/>
          <p:nvPr/>
        </p:nvSpPr>
        <p:spPr>
          <a:xfrm>
            <a:off x="914400" y="231457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the best products or services</a:t>
            </a:r>
            <a:endParaRPr lang="en-US" sz="1000" dirty="0"/>
          </a:p>
        </p:txBody>
      </p:sp>
      <p:sp>
        <p:nvSpPr>
          <p:cNvPr id="35" name="Object34"/>
          <p:cNvSpPr txBox="1"/>
          <p:nvPr/>
        </p:nvSpPr>
        <p:spPr>
          <a:xfrm>
            <a:off x="4114800" y="231457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86</a:t>
            </a:r>
            <a:endParaRPr lang="en-US" sz="1000" dirty="0"/>
          </a:p>
        </p:txBody>
      </p:sp>
      <p:sp>
        <p:nvSpPr>
          <p:cNvPr id="36" name="Object35"/>
          <p:cNvSpPr/>
          <p:nvPr/>
        </p:nvSpPr>
        <p:spPr>
          <a:xfrm>
            <a:off x="5029200" y="2378869"/>
            <a:ext cx="1955454" cy="128588"/>
          </a:xfrm>
          <a:prstGeom prst="rect">
            <a:avLst/>
          </a:prstGeom>
          <a:solidFill>
            <a:srgbClr val="F7E15C"/>
          </a:solidFill>
          <a:ln/>
        </p:spPr>
      </p:sp>
      <p:sp>
        <p:nvSpPr>
          <p:cNvPr id="37" name="Object36"/>
          <p:cNvSpPr txBox="1"/>
          <p:nvPr/>
        </p:nvSpPr>
        <p:spPr>
          <a:xfrm>
            <a:off x="457200" y="257175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24</a:t>
            </a:r>
            <a:endParaRPr lang="en-US" sz="1000" dirty="0"/>
          </a:p>
        </p:txBody>
      </p:sp>
      <p:sp>
        <p:nvSpPr>
          <p:cNvPr id="38" name="Object37"/>
          <p:cNvSpPr txBox="1"/>
          <p:nvPr/>
        </p:nvSpPr>
        <p:spPr>
          <a:xfrm>
            <a:off x="914400" y="257175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personalized messaging and offers</a:t>
            </a:r>
            <a:endParaRPr lang="en-US" sz="1000" dirty="0"/>
          </a:p>
        </p:txBody>
      </p:sp>
      <p:sp>
        <p:nvSpPr>
          <p:cNvPr id="39" name="Object38"/>
          <p:cNvSpPr txBox="1"/>
          <p:nvPr/>
        </p:nvSpPr>
        <p:spPr>
          <a:xfrm>
            <a:off x="4114800" y="257175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16</a:t>
            </a:r>
            <a:endParaRPr lang="en-US" sz="1000" dirty="0"/>
          </a:p>
        </p:txBody>
      </p:sp>
      <p:sp>
        <p:nvSpPr>
          <p:cNvPr id="40" name="Object39"/>
          <p:cNvSpPr/>
          <p:nvPr/>
        </p:nvSpPr>
        <p:spPr>
          <a:xfrm>
            <a:off x="5029200" y="2636044"/>
            <a:ext cx="375871" cy="128588"/>
          </a:xfrm>
          <a:prstGeom prst="rect">
            <a:avLst/>
          </a:prstGeom>
          <a:solidFill>
            <a:srgbClr val="F99380"/>
          </a:solidFill>
          <a:ln/>
        </p:spPr>
      </p:sp>
      <p:sp>
        <p:nvSpPr>
          <p:cNvPr id="41" name="Object40"/>
          <p:cNvSpPr txBox="1"/>
          <p:nvPr/>
        </p:nvSpPr>
        <p:spPr>
          <a:xfrm>
            <a:off x="457200" y="282892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25</a:t>
            </a:r>
            <a:endParaRPr lang="en-US" sz="1000" dirty="0"/>
          </a:p>
        </p:txBody>
      </p:sp>
      <p:sp>
        <p:nvSpPr>
          <p:cNvPr id="42" name="Object41"/>
          <p:cNvSpPr txBox="1"/>
          <p:nvPr/>
        </p:nvSpPr>
        <p:spPr>
          <a:xfrm>
            <a:off x="914400" y="282892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locations / is sold near where I live</a:t>
            </a:r>
            <a:endParaRPr lang="en-US" sz="1000" dirty="0"/>
          </a:p>
        </p:txBody>
      </p:sp>
      <p:sp>
        <p:nvSpPr>
          <p:cNvPr id="43" name="Object42"/>
          <p:cNvSpPr txBox="1"/>
          <p:nvPr/>
        </p:nvSpPr>
        <p:spPr>
          <a:xfrm>
            <a:off x="4114800" y="282892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28</a:t>
            </a:r>
            <a:endParaRPr lang="en-US" sz="1000" dirty="0"/>
          </a:p>
        </p:txBody>
      </p:sp>
      <p:sp>
        <p:nvSpPr>
          <p:cNvPr id="44" name="Object43"/>
          <p:cNvSpPr/>
          <p:nvPr/>
        </p:nvSpPr>
        <p:spPr>
          <a:xfrm>
            <a:off x="5029200" y="2893219"/>
            <a:ext cx="645697" cy="128588"/>
          </a:xfrm>
          <a:prstGeom prst="rect">
            <a:avLst/>
          </a:prstGeom>
          <a:solidFill>
            <a:srgbClr val="F99380"/>
          </a:solidFill>
          <a:ln/>
        </p:spPr>
      </p:sp>
      <p:sp>
        <p:nvSpPr>
          <p:cNvPr id="45" name="Object44"/>
          <p:cNvSpPr txBox="1"/>
          <p:nvPr/>
        </p:nvSpPr>
        <p:spPr>
          <a:xfrm>
            <a:off x="457200" y="308610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26</a:t>
            </a:r>
            <a:endParaRPr lang="en-US" sz="1000" dirty="0"/>
          </a:p>
        </p:txBody>
      </p:sp>
      <p:sp>
        <p:nvSpPr>
          <p:cNvPr id="46" name="Object45"/>
          <p:cNvSpPr txBox="1"/>
          <p:nvPr/>
        </p:nvSpPr>
        <p:spPr>
          <a:xfrm>
            <a:off x="914400" y="308610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great customer service</a:t>
            </a:r>
            <a:endParaRPr lang="en-US" sz="1000" dirty="0"/>
          </a:p>
        </p:txBody>
      </p:sp>
      <p:sp>
        <p:nvSpPr>
          <p:cNvPr id="47" name="Object46"/>
          <p:cNvSpPr txBox="1"/>
          <p:nvPr/>
        </p:nvSpPr>
        <p:spPr>
          <a:xfrm>
            <a:off x="4114800" y="308610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31</a:t>
            </a:r>
            <a:endParaRPr lang="en-US" sz="1000" dirty="0"/>
          </a:p>
        </p:txBody>
      </p:sp>
      <p:sp>
        <p:nvSpPr>
          <p:cNvPr id="48" name="Object47"/>
          <p:cNvSpPr/>
          <p:nvPr/>
        </p:nvSpPr>
        <p:spPr>
          <a:xfrm>
            <a:off x="5029200" y="3150394"/>
            <a:ext cx="706282" cy="128588"/>
          </a:xfrm>
          <a:prstGeom prst="rect">
            <a:avLst/>
          </a:prstGeom>
          <a:solidFill>
            <a:srgbClr val="F99380"/>
          </a:solidFill>
          <a:ln/>
        </p:spPr>
      </p:sp>
      <p:sp>
        <p:nvSpPr>
          <p:cNvPr id="49" name="Object48"/>
          <p:cNvSpPr txBox="1"/>
          <p:nvPr/>
        </p:nvSpPr>
        <p:spPr>
          <a:xfrm>
            <a:off x="457200" y="334327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27</a:t>
            </a:r>
            <a:endParaRPr lang="en-US" sz="1000" dirty="0"/>
          </a:p>
        </p:txBody>
      </p:sp>
      <p:sp>
        <p:nvSpPr>
          <p:cNvPr id="50" name="Object49"/>
          <p:cNvSpPr txBox="1"/>
          <p:nvPr/>
        </p:nvSpPr>
        <p:spPr>
          <a:xfrm>
            <a:off x="914400" y="334327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advertising that inspires me to use its product or service</a:t>
            </a:r>
            <a:endParaRPr lang="en-US" sz="1000" dirty="0"/>
          </a:p>
        </p:txBody>
      </p:sp>
      <p:sp>
        <p:nvSpPr>
          <p:cNvPr id="51" name="Object50"/>
          <p:cNvSpPr txBox="1"/>
          <p:nvPr/>
        </p:nvSpPr>
        <p:spPr>
          <a:xfrm>
            <a:off x="4114800" y="334327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41</a:t>
            </a:r>
            <a:endParaRPr lang="en-US" sz="1000" dirty="0"/>
          </a:p>
        </p:txBody>
      </p:sp>
      <p:sp>
        <p:nvSpPr>
          <p:cNvPr id="52" name="Object51"/>
          <p:cNvSpPr/>
          <p:nvPr/>
        </p:nvSpPr>
        <p:spPr>
          <a:xfrm>
            <a:off x="5029200" y="3407569"/>
            <a:ext cx="933105" cy="128588"/>
          </a:xfrm>
          <a:prstGeom prst="rect">
            <a:avLst/>
          </a:prstGeom>
          <a:solidFill>
            <a:srgbClr val="F99380"/>
          </a:solidFill>
          <a:ln/>
        </p:spPr>
      </p:sp>
      <p:sp>
        <p:nvSpPr>
          <p:cNvPr id="53" name="Object52"/>
          <p:cNvSpPr txBox="1"/>
          <p:nvPr/>
        </p:nvSpPr>
        <p:spPr>
          <a:xfrm>
            <a:off x="457200" y="360045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28</a:t>
            </a:r>
            <a:endParaRPr lang="en-US" sz="1000" dirty="0"/>
          </a:p>
        </p:txBody>
      </p:sp>
      <p:sp>
        <p:nvSpPr>
          <p:cNvPr id="54" name="Object53"/>
          <p:cNvSpPr txBox="1"/>
          <p:nvPr/>
        </p:nvSpPr>
        <p:spPr>
          <a:xfrm>
            <a:off x="914400" y="360045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a strong history</a:t>
            </a:r>
            <a:endParaRPr lang="en-US" sz="1000" dirty="0"/>
          </a:p>
        </p:txBody>
      </p:sp>
      <p:sp>
        <p:nvSpPr>
          <p:cNvPr id="55" name="Object54"/>
          <p:cNvSpPr txBox="1"/>
          <p:nvPr/>
        </p:nvSpPr>
        <p:spPr>
          <a:xfrm>
            <a:off x="4114800" y="360045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68</a:t>
            </a:r>
            <a:endParaRPr lang="en-US" sz="1000" dirty="0"/>
          </a:p>
        </p:txBody>
      </p:sp>
      <p:sp>
        <p:nvSpPr>
          <p:cNvPr id="56" name="Object55"/>
          <p:cNvSpPr/>
          <p:nvPr/>
        </p:nvSpPr>
        <p:spPr>
          <a:xfrm>
            <a:off x="5029200" y="3664744"/>
            <a:ext cx="1565770" cy="128588"/>
          </a:xfrm>
          <a:prstGeom prst="rect">
            <a:avLst/>
          </a:prstGeom>
          <a:solidFill>
            <a:srgbClr val="B3DD6F"/>
          </a:solidFill>
          <a:ln/>
        </p:spPr>
      </p:sp>
      <p:sp>
        <p:nvSpPr>
          <p:cNvPr id="57" name="Object56"/>
          <p:cNvSpPr txBox="1"/>
          <p:nvPr/>
        </p:nvSpPr>
        <p:spPr>
          <a:xfrm>
            <a:off x="457200" y="3857625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29</a:t>
            </a:r>
            <a:endParaRPr lang="en-US" sz="1000" dirty="0"/>
          </a:p>
        </p:txBody>
      </p:sp>
      <p:sp>
        <p:nvSpPr>
          <p:cNvPr id="58" name="Object57"/>
          <p:cNvSpPr txBox="1"/>
          <p:nvPr/>
        </p:nvSpPr>
        <p:spPr>
          <a:xfrm>
            <a:off x="914400" y="3857625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Has a strong digital / online presence</a:t>
            </a:r>
            <a:endParaRPr lang="en-US" sz="1000" dirty="0"/>
          </a:p>
        </p:txBody>
      </p:sp>
      <p:sp>
        <p:nvSpPr>
          <p:cNvPr id="59" name="Object58"/>
          <p:cNvSpPr txBox="1"/>
          <p:nvPr/>
        </p:nvSpPr>
        <p:spPr>
          <a:xfrm>
            <a:off x="4114800" y="3857625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31</a:t>
            </a:r>
            <a:endParaRPr lang="en-US" sz="1000" dirty="0"/>
          </a:p>
        </p:txBody>
      </p:sp>
      <p:sp>
        <p:nvSpPr>
          <p:cNvPr id="60" name="Object59"/>
          <p:cNvSpPr/>
          <p:nvPr/>
        </p:nvSpPr>
        <p:spPr>
          <a:xfrm>
            <a:off x="5029200" y="3921919"/>
            <a:ext cx="716788" cy="128588"/>
          </a:xfrm>
          <a:prstGeom prst="rect">
            <a:avLst/>
          </a:prstGeom>
          <a:solidFill>
            <a:srgbClr val="F99380"/>
          </a:solidFill>
          <a:ln/>
        </p:spPr>
      </p:sp>
      <p:sp>
        <p:nvSpPr>
          <p:cNvPr id="61" name="Object60"/>
          <p:cNvSpPr txBox="1"/>
          <p:nvPr/>
        </p:nvSpPr>
        <p:spPr>
          <a:xfrm>
            <a:off x="457200" y="4114800"/>
            <a:ext cx="4572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30</a:t>
            </a:r>
            <a:endParaRPr lang="en-US" sz="1000" dirty="0"/>
          </a:p>
        </p:txBody>
      </p:sp>
      <p:sp>
        <p:nvSpPr>
          <p:cNvPr id="62" name="Object61"/>
          <p:cNvSpPr txBox="1"/>
          <p:nvPr/>
        </p:nvSpPr>
        <p:spPr>
          <a:xfrm>
            <a:off x="914400" y="4114800"/>
            <a:ext cx="32004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363636"/>
                </a:solidFill>
              </a:rPr>
              <a:t>Cleans laundry really well (e.g., removing stains)</a:t>
            </a:r>
            <a:endParaRPr lang="en-US" sz="1000" dirty="0"/>
          </a:p>
        </p:txBody>
      </p:sp>
      <p:sp>
        <p:nvSpPr>
          <p:cNvPr id="63" name="Object62"/>
          <p:cNvSpPr txBox="1"/>
          <p:nvPr/>
        </p:nvSpPr>
        <p:spPr>
          <a:xfrm>
            <a:off x="4114800" y="4114800"/>
            <a:ext cx="3657600" cy="257175"/>
          </a:xfrm>
          <a:prstGeom prst="rect">
            <a:avLst/>
          </a:prstGeom>
          <a:noFill/>
          <a:ln>
            <a:solidFill>
              <a:srgbClr val="BEB5A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rgbClr val="363636"/>
                </a:solidFill>
              </a:rPr>
              <a:t>86</a:t>
            </a:r>
            <a:endParaRPr lang="en-US" sz="1000" dirty="0"/>
          </a:p>
        </p:txBody>
      </p:sp>
      <p:sp>
        <p:nvSpPr>
          <p:cNvPr id="64" name="Object63"/>
          <p:cNvSpPr/>
          <p:nvPr/>
        </p:nvSpPr>
        <p:spPr>
          <a:xfrm>
            <a:off x="5029200" y="4179094"/>
            <a:ext cx="1966717" cy="128588"/>
          </a:xfrm>
          <a:prstGeom prst="rect">
            <a:avLst/>
          </a:prstGeom>
          <a:solidFill>
            <a:srgbClr val="F99380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Spoint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Ped project</dc:subject>
  <dc:creator>Noname</dc:creator>
  <cp:lastModifiedBy>Noname</cp:lastModifiedBy>
  <cp:revision>1</cp:revision>
  <dcterms:created xsi:type="dcterms:W3CDTF">2021-01-20T09:50:22Z</dcterms:created>
  <dcterms:modified xsi:type="dcterms:W3CDTF">2021-01-20T09:50:22Z</dcterms:modified>
</cp:coreProperties>
</file>