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</p:sldIdLst>
  <p:sldSz cy="10287000" cx="18288000"/>
  <p:notesSz cx="6858000" cy="9144000"/>
  <p:embeddedFontLst>
    <p:embeddedFont>
      <p:font typeface="Raleway"/>
      <p:regular r:id="rId47"/>
      <p:bold r:id="rId48"/>
      <p:italic r:id="rId49"/>
      <p:boldItalic r:id="rId50"/>
    </p:embeddedFont>
    <p:embeddedFont>
      <p:font typeface="Alegreya Sans SC"/>
      <p:regular r:id="rId51"/>
      <p:bold r:id="rId52"/>
      <p:italic r:id="rId53"/>
      <p:boldItalic r:id="rId54"/>
    </p:embeddedFont>
    <p:embeddedFont>
      <p:font typeface="Roboto Mono"/>
      <p:regular r:id="rId55"/>
      <p:bold r:id="rId56"/>
      <p:italic r:id="rId57"/>
      <p:boldItalic r:id="rId58"/>
    </p:embeddedFont>
    <p:embeddedFont>
      <p:font typeface="Alegreya Sans SC Black"/>
      <p:bold r:id="rId59"/>
      <p:boldItalic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61" roundtripDataSignature="AMtx7miKL4uaTwPM2eqTuPG+xhiiMz9wW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5" name="James Smith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48" Type="http://schemas.openxmlformats.org/officeDocument/2006/relationships/font" Target="fonts/Raleway-bold.fntdata"/><Relationship Id="rId47" Type="http://schemas.openxmlformats.org/officeDocument/2006/relationships/font" Target="fonts/Raleway-regular.fntdata"/><Relationship Id="rId49" Type="http://schemas.openxmlformats.org/officeDocument/2006/relationships/font" Target="fonts/Raleway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1" Type="http://customschemas.google.com/relationships/presentationmetadata" Target="meta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AlegreyaSansSCBlack-bold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AlegreyaSansSC-regular.fntdata"/><Relationship Id="rId50" Type="http://schemas.openxmlformats.org/officeDocument/2006/relationships/font" Target="fonts/Raleway-boldItalic.fntdata"/><Relationship Id="rId53" Type="http://schemas.openxmlformats.org/officeDocument/2006/relationships/font" Target="fonts/AlegreyaSansSC-italic.fntdata"/><Relationship Id="rId52" Type="http://schemas.openxmlformats.org/officeDocument/2006/relationships/font" Target="fonts/AlegreyaSansSC-bold.fntdata"/><Relationship Id="rId11" Type="http://schemas.openxmlformats.org/officeDocument/2006/relationships/slide" Target="slides/slide5.xml"/><Relationship Id="rId55" Type="http://schemas.openxmlformats.org/officeDocument/2006/relationships/font" Target="fonts/RobotoMono-regular.fntdata"/><Relationship Id="rId10" Type="http://schemas.openxmlformats.org/officeDocument/2006/relationships/slide" Target="slides/slide4.xml"/><Relationship Id="rId54" Type="http://schemas.openxmlformats.org/officeDocument/2006/relationships/font" Target="fonts/AlegreyaSansSC-boldItalic.fntdata"/><Relationship Id="rId13" Type="http://schemas.openxmlformats.org/officeDocument/2006/relationships/slide" Target="slides/slide7.xml"/><Relationship Id="rId57" Type="http://schemas.openxmlformats.org/officeDocument/2006/relationships/font" Target="fonts/RobotoMono-italic.fntdata"/><Relationship Id="rId12" Type="http://schemas.openxmlformats.org/officeDocument/2006/relationships/slide" Target="slides/slide6.xml"/><Relationship Id="rId56" Type="http://schemas.openxmlformats.org/officeDocument/2006/relationships/font" Target="fonts/RobotoMono-bold.fntdata"/><Relationship Id="rId15" Type="http://schemas.openxmlformats.org/officeDocument/2006/relationships/slide" Target="slides/slide9.xml"/><Relationship Id="rId59" Type="http://schemas.openxmlformats.org/officeDocument/2006/relationships/font" Target="fonts/AlegreyaSansSCBlack-bold.fntdata"/><Relationship Id="rId14" Type="http://schemas.openxmlformats.org/officeDocument/2006/relationships/slide" Target="slides/slide8.xml"/><Relationship Id="rId58" Type="http://schemas.openxmlformats.org/officeDocument/2006/relationships/font" Target="fonts/RobotoMono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08-11T06:14:38.072">
    <p:pos x="6000" y="0"/>
    <p:text>Don't talk about the hardware so much as the level up in investment. Talk about working up with more integrations like slack posts n mention testing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2wMJsF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3-09-19T11:23:37.272">
    <p:pos x="6000" y="0"/>
    <p:text>this feels really disjointed, spread the examples over 2 slides and add some kind of step plan we can progress through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4ZSc3wA"/>
      </p:ext>
    </p:extLst>
  </p:cm>
  <p:cm authorId="0" idx="3" dt="2023-09-19T11:23:37.272">
    <p:pos x="6000" y="0"/>
    <p:text>like step 1 -&gt;step 2 -&gt; step 3</p:text>
    <p:extLst>
      <p:ext uri="{C676402C-5697-4E1C-873F-D02D1690AC5C}">
        <p15:threadingInfo timeZoneBias="0">
          <p15:parentCm authorId="0" idx="2"/>
        </p15:threadingInfo>
      </p:ext>
      <p:ext uri="http://customooxmlschemas.google.com/">
        <go:slidesCustomData xmlns:go="http://customooxmlschemas.google.com/" commentPostId="AAAA4ZSc3wE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4" dt="2023-09-19T10:59:19.451">
    <p:pos x="6000" y="0"/>
    <p:text>this slide is out of place. Mention that we're going to refer to this build method later and put it down with the others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4ZSc3v8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5" dt="2023-09-19T10:56:43.195">
    <p:pos x="6000" y="0"/>
    <p:text>add another example pipeline with some more advanced steps and replaces scripts with //commented out descriptions of what they do.
eg Cleanup : Zip game folder, save to cloud, delete original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4ZSc3v0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82b545e7d1_0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282b545e7d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410a4dab5c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2410a4dab5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5f5642b466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25f5642b46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82b545e7d1_0_1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282b545e7d1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43e179613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243e17961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82b545e7d1_0_1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282b545e7d1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43e1796137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g243e179613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43e1796137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g243e179613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45492327d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g245492327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45542f45bf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g245542f45b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45542f45bf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g245542f45b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82b545e7d1_0_1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g282b545e7d1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3f0fadddd1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g23f0fadddd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562fb00d90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g2562fb00d9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5ff2182250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g25ff218225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456a35ff71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g2456a35ff7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3f0fadddd1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g23f0fadddd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82b545e7d1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g282b545e7d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7a1e2e6f28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g27a1e2e6f2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410a4dab5c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g2410a4dab5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84de415d6e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284de415d6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82b545e7d1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g282b545e7d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410a4dab5c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g2410a4dab5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82b545e7d1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g282b545e7d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478ce9eab6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g2478ce9eab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456a35ff71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g2456a35ff7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40dcb7d2c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Google Shape;344;g240dcb7d2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410a4dab5c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0" name="Google Shape;350;g2410a4dab5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40dcb7d2c8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" name="Google Shape;361;g240dcb7d2c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82b545e7d1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3" name="Google Shape;373;g282b545e7d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82b545e7d1_0_1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9" name="Google Shape;379;g282b545e7d1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562fb00d90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2562fb00d9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82b545e7d1_0_1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8" name="Google Shape;388;g282b545e7d1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456a35ff7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2456a35ff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2b545e7d1_0_1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282b545e7d1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5f5642b466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25f5642b46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5f5642b466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25f5642b46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77e701eb8e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277e701eb8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" name="Google Shape;17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5"/>
          <p:cNvSpPr txBox="1"/>
          <p:nvPr/>
        </p:nvSpPr>
        <p:spPr>
          <a:xfrm>
            <a:off x="475000" y="9699325"/>
            <a:ext cx="7822500" cy="445800"/>
          </a:xfrm>
          <a:prstGeom prst="rect">
            <a:avLst/>
          </a:prstGeom>
          <a:solidFill>
            <a:srgbClr val="054BA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Twitter - @JimothyJimbles  BlueSky - @jimjimbles.bsky.social</a:t>
            </a:r>
            <a:endParaRPr b="0" i="0" sz="2000" u="none" cap="none" strike="noStrik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" name="Google Shape;19;p5"/>
          <p:cNvSpPr txBox="1"/>
          <p:nvPr/>
        </p:nvSpPr>
        <p:spPr>
          <a:xfrm>
            <a:off x="10517100" y="9669325"/>
            <a:ext cx="7079100" cy="445800"/>
          </a:xfrm>
          <a:prstGeom prst="rect">
            <a:avLst/>
          </a:prstGeom>
          <a:solidFill>
            <a:srgbClr val="054BA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https://github.com/JimJimbles/BetterBuildsMoreOften</a:t>
            </a:r>
            <a:endParaRPr b="0" i="0" sz="1700" u="none" cap="none" strike="noStrik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6"/>
          <p:cNvSpPr txBox="1"/>
          <p:nvPr/>
        </p:nvSpPr>
        <p:spPr>
          <a:xfrm>
            <a:off x="404475" y="9669325"/>
            <a:ext cx="7822500" cy="445800"/>
          </a:xfrm>
          <a:prstGeom prst="rect">
            <a:avLst/>
          </a:prstGeom>
          <a:solidFill>
            <a:srgbClr val="054BA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Twitter - @JimothyJimbles  BlueSky - @jimjimbles.bsky.social</a:t>
            </a:r>
            <a:endParaRPr b="0" i="0" sz="2000" u="none" cap="none" strike="noStrik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" name="Google Shape;28;p6"/>
          <p:cNvSpPr txBox="1"/>
          <p:nvPr/>
        </p:nvSpPr>
        <p:spPr>
          <a:xfrm>
            <a:off x="10517100" y="9669325"/>
            <a:ext cx="7079100" cy="445800"/>
          </a:xfrm>
          <a:prstGeom prst="rect">
            <a:avLst/>
          </a:prstGeom>
          <a:solidFill>
            <a:srgbClr val="054BA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https://github.com/JimJimbles/BetterBuildsMoreOften</a:t>
            </a:r>
            <a:endParaRPr b="0" i="0" sz="1700" u="none" cap="none" strike="noStrik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8" name="Google Shape;38;p1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39" name="Google Shape;39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2" name="Google Shape;5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1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9" name="Google Shape;59;p1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1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1" name="Google Shape;61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3" name="Google Shape;73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legreya Sans SC"/>
              <a:buNone/>
              <a:defRPr b="0" i="0" sz="4300" u="none" cap="none" strike="noStrike">
                <a:solidFill>
                  <a:schemeClr val="dk1"/>
                </a:solidFill>
                <a:latin typeface="Alegreya Sans SC"/>
                <a:ea typeface="Alegreya Sans SC"/>
                <a:cs typeface="Alegreya Sans SC"/>
                <a:sym typeface="Alegreya Sans S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2545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aleway"/>
              <a:buChar char="•"/>
              <a:defRPr b="0" i="0" sz="31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Raleway"/>
              <a:buChar char="–"/>
              <a:defRPr b="0" i="0" sz="29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4"/>
          <p:cNvSpPr txBox="1"/>
          <p:nvPr/>
        </p:nvSpPr>
        <p:spPr>
          <a:xfrm>
            <a:off x="475000" y="9699325"/>
            <a:ext cx="7822500" cy="445800"/>
          </a:xfrm>
          <a:prstGeom prst="rect">
            <a:avLst/>
          </a:prstGeom>
          <a:solidFill>
            <a:srgbClr val="054BA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Twitter - @JimothyJimbles  BlueSky - @jimjimbles.bsky.social</a:t>
            </a:r>
            <a:endParaRPr b="0" i="0" sz="2000" u="none" cap="none" strike="noStrik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" name="Google Shape;12;p4"/>
          <p:cNvSpPr txBox="1"/>
          <p:nvPr/>
        </p:nvSpPr>
        <p:spPr>
          <a:xfrm>
            <a:off x="10517100" y="9669325"/>
            <a:ext cx="7079100" cy="445800"/>
          </a:xfrm>
          <a:prstGeom prst="rect">
            <a:avLst/>
          </a:prstGeom>
          <a:solidFill>
            <a:srgbClr val="054BA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https://github.com/JimJimbles/BetterBuildsMoreOften</a:t>
            </a:r>
            <a:endParaRPr b="0" i="0" sz="1700" u="none" cap="none" strike="noStrik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comments" Target="../comments/comment3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unity.com/how-to/automated-tests-unity-test-framework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2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Relationship Id="rId6" Type="http://schemas.openxmlformats.org/officeDocument/2006/relationships/image" Target="../media/image10.png"/><Relationship Id="rId7" Type="http://schemas.openxmlformats.org/officeDocument/2006/relationships/image" Target="../media/image2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jenkins.io/doc/book/installing/" TargetMode="External"/><Relationship Id="rId4" Type="http://schemas.openxmlformats.org/officeDocument/2006/relationships/hyperlink" Target="https://www.jenkins.io/doc/book/installing/windows/#invalid-service-logon-credentials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comments" Target="../comments/comment4.xml"/><Relationship Id="rId4" Type="http://schemas.openxmlformats.org/officeDocument/2006/relationships/image" Target="../media/image1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0.png"/><Relationship Id="rId4" Type="http://schemas.openxmlformats.org/officeDocument/2006/relationships/image" Target="../media/image17.png"/><Relationship Id="rId5" Type="http://schemas.openxmlformats.org/officeDocument/2006/relationships/image" Target="../media/image2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3.png"/><Relationship Id="rId4" Type="http://schemas.openxmlformats.org/officeDocument/2006/relationships/hyperlink" Target="https://github.com/settings/tokens" TargetMode="External"/><Relationship Id="rId5" Type="http://schemas.openxmlformats.org/officeDocument/2006/relationships/image" Target="../media/image28.png"/><Relationship Id="rId6" Type="http://schemas.openxmlformats.org/officeDocument/2006/relationships/image" Target="../media/image22.png"/><Relationship Id="rId7" Type="http://schemas.openxmlformats.org/officeDocument/2006/relationships/image" Target="../media/image25.png"/><Relationship Id="rId8" Type="http://schemas.openxmlformats.org/officeDocument/2006/relationships/image" Target="../media/image2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api.slack.com/" TargetMode="External"/><Relationship Id="rId4" Type="http://schemas.openxmlformats.org/officeDocument/2006/relationships/hyperlink" Target="https://plugins.jenkins.io/slack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1.xml"/><Relationship Id="rId4" Type="http://schemas.openxmlformats.org/officeDocument/2006/relationships/image" Target="../media/image9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unity3d.com/Manual/CommandLineArguments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comments" Target="../comments/commen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82b545e7d1_0_52"/>
          <p:cNvSpPr txBox="1"/>
          <p:nvPr/>
        </p:nvSpPr>
        <p:spPr>
          <a:xfrm>
            <a:off x="473363" y="3994613"/>
            <a:ext cx="12285900" cy="28014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 static string</a:t>
            </a:r>
            <a:r>
              <a:rPr b="1" i="0" lang="en-US" sz="17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b="1" i="0" lang="en-US" sz="1700" u="none" cap="none" strike="noStrike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FindEnabledEditorScenes</a:t>
            </a:r>
            <a:r>
              <a:rPr b="1" i="0" lang="en-US" sz="17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i="0" sz="1700" u="none" cap="none" strike="noStrike">
              <a:solidFill>
                <a:srgbClr val="DCDCD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700" u="none" cap="none" strike="noStrike">
              <a:solidFill>
                <a:srgbClr val="DCDCD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700" u="none" cap="none" strike="noStrike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1" i="0" lang="en-US" sz="17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i="0" lang="en-US" sz="170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i="0" lang="en-US" sz="17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i="0" lang="en-US" sz="170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EditorScenes </a:t>
            </a:r>
            <a:r>
              <a:rPr b="1" i="0" lang="en-US" sz="17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i="0" lang="en-US" sz="170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1" i="0" lang="en-US" sz="1700" u="none" cap="none" strike="noStrike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1" i="0" lang="en-US" sz="17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i="0" lang="en-US" sz="170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i="0" lang="en-US" sz="17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&gt;();</a:t>
            </a:r>
            <a:endParaRPr b="1" i="0" sz="1700" u="none" cap="none" strike="noStrike">
              <a:solidFill>
                <a:srgbClr val="DCDCD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70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foreach </a:t>
            </a:r>
            <a:r>
              <a:rPr b="1" i="0" lang="en-US" sz="17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1700" u="none" cap="none" strike="noStrike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EditorBuildSettingsScene </a:t>
            </a:r>
            <a:r>
              <a:rPr b="1" i="0" lang="en-US" sz="170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scene </a:t>
            </a:r>
            <a:r>
              <a:rPr b="1" i="0" lang="en-US" sz="170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b="1" i="0" lang="en-US" sz="1700" u="none" cap="none" strike="noStrike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EditorBuildSettings</a:t>
            </a:r>
            <a:r>
              <a:rPr b="1" i="0" lang="en-US" sz="17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.scenes)</a:t>
            </a:r>
            <a:endParaRPr b="1" i="0" sz="1700" u="none" cap="none" strike="noStrike">
              <a:solidFill>
                <a:srgbClr val="DCDCD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b="1" i="0" sz="1700" u="none" cap="none" strike="noStrike">
              <a:solidFill>
                <a:srgbClr val="DCDCD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i="0" lang="en-US" sz="170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b="1" i="0" lang="en-US" sz="17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(!</a:t>
            </a:r>
            <a:r>
              <a:rPr b="1" i="0" lang="en-US" sz="170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scene</a:t>
            </a:r>
            <a:r>
              <a:rPr b="1" i="0" lang="en-US" sz="17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.enabled) </a:t>
            </a:r>
            <a:r>
              <a:rPr b="1" i="0" lang="en-US" sz="170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r>
              <a:rPr b="1" i="0" lang="en-US" sz="17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700" u="none" cap="none" strike="noStrike">
              <a:solidFill>
                <a:srgbClr val="DCDCD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i="0" lang="en-US" sz="170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EditorScenes</a:t>
            </a:r>
            <a:r>
              <a:rPr b="1" i="0" lang="en-US" sz="17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n-US" sz="1700" u="none" cap="none" strike="noStrike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b="1" i="0" lang="en-US" sz="17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170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scene</a:t>
            </a:r>
            <a:r>
              <a:rPr b="1" i="0" lang="en-US" sz="17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.path);</a:t>
            </a:r>
            <a:endParaRPr b="1" i="0" sz="1700" u="none" cap="none" strike="noStrike">
              <a:solidFill>
                <a:srgbClr val="DCDCD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i="0" sz="1700" u="none" cap="none" strike="noStrike">
              <a:solidFill>
                <a:srgbClr val="DCDCD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70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b="1" i="0" lang="en-US" sz="170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EditorScenes</a:t>
            </a:r>
            <a:r>
              <a:rPr b="1" i="0" lang="en-US" sz="17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n-US" sz="1700" u="none" cap="none" strike="noStrike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ToArray</a:t>
            </a:r>
            <a:r>
              <a:rPr b="1" i="0" lang="en-US" sz="17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i="0" sz="1700" u="none" cap="none" strike="noStrike">
              <a:solidFill>
                <a:srgbClr val="DCDCD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700" u="none" cap="none" strike="noStrike">
              <a:solidFill>
                <a:srgbClr val="DCDCD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7" name="Google Shape;157;g282b545e7d1_0_52"/>
          <p:cNvSpPr/>
          <p:nvPr/>
        </p:nvSpPr>
        <p:spPr>
          <a:xfrm flipH="1">
            <a:off x="10304226" y="4885650"/>
            <a:ext cx="2006700" cy="372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g282b545e7d1_0_52"/>
          <p:cNvPicPr preferRelativeResize="0"/>
          <p:nvPr/>
        </p:nvPicPr>
        <p:blipFill rotWithShape="1">
          <a:blip r:embed="rId3">
            <a:alphaModFix/>
          </a:blip>
          <a:srcRect b="0" l="0" r="46441" t="0"/>
          <a:stretch/>
        </p:blipFill>
        <p:spPr>
          <a:xfrm>
            <a:off x="12206805" y="4559600"/>
            <a:ext cx="5607825" cy="124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410a4dab5c_0_30"/>
          <p:cNvSpPr txBox="1"/>
          <p:nvPr/>
        </p:nvSpPr>
        <p:spPr>
          <a:xfrm>
            <a:off x="300600" y="2126550"/>
            <a:ext cx="17517900" cy="57414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6C95EB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b="0" i="0" lang="en-US" sz="1900" u="none" cap="none" strike="noStrike">
                <a:solidFill>
                  <a:srgbClr val="787878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BashBuild</a:t>
            </a:r>
            <a:r>
              <a:rPr b="0" i="0" lang="en-US" sz="19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0" i="0" sz="19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9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900" u="none" cap="none" strike="noStrike">
                <a:solidFill>
                  <a:srgbClr val="6C95EB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b="0" i="0" lang="en-US" sz="19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outputPath = </a:t>
            </a:r>
            <a:r>
              <a:rPr b="0" i="0" lang="en-US" sz="1900" u="none" cap="none" strike="noStrike">
                <a:solidFill>
                  <a:srgbClr val="39CC8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GetCommandLineArg</a:t>
            </a:r>
            <a:r>
              <a:rPr b="0" i="0" lang="en-US" sz="19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900" u="none" cap="none" strike="noStrike">
                <a:solidFill>
                  <a:srgbClr val="C9A26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"customBuildPath"</a:t>
            </a:r>
            <a:r>
              <a:rPr b="0" i="0" lang="en-US" sz="19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9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900" u="none" cap="none" strike="noStrike">
                <a:solidFill>
                  <a:srgbClr val="6C95EB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b="0" i="0" lang="en-US" sz="19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buildName = </a:t>
            </a:r>
            <a:r>
              <a:rPr b="0" i="0" lang="en-US" sz="1900" u="none" cap="none" strike="noStrike">
                <a:solidFill>
                  <a:srgbClr val="39CC8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GetCommandLineArg</a:t>
            </a:r>
            <a:r>
              <a:rPr b="0" i="0" lang="en-US" sz="19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900" u="none" cap="none" strike="noStrike">
                <a:solidFill>
                  <a:srgbClr val="C9A26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"customBuildName"</a:t>
            </a:r>
            <a:r>
              <a:rPr b="0" i="0" lang="en-US" sz="19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9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900" u="none" cap="none" strike="noStrike">
                <a:solidFill>
                  <a:srgbClr val="6C95EB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b="0" i="0" lang="en-US" sz="19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target_dir = </a:t>
            </a:r>
            <a:r>
              <a:rPr b="0" i="0" lang="en-US" sz="1900" u="none" cap="none" strike="noStrike">
                <a:solidFill>
                  <a:srgbClr val="C191F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Path</a:t>
            </a:r>
            <a:r>
              <a:rPr b="0" i="0" lang="en-US" sz="19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US" sz="1900" u="none" cap="none" strike="noStrike">
                <a:solidFill>
                  <a:srgbClr val="39CC8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Combine</a:t>
            </a:r>
            <a:r>
              <a:rPr b="0" i="0" lang="en-US" sz="19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(outputPath, buildName) + </a:t>
            </a:r>
            <a:r>
              <a:rPr b="0" i="0" lang="en-US" sz="1900" u="none" cap="none" strike="noStrike">
                <a:solidFill>
                  <a:srgbClr val="C9A26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".exe"</a:t>
            </a:r>
            <a:r>
              <a:rPr b="0" i="0" lang="en-US" sz="19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9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900" u="none" cap="none" strike="noStrike">
                <a:solidFill>
                  <a:srgbClr val="C191F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Debug</a:t>
            </a:r>
            <a:r>
              <a:rPr b="0" i="0" lang="en-US" sz="19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US" sz="1900" u="none" cap="none" strike="noStrike">
                <a:solidFill>
                  <a:srgbClr val="39CC8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0" i="0" lang="en-US" sz="19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900" u="none" cap="none" strike="noStrike">
                <a:solidFill>
                  <a:srgbClr val="C9A26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"Automated Build attempting to build to " </a:t>
            </a:r>
            <a:r>
              <a:rPr b="0" i="0" lang="en-US" sz="19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+ target_dir);</a:t>
            </a:r>
            <a:endParaRPr b="0" i="0" sz="19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0" i="0" sz="19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900" u="none" cap="none" strike="noStrike">
                <a:solidFill>
                  <a:srgbClr val="E1BFF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BuildPlayerOptions </a:t>
            </a:r>
            <a:r>
              <a:rPr b="0" i="0" lang="en-US" sz="19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buildPlayerOptions = </a:t>
            </a:r>
            <a:r>
              <a:rPr b="0" i="0" lang="en-US" sz="1900" u="none" cap="none" strike="noStrike">
                <a:solidFill>
                  <a:srgbClr val="6C95EB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0" i="0" lang="en-US" sz="1900" u="none" cap="none" strike="noStrike">
                <a:solidFill>
                  <a:srgbClr val="E1BFF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BuildPlayerOptions</a:t>
            </a:r>
            <a:r>
              <a:rPr b="0" i="0" lang="en-US" sz="19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0" i="0" sz="19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  buildPlayerOptions.</a:t>
            </a:r>
            <a:r>
              <a:rPr b="0" i="0" lang="en-US" sz="1900" u="none" cap="none" strike="noStrike">
                <a:solidFill>
                  <a:srgbClr val="66C3CC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scenes </a:t>
            </a:r>
            <a:r>
              <a:rPr b="0" i="0" lang="en-US" sz="19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0" i="0" lang="en-US" sz="1900" u="none" cap="none" strike="noStrike">
                <a:solidFill>
                  <a:srgbClr val="66C3CC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Scenes</a:t>
            </a:r>
            <a:r>
              <a:rPr b="0" i="0" lang="en-US" sz="19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9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  buildPlayerOptions.</a:t>
            </a:r>
            <a:r>
              <a:rPr b="0" i="0" lang="en-US" sz="1900" u="none" cap="none" strike="noStrike">
                <a:solidFill>
                  <a:srgbClr val="66C3CC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locationPathName </a:t>
            </a:r>
            <a:r>
              <a:rPr b="0" i="0" lang="en-US" sz="19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= target_dir;</a:t>
            </a:r>
            <a:endParaRPr b="0" i="0" sz="19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  buildPlayerOptions.</a:t>
            </a:r>
            <a:r>
              <a:rPr b="0" i="0" lang="en-US" sz="1900" u="none" cap="none" strike="noStrike">
                <a:solidFill>
                  <a:srgbClr val="66C3CC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target </a:t>
            </a:r>
            <a:r>
              <a:rPr b="0" i="0" lang="en-US" sz="19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0" i="0" lang="en-US" sz="1900" u="none" cap="none" strike="noStrike">
                <a:solidFill>
                  <a:srgbClr val="C191F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EditorUserBuildSettings</a:t>
            </a:r>
            <a:r>
              <a:rPr b="0" i="0" lang="en-US" sz="19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US" sz="1900" u="none" cap="none" strike="noStrike">
                <a:solidFill>
                  <a:srgbClr val="66C3CC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activeBuildTarget</a:t>
            </a:r>
            <a:r>
              <a:rPr b="0" i="0" lang="en-US" sz="19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0" i="1" lang="en-US" sz="1900" u="none" cap="none" strike="noStrike">
                <a:solidFill>
                  <a:srgbClr val="85C46C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//In batch mode we can only compile for the target we've imported for</a:t>
            </a:r>
            <a:endParaRPr b="0" i="1" sz="1900" u="none" cap="none" strike="noStrike">
              <a:solidFill>
                <a:srgbClr val="85C46C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1" lang="en-US" sz="1900" u="none" cap="none" strike="noStrike">
                <a:solidFill>
                  <a:srgbClr val="85C46C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9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buildPlayerOptions.</a:t>
            </a:r>
            <a:r>
              <a:rPr b="0" i="0" lang="en-US" sz="1900" u="none" cap="none" strike="noStrike">
                <a:solidFill>
                  <a:srgbClr val="66C3CC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targetGroup </a:t>
            </a:r>
            <a:r>
              <a:rPr b="0" i="0" lang="en-US" sz="19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0" i="0" lang="en-US" sz="1900" u="none" cap="none" strike="noStrike">
                <a:solidFill>
                  <a:srgbClr val="C191F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EditorUserBuildSettings</a:t>
            </a:r>
            <a:r>
              <a:rPr b="0" i="0" lang="en-US" sz="19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US" sz="1900" u="none" cap="none" strike="noStrike">
                <a:solidFill>
                  <a:srgbClr val="66C3CC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selectedBuildTargetGroup</a:t>
            </a:r>
            <a:r>
              <a:rPr b="0" i="0" lang="en-US" sz="19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9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  buildPlayerOptions.</a:t>
            </a:r>
            <a:r>
              <a:rPr b="0" i="0" lang="en-US" sz="1900" u="none" cap="none" strike="noStrike">
                <a:solidFill>
                  <a:srgbClr val="66C3CC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options </a:t>
            </a:r>
            <a:r>
              <a:rPr b="0" i="0" lang="en-US" sz="19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0" i="0" lang="en-US" sz="1900" u="none" cap="none" strike="noStrike">
                <a:solidFill>
                  <a:srgbClr val="E1BFF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BuildOptions</a:t>
            </a:r>
            <a:r>
              <a:rPr b="0" i="0" lang="en-US" sz="19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n-US" sz="1900" u="none" cap="none" strike="noStrike">
                <a:solidFill>
                  <a:srgbClr val="66C3CC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b="0" i="0" lang="en-US" sz="19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9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900" u="none" cap="none" strike="noStrike">
                <a:solidFill>
                  <a:srgbClr val="C191F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BuildReport </a:t>
            </a:r>
            <a:r>
              <a:rPr b="0" i="0" lang="en-US" sz="19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report = </a:t>
            </a:r>
            <a:r>
              <a:rPr b="0" i="0" lang="en-US" sz="1900" u="none" cap="none" strike="noStrike">
                <a:solidFill>
                  <a:srgbClr val="C191F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BuildPipeline</a:t>
            </a:r>
            <a:r>
              <a:rPr b="0" i="0" lang="en-US" sz="19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US" sz="1900" u="none" cap="none" strike="noStrike">
                <a:solidFill>
                  <a:srgbClr val="39CC8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BuildPlayer</a:t>
            </a:r>
            <a:r>
              <a:rPr b="0" i="0" lang="en-US" sz="19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(buildPlayerOptions);</a:t>
            </a:r>
            <a:endParaRPr b="0" i="0" sz="19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900" u="none" cap="none" strike="noStrike">
                <a:solidFill>
                  <a:srgbClr val="E1BFF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BuildSummary </a:t>
            </a:r>
            <a:r>
              <a:rPr b="0" i="0" lang="en-US" sz="1900" u="none" cap="none" strike="noStrike">
                <a:solidFill>
                  <a:srgbClr val="787878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summary </a:t>
            </a:r>
            <a:r>
              <a:rPr b="0" i="0" lang="en-US" sz="19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= report.</a:t>
            </a:r>
            <a:r>
              <a:rPr b="0" i="0" lang="en-US" sz="1900" u="none" cap="none" strike="noStrike">
                <a:solidFill>
                  <a:srgbClr val="66C3CC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summary</a:t>
            </a:r>
            <a:r>
              <a:rPr b="0" i="0" lang="en-US" sz="19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9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0" i="0" sz="19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9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5f5642b466_0_26"/>
          <p:cNvSpPr txBox="1"/>
          <p:nvPr/>
        </p:nvSpPr>
        <p:spPr>
          <a:xfrm>
            <a:off x="1669375" y="2827100"/>
            <a:ext cx="14211600" cy="5241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85C46C"/>
                </a:solidFill>
                <a:latin typeface="Courier New"/>
                <a:ea typeface="Courier New"/>
                <a:cs typeface="Courier New"/>
                <a:sym typeface="Courier New"/>
              </a:rPr>
              <a:t>/// &lt;summary&gt;</a:t>
            </a:r>
            <a:endParaRPr b="0" i="1" sz="1800" u="none" cap="none" strike="noStrike">
              <a:solidFill>
                <a:srgbClr val="85C46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85C46C"/>
                </a:solidFill>
                <a:latin typeface="Courier New"/>
                <a:ea typeface="Courier New"/>
                <a:cs typeface="Courier New"/>
                <a:sym typeface="Courier New"/>
              </a:rPr>
              <a:t>/// Get the string value of a named command line argument passed to</a:t>
            </a:r>
            <a:endParaRPr b="0" i="1" sz="1800" u="none" cap="none" strike="noStrike">
              <a:solidFill>
                <a:srgbClr val="85C46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85C46C"/>
                </a:solidFill>
                <a:latin typeface="Courier New"/>
                <a:ea typeface="Courier New"/>
                <a:cs typeface="Courier New"/>
                <a:sym typeface="Courier New"/>
              </a:rPr>
              <a:t>/// the Unity editor.</a:t>
            </a:r>
            <a:endParaRPr b="0" i="1" sz="1800" u="none" cap="none" strike="noStrike">
              <a:solidFill>
                <a:srgbClr val="85C46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85C46C"/>
                </a:solidFill>
                <a:latin typeface="Courier New"/>
                <a:ea typeface="Courier New"/>
                <a:cs typeface="Courier New"/>
                <a:sym typeface="Courier New"/>
              </a:rPr>
              <a:t>/// &lt;/summary&gt;</a:t>
            </a:r>
            <a:endParaRPr b="0" i="1" sz="1800" u="none" cap="none" strike="noStrike">
              <a:solidFill>
                <a:srgbClr val="85C46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6C95EB"/>
                </a:solidFill>
                <a:latin typeface="Courier New"/>
                <a:ea typeface="Courier New"/>
                <a:cs typeface="Courier New"/>
                <a:sym typeface="Courier New"/>
              </a:rPr>
              <a:t>private static string </a:t>
            </a:r>
            <a:r>
              <a:rPr b="0" i="0" lang="en-US" sz="1800" u="none" cap="none" strike="noStrike">
                <a:solidFill>
                  <a:srgbClr val="39CC8F"/>
                </a:solidFill>
                <a:latin typeface="Courier New"/>
                <a:ea typeface="Courier New"/>
                <a:cs typeface="Courier New"/>
                <a:sym typeface="Courier New"/>
              </a:rPr>
              <a:t>GetCommandLineArg</a:t>
            </a:r>
            <a:r>
              <a:rPr b="0" i="0" lang="en-US" sz="1800" u="none" cap="none" strike="noStrike">
                <a:solidFill>
                  <a:srgbClr val="BDBDBD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800" u="none" cap="none" strike="noStrike">
                <a:solidFill>
                  <a:srgbClr val="6C95EB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b="0" i="0" lang="en-US" sz="1800" u="none" cap="none" strike="noStrike">
                <a:solidFill>
                  <a:srgbClr val="BDBDBD"/>
                </a:solidFill>
                <a:latin typeface="Courier New"/>
                <a:ea typeface="Courier New"/>
                <a:cs typeface="Courier New"/>
                <a:sym typeface="Courier New"/>
              </a:rPr>
              <a:t>argName)</a:t>
            </a:r>
            <a:endParaRPr b="0" i="0" sz="1800" u="none" cap="none" strike="noStrike">
              <a:solidFill>
                <a:srgbClr val="BDBDB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BDBDBD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800" u="none" cap="none" strike="noStrike">
              <a:solidFill>
                <a:srgbClr val="BDBDB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BDBDBD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800" u="none" cap="none" strike="noStrike">
                <a:solidFill>
                  <a:srgbClr val="6C95EB"/>
                </a:solidFill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b="0" i="0" lang="en-US" sz="1800" u="none" cap="none" strike="noStrike">
                <a:solidFill>
                  <a:srgbClr val="BDBDBD"/>
                </a:solidFill>
                <a:latin typeface="Courier New"/>
                <a:ea typeface="Courier New"/>
                <a:cs typeface="Courier New"/>
                <a:sym typeface="Courier New"/>
              </a:rPr>
              <a:t>args = </a:t>
            </a:r>
            <a:r>
              <a:rPr b="0" i="0" lang="en-US" sz="1800" u="none" cap="none" strike="noStrike">
                <a:solidFill>
                  <a:srgbClr val="C191FF"/>
                </a:solidFill>
                <a:latin typeface="Courier New"/>
                <a:ea typeface="Courier New"/>
                <a:cs typeface="Courier New"/>
                <a:sym typeface="Courier New"/>
              </a:rPr>
              <a:t>Environment</a:t>
            </a:r>
            <a:r>
              <a:rPr b="0" i="0" lang="en-US" sz="1800" u="none" cap="none" strike="noStrike">
                <a:solidFill>
                  <a:srgbClr val="BDBDBD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US" sz="1800" u="none" cap="none" strike="noStrike">
                <a:solidFill>
                  <a:srgbClr val="39CC8F"/>
                </a:solidFill>
                <a:latin typeface="Courier New"/>
                <a:ea typeface="Courier New"/>
                <a:cs typeface="Courier New"/>
                <a:sym typeface="Courier New"/>
              </a:rPr>
              <a:t>GetCommandLineArgs</a:t>
            </a:r>
            <a:r>
              <a:rPr b="0" i="0" lang="en-US" sz="1800" u="none" cap="none" strike="noStrike">
                <a:solidFill>
                  <a:srgbClr val="BDBDBD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0" i="0" sz="1800" u="none" cap="none" strike="noStrike">
              <a:solidFill>
                <a:srgbClr val="BDBDB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BDBDBD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800" u="none" cap="none" strike="noStrike">
                <a:solidFill>
                  <a:srgbClr val="6C95EB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0" i="0" lang="en-US" sz="1800" u="none" cap="none" strike="noStrike">
                <a:solidFill>
                  <a:srgbClr val="BDBDBD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800" u="none" cap="none" strike="noStrike">
                <a:solidFill>
                  <a:srgbClr val="6C95EB"/>
                </a:solidFill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b="0" i="0" lang="en-US" sz="1800" u="none" cap="none" strike="noStrike">
                <a:solidFill>
                  <a:srgbClr val="BDBDBD"/>
                </a:solidFill>
                <a:latin typeface="Courier New"/>
                <a:ea typeface="Courier New"/>
                <a:cs typeface="Courier New"/>
                <a:sym typeface="Courier New"/>
              </a:rPr>
              <a:t>i = </a:t>
            </a:r>
            <a:r>
              <a:rPr b="0" i="0" lang="en-US" sz="1800" u="none" cap="none" strike="noStrike">
                <a:solidFill>
                  <a:srgbClr val="ED94C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i="0" lang="en-US" sz="1800" u="none" cap="none" strike="noStrike">
                <a:solidFill>
                  <a:srgbClr val="BDBDBD"/>
                </a:solidFill>
                <a:latin typeface="Courier New"/>
                <a:ea typeface="Courier New"/>
                <a:cs typeface="Courier New"/>
                <a:sym typeface="Courier New"/>
              </a:rPr>
              <a:t>; i &lt; args.</a:t>
            </a:r>
            <a:r>
              <a:rPr b="0" i="0" lang="en-US" sz="1800" u="none" cap="none" strike="noStrike">
                <a:solidFill>
                  <a:srgbClr val="66C3CC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b="0" i="0" lang="en-US" sz="1800" u="none" cap="none" strike="noStrike">
                <a:solidFill>
                  <a:srgbClr val="BDBDBD"/>
                </a:solidFill>
                <a:latin typeface="Courier New"/>
                <a:ea typeface="Courier New"/>
                <a:cs typeface="Courier New"/>
                <a:sym typeface="Courier New"/>
              </a:rPr>
              <a:t>; i++)</a:t>
            </a:r>
            <a:endParaRPr b="0" i="0" sz="1800" u="none" cap="none" strike="noStrike">
              <a:solidFill>
                <a:srgbClr val="BDBDB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BDBDBD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b="0" i="0" sz="1800" u="none" cap="none" strike="noStrike">
              <a:solidFill>
                <a:srgbClr val="BDBDB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BDBDBD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0" i="0" lang="en-US" sz="1800" u="none" cap="none" strike="noStrike">
                <a:solidFill>
                  <a:srgbClr val="6C95EB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b="0" i="0" lang="en-US" sz="1800" u="none" cap="none" strike="noStrike">
                <a:solidFill>
                  <a:srgbClr val="BDBDBD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800" u="none" cap="none" strike="noStrike">
                <a:solidFill>
                  <a:srgbClr val="C191FF"/>
                </a:solidFill>
                <a:latin typeface="Courier New"/>
                <a:ea typeface="Courier New"/>
                <a:cs typeface="Courier New"/>
                <a:sym typeface="Courier New"/>
              </a:rPr>
              <a:t>Regex</a:t>
            </a:r>
            <a:r>
              <a:rPr b="0" i="0" lang="en-US" sz="1800" u="none" cap="none" strike="noStrike">
                <a:solidFill>
                  <a:srgbClr val="BDBDBD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US" sz="1800" u="none" cap="none" strike="noStrike">
                <a:solidFill>
                  <a:srgbClr val="39CC8F"/>
                </a:solidFill>
                <a:latin typeface="Courier New"/>
                <a:ea typeface="Courier New"/>
                <a:cs typeface="Courier New"/>
                <a:sym typeface="Courier New"/>
              </a:rPr>
              <a:t>IsMatch</a:t>
            </a:r>
            <a:r>
              <a:rPr b="0" i="0" lang="en-US" sz="1800" u="none" cap="none" strike="noStrike">
                <a:solidFill>
                  <a:srgbClr val="BDBDBD"/>
                </a:solidFill>
                <a:latin typeface="Courier New"/>
                <a:ea typeface="Courier New"/>
                <a:cs typeface="Courier New"/>
                <a:sym typeface="Courier New"/>
              </a:rPr>
              <a:t>(args[i], </a:t>
            </a:r>
            <a:r>
              <a:rPr b="0" i="0" lang="en-US" sz="1800" u="none" cap="none" strike="noStrike">
                <a:solidFill>
                  <a:srgbClr val="C9A26D"/>
                </a:solidFill>
                <a:latin typeface="Courier New"/>
                <a:ea typeface="Courier New"/>
                <a:cs typeface="Courier New"/>
                <a:sym typeface="Courier New"/>
              </a:rPr>
              <a:t>$"^-{</a:t>
            </a:r>
            <a:r>
              <a:rPr b="0" i="0" lang="en-US" sz="1800" u="none" cap="none" strike="noStrike">
                <a:solidFill>
                  <a:srgbClr val="BDBDBD"/>
                </a:solidFill>
                <a:latin typeface="Courier New"/>
                <a:ea typeface="Courier New"/>
                <a:cs typeface="Courier New"/>
                <a:sym typeface="Courier New"/>
              </a:rPr>
              <a:t>argName</a:t>
            </a:r>
            <a:r>
              <a:rPr b="0" i="0" lang="en-US" sz="1800" u="none" cap="none" strike="noStrike">
                <a:solidFill>
                  <a:srgbClr val="C9A26D"/>
                </a:solidFill>
                <a:latin typeface="Courier New"/>
                <a:ea typeface="Courier New"/>
                <a:cs typeface="Courier New"/>
                <a:sym typeface="Courier New"/>
              </a:rPr>
              <a:t>}$"</a:t>
            </a:r>
            <a:r>
              <a:rPr b="0" i="0" lang="en-US" sz="1800" u="none" cap="none" strike="noStrike">
                <a:solidFill>
                  <a:srgbClr val="BDBDBD"/>
                </a:solidFill>
                <a:latin typeface="Courier New"/>
                <a:ea typeface="Courier New"/>
                <a:cs typeface="Courier New"/>
                <a:sym typeface="Courier New"/>
              </a:rPr>
              <a:t>) &amp;&amp; i + </a:t>
            </a:r>
            <a:r>
              <a:rPr b="0" i="0" lang="en-US" sz="1800" u="none" cap="none" strike="noStrike">
                <a:solidFill>
                  <a:srgbClr val="ED94C0"/>
                </a:solidFill>
                <a:latin typeface="Courier New"/>
                <a:ea typeface="Courier New"/>
                <a:cs typeface="Courier New"/>
                <a:sym typeface="Courier New"/>
              </a:rPr>
              <a:t>1 </a:t>
            </a:r>
            <a:r>
              <a:rPr b="0" i="0" lang="en-US" sz="1800" u="none" cap="none" strike="noStrike">
                <a:solidFill>
                  <a:srgbClr val="BDBDBD"/>
                </a:solidFill>
                <a:latin typeface="Courier New"/>
                <a:ea typeface="Courier New"/>
                <a:cs typeface="Courier New"/>
                <a:sym typeface="Courier New"/>
              </a:rPr>
              <a:t>&lt; args.</a:t>
            </a:r>
            <a:r>
              <a:rPr b="0" i="0" lang="en-US" sz="1800" u="none" cap="none" strike="noStrike">
                <a:solidFill>
                  <a:srgbClr val="66C3CC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b="0" i="0" lang="en-US" sz="1800" u="none" cap="none" strike="noStrike">
                <a:solidFill>
                  <a:srgbClr val="BDBDBD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800" u="none" cap="none" strike="noStrike">
              <a:solidFill>
                <a:srgbClr val="BDBDB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BDBDBD"/>
                </a:solidFill>
                <a:latin typeface="Courier New"/>
                <a:ea typeface="Courier New"/>
                <a:cs typeface="Courier New"/>
                <a:sym typeface="Courier New"/>
              </a:rPr>
              <a:t>       {</a:t>
            </a:r>
            <a:endParaRPr b="0" i="0" sz="1800" u="none" cap="none" strike="noStrike">
              <a:solidFill>
                <a:srgbClr val="BDBDB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BDBDBD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0" i="0" lang="en-US" sz="1800" u="none" cap="none" strike="noStrike">
                <a:solidFill>
                  <a:srgbClr val="6C95EB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b="0" i="0" lang="en-US" sz="1800" u="none" cap="none" strike="noStrike">
                <a:solidFill>
                  <a:srgbClr val="BDBDBD"/>
                </a:solidFill>
                <a:latin typeface="Courier New"/>
                <a:ea typeface="Courier New"/>
                <a:cs typeface="Courier New"/>
                <a:sym typeface="Courier New"/>
              </a:rPr>
              <a:t>args[i + </a:t>
            </a:r>
            <a:r>
              <a:rPr b="0" i="0" lang="en-US" sz="1800" u="none" cap="none" strike="noStrike">
                <a:solidFill>
                  <a:srgbClr val="ED94C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US" sz="1800" u="none" cap="none" strike="noStrike">
                <a:solidFill>
                  <a:srgbClr val="BDBDBD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0" i="0" sz="1800" u="none" cap="none" strike="noStrike">
              <a:solidFill>
                <a:srgbClr val="BDBDB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BDBDBD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0" i="0" sz="1800" u="none" cap="none" strike="noStrike">
              <a:solidFill>
                <a:srgbClr val="BDBDB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BDBDBD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0" i="0" sz="1800" u="none" cap="none" strike="noStrike">
              <a:solidFill>
                <a:srgbClr val="BDBDB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BDBDBD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800" u="none" cap="none" strike="noStrike">
                <a:solidFill>
                  <a:srgbClr val="6C95EB"/>
                </a:solidFill>
                <a:latin typeface="Courier New"/>
                <a:ea typeface="Courier New"/>
                <a:cs typeface="Courier New"/>
                <a:sym typeface="Courier New"/>
              </a:rPr>
              <a:t>throw new </a:t>
            </a:r>
            <a:r>
              <a:rPr b="0" i="0" lang="en-US" sz="1800" u="none" cap="none" strike="noStrike">
                <a:solidFill>
                  <a:srgbClr val="C191FF"/>
                </a:solidFill>
                <a:latin typeface="Courier New"/>
                <a:ea typeface="Courier New"/>
                <a:cs typeface="Courier New"/>
                <a:sym typeface="Courier New"/>
              </a:rPr>
              <a:t>Exception</a:t>
            </a:r>
            <a:r>
              <a:rPr b="0" i="0" lang="en-US" sz="1800" u="none" cap="none" strike="noStrike">
                <a:solidFill>
                  <a:srgbClr val="BDBDBD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800" u="none" cap="none" strike="noStrike">
                <a:solidFill>
                  <a:srgbClr val="C9A26D"/>
                </a:solidFill>
                <a:latin typeface="Courier New"/>
                <a:ea typeface="Courier New"/>
                <a:cs typeface="Courier New"/>
                <a:sym typeface="Courier New"/>
              </a:rPr>
              <a:t>$"Could not find command-line argument </a:t>
            </a:r>
            <a:r>
              <a:rPr b="0" i="0" lang="en-US" sz="1800" u="none" cap="none" strike="noStrike">
                <a:solidFill>
                  <a:srgbClr val="D688D4"/>
                </a:solidFill>
                <a:latin typeface="Courier New"/>
                <a:ea typeface="Courier New"/>
                <a:cs typeface="Courier New"/>
                <a:sym typeface="Courier New"/>
              </a:rPr>
              <a:t>\"</a:t>
            </a:r>
            <a:r>
              <a:rPr b="0" i="0" lang="en-US" sz="1800" u="none" cap="none" strike="noStrike">
                <a:solidFill>
                  <a:srgbClr val="C9A26D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0" i="0" lang="en-US" sz="1800" u="none" cap="none" strike="noStrike">
                <a:solidFill>
                  <a:srgbClr val="BDBDBD"/>
                </a:solidFill>
                <a:latin typeface="Courier New"/>
                <a:ea typeface="Courier New"/>
                <a:cs typeface="Courier New"/>
                <a:sym typeface="Courier New"/>
              </a:rPr>
              <a:t>argName</a:t>
            </a:r>
            <a:r>
              <a:rPr b="0" i="0" lang="en-US" sz="1800" u="none" cap="none" strike="noStrike">
                <a:solidFill>
                  <a:srgbClr val="C9A26D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0" i="0" lang="en-US" sz="1800" u="none" cap="none" strike="noStrike">
                <a:solidFill>
                  <a:srgbClr val="D688D4"/>
                </a:solidFill>
                <a:latin typeface="Courier New"/>
                <a:ea typeface="Courier New"/>
                <a:cs typeface="Courier New"/>
                <a:sym typeface="Courier New"/>
              </a:rPr>
              <a:t>\"</a:t>
            </a:r>
            <a:r>
              <a:rPr b="0" i="0" lang="en-US" sz="1800" u="none" cap="none" strike="noStrike">
                <a:solidFill>
                  <a:srgbClr val="C9A26D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US" sz="1800" u="none" cap="none" strike="noStrike">
                <a:solidFill>
                  <a:srgbClr val="BDBDBD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800" u="none" cap="none" strike="noStrike">
              <a:solidFill>
                <a:srgbClr val="BDBDB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BDBDBD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25f5642b466_0_26"/>
          <p:cNvSpPr txBox="1"/>
          <p:nvPr/>
        </p:nvSpPr>
        <p:spPr>
          <a:xfrm>
            <a:off x="964525" y="864125"/>
            <a:ext cx="4000200" cy="6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lt1"/>
                </a:solidFill>
                <a:latin typeface="Alegreya Sans SC Black"/>
                <a:ea typeface="Alegreya Sans SC Black"/>
                <a:cs typeface="Alegreya Sans SC Black"/>
                <a:sym typeface="Alegreya Sans SC Black"/>
              </a:rPr>
              <a:t>Parameterise your builds!!</a:t>
            </a:r>
            <a:endParaRPr b="0" i="0" sz="1900" u="none" cap="none" strike="noStrike">
              <a:solidFill>
                <a:schemeClr val="lt1"/>
              </a:solidFill>
              <a:latin typeface="Alegreya Sans SC Black"/>
              <a:ea typeface="Alegreya Sans SC Black"/>
              <a:cs typeface="Alegreya Sans SC Black"/>
              <a:sym typeface="Alegreya Sans SC Black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82b545e7d1_0_166"/>
          <p:cNvSpPr txBox="1"/>
          <p:nvPr>
            <p:ph type="title"/>
          </p:nvPr>
        </p:nvSpPr>
        <p:spPr>
          <a:xfrm>
            <a:off x="1153388" y="189575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Recap</a:t>
            </a:r>
            <a:endParaRPr/>
          </a:p>
        </p:txBody>
      </p:sp>
      <p:sp>
        <p:nvSpPr>
          <p:cNvPr id="175" name="Google Shape;175;g282b545e7d1_0_166"/>
          <p:cNvSpPr txBox="1"/>
          <p:nvPr/>
        </p:nvSpPr>
        <p:spPr>
          <a:xfrm>
            <a:off x="1645225" y="3584875"/>
            <a:ext cx="13196400" cy="45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Static editor functions can be called from the command line</a:t>
            </a:r>
            <a:endParaRPr b="0" i="0" sz="25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Passing in custom parameters allows you to expand the capabilities of your automation</a:t>
            </a:r>
            <a:endParaRPr b="0" i="0" sz="25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In  batchmode build target is selected from the command line, </a:t>
            </a:r>
            <a:endParaRPr b="0" i="0" sz="25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43e1796137_0_0"/>
          <p:cNvSpPr txBox="1"/>
          <p:nvPr>
            <p:ph type="title"/>
          </p:nvPr>
        </p:nvSpPr>
        <p:spPr>
          <a:xfrm>
            <a:off x="5257788" y="4281225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Testing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82b545e7d1_0_122"/>
          <p:cNvSpPr txBox="1"/>
          <p:nvPr>
            <p:ph idx="4294967295" type="ctrTitle"/>
          </p:nvPr>
        </p:nvSpPr>
        <p:spPr>
          <a:xfrm>
            <a:off x="2615275" y="2151400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legreya Sans SC"/>
              <a:buNone/>
            </a:pPr>
            <a:r>
              <a:rPr b="0" i="0" lang="en-US" sz="4300" u="none" cap="none" strike="noStrike">
                <a:solidFill>
                  <a:schemeClr val="dk1"/>
                </a:solidFill>
                <a:latin typeface="Alegreya Sans SC Black"/>
                <a:ea typeface="Alegreya Sans SC Black"/>
                <a:cs typeface="Alegreya Sans SC Black"/>
                <a:sym typeface="Alegreya Sans SC Black"/>
              </a:rPr>
              <a:t>In This Section</a:t>
            </a:r>
            <a:endParaRPr b="0" i="0" sz="4300" u="none" cap="none" strike="noStrike">
              <a:solidFill>
                <a:schemeClr val="dk1"/>
              </a:solidFill>
              <a:latin typeface="Alegreya Sans SC Black"/>
              <a:ea typeface="Alegreya Sans SC Black"/>
              <a:cs typeface="Alegreya Sans SC Black"/>
              <a:sym typeface="Alegreya Sans SC Black"/>
            </a:endParaRPr>
          </a:p>
        </p:txBody>
      </p:sp>
      <p:sp>
        <p:nvSpPr>
          <p:cNvPr id="186" name="Google Shape;186;g282b545e7d1_0_122"/>
          <p:cNvSpPr txBox="1"/>
          <p:nvPr/>
        </p:nvSpPr>
        <p:spPr>
          <a:xfrm>
            <a:off x="2903600" y="3733175"/>
            <a:ext cx="13451400" cy="19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Unit Test Best Practices</a:t>
            </a:r>
            <a:endParaRPr b="0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Test vs Unity Test</a:t>
            </a:r>
            <a:endParaRPr b="0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7" name="Google Shape;187;g282b545e7d1_0_122"/>
          <p:cNvSpPr txBox="1"/>
          <p:nvPr>
            <p:ph idx="4294967295" type="ctrTitle"/>
          </p:nvPr>
        </p:nvSpPr>
        <p:spPr>
          <a:xfrm>
            <a:off x="2615275" y="565887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legreya Sans SC"/>
              <a:buNone/>
            </a:pPr>
            <a:r>
              <a:rPr b="0" i="0" lang="en-US" sz="4300" u="none" cap="none" strike="noStrike">
                <a:solidFill>
                  <a:schemeClr val="dk1"/>
                </a:solidFill>
                <a:latin typeface="Alegreya Sans SC Black"/>
                <a:ea typeface="Alegreya Sans SC Black"/>
                <a:cs typeface="Alegreya Sans SC Black"/>
                <a:sym typeface="Alegreya Sans SC Black"/>
              </a:rPr>
              <a:t>Not In This Section</a:t>
            </a:r>
            <a:endParaRPr b="0" i="0" sz="4300" u="none" cap="none" strike="noStrike">
              <a:solidFill>
                <a:schemeClr val="dk1"/>
              </a:solidFill>
              <a:latin typeface="Alegreya Sans SC Black"/>
              <a:ea typeface="Alegreya Sans SC Black"/>
              <a:cs typeface="Alegreya Sans SC Black"/>
              <a:sym typeface="Alegreya Sans SC Black"/>
            </a:endParaRPr>
          </a:p>
        </p:txBody>
      </p:sp>
      <p:sp>
        <p:nvSpPr>
          <p:cNvPr id="188" name="Google Shape;188;g282b545e7d1_0_122"/>
          <p:cNvSpPr txBox="1"/>
          <p:nvPr/>
        </p:nvSpPr>
        <p:spPr>
          <a:xfrm>
            <a:off x="2903600" y="7031450"/>
            <a:ext cx="13451400" cy="19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Setting Up Test Runner - </a:t>
            </a:r>
            <a:r>
              <a:rPr b="0" i="0" lang="en-US" sz="2400" u="sng" cap="none" strike="noStrike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3"/>
              </a:rPr>
              <a:t>https://unity.com/how-to/automated-tests-unity-test-framework</a:t>
            </a:r>
            <a:endParaRPr b="0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Editor tests</a:t>
            </a:r>
            <a:endParaRPr b="0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9" name="Google Shape;189;g282b545e7d1_0_122"/>
          <p:cNvSpPr txBox="1"/>
          <p:nvPr>
            <p:ph idx="4294967295" type="ctrTitle"/>
          </p:nvPr>
        </p:nvSpPr>
        <p:spPr>
          <a:xfrm>
            <a:off x="-1392375" y="1135350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legreya Sans SC"/>
              <a:buNone/>
            </a:pPr>
            <a:r>
              <a:rPr b="0" i="0" lang="en-US" sz="4300" u="none" cap="none" strike="noStrike">
                <a:solidFill>
                  <a:schemeClr val="dk1"/>
                </a:solidFill>
                <a:latin typeface="Alegreya Sans SC Black"/>
                <a:ea typeface="Alegreya Sans SC Black"/>
                <a:cs typeface="Alegreya Sans SC Black"/>
                <a:sym typeface="Alegreya Sans SC Black"/>
              </a:rPr>
              <a:t>Testing</a:t>
            </a:r>
            <a:endParaRPr b="0" i="0" sz="4300" u="none" cap="none" strike="noStrike">
              <a:solidFill>
                <a:schemeClr val="dk1"/>
              </a:solidFill>
              <a:latin typeface="Alegreya Sans SC Black"/>
              <a:ea typeface="Alegreya Sans SC Black"/>
              <a:cs typeface="Alegreya Sans SC Black"/>
              <a:sym typeface="Alegreya Sans SC Black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43e1796137_0_4"/>
          <p:cNvSpPr txBox="1"/>
          <p:nvPr>
            <p:ph type="title"/>
          </p:nvPr>
        </p:nvSpPr>
        <p:spPr>
          <a:xfrm>
            <a:off x="6823400" y="1190000"/>
            <a:ext cx="26013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5000"/>
              <a:t>F.I.R.S.T</a:t>
            </a:r>
            <a:endParaRPr sz="5000"/>
          </a:p>
        </p:txBody>
      </p:sp>
      <p:sp>
        <p:nvSpPr>
          <p:cNvPr id="195" name="Google Shape;195;g243e1796137_0_4"/>
          <p:cNvSpPr txBox="1"/>
          <p:nvPr>
            <p:ph idx="1" type="body"/>
          </p:nvPr>
        </p:nvSpPr>
        <p:spPr>
          <a:xfrm>
            <a:off x="1598813" y="3429000"/>
            <a:ext cx="40281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b="1" lang="en-US"/>
              <a:t>Fast</a:t>
            </a:r>
            <a:endParaRPr b="1"/>
          </a:p>
          <a:p>
            <a:pPr indent="0" lvl="0" marL="0" rtl="0" algn="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b="1" lang="en-US"/>
              <a:t>Independent</a:t>
            </a:r>
            <a:endParaRPr b="1"/>
          </a:p>
          <a:p>
            <a:pPr indent="0" lvl="0" marL="0" rtl="0" algn="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b="1" lang="en-US"/>
              <a:t>Repeatable</a:t>
            </a:r>
            <a:endParaRPr b="1"/>
          </a:p>
          <a:p>
            <a:pPr indent="0" lvl="0" marL="0" rtl="0" algn="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b="1" lang="en-US"/>
              <a:t>Self-Validating</a:t>
            </a:r>
            <a:endParaRPr b="1"/>
          </a:p>
          <a:p>
            <a:pPr indent="0" lvl="0" marL="0" rtl="0" algn="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b="1" lang="en-US"/>
              <a:t>Thorough</a:t>
            </a:r>
            <a:endParaRPr b="1"/>
          </a:p>
        </p:txBody>
      </p:sp>
      <p:sp>
        <p:nvSpPr>
          <p:cNvPr id="196" name="Google Shape;196;g243e1796137_0_4"/>
          <p:cNvSpPr txBox="1"/>
          <p:nvPr>
            <p:ph idx="1" type="body"/>
          </p:nvPr>
        </p:nvSpPr>
        <p:spPr>
          <a:xfrm>
            <a:off x="6109988" y="3429000"/>
            <a:ext cx="4028100" cy="5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-"/>
            </a:pPr>
            <a:r>
              <a:rPr lang="en-US"/>
              <a:t>Fast to execute</a:t>
            </a:r>
            <a:endParaRPr/>
          </a:p>
        </p:txBody>
      </p:sp>
      <p:sp>
        <p:nvSpPr>
          <p:cNvPr id="197" name="Google Shape;197;g243e1796137_0_4"/>
          <p:cNvSpPr txBox="1"/>
          <p:nvPr>
            <p:ph idx="1" type="body"/>
          </p:nvPr>
        </p:nvSpPr>
        <p:spPr>
          <a:xfrm>
            <a:off x="6109988" y="4020625"/>
            <a:ext cx="7627800" cy="5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-"/>
            </a:pPr>
            <a:r>
              <a:rPr lang="en-US"/>
              <a:t>Does not rely on other systems</a:t>
            </a:r>
            <a:endParaRPr/>
          </a:p>
        </p:txBody>
      </p:sp>
      <p:sp>
        <p:nvSpPr>
          <p:cNvPr id="198" name="Google Shape;198;g243e1796137_0_4"/>
          <p:cNvSpPr txBox="1"/>
          <p:nvPr>
            <p:ph idx="1" type="body"/>
          </p:nvPr>
        </p:nvSpPr>
        <p:spPr>
          <a:xfrm>
            <a:off x="6109988" y="4612250"/>
            <a:ext cx="7627800" cy="5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-"/>
            </a:pPr>
            <a:r>
              <a:rPr lang="en-US"/>
              <a:t>Must have consistent results</a:t>
            </a:r>
            <a:endParaRPr/>
          </a:p>
        </p:txBody>
      </p:sp>
      <p:sp>
        <p:nvSpPr>
          <p:cNvPr id="199" name="Google Shape;199;g243e1796137_0_4"/>
          <p:cNvSpPr txBox="1"/>
          <p:nvPr>
            <p:ph idx="1" type="body"/>
          </p:nvPr>
        </p:nvSpPr>
        <p:spPr>
          <a:xfrm>
            <a:off x="6109988" y="5203850"/>
            <a:ext cx="10579200" cy="5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-"/>
            </a:pPr>
            <a:r>
              <a:rPr lang="en-US"/>
              <a:t>Clear pass or fail with no human interpretation</a:t>
            </a:r>
            <a:endParaRPr/>
          </a:p>
        </p:txBody>
      </p:sp>
      <p:sp>
        <p:nvSpPr>
          <p:cNvPr id="200" name="Google Shape;200;g243e1796137_0_4"/>
          <p:cNvSpPr txBox="1"/>
          <p:nvPr>
            <p:ph idx="1" type="body"/>
          </p:nvPr>
        </p:nvSpPr>
        <p:spPr>
          <a:xfrm>
            <a:off x="6110002" y="5795500"/>
            <a:ext cx="11918100" cy="5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-"/>
            </a:pPr>
            <a:r>
              <a:rPr lang="en-US"/>
              <a:t>Test your functions with valid inputs and with invalid inputs.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43e1796137_0_9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>
                <a:latin typeface="Alegreya Sans SC Black"/>
                <a:ea typeface="Alegreya Sans SC Black"/>
                <a:cs typeface="Alegreya Sans SC Black"/>
                <a:sym typeface="Alegreya Sans SC Black"/>
              </a:rPr>
              <a:t>Getting Started</a:t>
            </a:r>
            <a:endParaRPr>
              <a:latin typeface="Alegreya Sans SC Black"/>
              <a:ea typeface="Alegreya Sans SC Black"/>
              <a:cs typeface="Alegreya Sans SC Black"/>
              <a:sym typeface="Alegreya Sans SC Black"/>
            </a:endParaRPr>
          </a:p>
        </p:txBody>
      </p:sp>
      <p:pic>
        <p:nvPicPr>
          <p:cNvPr id="206" name="Google Shape;206;g243e1796137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8850" y="3600425"/>
            <a:ext cx="7258050" cy="532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g243e1796137_0_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98663" y="3284238"/>
            <a:ext cx="12690674" cy="595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45492327d2_0_0"/>
          <p:cNvSpPr txBox="1"/>
          <p:nvPr/>
        </p:nvSpPr>
        <p:spPr>
          <a:xfrm>
            <a:off x="1191675" y="1781225"/>
            <a:ext cx="11381700" cy="71421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C95EB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b="1" i="0" lang="en-US" sz="1600" u="none" cap="none" strike="noStrike">
                <a:solidFill>
                  <a:srgbClr val="D0D0D0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Health </a:t>
            </a:r>
            <a:r>
              <a:rPr b="0" i="0" lang="en-US" sz="1600" u="none" cap="none" strike="noStrike">
                <a:solidFill>
                  <a:srgbClr val="D0D0D0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US" sz="1600" u="none" cap="none" strike="noStrike">
                <a:solidFill>
                  <a:srgbClr val="C191F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MonoBehaviour</a:t>
            </a:r>
            <a:endParaRPr b="0" i="0" sz="1600" u="none" cap="none" strike="noStrike">
              <a:solidFill>
                <a:srgbClr val="C191FF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6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0" i="0" sz="16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800" u="none" cap="none" strike="noStrike">
                <a:solidFill>
                  <a:srgbClr val="6C95EB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public float </a:t>
            </a:r>
            <a:r>
              <a:rPr b="1" i="0" lang="en-US" sz="1800" u="none" cap="none" strike="noStrike">
                <a:solidFill>
                  <a:srgbClr val="D0D0D0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maxHealth </a:t>
            </a:r>
            <a:r>
              <a:rPr b="0" i="0" lang="en-US" sz="18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0" i="0" lang="en-US" sz="1800" u="none" cap="none" strike="noStrike">
                <a:solidFill>
                  <a:srgbClr val="ED94C0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10f</a:t>
            </a:r>
            <a:r>
              <a:rPr b="0" i="0" lang="en-US" sz="18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8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800" u="none" cap="none" strike="noStrike">
                <a:solidFill>
                  <a:srgbClr val="6C95EB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public float </a:t>
            </a:r>
            <a:r>
              <a:rPr b="0" i="0" lang="en-US" sz="1800" u="none" cap="none" strike="noStrike">
                <a:solidFill>
                  <a:srgbClr val="66C3CC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currentHealth </a:t>
            </a:r>
            <a:r>
              <a:rPr b="0" i="0" lang="en-US" sz="18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b="0" i="0" lang="en-US" sz="1800" u="none" cap="none" strike="noStrike">
                <a:solidFill>
                  <a:srgbClr val="39CC8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b="0" i="0" lang="en-US" sz="18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0" i="0" lang="en-US" sz="1800" u="none" cap="none" strike="noStrike">
                <a:solidFill>
                  <a:srgbClr val="39CC8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b="0" i="0" lang="en-US" sz="18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; }</a:t>
            </a:r>
            <a:endParaRPr b="0" i="0" sz="18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2000" u="none" cap="none" strike="noStrike">
                <a:solidFill>
                  <a:srgbClr val="6C95EB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b="1" i="0" lang="en-US" sz="2000" u="none" cap="none" strike="noStrike">
                <a:solidFill>
                  <a:srgbClr val="D0D0D0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r>
              <a:rPr b="0" i="0" lang="en-US" sz="20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0" i="0" sz="20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b="0" i="0" sz="20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0" i="0" lang="en-US" sz="2000" u="none" cap="none" strike="noStrike">
                <a:solidFill>
                  <a:srgbClr val="66C3CC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currentHealth </a:t>
            </a:r>
            <a:r>
              <a:rPr b="0" i="0" lang="en-US" sz="20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0" i="0" lang="en-US" sz="2000" u="none" cap="none" strike="noStrike">
                <a:solidFill>
                  <a:srgbClr val="66C3CC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maxHealth</a:t>
            </a:r>
            <a:r>
              <a:rPr b="0" i="0" lang="en-US" sz="20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20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0" i="0" sz="20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0" i="0" sz="20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2000" u="none" cap="none" strike="noStrike">
                <a:solidFill>
                  <a:srgbClr val="6C95EB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b="0" i="0" lang="en-US" sz="2000" u="none" cap="none" strike="noStrike">
                <a:solidFill>
                  <a:srgbClr val="39CC8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Heal</a:t>
            </a:r>
            <a:r>
              <a:rPr b="0" i="0" lang="en-US" sz="20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2000" u="none" cap="none" strike="noStrike">
                <a:solidFill>
                  <a:srgbClr val="6C95EB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float </a:t>
            </a:r>
            <a:r>
              <a:rPr b="0" i="0" lang="en-US" sz="20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healAmount)</a:t>
            </a:r>
            <a:endParaRPr b="0" i="0" sz="20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b="0" i="0" sz="20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0" i="0" lang="en-US" sz="2000" u="none" cap="none" strike="noStrike">
                <a:solidFill>
                  <a:srgbClr val="6C95EB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float </a:t>
            </a:r>
            <a:r>
              <a:rPr b="0" i="0" lang="en-US" sz="2000" u="none" cap="none" strike="noStrike">
                <a:solidFill>
                  <a:srgbClr val="787878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healthBefore </a:t>
            </a:r>
            <a:r>
              <a:rPr b="0" i="0" lang="en-US" sz="20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0" i="0" lang="en-US" sz="2000" u="none" cap="none" strike="noStrike">
                <a:solidFill>
                  <a:srgbClr val="66C3CC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currentHealth</a:t>
            </a:r>
            <a:r>
              <a:rPr b="0" i="0" lang="en-US" sz="20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20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0" i="0" lang="en-US" sz="2000" u="none" cap="none" strike="noStrike">
                <a:solidFill>
                  <a:srgbClr val="66C3CC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currentHealth </a:t>
            </a:r>
            <a:r>
              <a:rPr b="0" i="0" lang="en-US" sz="20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+= healAmount;</a:t>
            </a:r>
            <a:endParaRPr b="0" i="0" sz="20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0" i="0" lang="en-US" sz="2000" u="none" cap="none" strike="noStrike">
                <a:solidFill>
                  <a:srgbClr val="66C3CC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currentHealth </a:t>
            </a:r>
            <a:r>
              <a:rPr b="0" i="0" lang="en-US" sz="20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0" i="0" lang="en-US" sz="2000" u="none" cap="none" strike="noStrike">
                <a:solidFill>
                  <a:srgbClr val="E1BFF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Mathf</a:t>
            </a:r>
            <a:r>
              <a:rPr b="0" i="0" lang="en-US" sz="20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US" sz="2000" u="none" cap="none" strike="noStrike">
                <a:solidFill>
                  <a:srgbClr val="39CC8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Clamp</a:t>
            </a:r>
            <a:r>
              <a:rPr b="0" i="0" lang="en-US" sz="20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2000" u="none" cap="none" strike="noStrike">
                <a:solidFill>
                  <a:srgbClr val="66C3CC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currentHealth</a:t>
            </a:r>
            <a:r>
              <a:rPr b="0" i="0" lang="en-US" sz="20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US" sz="2000" u="none" cap="none" strike="noStrike">
                <a:solidFill>
                  <a:srgbClr val="ED94C0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0f</a:t>
            </a:r>
            <a:r>
              <a:rPr b="0" i="0" lang="en-US" sz="20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US" sz="2000" u="none" cap="none" strike="noStrike">
                <a:solidFill>
                  <a:srgbClr val="66C3CC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maxHealth</a:t>
            </a:r>
            <a:r>
              <a:rPr b="0" i="0" lang="en-US" sz="20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20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0" i="0" sz="20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C95EB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b="0" i="0" lang="en-US" sz="1600" u="none" cap="none" strike="noStrike">
                <a:solidFill>
                  <a:srgbClr val="39CC8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TakeDamage</a:t>
            </a:r>
            <a:r>
              <a:rPr b="0" i="0" lang="en-US" sz="16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600" u="none" cap="none" strike="noStrike">
                <a:solidFill>
                  <a:srgbClr val="6C95EB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float </a:t>
            </a:r>
            <a:r>
              <a:rPr b="0" i="0" lang="en-US" sz="16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damage)</a:t>
            </a:r>
            <a:endParaRPr b="0" i="0" sz="16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6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b="0" i="0" sz="16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6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C95EB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…etc</a:t>
            </a:r>
            <a:endParaRPr b="0" i="0" sz="1600" u="none" cap="none" strike="noStrike">
              <a:solidFill>
                <a:srgbClr val="6C95EB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600" u="none" cap="none" strike="noStrike">
              <a:solidFill>
                <a:schemeClr val="lt1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6C95EB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3" name="Google Shape;213;g245492327d2_0_0"/>
          <p:cNvSpPr txBox="1"/>
          <p:nvPr/>
        </p:nvSpPr>
        <p:spPr>
          <a:xfrm>
            <a:off x="783175" y="190850"/>
            <a:ext cx="5129700" cy="7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 Time</a:t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45542f45bf_0_3"/>
          <p:cNvSpPr txBox="1"/>
          <p:nvPr/>
        </p:nvSpPr>
        <p:spPr>
          <a:xfrm>
            <a:off x="318225" y="1634150"/>
            <a:ext cx="8290200" cy="48024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6C95EB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b="0" i="0" lang="en-US" sz="2000" u="none" cap="none" strike="noStrike">
                <a:solidFill>
                  <a:srgbClr val="C191F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GameObject </a:t>
            </a:r>
            <a:r>
              <a:rPr b="0" i="0" lang="en-US" sz="2000" u="none" cap="none" strike="noStrike">
                <a:solidFill>
                  <a:srgbClr val="66C3CC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testObject</a:t>
            </a:r>
            <a:r>
              <a:rPr b="0" i="0" lang="en-US" sz="20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20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0" lang="en-US" sz="2000" u="none" cap="none" strike="noStrike">
                <a:solidFill>
                  <a:srgbClr val="C191F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SetUp</a:t>
            </a:r>
            <a:r>
              <a:rPr b="0" i="0" lang="en-US" sz="20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0" i="0" sz="20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6C95EB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b="0" i="0" lang="en-US" sz="2000" u="none" cap="none" strike="noStrike">
                <a:solidFill>
                  <a:srgbClr val="39CC8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SetUp</a:t>
            </a:r>
            <a:r>
              <a:rPr b="0" i="0" lang="en-US" sz="20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0" i="0" sz="20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20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2000" u="none" cap="none" strike="noStrike">
                <a:solidFill>
                  <a:srgbClr val="66C3CC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testObject </a:t>
            </a:r>
            <a:r>
              <a:rPr b="0" i="0" lang="en-US" sz="20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0" i="0" lang="en-US" sz="2000" u="none" cap="none" strike="noStrike">
                <a:solidFill>
                  <a:srgbClr val="C191F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GameObject</a:t>
            </a:r>
            <a:r>
              <a:rPr b="0" i="0" lang="en-US" sz="20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US" sz="2000" u="none" cap="none" strike="noStrike">
                <a:solidFill>
                  <a:srgbClr val="39CC8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Instantiate</a:t>
            </a:r>
            <a:r>
              <a:rPr b="0" i="0" lang="en-US" sz="20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2000" u="none" cap="none" strike="noStrike">
                <a:solidFill>
                  <a:srgbClr val="6C95EB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0" i="0" lang="en-US" sz="2000" u="none" cap="none" strike="noStrike">
                <a:solidFill>
                  <a:srgbClr val="C191F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GameObject</a:t>
            </a:r>
            <a:r>
              <a:rPr b="0" i="0" lang="en-US" sz="20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b="0" i="0" sz="20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2000" u="none" cap="none" strike="noStrike">
                <a:solidFill>
                  <a:srgbClr val="66C3CC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testObject</a:t>
            </a:r>
            <a:r>
              <a:rPr b="0" i="0" lang="en-US" sz="20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US" sz="2000" u="none" cap="none" strike="noStrike">
                <a:solidFill>
                  <a:srgbClr val="39CC8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AddComponent</a:t>
            </a:r>
            <a:r>
              <a:rPr b="0" i="0" lang="en-US" sz="20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en-US" sz="2000" u="none" cap="none" strike="noStrike">
                <a:solidFill>
                  <a:srgbClr val="C191F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Health</a:t>
            </a:r>
            <a:r>
              <a:rPr b="0" i="0" lang="en-US" sz="20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&gt;();</a:t>
            </a:r>
            <a:endParaRPr b="0" i="0" sz="20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20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0" lang="en-US" sz="2000" u="none" cap="none" strike="noStrike">
                <a:solidFill>
                  <a:srgbClr val="C191F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TearDown</a:t>
            </a:r>
            <a:r>
              <a:rPr b="0" i="0" lang="en-US" sz="20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0" i="0" sz="20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6C95EB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b="0" i="0" lang="en-US" sz="2000" u="none" cap="none" strike="noStrike">
                <a:solidFill>
                  <a:srgbClr val="39CC8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TearDown</a:t>
            </a:r>
            <a:r>
              <a:rPr b="0" i="0" lang="en-US" sz="20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0" i="0" sz="20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20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2000" u="none" cap="none" strike="noStrike">
                <a:solidFill>
                  <a:srgbClr val="C191F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GameObject</a:t>
            </a:r>
            <a:r>
              <a:rPr b="0" i="0" lang="en-US" sz="20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US" sz="2000" u="none" cap="none" strike="noStrike">
                <a:solidFill>
                  <a:srgbClr val="39CC8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DestroyImmediate</a:t>
            </a:r>
            <a:r>
              <a:rPr b="0" i="0" lang="en-US" sz="20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2000" u="none" cap="none" strike="noStrike">
                <a:solidFill>
                  <a:srgbClr val="66C3CC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testObject</a:t>
            </a:r>
            <a:r>
              <a:rPr b="0" i="0" lang="en-US" sz="20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20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20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9" name="Google Shape;219;g245542f45bf_0_3"/>
          <p:cNvSpPr txBox="1"/>
          <p:nvPr/>
        </p:nvSpPr>
        <p:spPr>
          <a:xfrm>
            <a:off x="7383825" y="3329250"/>
            <a:ext cx="9825600" cy="60339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0" lang="en-US" sz="2000" u="none" cap="none" strike="noStrike">
                <a:solidFill>
                  <a:srgbClr val="C191F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Test</a:t>
            </a:r>
            <a:r>
              <a:rPr b="0" i="0" lang="en-US" sz="20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0" i="0" sz="20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6C95EB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b="0" i="0" lang="en-US" sz="2000" u="none" cap="none" strike="noStrike">
                <a:solidFill>
                  <a:srgbClr val="39CC8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TestHeal</a:t>
            </a:r>
            <a:r>
              <a:rPr b="0" i="0" lang="en-US" sz="20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0" i="0" sz="20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20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2000" u="none" cap="none" strike="noStrike">
                <a:solidFill>
                  <a:srgbClr val="C191F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Health </a:t>
            </a:r>
            <a:r>
              <a:rPr b="0" i="0" lang="en-US" sz="20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health = </a:t>
            </a:r>
            <a:r>
              <a:rPr b="0" i="0" lang="en-US" sz="2000" u="none" cap="none" strike="noStrike">
                <a:solidFill>
                  <a:srgbClr val="66C3CC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testObject</a:t>
            </a:r>
            <a:r>
              <a:rPr b="0" i="0" lang="en-US" sz="20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US" sz="2000" u="none" cap="none" strike="noStrike">
                <a:solidFill>
                  <a:srgbClr val="39CC8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GetComponent</a:t>
            </a:r>
            <a:r>
              <a:rPr b="0" i="0" lang="en-US" sz="20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en-US" sz="2000" u="none" cap="none" strike="noStrike">
                <a:solidFill>
                  <a:srgbClr val="C191F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Health</a:t>
            </a:r>
            <a:r>
              <a:rPr b="0" i="0" lang="en-US" sz="20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&gt;();</a:t>
            </a:r>
            <a:endParaRPr b="0" i="0" sz="20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  health.</a:t>
            </a:r>
            <a:r>
              <a:rPr b="0" i="0" lang="en-US" sz="2000" u="none" cap="none" strike="noStrike">
                <a:solidFill>
                  <a:srgbClr val="66C3CC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maxHealth </a:t>
            </a:r>
            <a:r>
              <a:rPr b="0" i="0" lang="en-US" sz="20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0" i="0" lang="en-US" sz="2000" u="none" cap="none" strike="noStrike">
                <a:solidFill>
                  <a:srgbClr val="ED94C0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10f</a:t>
            </a:r>
            <a:r>
              <a:rPr b="0" i="0" lang="en-US" sz="20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20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  health.</a:t>
            </a:r>
            <a:r>
              <a:rPr b="0" i="0" lang="en-US" sz="2000" u="none" cap="none" strike="noStrike">
                <a:solidFill>
                  <a:srgbClr val="66C3CC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currentHealth </a:t>
            </a:r>
            <a:r>
              <a:rPr b="0" i="0" lang="en-US" sz="20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0" i="0" lang="en-US" sz="2000" u="none" cap="none" strike="noStrike">
                <a:solidFill>
                  <a:srgbClr val="ED94C0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2f</a:t>
            </a:r>
            <a:r>
              <a:rPr b="0" i="0" lang="en-US" sz="20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20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  health.</a:t>
            </a:r>
            <a:r>
              <a:rPr b="0" i="0" lang="en-US" sz="2000" u="none" cap="none" strike="noStrike">
                <a:solidFill>
                  <a:srgbClr val="39CC8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Heal</a:t>
            </a:r>
            <a:r>
              <a:rPr b="0" i="0" lang="en-US" sz="20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2000" u="none" cap="none" strike="noStrike">
                <a:solidFill>
                  <a:srgbClr val="ED94C0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2f</a:t>
            </a:r>
            <a:r>
              <a:rPr b="0" i="0" lang="en-US" sz="20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20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2000" u="none" cap="none" strike="noStrike">
                <a:solidFill>
                  <a:srgbClr val="C191F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Assert</a:t>
            </a:r>
            <a:r>
              <a:rPr b="0" i="0" lang="en-US" sz="20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US" sz="2000" u="none" cap="none" strike="noStrike">
                <a:solidFill>
                  <a:srgbClr val="39CC8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That</a:t>
            </a:r>
            <a:r>
              <a:rPr b="0" i="0" lang="en-US" sz="20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(health.</a:t>
            </a:r>
            <a:r>
              <a:rPr b="0" i="0" lang="en-US" sz="2000" u="none" cap="none" strike="noStrike">
                <a:solidFill>
                  <a:srgbClr val="66C3CC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currentHealth </a:t>
            </a:r>
            <a:r>
              <a:rPr b="0" i="0" lang="en-US" sz="20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b="0" i="0" lang="en-US" sz="2000" u="none" cap="none" strike="noStrike">
                <a:solidFill>
                  <a:srgbClr val="ED94C0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4f</a:t>
            </a:r>
            <a:r>
              <a:rPr b="0" i="0" lang="en-US" sz="20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20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20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0" lang="en-US" sz="2000" u="none" cap="none" strike="noStrike">
                <a:solidFill>
                  <a:srgbClr val="C191F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Test</a:t>
            </a:r>
            <a:r>
              <a:rPr b="0" i="0" lang="en-US" sz="20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0" i="0" sz="20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6C95EB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b="0" i="0" lang="en-US" sz="2000" u="none" cap="none" strike="noStrike">
                <a:solidFill>
                  <a:srgbClr val="39CC8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TestOverHeal</a:t>
            </a:r>
            <a:r>
              <a:rPr b="0" i="0" lang="en-US" sz="20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0" i="0" sz="20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20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2000" u="none" cap="none" strike="noStrike">
                <a:solidFill>
                  <a:srgbClr val="C191F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Health </a:t>
            </a:r>
            <a:r>
              <a:rPr b="0" i="0" lang="en-US" sz="20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health = </a:t>
            </a:r>
            <a:r>
              <a:rPr b="0" i="0" lang="en-US" sz="2000" u="none" cap="none" strike="noStrike">
                <a:solidFill>
                  <a:srgbClr val="66C3CC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testObject</a:t>
            </a:r>
            <a:r>
              <a:rPr b="0" i="0" lang="en-US" sz="20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US" sz="2000" u="none" cap="none" strike="noStrike">
                <a:solidFill>
                  <a:srgbClr val="39CC8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GetComponent</a:t>
            </a:r>
            <a:r>
              <a:rPr b="0" i="0" lang="en-US" sz="20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en-US" sz="2000" u="none" cap="none" strike="noStrike">
                <a:solidFill>
                  <a:srgbClr val="C191F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Health</a:t>
            </a:r>
            <a:r>
              <a:rPr b="0" i="0" lang="en-US" sz="20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&gt;();</a:t>
            </a:r>
            <a:endParaRPr b="0" i="0" sz="20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  health.</a:t>
            </a:r>
            <a:r>
              <a:rPr b="0" i="0" lang="en-US" sz="2000" u="none" cap="none" strike="noStrike">
                <a:solidFill>
                  <a:srgbClr val="66C3CC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maxHealth </a:t>
            </a:r>
            <a:r>
              <a:rPr b="0" i="0" lang="en-US" sz="20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0" i="0" lang="en-US" sz="2000" u="none" cap="none" strike="noStrike">
                <a:solidFill>
                  <a:srgbClr val="ED94C0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10f</a:t>
            </a:r>
            <a:r>
              <a:rPr b="0" i="0" lang="en-US" sz="20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20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  health.</a:t>
            </a:r>
            <a:r>
              <a:rPr b="0" i="0" lang="en-US" sz="2000" u="none" cap="none" strike="noStrike">
                <a:solidFill>
                  <a:srgbClr val="66C3CC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currentHealth </a:t>
            </a:r>
            <a:r>
              <a:rPr b="0" i="0" lang="en-US" sz="20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0" i="0" lang="en-US" sz="2000" u="none" cap="none" strike="noStrike">
                <a:solidFill>
                  <a:srgbClr val="ED94C0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2f</a:t>
            </a:r>
            <a:r>
              <a:rPr b="0" i="0" lang="en-US" sz="20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20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  health.</a:t>
            </a:r>
            <a:r>
              <a:rPr b="0" i="0" lang="en-US" sz="2000" u="none" cap="none" strike="noStrike">
                <a:solidFill>
                  <a:srgbClr val="39CC8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Heal</a:t>
            </a:r>
            <a:r>
              <a:rPr b="0" i="0" lang="en-US" sz="20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2000" u="none" cap="none" strike="noStrike">
                <a:solidFill>
                  <a:srgbClr val="ED94C0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20f</a:t>
            </a:r>
            <a:r>
              <a:rPr b="0" i="0" lang="en-US" sz="20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20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2000" u="none" cap="none" strike="noStrike">
                <a:solidFill>
                  <a:srgbClr val="C191F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Assert</a:t>
            </a:r>
            <a:r>
              <a:rPr b="0" i="0" lang="en-US" sz="20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US" sz="2000" u="none" cap="none" strike="noStrike">
                <a:solidFill>
                  <a:srgbClr val="39CC8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That</a:t>
            </a:r>
            <a:r>
              <a:rPr b="0" i="0" lang="en-US" sz="20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(health.</a:t>
            </a:r>
            <a:r>
              <a:rPr b="0" i="0" lang="en-US" sz="2000" u="none" cap="none" strike="noStrike">
                <a:solidFill>
                  <a:srgbClr val="66C3CC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currentHealth </a:t>
            </a:r>
            <a:r>
              <a:rPr b="0" i="0" lang="en-US" sz="20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b="0" i="0" lang="en-US" sz="2000" u="none" cap="none" strike="noStrike">
                <a:solidFill>
                  <a:srgbClr val="ED94C0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10f</a:t>
            </a:r>
            <a:r>
              <a:rPr b="0" i="0" lang="en-US" sz="20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20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20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33172" y="-140061"/>
            <a:ext cx="18754344" cy="10567122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3"/>
          <p:cNvSpPr txBox="1"/>
          <p:nvPr/>
        </p:nvSpPr>
        <p:spPr>
          <a:xfrm>
            <a:off x="414200" y="714625"/>
            <a:ext cx="159084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</a:pPr>
            <a:r>
              <a:t/>
            </a:r>
            <a:endParaRPr b="1" i="0" sz="4700" u="none" cap="none" strike="noStrike">
              <a:solidFill>
                <a:srgbClr val="000000"/>
              </a:solidFill>
              <a:latin typeface="Alegreya Sans SC"/>
              <a:ea typeface="Alegreya Sans SC"/>
              <a:cs typeface="Alegreya Sans SC"/>
              <a:sym typeface="Alegreya Sans SC"/>
            </a:endParaRPr>
          </a:p>
        </p:txBody>
      </p:sp>
      <p:sp>
        <p:nvSpPr>
          <p:cNvPr id="99" name="Google Shape;99;p3"/>
          <p:cNvSpPr txBox="1"/>
          <p:nvPr>
            <p:ph idx="4294967295" type="ctrTitle"/>
          </p:nvPr>
        </p:nvSpPr>
        <p:spPr>
          <a:xfrm>
            <a:off x="3928350" y="813125"/>
            <a:ext cx="101976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4300" u="none" cap="none" strike="noStrike">
                <a:solidFill>
                  <a:schemeClr val="dk1"/>
                </a:solidFill>
                <a:latin typeface="Alegreya Sans SC"/>
                <a:ea typeface="Alegreya Sans SC"/>
                <a:cs typeface="Alegreya Sans SC"/>
                <a:sym typeface="Alegreya Sans SC"/>
              </a:rPr>
              <a:t>Building Better and More Often in Unity</a:t>
            </a:r>
            <a:endParaRPr b="1" i="0" sz="4700" u="none" cap="none" strike="noStrike">
              <a:solidFill>
                <a:schemeClr val="dk1"/>
              </a:solidFill>
              <a:latin typeface="Alegreya Sans SC"/>
              <a:ea typeface="Alegreya Sans SC"/>
              <a:cs typeface="Alegreya Sans SC"/>
              <a:sym typeface="Alegreya Sans S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egreya Sans SC"/>
              <a:buNone/>
            </a:pPr>
            <a:r>
              <a:t/>
            </a:r>
            <a:endParaRPr b="1" i="1" sz="4300" u="none" cap="none" strike="noStrike">
              <a:solidFill>
                <a:schemeClr val="dk1"/>
              </a:solidFill>
              <a:latin typeface="Alegreya Sans SC"/>
              <a:ea typeface="Alegreya Sans SC"/>
              <a:cs typeface="Alegreya Sans SC"/>
              <a:sym typeface="Alegreya Sans SC"/>
            </a:endParaRPr>
          </a:p>
        </p:txBody>
      </p:sp>
      <p:sp>
        <p:nvSpPr>
          <p:cNvPr id="100" name="Google Shape;100;p3"/>
          <p:cNvSpPr txBox="1"/>
          <p:nvPr/>
        </p:nvSpPr>
        <p:spPr>
          <a:xfrm>
            <a:off x="414200" y="9841200"/>
            <a:ext cx="7822500" cy="445800"/>
          </a:xfrm>
          <a:prstGeom prst="rect">
            <a:avLst/>
          </a:prstGeom>
          <a:solidFill>
            <a:srgbClr val="0D2D6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Twitter - @JimothyJimbles  BlueSky - @jimjimbles.bsky.social</a:t>
            </a:r>
            <a:endParaRPr b="0" i="0" sz="2000" u="none" cap="none" strike="noStrik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1" name="Google Shape;101;p3"/>
          <p:cNvSpPr txBox="1"/>
          <p:nvPr/>
        </p:nvSpPr>
        <p:spPr>
          <a:xfrm>
            <a:off x="1297025" y="2520900"/>
            <a:ext cx="50619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Hi, I’m Jimbles</a:t>
            </a:r>
            <a:endParaRPr b="1" i="0" sz="4000" u="none" cap="none" strike="noStrik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2" name="Google Shape;102;p3"/>
          <p:cNvSpPr txBox="1"/>
          <p:nvPr/>
        </p:nvSpPr>
        <p:spPr>
          <a:xfrm>
            <a:off x="1337550" y="3404675"/>
            <a:ext cx="8045700" cy="40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Occupation - XR Developer/ Human Swiss Army Knife</a:t>
            </a:r>
            <a:endParaRPr b="0" i="0" sz="2000" u="none" cap="none" strike="noStrik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Employer - FLAIM Systems</a:t>
            </a:r>
            <a:endParaRPr b="0" i="0" sz="2000" u="none" cap="none" strike="noStrik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Responsibilities - Editor Tooling, Systems Prototyping, Devops</a:t>
            </a:r>
            <a:endParaRPr b="0" i="0" sz="2000" u="none" cap="none" strike="noStrik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Enjoys - The Beach, The Bush, The Couch</a:t>
            </a:r>
            <a:endParaRPr b="0" i="0" sz="2000" u="none" cap="none" strike="noStrik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Coffee Order - Cappuccino</a:t>
            </a:r>
            <a:endParaRPr b="0" i="0" sz="2000" u="none" cap="none" strike="noStrik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Cool Guy? - He thinks so</a:t>
            </a:r>
            <a:endParaRPr b="0" i="0" sz="2000" u="none" cap="none" strike="noStrik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3" name="Google Shape;103;p3"/>
          <p:cNvSpPr txBox="1"/>
          <p:nvPr/>
        </p:nvSpPr>
        <p:spPr>
          <a:xfrm>
            <a:off x="10154850" y="9732550"/>
            <a:ext cx="7079100" cy="445800"/>
          </a:xfrm>
          <a:prstGeom prst="rect">
            <a:avLst/>
          </a:prstGeom>
          <a:solidFill>
            <a:srgbClr val="0D2D6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https://github.com/JimJimbles/BetterBuildsMoreOften</a:t>
            </a:r>
            <a:endParaRPr b="0" i="0" sz="1700" u="none" cap="none" strike="noStrik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4" name="Google Shape;104;p3"/>
          <p:cNvPicPr preferRelativeResize="0"/>
          <p:nvPr/>
        </p:nvPicPr>
        <p:blipFill rotWithShape="1">
          <a:blip r:embed="rId4">
            <a:alphaModFix/>
          </a:blip>
          <a:srcRect b="18607" l="7291" r="15205" t="24680"/>
          <a:stretch/>
        </p:blipFill>
        <p:spPr>
          <a:xfrm>
            <a:off x="11475025" y="1757303"/>
            <a:ext cx="6812976" cy="6624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45542f45bf_0_13"/>
          <p:cNvSpPr txBox="1"/>
          <p:nvPr/>
        </p:nvSpPr>
        <p:spPr>
          <a:xfrm>
            <a:off x="2479125" y="2094450"/>
            <a:ext cx="13050900" cy="68805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6C95EB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b="0" i="0" lang="en-US" sz="1500" u="none" cap="none" strike="noStrike">
                <a:solidFill>
                  <a:srgbClr val="C191F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PlayerTests</a:t>
            </a:r>
            <a:endParaRPr b="0" i="0" sz="1500" u="none" cap="none" strike="noStrike">
              <a:solidFill>
                <a:srgbClr val="C191FF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5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500" u="none" cap="none" strike="noStrike">
                <a:solidFill>
                  <a:srgbClr val="6C95EB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b="0" i="0" lang="en-US" sz="1500" u="none" cap="none" strike="noStrike">
                <a:solidFill>
                  <a:srgbClr val="C191F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GameObject </a:t>
            </a:r>
            <a:r>
              <a:rPr b="0" i="0" lang="en-US" sz="1500" u="none" cap="none" strike="noStrike">
                <a:solidFill>
                  <a:srgbClr val="66C3CC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playerPrefab</a:t>
            </a:r>
            <a:r>
              <a:rPr b="0" i="0" lang="en-US" sz="15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5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  [</a:t>
            </a:r>
            <a:r>
              <a:rPr b="0" i="0" lang="en-US" sz="1500" u="none" cap="none" strike="noStrike">
                <a:solidFill>
                  <a:srgbClr val="C191F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OneTimeSetUp</a:t>
            </a:r>
            <a:r>
              <a:rPr b="0" i="0" lang="en-US" sz="15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0" i="0" sz="15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500" u="none" cap="none" strike="noStrike">
                <a:solidFill>
                  <a:srgbClr val="6C95EB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b="0" i="0" lang="en-US" sz="1500" u="none" cap="none" strike="noStrike">
                <a:solidFill>
                  <a:srgbClr val="39CC8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Setup</a:t>
            </a:r>
            <a:r>
              <a:rPr b="0" i="0" lang="en-US" sz="15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0" i="0" sz="15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b="0" i="0" sz="15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0" i="0" lang="en-US" sz="1500" u="none" cap="none" strike="noStrike">
                <a:solidFill>
                  <a:srgbClr val="66C3CC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playerPrefab </a:t>
            </a:r>
            <a:r>
              <a:rPr b="0" i="0" lang="en-US" sz="15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0" i="0" lang="en-US" sz="1500" u="none" cap="none" strike="noStrike">
                <a:solidFill>
                  <a:srgbClr val="C191F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Resources</a:t>
            </a:r>
            <a:r>
              <a:rPr b="0" i="0" lang="en-US" sz="15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US" sz="1500" u="none" cap="none" strike="noStrike">
                <a:solidFill>
                  <a:srgbClr val="39CC8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Load</a:t>
            </a:r>
            <a:r>
              <a:rPr b="0" i="0" lang="en-US" sz="15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en-US" sz="1500" u="none" cap="none" strike="noStrike">
                <a:solidFill>
                  <a:srgbClr val="C191F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GameObject</a:t>
            </a:r>
            <a:r>
              <a:rPr b="0" i="0" lang="en-US" sz="15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&gt;(</a:t>
            </a:r>
            <a:r>
              <a:rPr b="0" i="0" lang="en-US" sz="1500" u="none" cap="none" strike="noStrike">
                <a:solidFill>
                  <a:srgbClr val="C9A26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"Prefabs/Player"</a:t>
            </a:r>
            <a:r>
              <a:rPr b="0" i="0" lang="en-US" sz="15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5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0" i="0" sz="15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0" i="0" sz="15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  [</a:t>
            </a:r>
            <a:r>
              <a:rPr b="0" i="0" lang="en-US" sz="1500" u="none" cap="none" strike="noStrike">
                <a:solidFill>
                  <a:srgbClr val="C191F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Test</a:t>
            </a:r>
            <a:r>
              <a:rPr b="0" i="0" lang="en-US" sz="15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0" i="0" sz="15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500" u="none" cap="none" strike="noStrike">
                <a:solidFill>
                  <a:srgbClr val="6C95EB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b="0" i="0" lang="en-US" sz="1500" u="none" cap="none" strike="noStrike">
                <a:solidFill>
                  <a:srgbClr val="39CC8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TestPlayerInstantiation</a:t>
            </a:r>
            <a:r>
              <a:rPr b="0" i="0" lang="en-US" sz="15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0" i="0" sz="15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b="0" i="0" sz="15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0" i="0" lang="en-US" sz="1500" u="none" cap="none" strike="noStrike">
                <a:solidFill>
                  <a:srgbClr val="C191F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GameObject </a:t>
            </a:r>
            <a:r>
              <a:rPr b="0" i="0" lang="en-US" sz="15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playerObject = </a:t>
            </a:r>
            <a:r>
              <a:rPr b="0" i="0" lang="en-US" sz="1500" u="none" cap="none" strike="noStrike">
                <a:solidFill>
                  <a:srgbClr val="C191F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GameObject</a:t>
            </a:r>
            <a:r>
              <a:rPr b="0" i="0" lang="en-US" sz="15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US" sz="1500" u="none" cap="none" strike="noStrike">
                <a:solidFill>
                  <a:srgbClr val="39CC8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Instantiate</a:t>
            </a:r>
            <a:r>
              <a:rPr b="0" i="0" lang="en-US" sz="15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500" u="none" cap="none" strike="noStrike">
                <a:solidFill>
                  <a:srgbClr val="66C3CC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playerPrefab</a:t>
            </a:r>
            <a:r>
              <a:rPr b="0" i="0" lang="en-US" sz="15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US" sz="1500" u="none" cap="none" strike="noStrike">
                <a:solidFill>
                  <a:srgbClr val="E1BFF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Vector3</a:t>
            </a:r>
            <a:r>
              <a:rPr b="0" i="0" lang="en-US" sz="15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US" sz="1500" u="none" cap="none" strike="noStrike">
                <a:solidFill>
                  <a:srgbClr val="66C3CC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zero</a:t>
            </a:r>
            <a:r>
              <a:rPr b="0" i="0" lang="en-US" sz="15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US" sz="1500" u="none" cap="none" strike="noStrike">
                <a:solidFill>
                  <a:srgbClr val="E1BFF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Quaternion</a:t>
            </a:r>
            <a:r>
              <a:rPr b="0" i="0" lang="en-US" sz="15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US" sz="1500" u="none" cap="none" strike="noStrike">
                <a:solidFill>
                  <a:srgbClr val="66C3CC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identity</a:t>
            </a:r>
            <a:r>
              <a:rPr b="0" i="0" lang="en-US" sz="15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5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0" i="0" lang="en-US" sz="1500" u="none" cap="none" strike="noStrike">
                <a:solidFill>
                  <a:srgbClr val="C191F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Assert</a:t>
            </a:r>
            <a:r>
              <a:rPr b="0" i="0" lang="en-US" sz="15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US" sz="1500" u="none" cap="none" strike="noStrike">
                <a:solidFill>
                  <a:srgbClr val="39CC8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That</a:t>
            </a:r>
            <a:r>
              <a:rPr b="0" i="0" lang="en-US" sz="15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(playerObject, </a:t>
            </a:r>
            <a:r>
              <a:rPr b="0" i="0" lang="en-US" sz="1500" u="none" cap="none" strike="noStrike">
                <a:solidFill>
                  <a:srgbClr val="39CC8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b="0" i="0" lang="en-US" sz="1500" u="none" cap="none" strike="noStrike">
                <a:solidFill>
                  <a:srgbClr val="C191F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b="0" i="0" lang="en-US" sz="15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US" sz="1500" u="none" cap="none" strike="noStrike">
                <a:solidFill>
                  <a:srgbClr val="66C3CC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0" i="0" lang="en-US" sz="15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5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0" i="0" sz="15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0" i="0" sz="15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  [</a:t>
            </a:r>
            <a:r>
              <a:rPr b="0" i="0" lang="en-US" sz="1500" u="none" cap="none" strike="noStrike">
                <a:solidFill>
                  <a:srgbClr val="C191F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UnityTest</a:t>
            </a:r>
            <a:r>
              <a:rPr b="0" i="0" lang="en-US" sz="15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0" i="0" sz="15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500" u="none" cap="none" strike="noStrike">
                <a:solidFill>
                  <a:srgbClr val="6C95EB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b="0" i="0" lang="en-US" sz="1500" u="none" cap="none" strike="noStrike">
                <a:solidFill>
                  <a:srgbClr val="C191F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IEnumerator </a:t>
            </a:r>
            <a:r>
              <a:rPr b="0" i="0" lang="en-US" sz="1500" u="none" cap="none" strike="noStrike">
                <a:solidFill>
                  <a:srgbClr val="39CC8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MoveLeft</a:t>
            </a:r>
            <a:r>
              <a:rPr b="0" i="0" lang="en-US" sz="15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0" i="0" sz="15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b="0" i="0" sz="15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0" i="0" lang="en-US" sz="1500" u="none" cap="none" strike="noStrike">
                <a:solidFill>
                  <a:srgbClr val="E1BFF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Vector3 </a:t>
            </a:r>
            <a:r>
              <a:rPr b="0" i="0" lang="en-US" sz="15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playerPos = </a:t>
            </a:r>
            <a:r>
              <a:rPr b="0" i="0" lang="en-US" sz="1500" u="none" cap="none" strike="noStrike">
                <a:solidFill>
                  <a:srgbClr val="E1BFF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Vector3</a:t>
            </a:r>
            <a:r>
              <a:rPr b="0" i="0" lang="en-US" sz="15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US" sz="1500" u="none" cap="none" strike="noStrike">
                <a:solidFill>
                  <a:srgbClr val="66C3CC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zero</a:t>
            </a:r>
            <a:r>
              <a:rPr b="0" i="0" lang="en-US" sz="15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5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0" i="0" lang="en-US" sz="1500" u="none" cap="none" strike="noStrike">
                <a:solidFill>
                  <a:srgbClr val="E1BFF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Quaternion </a:t>
            </a:r>
            <a:r>
              <a:rPr b="0" i="0" lang="en-US" sz="15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playerDir = </a:t>
            </a:r>
            <a:r>
              <a:rPr b="0" i="0" lang="en-US" sz="1500" u="none" cap="none" strike="noStrike">
                <a:solidFill>
                  <a:srgbClr val="E1BFF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Quaternion</a:t>
            </a:r>
            <a:r>
              <a:rPr b="0" i="0" lang="en-US" sz="15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US" sz="1500" u="none" cap="none" strike="noStrike">
                <a:solidFill>
                  <a:srgbClr val="66C3CC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identity</a:t>
            </a:r>
            <a:r>
              <a:rPr b="0" i="0" lang="en-US" sz="15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0" i="1" lang="en-US" sz="1500" u="none" cap="none" strike="noStrike">
                <a:solidFill>
                  <a:srgbClr val="85C46C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// the default direction the player is facing is enough</a:t>
            </a:r>
            <a:endParaRPr b="0" i="1" sz="1500" u="none" cap="none" strike="noStrike">
              <a:solidFill>
                <a:srgbClr val="85C46C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1" lang="en-US" sz="1500" u="none" cap="none" strike="noStrike">
                <a:solidFill>
                  <a:srgbClr val="85C46C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0" i="0" lang="en-US" sz="1500" u="none" cap="none" strike="noStrike">
                <a:solidFill>
                  <a:srgbClr val="C191F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GameObject </a:t>
            </a:r>
            <a:r>
              <a:rPr b="0" i="0" lang="en-US" sz="15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player = </a:t>
            </a:r>
            <a:r>
              <a:rPr b="0" i="0" lang="en-US" sz="1500" u="none" cap="none" strike="noStrike">
                <a:solidFill>
                  <a:srgbClr val="C191F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GameObject</a:t>
            </a:r>
            <a:r>
              <a:rPr b="0" i="0" lang="en-US" sz="15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US" sz="1500" u="none" cap="none" strike="noStrike">
                <a:solidFill>
                  <a:srgbClr val="39CC8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Instantiate</a:t>
            </a:r>
            <a:r>
              <a:rPr b="0" i="0" lang="en-US" sz="15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500" u="none" cap="none" strike="noStrike">
                <a:solidFill>
                  <a:srgbClr val="66C3CC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playerPrefab</a:t>
            </a:r>
            <a:r>
              <a:rPr b="0" i="0" lang="en-US" sz="15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, playerPos, playerDir);</a:t>
            </a:r>
            <a:endParaRPr b="0" i="0" sz="15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 b="0" i="0" sz="15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      player.</a:t>
            </a:r>
            <a:r>
              <a:rPr b="0" i="0" lang="en-US" sz="1500" u="none" cap="none" strike="noStrike">
                <a:solidFill>
                  <a:srgbClr val="39CC8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GetComponent</a:t>
            </a:r>
            <a:r>
              <a:rPr b="0" i="0" lang="en-US" sz="15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en-US" sz="1500" u="none" cap="none" strike="noStrike">
                <a:solidFill>
                  <a:srgbClr val="C191F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PlayerController</a:t>
            </a:r>
            <a:r>
              <a:rPr b="0" i="0" lang="en-US" sz="15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&gt;().</a:t>
            </a:r>
            <a:r>
              <a:rPr b="0" i="0" lang="en-US" sz="1500" u="none" cap="none" strike="noStrike">
                <a:solidFill>
                  <a:srgbClr val="39CC8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DoMovement</a:t>
            </a:r>
            <a:r>
              <a:rPr b="0" i="0" lang="en-US" sz="15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500" u="none" cap="none" strike="noStrike">
                <a:solidFill>
                  <a:srgbClr val="E1BFF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Vector3</a:t>
            </a:r>
            <a:r>
              <a:rPr b="0" i="0" lang="en-US" sz="15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US" sz="1500" u="none" cap="none" strike="noStrike">
                <a:solidFill>
                  <a:srgbClr val="66C3CC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left</a:t>
            </a:r>
            <a:r>
              <a:rPr b="0" i="0" lang="en-US" sz="15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5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0" i="0" lang="en-US" sz="1500" u="none" cap="none" strike="noStrike">
                <a:solidFill>
                  <a:srgbClr val="6C95EB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yield return new </a:t>
            </a:r>
            <a:r>
              <a:rPr b="0" i="0" lang="en-US" sz="1500" u="none" cap="none" strike="noStrike">
                <a:solidFill>
                  <a:srgbClr val="C191F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WaitForSeconds</a:t>
            </a:r>
            <a:r>
              <a:rPr b="0" i="0" lang="en-US" sz="15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500" u="none" cap="none" strike="noStrike">
                <a:solidFill>
                  <a:srgbClr val="ED94C0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US" sz="15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5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0" i="0" lang="en-US" sz="1500" u="none" cap="none" strike="noStrike">
                <a:solidFill>
                  <a:srgbClr val="C191F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Assert</a:t>
            </a:r>
            <a:r>
              <a:rPr b="0" i="0" lang="en-US" sz="15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US" sz="1500" u="none" cap="none" strike="noStrike">
                <a:solidFill>
                  <a:srgbClr val="39CC8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IsTrue</a:t>
            </a:r>
            <a:r>
              <a:rPr b="0" i="0" lang="en-US" sz="15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(player.</a:t>
            </a:r>
            <a:r>
              <a:rPr b="0" i="0" lang="en-US" sz="1500" u="none" cap="none" strike="noStrike">
                <a:solidFill>
                  <a:srgbClr val="66C3CC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transform</a:t>
            </a:r>
            <a:r>
              <a:rPr b="0" i="0" lang="en-US" sz="15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US" sz="1500" u="none" cap="none" strike="noStrike">
                <a:solidFill>
                  <a:srgbClr val="66C3CC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position</a:t>
            </a:r>
            <a:r>
              <a:rPr b="0" i="0" lang="en-US" sz="15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US" sz="1500" u="none" cap="none" strike="noStrike">
                <a:solidFill>
                  <a:srgbClr val="66C3CC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b="0" i="0" lang="en-US" sz="15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&lt; playerPos.</a:t>
            </a:r>
            <a:r>
              <a:rPr b="0" i="0" lang="en-US" sz="1500" u="none" cap="none" strike="noStrike">
                <a:solidFill>
                  <a:srgbClr val="66C3CC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i="0" lang="en-US" sz="15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5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0" i="0" sz="15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5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82b545e7d1_0_177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>
                <a:latin typeface="Alegreya Sans SC Black"/>
                <a:ea typeface="Alegreya Sans SC Black"/>
                <a:cs typeface="Alegreya Sans SC Black"/>
                <a:sym typeface="Alegreya Sans SC Black"/>
              </a:rPr>
              <a:t>Recap</a:t>
            </a:r>
            <a:endParaRPr>
              <a:latin typeface="Alegreya Sans SC Black"/>
              <a:ea typeface="Alegreya Sans SC Black"/>
              <a:cs typeface="Alegreya Sans SC Black"/>
              <a:sym typeface="Alegreya Sans SC Black"/>
            </a:endParaRPr>
          </a:p>
        </p:txBody>
      </p:sp>
      <p:sp>
        <p:nvSpPr>
          <p:cNvPr id="230" name="Google Shape;230;g282b545e7d1_0_177"/>
          <p:cNvSpPr txBox="1"/>
          <p:nvPr/>
        </p:nvSpPr>
        <p:spPr>
          <a:xfrm>
            <a:off x="3048000" y="3636825"/>
            <a:ext cx="13646700" cy="52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3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Fast Tests let us test often</a:t>
            </a:r>
            <a:endParaRPr b="0" i="0" sz="23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3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Independent tests help keep up from over coupling our code</a:t>
            </a:r>
            <a:endParaRPr b="0" i="0" sz="23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3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Repeatable tests keep our code consistent</a:t>
            </a:r>
            <a:endParaRPr b="0" i="0" sz="23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3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Self Validating tests alleviate the need to decipher debug log outputs</a:t>
            </a:r>
            <a:endParaRPr b="0" i="0" sz="23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3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Thorough tests make it easier to remember what poorly commented functions are </a:t>
            </a:r>
            <a:r>
              <a:rPr b="0" i="1" lang="en-US" sz="23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supposed </a:t>
            </a:r>
            <a:r>
              <a:rPr b="0" i="0" lang="en-US" sz="23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to do</a:t>
            </a:r>
            <a:endParaRPr b="0" i="0" sz="23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3f0fadddd1_0_2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 sz="6000"/>
              <a:t>JENKINS</a:t>
            </a:r>
            <a:endParaRPr sz="6000"/>
          </a:p>
        </p:txBody>
      </p:sp>
      <p:sp>
        <p:nvSpPr>
          <p:cNvPr id="236" name="Google Shape;236;g23f0fadddd1_0_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/>
              <a:t>(and friends)</a:t>
            </a:r>
            <a:endParaRPr/>
          </a:p>
        </p:txBody>
      </p:sp>
      <p:pic>
        <p:nvPicPr>
          <p:cNvPr id="237" name="Google Shape;237;g23f0fadddd1_0_2"/>
          <p:cNvPicPr preferRelativeResize="0"/>
          <p:nvPr/>
        </p:nvPicPr>
        <p:blipFill rotWithShape="1">
          <a:blip r:embed="rId3">
            <a:alphaModFix/>
          </a:blip>
          <a:srcRect b="35052" l="0" r="0" t="0"/>
          <a:stretch/>
        </p:blipFill>
        <p:spPr>
          <a:xfrm>
            <a:off x="7434150" y="156875"/>
            <a:ext cx="8962050" cy="582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g23f0fadddd1_0_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236325" y="7323975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g23f0fadddd1_0_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64275" y="7074463"/>
            <a:ext cx="2404051" cy="2404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g23f0fadddd1_0_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772400" y="7700213"/>
            <a:ext cx="2990850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g23f0fadddd1_0_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074400" y="7363838"/>
            <a:ext cx="1825299" cy="1825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562fb00d90_0_10"/>
          <p:cNvSpPr txBox="1"/>
          <p:nvPr>
            <p:ph type="title"/>
          </p:nvPr>
        </p:nvSpPr>
        <p:spPr>
          <a:xfrm>
            <a:off x="1468938" y="441875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Unity Cloud Build?</a:t>
            </a:r>
            <a:endParaRPr/>
          </a:p>
        </p:txBody>
      </p:sp>
      <p:sp>
        <p:nvSpPr>
          <p:cNvPr id="247" name="Google Shape;247;g2562fb00d90_0_10"/>
          <p:cNvSpPr txBox="1"/>
          <p:nvPr>
            <p:ph idx="1" type="body"/>
          </p:nvPr>
        </p:nvSpPr>
        <p:spPr>
          <a:xfrm>
            <a:off x="1468938" y="291856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wait… so why not </a:t>
            </a:r>
            <a:endParaRPr/>
          </a:p>
        </p:txBody>
      </p:sp>
      <p:sp>
        <p:nvSpPr>
          <p:cNvPr id="248" name="Google Shape;248;g2562fb00d90_0_10"/>
          <p:cNvSpPr txBox="1"/>
          <p:nvPr/>
        </p:nvSpPr>
        <p:spPr>
          <a:xfrm>
            <a:off x="13710325" y="8457200"/>
            <a:ext cx="3107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0" i="0" lang="en-US" sz="7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🐘</a:t>
            </a:r>
            <a:endParaRPr b="0" i="0" sz="7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5ff2182250_0_2"/>
          <p:cNvSpPr txBox="1"/>
          <p:nvPr/>
        </p:nvSpPr>
        <p:spPr>
          <a:xfrm>
            <a:off x="9424500" y="2273825"/>
            <a:ext cx="7318800" cy="45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Char char="●"/>
            </a:pPr>
            <a:r>
              <a:rPr b="0" i="0" lang="en-US" sz="37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Limited post-build actions</a:t>
            </a:r>
            <a:endParaRPr b="0" i="0" sz="37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Char char="●"/>
            </a:pPr>
            <a:r>
              <a:rPr b="0" i="0" lang="en-US" sz="37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Unity Servers 🐢</a:t>
            </a:r>
            <a:endParaRPr b="0" i="0" sz="37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Char char="●"/>
            </a:pPr>
            <a:r>
              <a:rPr b="0" i="0" lang="en-US" sz="37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Limited Debugability</a:t>
            </a:r>
            <a:endParaRPr b="0" i="0" sz="37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Char char="●"/>
            </a:pPr>
            <a:r>
              <a:rPr b="0" i="0" lang="en-US" sz="37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Not all platforms</a:t>
            </a:r>
            <a:endParaRPr b="0" i="0" sz="37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Char char="●"/>
            </a:pPr>
            <a:r>
              <a:rPr b="0" i="0" lang="en-US" sz="37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Longer builds = more $$$</a:t>
            </a:r>
            <a:endParaRPr b="0" i="0" sz="37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4" name="Google Shape;254;g25ff2182250_0_2"/>
          <p:cNvSpPr txBox="1"/>
          <p:nvPr>
            <p:ph type="title"/>
          </p:nvPr>
        </p:nvSpPr>
        <p:spPr>
          <a:xfrm>
            <a:off x="1468938" y="441875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Unity Cloud Build?</a:t>
            </a:r>
            <a:endParaRPr/>
          </a:p>
        </p:txBody>
      </p:sp>
      <p:sp>
        <p:nvSpPr>
          <p:cNvPr id="255" name="Google Shape;255;g25ff2182250_0_2"/>
          <p:cNvSpPr txBox="1"/>
          <p:nvPr>
            <p:ph idx="1" type="body"/>
          </p:nvPr>
        </p:nvSpPr>
        <p:spPr>
          <a:xfrm>
            <a:off x="1468938" y="291856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wait… so why not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456a35ff71_0_5"/>
          <p:cNvSpPr txBox="1"/>
          <p:nvPr>
            <p:ph type="ctrTitle"/>
          </p:nvPr>
        </p:nvSpPr>
        <p:spPr>
          <a:xfrm>
            <a:off x="2615275" y="2151400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>
                <a:latin typeface="Alegreya Sans SC Black"/>
                <a:ea typeface="Alegreya Sans SC Black"/>
                <a:cs typeface="Alegreya Sans SC Black"/>
                <a:sym typeface="Alegreya Sans SC Black"/>
              </a:rPr>
              <a:t>In This Section</a:t>
            </a:r>
            <a:endParaRPr>
              <a:latin typeface="Alegreya Sans SC Black"/>
              <a:ea typeface="Alegreya Sans SC Black"/>
              <a:cs typeface="Alegreya Sans SC Black"/>
              <a:sym typeface="Alegreya Sans SC Black"/>
            </a:endParaRPr>
          </a:p>
        </p:txBody>
      </p:sp>
      <p:sp>
        <p:nvSpPr>
          <p:cNvPr id="261" name="Google Shape;261;g2456a35ff71_0_5"/>
          <p:cNvSpPr txBox="1"/>
          <p:nvPr/>
        </p:nvSpPr>
        <p:spPr>
          <a:xfrm>
            <a:off x="2903600" y="3733175"/>
            <a:ext cx="13451400" cy="19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The Groovy Pipeline Introduction</a:t>
            </a:r>
            <a:endParaRPr b="0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Run the unity editor headlessly</a:t>
            </a:r>
            <a:endParaRPr b="0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Bash Scripts</a:t>
            </a:r>
            <a:endParaRPr b="0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Unity License Wrangling</a:t>
            </a:r>
            <a:endParaRPr b="0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2" name="Google Shape;262;g2456a35ff71_0_5"/>
          <p:cNvSpPr txBox="1"/>
          <p:nvPr>
            <p:ph type="ctrTitle"/>
          </p:nvPr>
        </p:nvSpPr>
        <p:spPr>
          <a:xfrm>
            <a:off x="2615275" y="565887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>
                <a:latin typeface="Alegreya Sans SC Black"/>
                <a:ea typeface="Alegreya Sans SC Black"/>
                <a:cs typeface="Alegreya Sans SC Black"/>
                <a:sym typeface="Alegreya Sans SC Black"/>
              </a:rPr>
              <a:t>Not In This Section</a:t>
            </a:r>
            <a:endParaRPr>
              <a:latin typeface="Alegreya Sans SC Black"/>
              <a:ea typeface="Alegreya Sans SC Black"/>
              <a:cs typeface="Alegreya Sans SC Black"/>
              <a:sym typeface="Alegreya Sans SC Black"/>
            </a:endParaRPr>
          </a:p>
        </p:txBody>
      </p:sp>
      <p:sp>
        <p:nvSpPr>
          <p:cNvPr id="263" name="Google Shape;263;g2456a35ff71_0_5"/>
          <p:cNvSpPr txBox="1"/>
          <p:nvPr/>
        </p:nvSpPr>
        <p:spPr>
          <a:xfrm>
            <a:off x="2903600" y="7031450"/>
            <a:ext cx="13451400" cy="19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Installing Jenkins - </a:t>
            </a:r>
            <a:r>
              <a:rPr b="0" i="0" lang="en-US" sz="2400" u="sng" cap="none" strike="noStrike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3"/>
              </a:rPr>
              <a:t>https://www.jenkins.io/doc/book/installing/</a:t>
            </a:r>
            <a:endParaRPr b="0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Installing Jenkins as a Windows Service - </a:t>
            </a:r>
            <a:r>
              <a:rPr b="0" i="0" lang="en-US" sz="2400" u="sng" cap="none" strike="noStrike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4"/>
              </a:rPr>
              <a:t>https://www.jenkins.io/doc/book/installing/windows/#invalid-service-logon-credentials</a:t>
            </a:r>
            <a:endParaRPr b="0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Installing Git - https://git-scm.com/</a:t>
            </a:r>
            <a:endParaRPr b="0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3f0fadddd1_0_14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/>
              <a:t>Pipelines</a:t>
            </a:r>
            <a:endParaRPr/>
          </a:p>
        </p:txBody>
      </p:sp>
      <p:sp>
        <p:nvSpPr>
          <p:cNvPr id="269" name="Google Shape;269;g23f0fadddd1_0_14"/>
          <p:cNvSpPr txBox="1"/>
          <p:nvPr/>
        </p:nvSpPr>
        <p:spPr>
          <a:xfrm>
            <a:off x="1359250" y="1939075"/>
            <a:ext cx="16496100" cy="7296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D0D0D0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pipeline {</a:t>
            </a:r>
            <a:endParaRPr b="0" i="0" sz="1400" u="none" cap="none" strike="noStrike">
              <a:solidFill>
                <a:srgbClr val="D0D0D0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D0D0D0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agent any</a:t>
            </a:r>
            <a:endParaRPr b="0" i="0" sz="1400" u="none" cap="none" strike="noStrike">
              <a:solidFill>
                <a:srgbClr val="D0D0D0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D0D0D0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stages {</a:t>
            </a:r>
            <a:endParaRPr b="0" i="0" sz="1400" u="none" cap="none" strike="noStrike">
              <a:solidFill>
                <a:srgbClr val="D0D0D0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D0D0D0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  stage</a:t>
            </a:r>
            <a:r>
              <a:rPr b="0" i="0" lang="en-US" sz="14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b="0" i="0" lang="en-US" sz="1400" u="none" cap="none" strike="noStrike">
                <a:solidFill>
                  <a:srgbClr val="C9A26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Pull Git</a:t>
            </a:r>
            <a:r>
              <a:rPr b="0" i="0" lang="en-US" sz="14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') </a:t>
            </a:r>
            <a:r>
              <a:rPr b="0" i="0" lang="en-US" sz="1400" u="none" cap="none" strike="noStrike">
                <a:solidFill>
                  <a:srgbClr val="D0D0D0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D0D0D0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D0D0D0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    steps {</a:t>
            </a:r>
            <a:endParaRPr b="0" i="0" sz="1400" u="none" cap="none" strike="noStrike">
              <a:solidFill>
                <a:srgbClr val="D0D0D0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D0D0D0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      checkout scm</a:t>
            </a:r>
            <a:endParaRPr b="0" i="0" sz="1400" u="none" cap="none" strike="noStrike">
              <a:solidFill>
                <a:srgbClr val="D0D0D0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D0D0D0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 b="0" i="0" sz="1400" u="none" cap="none" strike="noStrike">
              <a:solidFill>
                <a:srgbClr val="D0D0D0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D0D0D0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0" i="0" sz="1400" u="none" cap="none" strike="noStrike">
              <a:solidFill>
                <a:srgbClr val="D0D0D0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0D0D0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D0D0D0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  stage</a:t>
            </a:r>
            <a:r>
              <a:rPr b="0" i="0" lang="en-US" sz="14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b="0" i="0" lang="en-US" sz="1400" u="none" cap="none" strike="noStrike">
                <a:solidFill>
                  <a:srgbClr val="C9A26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Test</a:t>
            </a:r>
            <a:r>
              <a:rPr b="0" i="0" lang="en-US" sz="14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')</a:t>
            </a:r>
            <a:r>
              <a:rPr b="0" i="0" lang="en-US" sz="1400" u="none" cap="none" strike="noStrike">
                <a:solidFill>
                  <a:srgbClr val="D0D0D0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D0D0D0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D0D0D0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    steps{</a:t>
            </a:r>
            <a:endParaRPr b="0" i="0" sz="1400" u="none" cap="none" strike="noStrike">
              <a:solidFill>
                <a:srgbClr val="D0D0D0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D0D0D0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      sh </a:t>
            </a:r>
            <a:r>
              <a:rPr b="0" i="0" lang="en-US" sz="14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0" i="0" lang="en-US" sz="1400" u="none" cap="none" strike="noStrike">
                <a:solidFill>
                  <a:srgbClr val="C9A26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./BuildAutomation/demoTest.sh</a:t>
            </a:r>
            <a:r>
              <a:rPr b="0" i="0" lang="en-US" sz="14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 b="0" i="0" sz="14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D0D0D0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 b="0" i="0" sz="1400" u="none" cap="none" strike="noStrike">
              <a:solidFill>
                <a:srgbClr val="D0D0D0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D0D0D0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0" i="0" sz="1400" u="none" cap="none" strike="noStrike">
              <a:solidFill>
                <a:srgbClr val="D0D0D0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0D0D0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D0D0D0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  stage</a:t>
            </a:r>
            <a:r>
              <a:rPr b="0" i="0" lang="en-US" sz="14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b="0" i="0" lang="en-US" sz="1400" u="none" cap="none" strike="noStrike">
                <a:solidFill>
                  <a:srgbClr val="C9A26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Build</a:t>
            </a:r>
            <a:r>
              <a:rPr b="0" i="0" lang="en-US" sz="14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') </a:t>
            </a:r>
            <a:r>
              <a:rPr b="0" i="0" lang="en-US" sz="1400" u="none" cap="none" strike="noStrike">
                <a:solidFill>
                  <a:srgbClr val="D0D0D0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D0D0D0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D0D0D0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    steps {</a:t>
            </a:r>
            <a:endParaRPr b="0" i="0" sz="1400" u="none" cap="none" strike="noStrike">
              <a:solidFill>
                <a:srgbClr val="D0D0D0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D0D0D0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      sh </a:t>
            </a:r>
            <a:r>
              <a:rPr b="0" i="0" lang="en-US" sz="14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0" i="0" lang="en-US" sz="1400" u="none" cap="none" strike="noStrike">
                <a:solidFill>
                  <a:srgbClr val="C9A26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./BuildAutomation/demoBuild.sh</a:t>
            </a:r>
            <a:r>
              <a:rPr b="0" i="0" lang="en-US" sz="14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 b="0" i="0" sz="14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D0D0D0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 b="0" i="0" sz="1400" u="none" cap="none" strike="noStrike">
              <a:solidFill>
                <a:srgbClr val="D0D0D0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D0D0D0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0" i="0" sz="1400" u="none" cap="none" strike="noStrike">
              <a:solidFill>
                <a:srgbClr val="D0D0D0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D0D0D0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0" i="0" sz="1400" u="none" cap="none" strike="noStrike">
              <a:solidFill>
                <a:srgbClr val="D0D0D0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D0D0D0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environment {</a:t>
            </a:r>
            <a:endParaRPr b="0" i="0" sz="1400" u="none" cap="none" strike="noStrike">
              <a:solidFill>
                <a:srgbClr val="D0D0D0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D0D0D0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400" u="none" cap="none" strike="noStrike">
                <a:solidFill>
                  <a:srgbClr val="66C3CC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TIME </a:t>
            </a:r>
            <a:r>
              <a:rPr b="0" i="0" lang="en-US" sz="14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= "${</a:t>
            </a:r>
            <a:r>
              <a:rPr b="0" i="0" lang="en-US" sz="1400" u="none" cap="none" strike="noStrike">
                <a:solidFill>
                  <a:srgbClr val="C9A26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BUILD_TIMESTAMP</a:t>
            </a:r>
            <a:r>
              <a:rPr b="0" i="0" lang="en-US" sz="14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}"</a:t>
            </a:r>
            <a:endParaRPr b="0" i="0" sz="14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400" u="none" cap="none" strike="noStrike">
                <a:solidFill>
                  <a:srgbClr val="66C3CC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WORKSPACE </a:t>
            </a:r>
            <a:r>
              <a:rPr b="0" i="0" lang="en-US" sz="14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0" i="0" lang="en-US" sz="1400" u="none" cap="none" strike="noStrike">
                <a:solidFill>
                  <a:srgbClr val="D0D0D0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pwd</a:t>
            </a:r>
            <a:r>
              <a:rPr b="0" i="0" lang="en-US" sz="14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0" i="0" sz="14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400" u="none" cap="none" strike="noStrike">
                <a:solidFill>
                  <a:srgbClr val="66C3CC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BUILDS_DIR </a:t>
            </a:r>
            <a:r>
              <a:rPr b="0" i="0" lang="en-US" sz="14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= '</a:t>
            </a:r>
            <a:r>
              <a:rPr b="0" i="0" lang="en-US" sz="1400" u="none" cap="none" strike="noStrike">
                <a:solidFill>
                  <a:srgbClr val="C9A26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C:</a:t>
            </a:r>
            <a:r>
              <a:rPr b="1" i="0" lang="en-US" sz="1400" u="none" cap="none" strike="noStrike">
                <a:solidFill>
                  <a:srgbClr val="D688D4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\\</a:t>
            </a:r>
            <a:r>
              <a:rPr b="0" i="0" lang="en-US" sz="1400" u="none" cap="none" strike="noStrike">
                <a:solidFill>
                  <a:srgbClr val="C9A26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Builds</a:t>
            </a:r>
            <a:r>
              <a:rPr b="0" i="0" lang="en-US" sz="14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 b="0" i="0" sz="14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400" u="none" cap="none" strike="noStrike">
                <a:solidFill>
                  <a:srgbClr val="66C3CC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BUILD_METHOD </a:t>
            </a:r>
            <a:r>
              <a:rPr b="0" i="0" lang="en-US" sz="14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= '</a:t>
            </a:r>
            <a:r>
              <a:rPr b="0" i="0" lang="en-US" sz="1400" u="none" cap="none" strike="noStrike">
                <a:solidFill>
                  <a:srgbClr val="C9A26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BuildScript.PerformWindowsCIBuild</a:t>
            </a:r>
            <a:r>
              <a:rPr b="0" i="0" lang="en-US" sz="14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 b="0" i="0" sz="14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400" u="none" cap="none" strike="noStrike">
                <a:solidFill>
                  <a:srgbClr val="66C3CC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BRANCH </a:t>
            </a:r>
            <a:r>
              <a:rPr b="0" i="0" lang="en-US" sz="14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= "${</a:t>
            </a:r>
            <a:r>
              <a:rPr b="0" i="0" lang="en-US" sz="1400" u="none" cap="none" strike="noStrike">
                <a:solidFill>
                  <a:srgbClr val="C9A26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GIT_BRANCH.replaceFirst(/^.*\//, '')</a:t>
            </a:r>
            <a:r>
              <a:rPr b="0" i="0" lang="en-US" sz="14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}"</a:t>
            </a:r>
            <a:endParaRPr b="0" i="0" sz="14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400" u="none" cap="none" strike="noStrike">
                <a:solidFill>
                  <a:srgbClr val="66C3CC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SUB_DIR </a:t>
            </a:r>
            <a:r>
              <a:rPr b="0" i="0" lang="en-US" sz="14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= "${</a:t>
            </a:r>
            <a:r>
              <a:rPr b="0" i="0" lang="en-US" sz="1400" u="none" cap="none" strike="noStrike">
                <a:solidFill>
                  <a:srgbClr val="C9A26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BRANCH</a:t>
            </a:r>
            <a:r>
              <a:rPr b="0" i="0" lang="en-US" sz="14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}${</a:t>
            </a:r>
            <a:r>
              <a:rPr b="0" i="0" lang="en-US" sz="1400" u="none" cap="none" strike="noStrike">
                <a:solidFill>
                  <a:srgbClr val="C9A26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TIME</a:t>
            </a:r>
            <a:r>
              <a:rPr b="0" i="0" lang="en-US" sz="14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}"</a:t>
            </a:r>
            <a:endParaRPr b="0" i="0" sz="14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400" u="none" cap="none" strike="noStrike">
                <a:solidFill>
                  <a:srgbClr val="D0D0D0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0" i="0" sz="1400" u="none" cap="none" strike="noStrike">
              <a:solidFill>
                <a:srgbClr val="D0D0D0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D0D0D0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options {</a:t>
            </a:r>
            <a:endParaRPr b="0" i="0" sz="1400" u="none" cap="none" strike="noStrike">
              <a:solidFill>
                <a:srgbClr val="D0D0D0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D0D0D0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  disableConcurrentBuilds</a:t>
            </a:r>
            <a:r>
              <a:rPr b="0" i="0" lang="en-US" sz="14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0" i="0" sz="14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D0D0D0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0" i="0" sz="1400" u="none" cap="none" strike="noStrike">
              <a:solidFill>
                <a:srgbClr val="D0D0D0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D0D0D0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D0D0D0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70" name="Google Shape;270;g23f0fadddd1_0_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79625" y="2535350"/>
            <a:ext cx="5703875" cy="5456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82b545e7d1_0_29"/>
          <p:cNvSpPr txBox="1"/>
          <p:nvPr/>
        </p:nvSpPr>
        <p:spPr>
          <a:xfrm>
            <a:off x="2179150" y="2356700"/>
            <a:ext cx="18540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legreya Sans SC Black"/>
                <a:ea typeface="Alegreya Sans SC Black"/>
                <a:cs typeface="Alegreya Sans SC Black"/>
                <a:sym typeface="Alegreya Sans SC Black"/>
              </a:rPr>
              <a:t>Pipeline</a:t>
            </a:r>
            <a:endParaRPr b="0" i="0" sz="2000" u="none" cap="none" strike="noStrike">
              <a:solidFill>
                <a:srgbClr val="000000"/>
              </a:solidFill>
              <a:latin typeface="Alegreya Sans SC Black"/>
              <a:ea typeface="Alegreya Sans SC Black"/>
              <a:cs typeface="Alegreya Sans SC Black"/>
              <a:sym typeface="Alegreya Sans SC Black"/>
            </a:endParaRPr>
          </a:p>
        </p:txBody>
      </p:sp>
      <p:grpSp>
        <p:nvGrpSpPr>
          <p:cNvPr id="276" name="Google Shape;276;g282b545e7d1_0_29"/>
          <p:cNvGrpSpPr/>
          <p:nvPr/>
        </p:nvGrpSpPr>
        <p:grpSpPr>
          <a:xfrm>
            <a:off x="2632350" y="3673388"/>
            <a:ext cx="10633350" cy="1316187"/>
            <a:chOff x="3151900" y="3299288"/>
            <a:chExt cx="10633350" cy="1316187"/>
          </a:xfrm>
        </p:grpSpPr>
        <p:sp>
          <p:nvSpPr>
            <p:cNvPr id="277" name="Google Shape;277;g282b545e7d1_0_29"/>
            <p:cNvSpPr/>
            <p:nvPr/>
          </p:nvSpPr>
          <p:spPr>
            <a:xfrm>
              <a:off x="3151900" y="3299300"/>
              <a:ext cx="2805550" cy="1316175"/>
            </a:xfrm>
            <a:prstGeom prst="flowChartProcess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Pull Project From Git</a:t>
              </a:r>
              <a:endParaRPr b="0" i="0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78" name="Google Shape;278;g282b545e7d1_0_29"/>
            <p:cNvSpPr/>
            <p:nvPr/>
          </p:nvSpPr>
          <p:spPr>
            <a:xfrm>
              <a:off x="7065800" y="3299288"/>
              <a:ext cx="2805550" cy="1316175"/>
            </a:xfrm>
            <a:prstGeom prst="flowChartProcess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Run Unit Tests</a:t>
              </a:r>
              <a:endParaRPr b="0" i="0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79" name="Google Shape;279;g282b545e7d1_0_29"/>
            <p:cNvSpPr/>
            <p:nvPr/>
          </p:nvSpPr>
          <p:spPr>
            <a:xfrm>
              <a:off x="10979700" y="3299300"/>
              <a:ext cx="2805550" cy="1316175"/>
            </a:xfrm>
            <a:prstGeom prst="flowChartProcess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Build Project</a:t>
              </a:r>
              <a:endParaRPr b="0" i="0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cxnSp>
          <p:nvCxnSpPr>
            <p:cNvPr id="280" name="Google Shape;280;g282b545e7d1_0_29"/>
            <p:cNvCxnSpPr>
              <a:stCxn id="277" idx="3"/>
              <a:endCxn id="278" idx="1"/>
            </p:cNvCxnSpPr>
            <p:nvPr/>
          </p:nvCxnSpPr>
          <p:spPr>
            <a:xfrm>
              <a:off x="5957450" y="3957388"/>
              <a:ext cx="11085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81" name="Google Shape;281;g282b545e7d1_0_29"/>
            <p:cNvCxnSpPr>
              <a:stCxn id="278" idx="3"/>
              <a:endCxn id="279" idx="1"/>
            </p:cNvCxnSpPr>
            <p:nvPr/>
          </p:nvCxnSpPr>
          <p:spPr>
            <a:xfrm>
              <a:off x="9871350" y="3957376"/>
              <a:ext cx="11085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282" name="Google Shape;282;g282b545e7d1_0_29"/>
          <p:cNvGrpSpPr/>
          <p:nvPr/>
        </p:nvGrpSpPr>
        <p:grpSpPr>
          <a:xfrm>
            <a:off x="1156850" y="3673388"/>
            <a:ext cx="13584350" cy="4918337"/>
            <a:chOff x="865925" y="3673388"/>
            <a:chExt cx="13584350" cy="4918337"/>
          </a:xfrm>
        </p:grpSpPr>
        <p:sp>
          <p:nvSpPr>
            <p:cNvPr id="283" name="Google Shape;283;g282b545e7d1_0_29"/>
            <p:cNvSpPr/>
            <p:nvPr/>
          </p:nvSpPr>
          <p:spPr>
            <a:xfrm>
              <a:off x="865925" y="3673400"/>
              <a:ext cx="2805550" cy="1316175"/>
            </a:xfrm>
            <a:prstGeom prst="flowChartProcess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Pull Project From Git</a:t>
              </a:r>
              <a:endParaRPr b="0" i="0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84" name="Google Shape;284;g282b545e7d1_0_29"/>
            <p:cNvSpPr/>
            <p:nvPr/>
          </p:nvSpPr>
          <p:spPr>
            <a:xfrm>
              <a:off x="7810500" y="3673388"/>
              <a:ext cx="2805550" cy="1316175"/>
            </a:xfrm>
            <a:prstGeom prst="flowChartProcess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Run Unit Tests</a:t>
              </a:r>
              <a:endParaRPr b="0" i="0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85" name="Google Shape;285;g282b545e7d1_0_29"/>
            <p:cNvSpPr/>
            <p:nvPr/>
          </p:nvSpPr>
          <p:spPr>
            <a:xfrm>
              <a:off x="11644725" y="3673400"/>
              <a:ext cx="2805550" cy="1316175"/>
            </a:xfrm>
            <a:prstGeom prst="flowChartProcess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Build Project</a:t>
              </a:r>
              <a:endParaRPr b="0" i="0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cxnSp>
          <p:nvCxnSpPr>
            <p:cNvPr id="286" name="Google Shape;286;g282b545e7d1_0_29"/>
            <p:cNvCxnSpPr>
              <a:stCxn id="283" idx="3"/>
              <a:endCxn id="287" idx="1"/>
            </p:cNvCxnSpPr>
            <p:nvPr/>
          </p:nvCxnSpPr>
          <p:spPr>
            <a:xfrm>
              <a:off x="3671475" y="4331488"/>
              <a:ext cx="7794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87" name="Google Shape;287;g282b545e7d1_0_29"/>
            <p:cNvSpPr/>
            <p:nvPr/>
          </p:nvSpPr>
          <p:spPr>
            <a:xfrm>
              <a:off x="4450750" y="3673400"/>
              <a:ext cx="2805550" cy="1316175"/>
            </a:xfrm>
            <a:prstGeom prst="flowChartProcess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Send build start information to #Builds channel on slack</a:t>
              </a:r>
              <a:endParaRPr b="0" i="0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88" name="Google Shape;288;g282b545e7d1_0_29"/>
            <p:cNvSpPr/>
            <p:nvPr/>
          </p:nvSpPr>
          <p:spPr>
            <a:xfrm>
              <a:off x="11644725" y="5297875"/>
              <a:ext cx="2805550" cy="1316175"/>
            </a:xfrm>
            <a:prstGeom prst="flowChartProcess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Zip build and upload to cloud</a:t>
              </a:r>
              <a:endParaRPr b="0" i="0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89" name="Google Shape;289;g282b545e7d1_0_29"/>
            <p:cNvSpPr/>
            <p:nvPr/>
          </p:nvSpPr>
          <p:spPr>
            <a:xfrm>
              <a:off x="11644725" y="7275550"/>
              <a:ext cx="2805550" cy="1316175"/>
            </a:xfrm>
            <a:prstGeom prst="flowChartProcess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Send Pass/Fail information to #Builds slack channel</a:t>
              </a:r>
              <a:endParaRPr b="0" i="0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cxnSp>
          <p:nvCxnSpPr>
            <p:cNvPr id="290" name="Google Shape;290;g282b545e7d1_0_29"/>
            <p:cNvCxnSpPr>
              <a:stCxn id="287" idx="3"/>
              <a:endCxn id="284" idx="1"/>
            </p:cNvCxnSpPr>
            <p:nvPr/>
          </p:nvCxnSpPr>
          <p:spPr>
            <a:xfrm>
              <a:off x="7256300" y="4331488"/>
              <a:ext cx="5541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91" name="Google Shape;291;g282b545e7d1_0_29"/>
            <p:cNvCxnSpPr>
              <a:stCxn id="284" idx="3"/>
              <a:endCxn id="285" idx="1"/>
            </p:cNvCxnSpPr>
            <p:nvPr/>
          </p:nvCxnSpPr>
          <p:spPr>
            <a:xfrm>
              <a:off x="10616050" y="4331476"/>
              <a:ext cx="10287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92" name="Google Shape;292;g282b545e7d1_0_29"/>
            <p:cNvCxnSpPr>
              <a:stCxn id="285" idx="2"/>
              <a:endCxn id="288" idx="0"/>
            </p:cNvCxnSpPr>
            <p:nvPr/>
          </p:nvCxnSpPr>
          <p:spPr>
            <a:xfrm>
              <a:off x="13047500" y="4989575"/>
              <a:ext cx="0" cy="3084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93" name="Google Shape;293;g282b545e7d1_0_29"/>
            <p:cNvCxnSpPr>
              <a:stCxn id="288" idx="2"/>
              <a:endCxn id="289" idx="0"/>
            </p:cNvCxnSpPr>
            <p:nvPr/>
          </p:nvCxnSpPr>
          <p:spPr>
            <a:xfrm>
              <a:off x="13047500" y="6614050"/>
              <a:ext cx="0" cy="6615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94" name="Google Shape;294;g282b545e7d1_0_29"/>
            <p:cNvCxnSpPr>
              <a:stCxn id="284" idx="2"/>
              <a:endCxn id="289" idx="1"/>
            </p:cNvCxnSpPr>
            <p:nvPr/>
          </p:nvCxnSpPr>
          <p:spPr>
            <a:xfrm flipH="1" rot="-5400000">
              <a:off x="8956925" y="5245913"/>
              <a:ext cx="2944200" cy="2431500"/>
            </a:xfrm>
            <a:prstGeom prst="bentConnector2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7a1e2e6f28_0_5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/>
              <a:t>Let’s Bash</a:t>
            </a:r>
            <a:endParaRPr/>
          </a:p>
        </p:txBody>
      </p:sp>
      <p:sp>
        <p:nvSpPr>
          <p:cNvPr id="300" name="Google Shape;300;g27a1e2e6f28_0_5"/>
          <p:cNvSpPr txBox="1"/>
          <p:nvPr/>
        </p:nvSpPr>
        <p:spPr>
          <a:xfrm>
            <a:off x="580775" y="2053775"/>
            <a:ext cx="17472600" cy="56799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rgbClr val="D0D0D0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  <a:endParaRPr b="1" i="0" sz="1700" u="none" cap="none" strike="noStrike">
              <a:solidFill>
                <a:srgbClr val="D0D0D0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D0D0D0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TEST_PLATFORM</a:t>
            </a:r>
            <a:r>
              <a:rPr b="0" i="0" lang="en-US" sz="1700" u="none" cap="none" strike="noStrike">
                <a:solidFill>
                  <a:srgbClr val="D0D0D0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=StandaloneWindows64</a:t>
            </a:r>
            <a:endParaRPr b="0" i="0" sz="1700" u="none" cap="none" strike="noStrike">
              <a:solidFill>
                <a:srgbClr val="C9A26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PROJECT_DIR</a:t>
            </a:r>
            <a:r>
              <a:rPr b="0" i="0" lang="en-US" sz="1700" u="none" cap="none" strike="noStrike">
                <a:solidFill>
                  <a:srgbClr val="D0D0D0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-US" sz="1700" u="none" cap="none" strike="noStrike">
                <a:solidFill>
                  <a:srgbClr val="6C95EB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0" i="0" lang="en-US" sz="17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0" i="0" lang="en-US" sz="1700" u="none" cap="none" strike="noStrike">
                <a:solidFill>
                  <a:srgbClr val="D0D0D0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WORKSPACE</a:t>
            </a:r>
            <a:r>
              <a:rPr b="0" i="0" lang="en-US" sz="17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7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LOGFILE</a:t>
            </a:r>
            <a:r>
              <a:rPr b="0" i="0" lang="en-US" sz="1700" u="none" cap="none" strike="noStrike">
                <a:solidFill>
                  <a:srgbClr val="D0D0D0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-US" sz="1700" u="none" cap="none" strike="noStrike">
                <a:solidFill>
                  <a:srgbClr val="6C95EB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0" i="0" lang="en-US" sz="1700" u="none" cap="none" strike="noStrike">
                <a:solidFill>
                  <a:srgbClr val="C57633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(mktemp)</a:t>
            </a:r>
            <a:endParaRPr b="0" i="0" sz="1700" u="none" cap="none" strike="noStrike">
              <a:solidFill>
                <a:srgbClr val="C57633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C57633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C57633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"C:\Program Files\Unity\Hub\Editor\2021.3.18f1\Editor\Unity.exe" \</a:t>
            </a:r>
            <a:endParaRPr b="0" i="0" sz="1700" u="none" cap="none" strike="noStrike">
              <a:solidFill>
                <a:srgbClr val="C57633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D0D0D0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-logFile </a:t>
            </a:r>
            <a:r>
              <a:rPr b="0" i="0" lang="en-US" sz="1700" u="none" cap="none" strike="noStrike">
                <a:solidFill>
                  <a:srgbClr val="C9A26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US" sz="17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$LOGFILE</a:t>
            </a:r>
            <a:r>
              <a:rPr b="0" i="0" lang="en-US" sz="1700" u="none" cap="none" strike="noStrike">
                <a:solidFill>
                  <a:srgbClr val="C9A26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b="0" i="0" lang="en-US" sz="1700" u="none" cap="none" strike="noStrike">
                <a:solidFill>
                  <a:srgbClr val="D0D0D0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-runTests -batchmode -nographics \</a:t>
            </a:r>
            <a:endParaRPr b="0" i="0" sz="1700" u="none" cap="none" strike="noStrike">
              <a:solidFill>
                <a:srgbClr val="D0D0D0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D0D0D0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-projectPath </a:t>
            </a:r>
            <a:r>
              <a:rPr b="0" i="0" lang="en-US" sz="17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$PROJECT_DIR </a:t>
            </a:r>
            <a:r>
              <a:rPr b="0" i="0" lang="en-US" sz="1700" u="none" cap="none" strike="noStrike">
                <a:solidFill>
                  <a:srgbClr val="D0D0D0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-testResults </a:t>
            </a:r>
            <a:r>
              <a:rPr b="0" i="0" lang="en-US" sz="1700" u="none" cap="none" strike="noStrike">
                <a:solidFill>
                  <a:srgbClr val="C9A26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"C:\\Builds\\results.xml" \</a:t>
            </a:r>
            <a:endParaRPr b="0" i="0" sz="1700" u="none" cap="none" strike="noStrike">
              <a:solidFill>
                <a:srgbClr val="C9A26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D0D0D0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-testPlatform PlayMode &amp;</a:t>
            </a:r>
            <a:endParaRPr b="0" i="0" sz="1700" u="none" cap="none" strike="noStrike">
              <a:solidFill>
                <a:srgbClr val="D0D0D0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unitypid</a:t>
            </a:r>
            <a:r>
              <a:rPr b="0" i="0" lang="en-US" sz="1700" u="none" cap="none" strike="noStrike">
                <a:solidFill>
                  <a:srgbClr val="D0D0D0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-US" sz="17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$!</a:t>
            </a:r>
            <a:endParaRPr b="0" i="0" sz="17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C57633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tail </a:t>
            </a:r>
            <a:r>
              <a:rPr b="0" i="0" lang="en-US" sz="1700" u="none" cap="none" strike="noStrike">
                <a:solidFill>
                  <a:srgbClr val="D0D0D0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-f -n +0 </a:t>
            </a:r>
            <a:r>
              <a:rPr b="0" i="0" lang="en-US" sz="1700" u="none" cap="none" strike="noStrike">
                <a:solidFill>
                  <a:srgbClr val="C9A26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US" sz="17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$LOGFILE</a:t>
            </a:r>
            <a:r>
              <a:rPr b="0" i="0" lang="en-US" sz="1700" u="none" cap="none" strike="noStrike">
                <a:solidFill>
                  <a:srgbClr val="C9A26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b="0" i="0" lang="en-US" sz="1700" u="none" cap="none" strike="noStrike">
                <a:solidFill>
                  <a:srgbClr val="D0D0D0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endParaRPr b="0" i="0" sz="1700" u="none" cap="none" strike="noStrike">
              <a:solidFill>
                <a:srgbClr val="D0D0D0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tailpid</a:t>
            </a:r>
            <a:r>
              <a:rPr b="0" i="0" lang="en-US" sz="1700" u="none" cap="none" strike="noStrike">
                <a:solidFill>
                  <a:srgbClr val="D0D0D0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-US" sz="17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$! </a:t>
            </a:r>
            <a:r>
              <a:rPr b="0" i="1" lang="en-US" sz="1500" u="none" cap="none" strike="noStrike">
                <a:solidFill>
                  <a:srgbClr val="85C46C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# Process ID of the most recently executed background pipeline (unity)</a:t>
            </a:r>
            <a:endParaRPr b="0" i="1" sz="1500" u="none" cap="none" strike="noStrike">
              <a:solidFill>
                <a:srgbClr val="85C46C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C57633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wait </a:t>
            </a:r>
            <a:r>
              <a:rPr b="0" i="0" lang="en-US" sz="17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$unitypid </a:t>
            </a:r>
            <a:r>
              <a:rPr b="0" i="1" lang="en-US" sz="1700" u="none" cap="none" strike="noStrike">
                <a:solidFill>
                  <a:srgbClr val="85C46C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# Wait for Unity to finish</a:t>
            </a:r>
            <a:endParaRPr b="0" i="1" sz="1700" u="none" cap="none" strike="noStrike">
              <a:solidFill>
                <a:srgbClr val="85C46C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1" sz="1700" u="none" cap="none" strike="noStrike">
              <a:solidFill>
                <a:srgbClr val="85C46C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UNITY</a:t>
            </a:r>
            <a:r>
              <a:rPr b="1" i="0" lang="en-US" sz="17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_</a:t>
            </a:r>
            <a:r>
              <a:rPr b="0" i="0" lang="en-US" sz="17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EXIT</a:t>
            </a:r>
            <a:r>
              <a:rPr b="1" i="0" lang="en-US" sz="17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_</a:t>
            </a:r>
            <a:r>
              <a:rPr b="0" i="0" lang="en-US" sz="17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CODE</a:t>
            </a:r>
            <a:r>
              <a:rPr b="0" i="0" lang="en-US" sz="1700" u="none" cap="none" strike="noStrike">
                <a:solidFill>
                  <a:srgbClr val="D0D0D0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-US" sz="17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$?</a:t>
            </a:r>
            <a:endParaRPr b="0" i="0" sz="17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C57633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kill </a:t>
            </a:r>
            <a:r>
              <a:rPr b="0" i="0" lang="en-US" sz="17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$tailpid </a:t>
            </a:r>
            <a:r>
              <a:rPr b="0" i="1" lang="en-US" sz="1500" u="none" cap="none" strike="noStrike">
                <a:solidFill>
                  <a:srgbClr val="85C46C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# Kill tail now that Unity has finished writing log messages.</a:t>
            </a:r>
            <a:endParaRPr b="0" i="0" sz="17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C57633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exit </a:t>
            </a:r>
            <a:r>
              <a:rPr b="0" i="0" lang="en-US" sz="17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$UNITY_EXIT_CODE</a:t>
            </a:r>
            <a:endParaRPr b="0" i="0" sz="17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1" name="Google Shape;301;g27a1e2e6f28_0_5"/>
          <p:cNvSpPr txBox="1"/>
          <p:nvPr/>
        </p:nvSpPr>
        <p:spPr>
          <a:xfrm>
            <a:off x="832150" y="1534775"/>
            <a:ext cx="15321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demoTest.sh</a:t>
            </a:r>
            <a:endParaRPr b="1" i="0" sz="1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g27a1e2e6f28_0_5"/>
          <p:cNvSpPr/>
          <p:nvPr/>
        </p:nvSpPr>
        <p:spPr>
          <a:xfrm>
            <a:off x="10269700" y="3048000"/>
            <a:ext cx="7412100" cy="346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-</a:t>
            </a:r>
            <a:r>
              <a:rPr b="1" i="0" lang="en-US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batchmode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: suppresses pop-up windows that require human interaction</a:t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-</a:t>
            </a:r>
            <a:r>
              <a:rPr b="1" i="0" lang="en-US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nographics</a:t>
            </a:r>
            <a:r>
              <a:rPr b="0" i="0" lang="en-US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: Unity doesn’t initialize the graphics device</a:t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188038"/>
                </a:solidFill>
                <a:latin typeface="Raleway"/>
                <a:ea typeface="Raleway"/>
                <a:cs typeface="Raleway"/>
                <a:sym typeface="Raleway"/>
              </a:rPr>
              <a:t>&amp;</a:t>
            </a:r>
            <a:r>
              <a:rPr b="0" i="0" lang="en-US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starts the process in the background</a:t>
            </a:r>
            <a:endParaRPr b="0" i="0" sz="1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188038"/>
                </a:solidFill>
                <a:latin typeface="Raleway"/>
                <a:ea typeface="Raleway"/>
                <a:cs typeface="Raleway"/>
                <a:sym typeface="Raleway"/>
              </a:rPr>
              <a:t>$!</a:t>
            </a:r>
            <a:r>
              <a:rPr b="0" i="0" lang="en-US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contains the process ID of the most recently executed background pipeline</a:t>
            </a:r>
            <a:endParaRPr b="0" i="0" sz="21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188038"/>
                </a:solidFill>
                <a:latin typeface="Raleway"/>
                <a:ea typeface="Raleway"/>
                <a:cs typeface="Raleway"/>
                <a:sym typeface="Raleway"/>
              </a:rPr>
              <a:t>$?</a:t>
            </a:r>
            <a:r>
              <a:rPr b="0" i="0" lang="en-US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is used to find the return value of the last executed command</a:t>
            </a:r>
            <a:endParaRPr b="0" i="0" sz="21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410a4dab5c_0_13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 sz="2000"/>
              <a:t>demoBuild.sh</a:t>
            </a:r>
            <a:endParaRPr sz="2000"/>
          </a:p>
        </p:txBody>
      </p:sp>
      <p:sp>
        <p:nvSpPr>
          <p:cNvPr id="308" name="Google Shape;308;g2410a4dab5c_0_13"/>
          <p:cNvSpPr txBox="1"/>
          <p:nvPr/>
        </p:nvSpPr>
        <p:spPr>
          <a:xfrm>
            <a:off x="939125" y="2446625"/>
            <a:ext cx="15285300" cy="51564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D0D0D0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  <a:endParaRPr b="1" i="0" sz="1800" u="none" cap="none" strike="noStrike">
              <a:solidFill>
                <a:srgbClr val="D0D0D0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D0D0D0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57633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source </a:t>
            </a:r>
            <a:r>
              <a:rPr b="0" i="0" lang="en-US" sz="1800" u="none" cap="none" strike="noStrike">
                <a:solidFill>
                  <a:srgbClr val="D0D0D0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./BuildAutomation/local_find_unity.sh</a:t>
            </a:r>
            <a:endParaRPr b="0" i="0" sz="1800" u="none" cap="none" strike="noStrike">
              <a:solidFill>
                <a:srgbClr val="D0D0D0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D0D0D0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57633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export </a:t>
            </a:r>
            <a:r>
              <a:rPr b="0" i="0" lang="en-US" sz="18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BUILD_TARGET</a:t>
            </a:r>
            <a:r>
              <a:rPr b="0" i="0" lang="en-US" sz="1800" u="none" cap="none" strike="noStrike">
                <a:solidFill>
                  <a:srgbClr val="D0D0D0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=StandaloneWindows64</a:t>
            </a:r>
            <a:endParaRPr b="0" i="0" sz="1800" u="none" cap="none" strike="noStrike">
              <a:solidFill>
                <a:srgbClr val="D0D0D0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57633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export </a:t>
            </a:r>
            <a:r>
              <a:rPr b="0" i="0" lang="en-US" sz="18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BUILD_NAME</a:t>
            </a:r>
            <a:r>
              <a:rPr b="0" i="0" lang="en-US" sz="1800" u="none" cap="none" strike="noStrike">
                <a:solidFill>
                  <a:srgbClr val="D0D0D0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-US" sz="1800" u="none" cap="none" strike="noStrike">
                <a:solidFill>
                  <a:srgbClr val="C9A26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"MyProject"</a:t>
            </a:r>
            <a:endParaRPr b="0" i="0" sz="1800" u="none" cap="none" strike="noStrike">
              <a:solidFill>
                <a:srgbClr val="C9A26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57633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export </a:t>
            </a:r>
            <a:r>
              <a:rPr b="0" i="0" lang="en-US" sz="18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PROJECT_DIR</a:t>
            </a:r>
            <a:r>
              <a:rPr b="0" i="0" lang="en-US" sz="1800" u="none" cap="none" strike="noStrike">
                <a:solidFill>
                  <a:srgbClr val="D0D0D0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-US" sz="1800" u="none" cap="none" strike="noStrike">
                <a:solidFill>
                  <a:srgbClr val="6C95EB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0" i="0" lang="en-US" sz="18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0" i="0" lang="en-US" sz="1800" u="none" cap="none" strike="noStrike">
                <a:solidFill>
                  <a:srgbClr val="D0D0D0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WORKSPACE</a:t>
            </a:r>
            <a:r>
              <a:rPr b="0" i="0" lang="en-US" sz="18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8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57633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export </a:t>
            </a:r>
            <a:r>
              <a:rPr b="0" i="0" lang="en-US" sz="18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BUILD_METHOD</a:t>
            </a:r>
            <a:r>
              <a:rPr b="0" i="0" lang="en-US" sz="1800" u="none" cap="none" strike="noStrike">
                <a:solidFill>
                  <a:srgbClr val="D0D0D0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-US" sz="1800" u="none" cap="none" strike="noStrike">
                <a:solidFill>
                  <a:srgbClr val="C9A26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"BuildScript.BashBuild"</a:t>
            </a:r>
            <a:endParaRPr b="0" i="0" sz="1800" u="none" cap="none" strike="noStrike">
              <a:solidFill>
                <a:srgbClr val="C9A26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57633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export </a:t>
            </a:r>
            <a:r>
              <a:rPr b="0" i="0" lang="en-US" sz="18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LOGFILE</a:t>
            </a:r>
            <a:r>
              <a:rPr b="0" i="0" lang="en-US" sz="1800" u="none" cap="none" strike="noStrike">
                <a:solidFill>
                  <a:srgbClr val="D0D0D0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-US" sz="1800" u="none" cap="none" strike="noStrike">
                <a:solidFill>
                  <a:srgbClr val="6C95EB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0" i="0" lang="en-US" sz="1800" u="none" cap="none" strike="noStrike">
                <a:solidFill>
                  <a:srgbClr val="C57633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(mktemp)</a:t>
            </a:r>
            <a:endParaRPr b="0" i="0" sz="1800" u="none" cap="none" strike="noStrike">
              <a:solidFill>
                <a:srgbClr val="C57633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57633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./ci/build.sh</a:t>
            </a:r>
            <a:endParaRPr b="0" i="0" sz="1800" u="none" cap="none" strike="noStrike">
              <a:solidFill>
                <a:srgbClr val="C57633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scriptsuccess</a:t>
            </a:r>
            <a:r>
              <a:rPr b="0" i="0" lang="en-US" sz="1800" u="none" cap="none" strike="noStrike">
                <a:solidFill>
                  <a:srgbClr val="D0D0D0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-US" sz="18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$?</a:t>
            </a:r>
            <a:endParaRPr b="0" i="0" sz="18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57633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wait</a:t>
            </a:r>
            <a:endParaRPr b="0" i="0" sz="1800" u="none" cap="none" strike="noStrike">
              <a:solidFill>
                <a:srgbClr val="C57633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85C46C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# Remove temp file</a:t>
            </a:r>
            <a:endParaRPr b="0" i="1" sz="1800" u="none" cap="none" strike="noStrike">
              <a:solidFill>
                <a:srgbClr val="85C46C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57633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rm </a:t>
            </a:r>
            <a:r>
              <a:rPr b="0" i="0" lang="en-US" sz="18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$LOGFILE</a:t>
            </a:r>
            <a:endParaRPr b="0" i="0" sz="18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57633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exit </a:t>
            </a:r>
            <a:r>
              <a:rPr b="0" i="0" lang="en-US" sz="18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$scriptsuccess</a:t>
            </a:r>
            <a:endParaRPr b="0" i="0" sz="18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rgbClr val="D0D0D0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84de415d6e_0_1"/>
          <p:cNvSpPr txBox="1"/>
          <p:nvPr/>
        </p:nvSpPr>
        <p:spPr>
          <a:xfrm>
            <a:off x="2016425" y="3623000"/>
            <a:ext cx="13319700" cy="50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Build more often with less downtime</a:t>
            </a:r>
            <a:endParaRPr b="0" i="0" sz="25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Catch bugs before they bite you</a:t>
            </a:r>
            <a:endParaRPr b="0" i="0" sz="25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Get Spun Up Quickly</a:t>
            </a:r>
            <a:endParaRPr b="0" i="0" sz="25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0" name="Google Shape;110;g284de415d6e_0_1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>
                <a:latin typeface="Alegreya Sans SC Black"/>
                <a:ea typeface="Alegreya Sans SC Black"/>
                <a:cs typeface="Alegreya Sans SC Black"/>
                <a:sym typeface="Alegreya Sans SC Black"/>
              </a:rPr>
              <a:t>The Goal</a:t>
            </a:r>
            <a:endParaRPr>
              <a:latin typeface="Alegreya Sans SC Black"/>
              <a:ea typeface="Alegreya Sans SC Black"/>
              <a:cs typeface="Alegreya Sans SC Black"/>
              <a:sym typeface="Alegreya Sans SC Black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82b545e7d1_0_11"/>
          <p:cNvSpPr txBox="1"/>
          <p:nvPr/>
        </p:nvSpPr>
        <p:spPr>
          <a:xfrm>
            <a:off x="1382625" y="3739275"/>
            <a:ext cx="14376000" cy="33864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C57633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export </a:t>
            </a:r>
            <a:r>
              <a:rPr b="0" i="0" lang="en-US" sz="16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unity_version</a:t>
            </a:r>
            <a:r>
              <a:rPr b="0" i="0" lang="en-US" sz="1600" u="none" cap="none" strike="noStrike">
                <a:solidFill>
                  <a:srgbClr val="D0D0D0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-US" sz="1600" u="none" cap="none" strike="noStrike">
                <a:solidFill>
                  <a:srgbClr val="6C95EB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0" i="0" lang="en-US" sz="1600" u="none" cap="none" strike="noStrike">
                <a:solidFill>
                  <a:srgbClr val="C57633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(sed </a:t>
            </a:r>
            <a:r>
              <a:rPr b="0" i="0" lang="en-US" sz="1600" u="none" cap="none" strike="noStrike">
                <a:solidFill>
                  <a:srgbClr val="D0D0D0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-n </a:t>
            </a:r>
            <a:r>
              <a:rPr b="0" i="0" lang="en-US" sz="1600" u="none" cap="none" strike="noStrike">
                <a:solidFill>
                  <a:srgbClr val="C9A26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's/^\m_EditorVersion: //p'</a:t>
            </a:r>
            <a:r>
              <a:rPr b="0" i="0" lang="en-US" sz="1600" u="none" cap="none" strike="noStrike">
                <a:solidFill>
                  <a:srgbClr val="6C95EB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&lt; </a:t>
            </a:r>
            <a:r>
              <a:rPr b="0" i="0" lang="en-US" sz="1600" u="none" cap="none" strike="noStrike">
                <a:solidFill>
                  <a:srgbClr val="D0D0D0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./ProjectSettings/ProjectVersion.txt</a:t>
            </a:r>
            <a:r>
              <a:rPr b="0" i="0" lang="en-US" sz="1600" u="none" cap="none" strike="noStrike">
                <a:solidFill>
                  <a:srgbClr val="C57633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600" u="none" cap="none" strike="noStrike">
              <a:solidFill>
                <a:srgbClr val="C57633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C57633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echo </a:t>
            </a:r>
            <a:r>
              <a:rPr b="0" i="0" lang="en-US" sz="1600" u="none" cap="none" strike="noStrike">
                <a:solidFill>
                  <a:srgbClr val="C9A26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"Found Unity version: </a:t>
            </a:r>
            <a:r>
              <a:rPr b="0" i="0" lang="en-US" sz="16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$unity_version</a:t>
            </a:r>
            <a:r>
              <a:rPr b="0" i="0" lang="en-US" sz="1600" u="none" cap="none" strike="noStrike">
                <a:solidFill>
                  <a:srgbClr val="C9A26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b="0" i="0" sz="1600" u="none" cap="none" strike="noStrike">
              <a:solidFill>
                <a:srgbClr val="C9A26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6C95EB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C95EB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elif [[ </a:t>
            </a:r>
            <a:r>
              <a:rPr b="0" i="0" lang="en-US" sz="1600" u="none" cap="none" strike="noStrike">
                <a:solidFill>
                  <a:srgbClr val="C9A26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US" sz="16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$OSTYPE</a:t>
            </a:r>
            <a:r>
              <a:rPr b="0" i="0" lang="en-US" sz="1600" u="none" cap="none" strike="noStrike">
                <a:solidFill>
                  <a:srgbClr val="C9A26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b="0" i="0" lang="en-US" sz="1600" u="none" cap="none" strike="noStrike">
                <a:solidFill>
                  <a:srgbClr val="6C95EB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b="0" i="0" lang="en-US" sz="1600" u="none" cap="none" strike="noStrike">
                <a:solidFill>
                  <a:srgbClr val="C9A26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"msys"</a:t>
            </a:r>
            <a:r>
              <a:rPr b="0" i="0" lang="en-US" sz="1600" u="none" cap="none" strike="noStrike">
                <a:solidFill>
                  <a:srgbClr val="D0D0D0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* </a:t>
            </a:r>
            <a:r>
              <a:rPr b="0" i="0" lang="en-US" sz="1600" u="none" cap="none" strike="noStrike">
                <a:solidFill>
                  <a:srgbClr val="6C95EB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]] &amp;&amp; </a:t>
            </a:r>
            <a:r>
              <a:rPr b="0" i="0" lang="en-US" sz="16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[ </a:t>
            </a:r>
            <a:r>
              <a:rPr b="0" i="0" lang="en-US" sz="1600" u="none" cap="none" strike="noStrike">
                <a:solidFill>
                  <a:srgbClr val="D0D0D0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-z </a:t>
            </a:r>
            <a:r>
              <a:rPr b="0" i="0" lang="en-US" sz="1600" u="none" cap="none" strike="noStrike">
                <a:solidFill>
                  <a:srgbClr val="C9A26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US" sz="16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$UNITY_EXECUTABLE</a:t>
            </a:r>
            <a:r>
              <a:rPr b="0" i="0" lang="en-US" sz="1600" u="none" cap="none" strike="noStrike">
                <a:solidFill>
                  <a:srgbClr val="C9A26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b="0" i="0" lang="en-US" sz="16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0" i="0" lang="en-US" sz="1600" u="none" cap="none" strike="noStrike">
                <a:solidFill>
                  <a:srgbClr val="D0D0D0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0" i="0" lang="en-US" sz="1600" u="none" cap="none" strike="noStrike">
                <a:solidFill>
                  <a:srgbClr val="6C95EB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endParaRPr b="0" i="0" sz="1600" u="none" cap="none" strike="noStrike">
              <a:solidFill>
                <a:srgbClr val="6C95EB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C95EB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6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unity_default_path</a:t>
            </a:r>
            <a:r>
              <a:rPr b="0" i="0" lang="en-US" sz="1600" u="none" cap="none" strike="noStrike">
                <a:solidFill>
                  <a:srgbClr val="D0D0D0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-US" sz="1600" u="none" cap="none" strike="noStrike">
                <a:solidFill>
                  <a:srgbClr val="C9A26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"C:/Program Files/Unity/Hub/Editor/</a:t>
            </a:r>
            <a:r>
              <a:rPr b="0" i="0" lang="en-US" sz="1600" u="none" cap="none" strike="noStrike">
                <a:solidFill>
                  <a:srgbClr val="6C95EB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0" i="0" lang="en-US" sz="16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0" i="0" lang="en-US" sz="1600" u="none" cap="none" strike="noStrike">
                <a:solidFill>
                  <a:srgbClr val="D0D0D0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unity_version</a:t>
            </a:r>
            <a:r>
              <a:rPr b="0" i="0" lang="en-US" sz="16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0" i="0" lang="en-US" sz="1600" u="none" cap="none" strike="noStrike">
                <a:solidFill>
                  <a:srgbClr val="C9A26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/Editor/Unity.exe"</a:t>
            </a:r>
            <a:endParaRPr b="0" i="0" sz="1600" u="none" cap="none" strike="noStrike">
              <a:solidFill>
                <a:srgbClr val="C9A26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C9A26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600" u="none" cap="none" strike="noStrike">
                <a:solidFill>
                  <a:srgbClr val="6C95EB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b="0" i="0" lang="en-US" sz="16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[ </a:t>
            </a:r>
            <a:r>
              <a:rPr b="0" i="0" lang="en-US" sz="1600" u="none" cap="none" strike="noStrike">
                <a:solidFill>
                  <a:srgbClr val="D0D0D0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-f </a:t>
            </a:r>
            <a:r>
              <a:rPr b="0" i="0" lang="en-US" sz="1600" u="none" cap="none" strike="noStrike">
                <a:solidFill>
                  <a:srgbClr val="C9A26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US" sz="1600" u="none" cap="none" strike="noStrike">
                <a:solidFill>
                  <a:srgbClr val="6C95EB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0" i="0" lang="en-US" sz="16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0" i="0" lang="en-US" sz="1600" u="none" cap="none" strike="noStrike">
                <a:solidFill>
                  <a:srgbClr val="D0D0D0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unity_default_path</a:t>
            </a:r>
            <a:r>
              <a:rPr b="0" i="0" lang="en-US" sz="16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0" i="0" lang="en-US" sz="1600" u="none" cap="none" strike="noStrike">
                <a:solidFill>
                  <a:srgbClr val="C9A26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b="0" i="0" lang="en-US" sz="16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0" i="0" lang="en-US" sz="1600" u="none" cap="none" strike="noStrike">
                <a:solidFill>
                  <a:srgbClr val="D0D0D0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0" i="0" lang="en-US" sz="1600" u="none" cap="none" strike="noStrike">
                <a:solidFill>
                  <a:srgbClr val="6C95EB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endParaRPr b="0" i="0" sz="1600" u="none" cap="none" strike="noStrike">
              <a:solidFill>
                <a:srgbClr val="6C95EB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C95EB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0" i="0" lang="en-US" sz="1600" u="none" cap="none" strike="noStrike">
                <a:solidFill>
                  <a:srgbClr val="C57633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export </a:t>
            </a:r>
            <a:r>
              <a:rPr b="0" i="0" lang="en-US" sz="16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UNITY_EXECUTABLE</a:t>
            </a:r>
            <a:r>
              <a:rPr b="0" i="0" lang="en-US" sz="1600" u="none" cap="none" strike="noStrike">
                <a:solidFill>
                  <a:srgbClr val="D0D0D0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-US" sz="1600" u="none" cap="none" strike="noStrike">
                <a:solidFill>
                  <a:srgbClr val="C9A26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US" sz="1600" u="none" cap="none" strike="noStrike">
                <a:solidFill>
                  <a:srgbClr val="6C95EB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0" i="0" lang="en-US" sz="16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0" i="0" lang="en-US" sz="1600" u="none" cap="none" strike="noStrike">
                <a:solidFill>
                  <a:srgbClr val="D0D0D0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unity_default_path</a:t>
            </a:r>
            <a:r>
              <a:rPr b="0" i="0" lang="en-US" sz="16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0" i="0" lang="en-US" sz="1600" u="none" cap="none" strike="noStrike">
                <a:solidFill>
                  <a:srgbClr val="C9A26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b="0" i="0" sz="1600" u="none" cap="none" strike="noStrike">
              <a:solidFill>
                <a:srgbClr val="C9A26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C9A26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0" i="0" lang="en-US" sz="1600" u="none" cap="none" strike="noStrike">
                <a:solidFill>
                  <a:srgbClr val="C57633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echo </a:t>
            </a:r>
            <a:r>
              <a:rPr b="0" i="0" lang="en-US" sz="1600" u="none" cap="none" strike="noStrike">
                <a:solidFill>
                  <a:srgbClr val="C9A26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"Found 'UNITY_EXECUTABLE': '</a:t>
            </a:r>
            <a:r>
              <a:rPr b="0" i="0" lang="en-US" sz="1600" u="none" cap="none" strike="noStrike">
                <a:solidFill>
                  <a:srgbClr val="6C95EB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0" i="0" lang="en-US" sz="16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0" i="0" lang="en-US" sz="1600" u="none" cap="none" strike="noStrike">
                <a:solidFill>
                  <a:srgbClr val="D0D0D0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UNITY_EXECUTABLE</a:t>
            </a:r>
            <a:r>
              <a:rPr b="0" i="0" lang="en-US" sz="16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0" i="0" lang="en-US" sz="1600" u="none" cap="none" strike="noStrike">
                <a:solidFill>
                  <a:srgbClr val="C9A26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'"</a:t>
            </a:r>
            <a:endParaRPr b="0" i="0" sz="1600" u="none" cap="none" strike="noStrike">
              <a:solidFill>
                <a:srgbClr val="C9A26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C9A26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600" u="none" cap="none" strike="noStrike">
                <a:solidFill>
                  <a:srgbClr val="6C95EB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b="0" i="0" sz="1600" u="none" cap="none" strike="noStrike">
              <a:solidFill>
                <a:srgbClr val="6C95EB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C95EB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0" i="0" lang="en-US" sz="1600" u="none" cap="none" strike="noStrike">
                <a:solidFill>
                  <a:srgbClr val="C57633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echo </a:t>
            </a:r>
            <a:r>
              <a:rPr b="0" i="0" lang="en-US" sz="1600" u="none" cap="none" strike="noStrike">
                <a:solidFill>
                  <a:srgbClr val="C9A26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"Expected to find unity at '</a:t>
            </a:r>
            <a:r>
              <a:rPr b="0" i="0" lang="en-US" sz="1600" u="none" cap="none" strike="noStrike">
                <a:solidFill>
                  <a:srgbClr val="6C95EB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0" i="0" lang="en-US" sz="16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0" i="0" lang="en-US" sz="1600" u="none" cap="none" strike="noStrike">
                <a:solidFill>
                  <a:srgbClr val="D0D0D0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unity_default_path</a:t>
            </a:r>
            <a:r>
              <a:rPr b="0" i="0" lang="en-US" sz="16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0" i="0" lang="en-US" sz="1600" u="none" cap="none" strike="noStrike">
                <a:solidFill>
                  <a:srgbClr val="C9A26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'. Please ensure Unity is installed and set 'UNITY_EXECUTABLE' env var to its location."</a:t>
            </a:r>
            <a:endParaRPr b="0" i="0" sz="1600" u="none" cap="none" strike="noStrike">
              <a:solidFill>
                <a:srgbClr val="C9A26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C9A26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0" i="0" lang="en-US" sz="1600" u="none" cap="none" strike="noStrike">
                <a:solidFill>
                  <a:srgbClr val="C57633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exit </a:t>
            </a:r>
            <a:r>
              <a:rPr b="0" i="0" lang="en-US" sz="1600" u="none" cap="none" strike="noStrike">
                <a:solidFill>
                  <a:srgbClr val="ED94C0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0" i="0" sz="1600" u="none" cap="none" strike="noStrike">
              <a:solidFill>
                <a:srgbClr val="ED94C0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ED94C0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600" u="none" cap="none" strike="noStrike">
                <a:solidFill>
                  <a:srgbClr val="6C95EB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fi</a:t>
            </a:r>
            <a:endParaRPr b="0" i="0" sz="1600" u="none" cap="none" strike="noStrike">
              <a:solidFill>
                <a:srgbClr val="6C95EB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410a4dab5c_0_21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 sz="2200"/>
              <a:t>build.sh</a:t>
            </a:r>
            <a:endParaRPr sz="2200"/>
          </a:p>
        </p:txBody>
      </p:sp>
      <p:sp>
        <p:nvSpPr>
          <p:cNvPr id="319" name="Google Shape;319;g2410a4dab5c_0_21"/>
          <p:cNvSpPr txBox="1"/>
          <p:nvPr/>
        </p:nvSpPr>
        <p:spPr>
          <a:xfrm>
            <a:off x="481925" y="1598575"/>
            <a:ext cx="16805100" cy="78039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D0D0D0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  <a:endParaRPr b="1" i="0" sz="1500" u="none" cap="none" strike="noStrike">
              <a:solidFill>
                <a:srgbClr val="D0D0D0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D0D0D0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C57633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set </a:t>
            </a:r>
            <a:r>
              <a:rPr b="0" i="0" lang="en-US" sz="1500" u="none" cap="none" strike="noStrike">
                <a:solidFill>
                  <a:srgbClr val="D0D0D0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-x</a:t>
            </a:r>
            <a:endParaRPr b="0" i="0" sz="1500" u="none" cap="none" strike="noStrike">
              <a:solidFill>
                <a:srgbClr val="D0D0D0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D0D0D0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C57633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echo </a:t>
            </a:r>
            <a:r>
              <a:rPr b="0" i="0" lang="en-US" sz="1500" u="none" cap="none" strike="noStrike">
                <a:solidFill>
                  <a:srgbClr val="C9A26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"Building for </a:t>
            </a:r>
            <a:r>
              <a:rPr b="0" i="0" lang="en-US" sz="15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$BUILD_TARGET</a:t>
            </a:r>
            <a:r>
              <a:rPr b="0" i="0" lang="en-US" sz="1500" u="none" cap="none" strike="noStrike">
                <a:solidFill>
                  <a:srgbClr val="C9A26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b="0" i="0" sz="1500" u="none" cap="none" strike="noStrike">
              <a:solidFill>
                <a:srgbClr val="C9A26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C57633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trap </a:t>
            </a:r>
            <a:r>
              <a:rPr b="0" i="0" lang="en-US" sz="1500" u="none" cap="none" strike="noStrike">
                <a:solidFill>
                  <a:srgbClr val="C9A26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'kill $(jobs -pr)' </a:t>
            </a:r>
            <a:r>
              <a:rPr b="0" i="0" lang="en-US" sz="1500" u="none" cap="none" strike="noStrike">
                <a:solidFill>
                  <a:srgbClr val="D0D0D0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SIGINT SIGTERM</a:t>
            </a:r>
            <a:endParaRPr b="0" i="0" sz="1500" u="none" cap="none" strike="noStrike">
              <a:solidFill>
                <a:srgbClr val="D0D0D0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C57633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export </a:t>
            </a:r>
            <a:r>
              <a:rPr b="0" i="0" lang="en-US" sz="15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BUILD_PATH</a:t>
            </a:r>
            <a:r>
              <a:rPr b="0" i="0" lang="en-US" sz="1500" u="none" cap="none" strike="noStrike">
                <a:solidFill>
                  <a:srgbClr val="D0D0D0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=C:/Builds/</a:t>
            </a:r>
            <a:r>
              <a:rPr b="0" i="0" lang="en-US" sz="15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$BUILD_TARGET</a:t>
            </a:r>
            <a:r>
              <a:rPr b="0" i="0" lang="en-US" sz="1500" u="none" cap="none" strike="noStrike">
                <a:solidFill>
                  <a:srgbClr val="D0D0D0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endParaRPr b="0" i="0" sz="1500" u="none" cap="none" strike="noStrike">
              <a:solidFill>
                <a:srgbClr val="D0D0D0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C57633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mkdir </a:t>
            </a:r>
            <a:r>
              <a:rPr b="0" i="0" lang="en-US" sz="1500" u="none" cap="none" strike="noStrike">
                <a:solidFill>
                  <a:srgbClr val="D0D0D0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-p </a:t>
            </a:r>
            <a:r>
              <a:rPr b="0" i="0" lang="en-US" sz="15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$BUILD_PATH</a:t>
            </a:r>
            <a:endParaRPr b="0" i="0" sz="15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1" lang="en-US" sz="1500" u="none" cap="none" strike="noStrike">
                <a:solidFill>
                  <a:srgbClr val="85C46C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# Being logged in to the unity hub with a valid license will work, if you're running on a machine that you can't log in with,</a:t>
            </a:r>
            <a:endParaRPr b="0" i="1" sz="1500" u="none" cap="none" strike="noStrike">
              <a:solidFill>
                <a:srgbClr val="85C46C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1" lang="en-US" sz="1500" u="none" cap="none" strike="noStrike">
                <a:solidFill>
                  <a:srgbClr val="85C46C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# you can activate with a manual activation file like this https://docs.unity3d.com/Manual/ManualActivationCmdWin.html</a:t>
            </a:r>
            <a:endParaRPr b="0" i="1" sz="1500" u="none" cap="none" strike="noStrike">
              <a:solidFill>
                <a:srgbClr val="85C46C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1" sz="1500" u="none" cap="none" strike="noStrike">
              <a:solidFill>
                <a:srgbClr val="85C46C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C57633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"${UNITY_EXECUTABLE}" </a:t>
            </a:r>
            <a:r>
              <a:rPr b="0" i="0" lang="en-US" sz="1500" u="none" cap="none" strike="noStrike">
                <a:solidFill>
                  <a:srgbClr val="D0D0D0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-projectPath </a:t>
            </a:r>
            <a:r>
              <a:rPr b="0" i="0" lang="en-US" sz="15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$PROJECT_DIR </a:t>
            </a:r>
            <a:r>
              <a:rPr b="0" i="0" lang="en-US" sz="1500" u="none" cap="none" strike="noStrike">
                <a:solidFill>
                  <a:srgbClr val="D0D0D0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-quit -batchmode -nographics -buildTarget </a:t>
            </a:r>
            <a:r>
              <a:rPr b="0" i="0" lang="en-US" sz="15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$BUILD_TARGET</a:t>
            </a:r>
            <a:r>
              <a:rPr b="0" i="0" lang="en-US" sz="1500" u="none" cap="none" strike="noStrike">
                <a:solidFill>
                  <a:srgbClr val="D0D0D0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\</a:t>
            </a:r>
            <a:endParaRPr b="0" i="0" sz="1500" u="none" cap="none" strike="noStrike">
              <a:solidFill>
                <a:srgbClr val="D0D0D0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D0D0D0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-customBuildName </a:t>
            </a:r>
            <a:r>
              <a:rPr b="0" i="0" lang="en-US" sz="15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$BUILD_NAME</a:t>
            </a:r>
            <a:r>
              <a:rPr b="0" i="0" lang="en-US" sz="1500" u="none" cap="none" strike="noStrike">
                <a:solidFill>
                  <a:srgbClr val="D0D0D0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\</a:t>
            </a:r>
            <a:endParaRPr b="0" i="0" sz="1500" u="none" cap="none" strike="noStrike">
              <a:solidFill>
                <a:srgbClr val="D0D0D0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D0D0D0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-customBuildPath </a:t>
            </a:r>
            <a:r>
              <a:rPr b="0" i="0" lang="en-US" sz="15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$BUILD_PATH</a:t>
            </a:r>
            <a:r>
              <a:rPr b="0" i="0" lang="en-US" sz="1500" u="none" cap="none" strike="noStrike">
                <a:solidFill>
                  <a:srgbClr val="D0D0D0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\</a:t>
            </a:r>
            <a:endParaRPr b="0" i="0" sz="1500" u="none" cap="none" strike="noStrike">
              <a:solidFill>
                <a:srgbClr val="D0D0D0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D0D0D0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-executeMethod </a:t>
            </a:r>
            <a:r>
              <a:rPr b="0" i="0" lang="en-US" sz="15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$BUILD_METHOD</a:t>
            </a:r>
            <a:r>
              <a:rPr b="0" i="0" lang="en-US" sz="1500" u="none" cap="none" strike="noStrike">
                <a:solidFill>
                  <a:srgbClr val="D0D0D0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\</a:t>
            </a:r>
            <a:endParaRPr b="0" i="0" sz="1500" u="none" cap="none" strike="noStrike">
              <a:solidFill>
                <a:srgbClr val="D0D0D0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D0D0D0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-logFile </a:t>
            </a:r>
            <a:r>
              <a:rPr b="0" i="0" lang="en-US" sz="1500" u="none" cap="none" strike="noStrike">
                <a:solidFill>
                  <a:srgbClr val="C9A26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US" sz="15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$LOGFILE</a:t>
            </a:r>
            <a:r>
              <a:rPr b="0" i="0" lang="en-US" sz="1500" u="none" cap="none" strike="noStrike">
                <a:solidFill>
                  <a:srgbClr val="C9A26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b="0" i="0" lang="en-US" sz="1500" u="none" cap="none" strike="noStrike">
                <a:solidFill>
                  <a:srgbClr val="D0D0D0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endParaRPr b="0" i="0" sz="1500" u="none" cap="none" strike="noStrike">
              <a:solidFill>
                <a:srgbClr val="D0D0D0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unitypid</a:t>
            </a:r>
            <a:r>
              <a:rPr b="0" i="0" lang="en-US" sz="1500" u="none" cap="none" strike="noStrike">
                <a:solidFill>
                  <a:srgbClr val="D0D0D0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-US" sz="15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$!  </a:t>
            </a:r>
            <a:r>
              <a:rPr b="0" i="1" lang="en-US" sz="1500" u="none" cap="none" strike="noStrike">
                <a:solidFill>
                  <a:srgbClr val="85C46C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# Process ID of the most recently executed background pipeline (unity)</a:t>
            </a:r>
            <a:endParaRPr b="0" i="1" sz="1500" u="none" cap="none" strike="noStrike">
              <a:solidFill>
                <a:srgbClr val="85C46C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1" sz="1500" u="none" cap="none" strike="noStrike">
              <a:solidFill>
                <a:srgbClr val="85C46C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C57633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tail </a:t>
            </a:r>
            <a:r>
              <a:rPr b="0" i="0" lang="en-US" sz="1500" u="none" cap="none" strike="noStrike">
                <a:solidFill>
                  <a:srgbClr val="D0D0D0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-f -n +0 </a:t>
            </a:r>
            <a:r>
              <a:rPr b="0" i="0" lang="en-US" sz="1500" u="none" cap="none" strike="noStrike">
                <a:solidFill>
                  <a:srgbClr val="C9A26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US" sz="15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$LOGFILE</a:t>
            </a:r>
            <a:r>
              <a:rPr b="0" i="0" lang="en-US" sz="1500" u="none" cap="none" strike="noStrike">
                <a:solidFill>
                  <a:srgbClr val="C9A26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b="0" i="0" lang="en-US" sz="1500" u="none" cap="none" strike="noStrike">
                <a:solidFill>
                  <a:srgbClr val="D0D0D0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endParaRPr b="0" i="0" sz="1500" u="none" cap="none" strike="noStrike">
              <a:solidFill>
                <a:srgbClr val="D0D0D0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tailpid</a:t>
            </a:r>
            <a:r>
              <a:rPr b="0" i="0" lang="en-US" sz="1500" u="none" cap="none" strike="noStrike">
                <a:solidFill>
                  <a:srgbClr val="D0D0D0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-US" sz="15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$!</a:t>
            </a:r>
            <a:endParaRPr b="0" i="0" sz="15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C57633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wait </a:t>
            </a:r>
            <a:r>
              <a:rPr b="0" i="0" lang="en-US" sz="15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$unitypid </a:t>
            </a:r>
            <a:r>
              <a:rPr b="0" i="1" lang="en-US" sz="1500" u="none" cap="none" strike="noStrike">
                <a:solidFill>
                  <a:srgbClr val="85C46C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# Wait for Unity to finish</a:t>
            </a:r>
            <a:endParaRPr b="0" i="1" sz="1500" u="none" cap="none" strike="noStrike">
              <a:solidFill>
                <a:srgbClr val="85C46C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unityreturn</a:t>
            </a:r>
            <a:r>
              <a:rPr b="0" i="0" lang="en-US" sz="1500" u="none" cap="none" strike="noStrike">
                <a:solidFill>
                  <a:srgbClr val="D0D0D0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-US" sz="15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$?</a:t>
            </a:r>
            <a:endParaRPr b="0" i="0" sz="15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6C95EB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C57633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ls </a:t>
            </a:r>
            <a:r>
              <a:rPr b="0" i="0" lang="en-US" sz="1500" u="none" cap="none" strike="noStrike">
                <a:solidFill>
                  <a:srgbClr val="D0D0D0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-la </a:t>
            </a:r>
            <a:r>
              <a:rPr b="0" i="0" lang="en-US" sz="15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$BUILD_PATH</a:t>
            </a:r>
            <a:endParaRPr b="0" i="0" sz="15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[ </a:t>
            </a:r>
            <a:r>
              <a:rPr b="0" i="0" lang="en-US" sz="1500" u="none" cap="none" strike="noStrike">
                <a:solidFill>
                  <a:srgbClr val="D0D0D0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-n </a:t>
            </a:r>
            <a:r>
              <a:rPr b="0" i="0" lang="en-US" sz="1500" u="none" cap="none" strike="noStrike">
                <a:solidFill>
                  <a:srgbClr val="C9A26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US" sz="1500" u="none" cap="none" strike="noStrike">
                <a:solidFill>
                  <a:srgbClr val="6C95EB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0" i="0" lang="en-US" sz="1500" u="none" cap="none" strike="noStrike">
                <a:solidFill>
                  <a:srgbClr val="C57633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(ls </a:t>
            </a:r>
            <a:r>
              <a:rPr b="0" i="0" lang="en-US" sz="1500" u="none" cap="none" strike="noStrike">
                <a:solidFill>
                  <a:srgbClr val="D0D0D0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-A </a:t>
            </a:r>
            <a:r>
              <a:rPr b="0" i="0" lang="en-US" sz="15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$BUILD_PATH</a:t>
            </a:r>
            <a:r>
              <a:rPr b="0" i="0" lang="en-US" sz="1500" u="none" cap="none" strike="noStrike">
                <a:solidFill>
                  <a:srgbClr val="C57633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0" i="0" lang="en-US" sz="1500" u="none" cap="none" strike="noStrike">
                <a:solidFill>
                  <a:srgbClr val="C9A26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b="0" i="0" lang="en-US" sz="15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b="0" i="1" lang="en-US" sz="1500" u="none" cap="none" strike="noStrike">
                <a:solidFill>
                  <a:srgbClr val="85C46C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# fail job if build folder is empty</a:t>
            </a:r>
            <a:endParaRPr b="0" i="1" sz="1500" u="none" cap="none" strike="noStrike">
              <a:solidFill>
                <a:srgbClr val="85C46C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1" sz="1500" u="none" cap="none" strike="noStrike">
              <a:solidFill>
                <a:srgbClr val="85C46C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C57633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kill </a:t>
            </a:r>
            <a:r>
              <a:rPr b="0" i="0" lang="en-US" sz="15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$tailpid </a:t>
            </a:r>
            <a:r>
              <a:rPr b="0" i="1" lang="en-US" sz="1500" u="none" cap="none" strike="noStrike">
                <a:solidFill>
                  <a:srgbClr val="85C46C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# Kill tail now that Unity has finished writing log messages.</a:t>
            </a:r>
            <a:endParaRPr b="0" i="1" sz="1500" u="none" cap="none" strike="noStrike">
              <a:solidFill>
                <a:srgbClr val="85C46C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C57633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wait </a:t>
            </a:r>
            <a:r>
              <a:rPr b="0" i="1" lang="en-US" sz="1500" u="none" cap="none" strike="noStrike">
                <a:solidFill>
                  <a:srgbClr val="85C46C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# wait until all processes from this script have finished themselves</a:t>
            </a:r>
            <a:endParaRPr b="0" i="1" sz="1500" u="none" cap="none" strike="noStrike">
              <a:solidFill>
                <a:srgbClr val="85C46C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1" sz="1500" u="none" cap="none" strike="noStrike">
              <a:solidFill>
                <a:srgbClr val="85C46C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1" lang="en-US" sz="1500" u="none" cap="none" strike="noStrike">
                <a:solidFill>
                  <a:srgbClr val="85C46C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# Remove temp file</a:t>
            </a:r>
            <a:endParaRPr b="0" i="1" sz="1500" u="none" cap="none" strike="noStrike">
              <a:solidFill>
                <a:srgbClr val="85C46C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C57633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rm </a:t>
            </a:r>
            <a:r>
              <a:rPr b="0" i="0" lang="en-US" sz="15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$LOGFILE</a:t>
            </a:r>
            <a:endParaRPr b="0" i="0" sz="15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C57633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exit </a:t>
            </a:r>
            <a:r>
              <a:rPr b="0" i="0" lang="en-US" sz="15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$unityreturn</a:t>
            </a:r>
            <a:endParaRPr b="0" i="0" sz="15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0" name="Google Shape;320;g2410a4dab5c_0_21"/>
          <p:cNvSpPr txBox="1"/>
          <p:nvPr/>
        </p:nvSpPr>
        <p:spPr>
          <a:xfrm>
            <a:off x="11246525" y="4866200"/>
            <a:ext cx="3058200" cy="81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SIGINT - Signal Interrupt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SIGTERM - Signal Terminate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82b545e7d1_0_2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/>
              <a:t>Unity Licensing</a:t>
            </a:r>
            <a:endParaRPr/>
          </a:p>
        </p:txBody>
      </p:sp>
      <p:sp>
        <p:nvSpPr>
          <p:cNvPr id="326" name="Google Shape;326;g282b545e7d1_0_2"/>
          <p:cNvSpPr txBox="1"/>
          <p:nvPr/>
        </p:nvSpPr>
        <p:spPr>
          <a:xfrm>
            <a:off x="1641625" y="3273150"/>
            <a:ext cx="15676500" cy="11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Register</a:t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"&lt;editor-installation-location&gt;" -batchmode -username name@example.com -password XXXXXXXXXXXXX -serial E3-XXXX-XXXX-XXXX-XXXX-XXXX -quit</a:t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Release</a:t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"&lt;editor-installation-location&gt;" -quit -batchmode -returnlicense -username name@example.com -password XXXXXXXXXXXXX</a:t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27" name="Google Shape;327;g282b545e7d1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19675" y="5122975"/>
            <a:ext cx="8248650" cy="38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478ce9eab6_0_6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/>
              <a:t>Arcane Knowledge</a:t>
            </a:r>
            <a:endParaRPr/>
          </a:p>
        </p:txBody>
      </p:sp>
      <p:pic>
        <p:nvPicPr>
          <p:cNvPr id="333" name="Google Shape;333;g2478ce9eab6_0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22388" y="3260938"/>
            <a:ext cx="8691553" cy="548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g2478ce9eab6_0_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85293" y="4002800"/>
            <a:ext cx="6765770" cy="147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g2478ce9eab6_0_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67700" y="3899600"/>
            <a:ext cx="7800975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456a35ff71_0_11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>
                <a:latin typeface="Alegreya Sans SC Black"/>
                <a:ea typeface="Alegreya Sans SC Black"/>
                <a:cs typeface="Alegreya Sans SC Black"/>
                <a:sym typeface="Alegreya Sans SC Black"/>
              </a:rPr>
              <a:t>Recap</a:t>
            </a:r>
            <a:endParaRPr>
              <a:latin typeface="Alegreya Sans SC Black"/>
              <a:ea typeface="Alegreya Sans SC Black"/>
              <a:cs typeface="Alegreya Sans SC Black"/>
              <a:sym typeface="Alegreya Sans SC Black"/>
            </a:endParaRPr>
          </a:p>
        </p:txBody>
      </p:sp>
      <p:sp>
        <p:nvSpPr>
          <p:cNvPr id="341" name="Google Shape;341;g2456a35ff71_0_11"/>
          <p:cNvSpPr txBox="1"/>
          <p:nvPr/>
        </p:nvSpPr>
        <p:spPr>
          <a:xfrm>
            <a:off x="2303325" y="3636825"/>
            <a:ext cx="13612200" cy="48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CI Tools are just interfaces for executing scripts</a:t>
            </a:r>
            <a:endParaRPr b="0" i="0" sz="19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The groovy pipeline is just the glue between scripts</a:t>
            </a:r>
            <a:endParaRPr b="0" i="0" sz="19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Find the balance between manual work and automation</a:t>
            </a:r>
            <a:endParaRPr b="0" i="0" sz="19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(Windows) - Jenkins as an automatic service may fail when compiling shaders. Launch from a bat file on startup instead.</a:t>
            </a:r>
            <a:endParaRPr b="0" i="0" sz="19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40dcb7d2c8_0_0"/>
          <p:cNvSpPr txBox="1"/>
          <p:nvPr/>
        </p:nvSpPr>
        <p:spPr>
          <a:xfrm>
            <a:off x="1552150" y="3429001"/>
            <a:ext cx="11259900" cy="45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aleway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Getting Online</a:t>
            </a:r>
            <a:endParaRPr b="0" i="0" sz="2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aleway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Git Hooks</a:t>
            </a:r>
            <a:endParaRPr b="0" i="0" sz="2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aleway"/>
              <a:buChar char="○"/>
            </a:pPr>
            <a:r>
              <a:rPr b="0" i="0" lang="en-US" sz="2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Listen to the repo and build on update</a:t>
            </a:r>
            <a:endParaRPr b="0" i="0" sz="2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aleway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Slack Integration</a:t>
            </a:r>
            <a:endParaRPr b="0" i="0" sz="2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aleway"/>
              <a:buChar char="○"/>
            </a:pPr>
            <a:r>
              <a:rPr b="0" i="0" lang="en-US" sz="2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Post build progress notifications to a slack channel</a:t>
            </a:r>
            <a:endParaRPr b="0" i="0" sz="2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aleway"/>
              <a:buChar char="○"/>
            </a:pPr>
            <a:r>
              <a:rPr b="0" i="0" lang="en-US" sz="2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Send a command on a slack channel to trigger a build of a specific branch/commit</a:t>
            </a:r>
            <a:endParaRPr b="0" i="0" sz="2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More cleanup</a:t>
            </a:r>
            <a:endParaRPr b="0" i="0" sz="20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○"/>
            </a:pPr>
            <a:r>
              <a:rPr b="0" i="0" lang="en-US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 Zip the build up once it’s done so it takes up less hard drive space (7Zip has a CLI version that comes in really handy</a:t>
            </a:r>
            <a:endParaRPr b="0" i="0" sz="20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Cache the library folder to speed up import times/set up a unity accelerator server</a:t>
            </a:r>
            <a:endParaRPr b="0" i="0" sz="20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Oauth Login through github or google instead of Jenkins Account</a:t>
            </a:r>
            <a:endParaRPr b="0" i="0" sz="20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47" name="Google Shape;347;g240dcb7d2c8_0_0"/>
          <p:cNvSpPr txBox="1"/>
          <p:nvPr>
            <p:ph type="ctrTitle"/>
          </p:nvPr>
        </p:nvSpPr>
        <p:spPr>
          <a:xfrm>
            <a:off x="1552150" y="1959000"/>
            <a:ext cx="53382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>
                <a:latin typeface="Alegreya Sans SC Black"/>
                <a:ea typeface="Alegreya Sans SC Black"/>
                <a:cs typeface="Alegreya Sans SC Black"/>
                <a:sym typeface="Alegreya Sans SC Black"/>
              </a:rPr>
              <a:t>Extra Special Sauce</a:t>
            </a:r>
            <a:endParaRPr>
              <a:latin typeface="Alegreya Sans SC Black"/>
              <a:ea typeface="Alegreya Sans SC Black"/>
              <a:cs typeface="Alegreya Sans SC Black"/>
              <a:sym typeface="Alegreya Sans SC Black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410a4dab5c_0_41"/>
          <p:cNvSpPr txBox="1"/>
          <p:nvPr/>
        </p:nvSpPr>
        <p:spPr>
          <a:xfrm>
            <a:off x="6404675" y="3678738"/>
            <a:ext cx="9131700" cy="5694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85C46C"/>
                </a:solidFill>
                <a:latin typeface="Arial"/>
                <a:ea typeface="Arial"/>
                <a:cs typeface="Arial"/>
                <a:sym typeface="Arial"/>
              </a:rPr>
              <a:t>ngrok http --domain=my-static-domain.ngrok-free.app 8080</a:t>
            </a:r>
            <a:endParaRPr b="0" i="0" sz="2500" u="none" cap="none" strike="noStrike">
              <a:solidFill>
                <a:srgbClr val="85C4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g2410a4dab5c_0_41"/>
          <p:cNvSpPr txBox="1"/>
          <p:nvPr/>
        </p:nvSpPr>
        <p:spPr>
          <a:xfrm>
            <a:off x="1371600" y="2130425"/>
            <a:ext cx="5307300" cy="8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Alegreya Sans SC Black"/>
                <a:ea typeface="Alegreya Sans SC Black"/>
                <a:cs typeface="Alegreya Sans SC Black"/>
                <a:sym typeface="Alegreya Sans SC Black"/>
              </a:rPr>
              <a:t>Getting Online</a:t>
            </a:r>
            <a:endParaRPr b="0" i="0" sz="4800" u="none" cap="none" strike="noStrike">
              <a:solidFill>
                <a:srgbClr val="000000"/>
              </a:solidFill>
              <a:latin typeface="Alegreya Sans SC Black"/>
              <a:ea typeface="Alegreya Sans SC Black"/>
              <a:cs typeface="Alegreya Sans SC Black"/>
              <a:sym typeface="Alegreya Sans SC Black"/>
            </a:endParaRPr>
          </a:p>
        </p:txBody>
      </p:sp>
      <p:pic>
        <p:nvPicPr>
          <p:cNvPr id="354" name="Google Shape;354;g2410a4dab5c_0_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2600" y="3330025"/>
            <a:ext cx="2743200" cy="12668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5" name="Google Shape;355;g2410a4dab5c_0_41"/>
          <p:cNvGrpSpPr/>
          <p:nvPr/>
        </p:nvGrpSpPr>
        <p:grpSpPr>
          <a:xfrm>
            <a:off x="9166825" y="5141475"/>
            <a:ext cx="7012100" cy="3772250"/>
            <a:chOff x="8146925" y="2290050"/>
            <a:chExt cx="7012100" cy="3772250"/>
          </a:xfrm>
        </p:grpSpPr>
        <p:sp>
          <p:nvSpPr>
            <p:cNvPr id="356" name="Google Shape;356;g2410a4dab5c_0_41"/>
            <p:cNvSpPr txBox="1"/>
            <p:nvPr/>
          </p:nvSpPr>
          <p:spPr>
            <a:xfrm>
              <a:off x="8156425" y="2799200"/>
              <a:ext cx="7002600" cy="3263100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b="1" i="0" lang="en-US" sz="25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version</a:t>
              </a:r>
              <a:r>
                <a:rPr b="0" i="0" lang="en-US" sz="25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: "2"</a:t>
              </a:r>
              <a:endPara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b="1" i="0" lang="en-US" sz="25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authtoken</a:t>
              </a:r>
              <a:r>
                <a:rPr b="0" i="0" lang="en-US" sz="25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: lmaoyourenotgettingmytoken</a:t>
              </a:r>
              <a:endPara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b="1" i="0" lang="en-US" sz="25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tunnels</a:t>
              </a:r>
              <a:r>
                <a:rPr b="0" i="0" lang="en-US" sz="25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:</a:t>
              </a:r>
              <a:endPara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b="0" i="0" lang="en-US" sz="25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r>
                <a:rPr b="1" i="0" lang="en-US" sz="25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jenkins</a:t>
              </a:r>
              <a:r>
                <a:rPr b="0" i="0" lang="en-US" sz="25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:</a:t>
              </a:r>
              <a:endPara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b="0" i="0" lang="en-US" sz="25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	</a:t>
              </a:r>
              <a:r>
                <a:rPr b="1" i="0" lang="en-US" sz="25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proto</a:t>
              </a:r>
              <a:r>
                <a:rPr b="0" i="0" lang="en-US" sz="25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: http</a:t>
              </a:r>
              <a:endPara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b="0" i="0" lang="en-US" sz="25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	</a:t>
              </a:r>
              <a:r>
                <a:rPr b="1" i="0" lang="en-US" sz="25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addr</a:t>
              </a:r>
              <a:r>
                <a:rPr b="0" i="0" lang="en-US" sz="25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: 8080</a:t>
              </a:r>
              <a:endPara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b="0" i="0" lang="en-US" sz="25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	</a:t>
              </a:r>
              <a:r>
                <a:rPr b="1" i="0" lang="en-US" sz="25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schemes</a:t>
              </a:r>
              <a:r>
                <a:rPr b="0" i="0" lang="en-US" sz="25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: [https]</a:t>
              </a:r>
              <a:endPara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b="0" i="0" lang="en-US" sz="25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	</a:t>
              </a:r>
              <a:r>
                <a:rPr b="1" i="0" lang="en-US" sz="25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domain</a:t>
              </a:r>
              <a:r>
                <a:rPr b="0" i="0" lang="en-US" sz="25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: my-static-domain.ngrok-free.app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g2410a4dab5c_0_41"/>
            <p:cNvSpPr txBox="1"/>
            <p:nvPr/>
          </p:nvSpPr>
          <p:spPr>
            <a:xfrm>
              <a:off x="8146925" y="2290050"/>
              <a:ext cx="3789600" cy="40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393A34"/>
                  </a:solidFill>
                  <a:latin typeface="Arial"/>
                  <a:ea typeface="Arial"/>
                  <a:cs typeface="Arial"/>
                  <a:sym typeface="Arial"/>
                </a:rPr>
                <a:t>%localappdata%\ngrok\ngrok.yml</a:t>
              </a:r>
              <a:endParaRPr b="0" i="0" sz="19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358" name="Google Shape;358;g2410a4dab5c_0_41"/>
          <p:cNvSpPr txBox="1"/>
          <p:nvPr/>
        </p:nvSpPr>
        <p:spPr>
          <a:xfrm>
            <a:off x="699575" y="7083350"/>
            <a:ext cx="8075700" cy="5541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85C46C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100" u="none" cap="none" strike="noStrike">
                <a:solidFill>
                  <a:srgbClr val="85C46C"/>
                </a:solidFill>
                <a:latin typeface="Arial"/>
                <a:ea typeface="Arial"/>
                <a:cs typeface="Arial"/>
                <a:sym typeface="Arial"/>
              </a:rPr>
              <a:t>ngrok service install --config %localappdata%\ngrok\ngrok.yml</a:t>
            </a:r>
            <a:endParaRPr b="0" i="0" sz="2100" u="none" cap="none" strike="noStrike">
              <a:solidFill>
                <a:srgbClr val="85C46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3" name="Google Shape;363;g240dcb7d2c8_0_10"/>
          <p:cNvGrpSpPr/>
          <p:nvPr/>
        </p:nvGrpSpPr>
        <p:grpSpPr>
          <a:xfrm>
            <a:off x="3881850" y="3586550"/>
            <a:ext cx="9811341" cy="3113913"/>
            <a:chOff x="6095563" y="2296675"/>
            <a:chExt cx="9811341" cy="3113913"/>
          </a:xfrm>
        </p:grpSpPr>
        <p:pic>
          <p:nvPicPr>
            <p:cNvPr id="364" name="Google Shape;364;g240dcb7d2c8_0_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095563" y="3036763"/>
              <a:ext cx="9811341" cy="2373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5" name="Google Shape;365;g240dcb7d2c8_0_10"/>
            <p:cNvSpPr txBox="1"/>
            <p:nvPr/>
          </p:nvSpPr>
          <p:spPr>
            <a:xfrm>
              <a:off x="6099550" y="2296675"/>
              <a:ext cx="4195200" cy="48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sng" cap="none" strike="noStrike">
                  <a:solidFill>
                    <a:schemeClr val="hlink"/>
                  </a:solidFill>
                  <a:latin typeface="Raleway"/>
                  <a:ea typeface="Raleway"/>
                  <a:cs typeface="Raleway"/>
                  <a:sym typeface="Raleway"/>
                  <a:hlinkClick r:id="rId4"/>
                </a:rPr>
                <a:t>https://github.com/settings/tokens</a:t>
              </a:r>
              <a:r>
                <a:rPr b="0" i="0" lang="en-US" sz="1600" u="none" cap="none" strike="noStrike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 </a:t>
              </a:r>
              <a:endParaRPr b="0" i="0" sz="16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366" name="Google Shape;366;g240dcb7d2c8_0_10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/>
              <a:t>Git hooks</a:t>
            </a:r>
            <a:endParaRPr/>
          </a:p>
        </p:txBody>
      </p:sp>
      <p:pic>
        <p:nvPicPr>
          <p:cNvPr id="367" name="Google Shape;367;g240dcb7d2c8_0_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90863" y="4084925"/>
            <a:ext cx="8243426" cy="2829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g240dcb7d2c8_0_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25363" y="3428988"/>
            <a:ext cx="11174444" cy="434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g240dcb7d2c8_0_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938700" y="4264463"/>
            <a:ext cx="5102295" cy="2960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g240dcb7d2c8_0_1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543762" y="3954088"/>
            <a:ext cx="4893515" cy="296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82b545e7d1_0_19"/>
          <p:cNvSpPr txBox="1"/>
          <p:nvPr>
            <p:ph type="ctrTitle"/>
          </p:nvPr>
        </p:nvSpPr>
        <p:spPr>
          <a:xfrm>
            <a:off x="0" y="153337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/>
              <a:t>Cleanup</a:t>
            </a:r>
            <a:endParaRPr/>
          </a:p>
        </p:txBody>
      </p:sp>
      <p:sp>
        <p:nvSpPr>
          <p:cNvPr id="376" name="Google Shape;376;g282b545e7d1_0_19"/>
          <p:cNvSpPr txBox="1"/>
          <p:nvPr/>
        </p:nvSpPr>
        <p:spPr>
          <a:xfrm>
            <a:off x="1712550" y="2718050"/>
            <a:ext cx="12317700" cy="63417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D0D0D0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stage</a:t>
            </a:r>
            <a:r>
              <a:rPr b="0" i="0" lang="en-US" sz="16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b="0" i="0" lang="en-US" sz="1600" u="none" cap="none" strike="noStrike">
                <a:solidFill>
                  <a:srgbClr val="C9A26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Cleanup</a:t>
            </a:r>
            <a:r>
              <a:rPr b="0" i="0" lang="en-US" sz="16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') </a:t>
            </a:r>
            <a:r>
              <a:rPr b="0" i="0" lang="en-US" sz="1600" u="none" cap="none" strike="noStrike">
                <a:solidFill>
                  <a:srgbClr val="D0D0D0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600" u="none" cap="none" strike="noStrike">
              <a:solidFill>
                <a:srgbClr val="D0D0D0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D0D0D0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steps {</a:t>
            </a:r>
            <a:endParaRPr b="0" i="0" sz="1600" u="none" cap="none" strike="noStrike">
              <a:solidFill>
                <a:srgbClr val="D0D0D0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D0D0D0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  bat </a:t>
            </a:r>
            <a:r>
              <a:rPr b="0" i="0" lang="en-US" sz="16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b="0" i="0" sz="16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C9A26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    "</a:t>
            </a:r>
            <a:r>
              <a:rPr b="0" i="0" lang="en-US" sz="16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b="0" i="0" lang="en-US" sz="1600" u="none" cap="none" strike="noStrike">
                <a:solidFill>
                  <a:srgbClr val="C9A26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ZIP_EXE</a:t>
            </a:r>
            <a:r>
              <a:rPr b="0" i="0" lang="en-US" sz="16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0" i="0" lang="en-US" sz="1600" u="none" cap="none" strike="noStrike">
                <a:solidFill>
                  <a:srgbClr val="C9A26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" a "</a:t>
            </a:r>
            <a:r>
              <a:rPr b="0" i="0" lang="en-US" sz="16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b="0" i="0" lang="en-US" sz="1600" u="none" cap="none" strike="noStrike">
                <a:solidFill>
                  <a:srgbClr val="C9A26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CLOUDFOLDER</a:t>
            </a:r>
            <a:r>
              <a:rPr b="0" i="0" lang="en-US" sz="16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i="0" lang="en-US" sz="1600" u="none" cap="none" strike="noStrike">
                <a:solidFill>
                  <a:srgbClr val="D688D4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\\</a:t>
            </a:r>
            <a:r>
              <a:rPr b="0" i="0" lang="en-US" sz="16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b="0" i="0" lang="en-US" sz="1600" u="none" cap="none" strike="noStrike">
                <a:solidFill>
                  <a:srgbClr val="C9A26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BUILD_TARGET</a:t>
            </a:r>
            <a:r>
              <a:rPr b="0" i="0" lang="en-US" sz="16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i="0" lang="en-US" sz="1600" u="none" cap="none" strike="noStrike">
                <a:solidFill>
                  <a:srgbClr val="D688D4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\\</a:t>
            </a:r>
            <a:r>
              <a:rPr b="0" i="0" lang="en-US" sz="16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b="0" i="0" lang="en-US" sz="1600" u="none" cap="none" strike="noStrike">
                <a:solidFill>
                  <a:srgbClr val="C9A26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BUILD_NAME</a:t>
            </a:r>
            <a:r>
              <a:rPr b="0" i="0" lang="en-US" sz="16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}${</a:t>
            </a:r>
            <a:r>
              <a:rPr b="0" i="0" lang="en-US" sz="1600" u="none" cap="none" strike="noStrike">
                <a:solidFill>
                  <a:srgbClr val="C9A26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TIME</a:t>
            </a:r>
            <a:r>
              <a:rPr b="0" i="0" lang="en-US" sz="16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0" i="0" lang="en-US" sz="1600" u="none" cap="none" strike="noStrike">
                <a:solidFill>
                  <a:srgbClr val="C9A26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.zip" "</a:t>
            </a:r>
            <a:r>
              <a:rPr b="0" i="0" lang="en-US" sz="16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b="0" i="0" lang="en-US" sz="1600" u="none" cap="none" strike="noStrike">
                <a:solidFill>
                  <a:srgbClr val="C9A26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BUILD_PATH</a:t>
            </a:r>
            <a:r>
              <a:rPr b="0" i="0" lang="en-US" sz="16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0" i="0" lang="en-US" sz="1600" u="none" cap="none" strike="noStrike">
                <a:solidFill>
                  <a:srgbClr val="C9A26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b="0" i="0" sz="1600" u="none" cap="none" strike="noStrike">
              <a:solidFill>
                <a:srgbClr val="C9A26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C9A26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6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b="0" i="0" sz="16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D0D0D0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  bat </a:t>
            </a:r>
            <a:r>
              <a:rPr b="0" i="0" lang="en-US" sz="16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b="0" i="0" sz="16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C9A26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    rmdir /s /q "</a:t>
            </a:r>
            <a:r>
              <a:rPr b="0" i="0" lang="en-US" sz="16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b="0" i="0" lang="en-US" sz="1600" u="none" cap="none" strike="noStrike">
                <a:solidFill>
                  <a:srgbClr val="C9A26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BUILD_PATH</a:t>
            </a:r>
            <a:r>
              <a:rPr b="0" i="0" lang="en-US" sz="16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0" i="0" lang="en-US" sz="1600" u="none" cap="none" strike="noStrike">
                <a:solidFill>
                  <a:srgbClr val="C9A26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b="0" i="0" sz="1600" u="none" cap="none" strike="noStrike">
              <a:solidFill>
                <a:srgbClr val="C9A26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C9A26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6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b="0" i="0" sz="16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D0D0D0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0" i="0" sz="1600" u="none" cap="none" strike="noStrike">
              <a:solidFill>
                <a:srgbClr val="D0D0D0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D0D0D0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600" u="none" cap="none" strike="noStrike">
              <a:solidFill>
                <a:srgbClr val="D0D0D0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D0D0D0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environment {</a:t>
            </a:r>
            <a:endParaRPr b="0" i="0" sz="1600" u="none" cap="none" strike="noStrike">
              <a:solidFill>
                <a:srgbClr val="D0D0D0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D0D0D0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600" u="none" cap="none" strike="noStrike">
                <a:solidFill>
                  <a:srgbClr val="66C3CC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CLOUDFOLDER </a:t>
            </a:r>
            <a:r>
              <a:rPr b="0" i="0" lang="en-US" sz="16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= "</a:t>
            </a:r>
            <a:r>
              <a:rPr b="0" i="0" lang="en-US" sz="1600" u="none" cap="none" strike="noStrike">
                <a:solidFill>
                  <a:srgbClr val="C9A26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C:</a:t>
            </a:r>
            <a:r>
              <a:rPr b="1" i="0" lang="en-US" sz="1600" u="none" cap="none" strike="noStrike">
                <a:solidFill>
                  <a:srgbClr val="D688D4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\\</a:t>
            </a:r>
            <a:r>
              <a:rPr b="0" i="0" lang="en-US" sz="1600" u="none" cap="none" strike="noStrike">
                <a:solidFill>
                  <a:srgbClr val="C9A26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CloudFolder</a:t>
            </a:r>
            <a:r>
              <a:rPr b="1" i="0" lang="en-US" sz="1600" u="none" cap="none" strike="noStrike">
                <a:solidFill>
                  <a:srgbClr val="D688D4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\\</a:t>
            </a:r>
            <a:r>
              <a:rPr b="0" i="0" lang="en-US" sz="1600" u="none" cap="none" strike="noStrike">
                <a:solidFill>
                  <a:srgbClr val="C9A26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Builds</a:t>
            </a:r>
            <a:r>
              <a:rPr b="0" i="0" lang="en-US" sz="16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b="0" i="0" sz="16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600" u="none" cap="none" strike="noStrike">
                <a:solidFill>
                  <a:srgbClr val="66C3CC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TIME </a:t>
            </a:r>
            <a:r>
              <a:rPr b="0" i="0" lang="en-US" sz="16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= "${</a:t>
            </a:r>
            <a:r>
              <a:rPr b="0" i="0" lang="en-US" sz="1600" u="none" cap="none" strike="noStrike">
                <a:solidFill>
                  <a:srgbClr val="C9A26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BUILD_TIMESTAMP</a:t>
            </a:r>
            <a:r>
              <a:rPr b="0" i="0" lang="en-US" sz="16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}"</a:t>
            </a:r>
            <a:endParaRPr b="0" i="0" sz="16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600" u="none" cap="none" strike="noStrike">
                <a:solidFill>
                  <a:srgbClr val="66C3CC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WORKSPACE </a:t>
            </a:r>
            <a:r>
              <a:rPr b="0" i="0" lang="en-US" sz="16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0" i="0" lang="en-US" sz="1600" u="none" cap="none" strike="noStrike">
                <a:solidFill>
                  <a:srgbClr val="D0D0D0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pwd</a:t>
            </a:r>
            <a:r>
              <a:rPr b="0" i="0" lang="en-US" sz="16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0" i="0" sz="16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600" u="none" cap="none" strike="noStrike">
                <a:solidFill>
                  <a:srgbClr val="66C3CC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BUILD_TARGET</a:t>
            </a:r>
            <a:r>
              <a:rPr b="0" i="0" lang="en-US" sz="16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='</a:t>
            </a:r>
            <a:r>
              <a:rPr b="0" i="0" lang="en-US" sz="1600" u="none" cap="none" strike="noStrike">
                <a:solidFill>
                  <a:srgbClr val="C9A26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StandaloneWindows64</a:t>
            </a:r>
            <a:r>
              <a:rPr b="0" i="0" lang="en-US" sz="16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 b="0" i="0" sz="16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600" u="none" cap="none" strike="noStrike">
                <a:solidFill>
                  <a:srgbClr val="66C3CC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BUILD_NAME</a:t>
            </a:r>
            <a:r>
              <a:rPr b="0" i="0" lang="en-US" sz="16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b="0" i="0" lang="en-US" sz="1600" u="none" cap="none" strike="noStrike">
                <a:solidFill>
                  <a:srgbClr val="C9A26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MyProject</a:t>
            </a:r>
            <a:r>
              <a:rPr b="0" i="0" lang="en-US" sz="16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b="0" i="0" sz="16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600" u="none" cap="none" strike="noStrike">
                <a:solidFill>
                  <a:srgbClr val="66C3CC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BUILDS_DIR </a:t>
            </a:r>
            <a:r>
              <a:rPr b="0" i="0" lang="en-US" sz="16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= '</a:t>
            </a:r>
            <a:r>
              <a:rPr b="0" i="0" lang="en-US" sz="1600" u="none" cap="none" strike="noStrike">
                <a:solidFill>
                  <a:srgbClr val="C9A26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C:</a:t>
            </a:r>
            <a:r>
              <a:rPr b="1" i="0" lang="en-US" sz="1600" u="none" cap="none" strike="noStrike">
                <a:solidFill>
                  <a:srgbClr val="D688D4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\\</a:t>
            </a:r>
            <a:r>
              <a:rPr b="0" i="0" lang="en-US" sz="1600" u="none" cap="none" strike="noStrike">
                <a:solidFill>
                  <a:srgbClr val="C9A26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Builds</a:t>
            </a:r>
            <a:r>
              <a:rPr b="0" i="0" lang="en-US" sz="16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 b="0" i="0" sz="16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600" u="none" cap="none" strike="noStrike">
                <a:solidFill>
                  <a:srgbClr val="66C3CC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BUILD_PATH</a:t>
            </a:r>
            <a:r>
              <a:rPr b="0" i="0" lang="en-US" sz="16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="${</a:t>
            </a:r>
            <a:r>
              <a:rPr b="0" i="0" lang="en-US" sz="1600" u="none" cap="none" strike="noStrike">
                <a:solidFill>
                  <a:srgbClr val="C9A26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BUILDS_DIR</a:t>
            </a:r>
            <a:r>
              <a:rPr b="0" i="0" lang="en-US" sz="16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i="0" lang="en-US" sz="1600" u="none" cap="none" strike="noStrike">
                <a:solidFill>
                  <a:srgbClr val="D688D4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\\</a:t>
            </a:r>
            <a:r>
              <a:rPr b="0" i="0" lang="en-US" sz="16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b="0" i="0" lang="en-US" sz="1600" u="none" cap="none" strike="noStrike">
                <a:solidFill>
                  <a:srgbClr val="C9A26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BUILD_TARGET</a:t>
            </a:r>
            <a:r>
              <a:rPr b="0" i="0" lang="en-US" sz="16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i="0" lang="en-US" sz="1600" u="none" cap="none" strike="noStrike">
                <a:solidFill>
                  <a:srgbClr val="D688D4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\\</a:t>
            </a:r>
            <a:r>
              <a:rPr b="0" i="0" lang="en-US" sz="16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b="0" i="0" lang="en-US" sz="1600" u="none" cap="none" strike="noStrike">
                <a:solidFill>
                  <a:srgbClr val="C9A26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BUILD_NAME</a:t>
            </a:r>
            <a:r>
              <a:rPr b="0" i="0" lang="en-US" sz="16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}${</a:t>
            </a:r>
            <a:r>
              <a:rPr b="0" i="0" lang="en-US" sz="1600" u="none" cap="none" strike="noStrike">
                <a:solidFill>
                  <a:srgbClr val="C9A26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TIME</a:t>
            </a:r>
            <a:r>
              <a:rPr b="0" i="0" lang="en-US" sz="16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}"</a:t>
            </a:r>
            <a:endParaRPr b="0" i="0" sz="16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600" u="none" cap="none" strike="noStrike">
                <a:solidFill>
                  <a:srgbClr val="66C3CC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BUILD_METHOD</a:t>
            </a:r>
            <a:r>
              <a:rPr b="0" i="0" lang="en-US" sz="16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b="0" i="0" lang="en-US" sz="1600" u="none" cap="none" strike="noStrike">
                <a:solidFill>
                  <a:srgbClr val="C9A26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BuildScript.BashBuild</a:t>
            </a:r>
            <a:r>
              <a:rPr b="0" i="0" lang="en-US" sz="16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b="0" i="0" sz="16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600" u="none" cap="none" strike="noStrike">
                <a:solidFill>
                  <a:srgbClr val="66C3CC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BRANCH </a:t>
            </a:r>
            <a:r>
              <a:rPr b="0" i="0" lang="en-US" sz="16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= "${</a:t>
            </a:r>
            <a:r>
              <a:rPr b="0" i="0" lang="en-US" sz="1600" u="none" cap="none" strike="noStrike">
                <a:solidFill>
                  <a:srgbClr val="C9A26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GIT_BRANCH.replaceFirst(/^.*\//, '')</a:t>
            </a:r>
            <a:r>
              <a:rPr b="0" i="0" lang="en-US" sz="16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}"</a:t>
            </a:r>
            <a:endParaRPr b="0" i="0" sz="16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600" u="none" cap="none" strike="noStrike">
                <a:solidFill>
                  <a:srgbClr val="66C3CC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SUB_DIR </a:t>
            </a:r>
            <a:r>
              <a:rPr b="0" i="0" lang="en-US" sz="16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= "${</a:t>
            </a:r>
            <a:r>
              <a:rPr b="0" i="0" lang="en-US" sz="1600" u="none" cap="none" strike="noStrike">
                <a:solidFill>
                  <a:srgbClr val="C9A26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BRANCH</a:t>
            </a:r>
            <a:r>
              <a:rPr b="0" i="0" lang="en-US" sz="16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}${</a:t>
            </a:r>
            <a:r>
              <a:rPr b="0" i="0" lang="en-US" sz="1600" u="none" cap="none" strike="noStrike">
                <a:solidFill>
                  <a:srgbClr val="C9A26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TIME</a:t>
            </a:r>
            <a:r>
              <a:rPr b="0" i="0" lang="en-US" sz="16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}"</a:t>
            </a:r>
            <a:endParaRPr b="0" i="0" sz="16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600" u="none" cap="none" strike="noStrike">
                <a:solidFill>
                  <a:srgbClr val="66C3CC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ZIP_EXE </a:t>
            </a:r>
            <a:r>
              <a:rPr b="0" i="0" lang="en-US" sz="16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= "</a:t>
            </a:r>
            <a:r>
              <a:rPr b="0" i="0" lang="en-US" sz="1600" u="none" cap="none" strike="noStrike">
                <a:solidFill>
                  <a:srgbClr val="C9A26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C:</a:t>
            </a:r>
            <a:r>
              <a:rPr b="1" i="0" lang="en-US" sz="1600" u="none" cap="none" strike="noStrike">
                <a:solidFill>
                  <a:srgbClr val="D688D4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\\</a:t>
            </a:r>
            <a:r>
              <a:rPr b="0" i="0" lang="en-US" sz="1600" u="none" cap="none" strike="noStrike">
                <a:solidFill>
                  <a:srgbClr val="C9A26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Program Files</a:t>
            </a:r>
            <a:r>
              <a:rPr b="1" i="0" lang="en-US" sz="1600" u="none" cap="none" strike="noStrike">
                <a:solidFill>
                  <a:srgbClr val="D688D4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\\</a:t>
            </a:r>
            <a:r>
              <a:rPr b="0" i="0" lang="en-US" sz="1600" u="none" cap="none" strike="noStrike">
                <a:solidFill>
                  <a:srgbClr val="C9A26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7-Zip</a:t>
            </a:r>
            <a:r>
              <a:rPr b="1" i="0" lang="en-US" sz="1600" u="none" cap="none" strike="noStrike">
                <a:solidFill>
                  <a:srgbClr val="D688D4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\\</a:t>
            </a:r>
            <a:r>
              <a:rPr b="0" i="0" lang="en-US" sz="1600" u="none" cap="none" strike="noStrike">
                <a:solidFill>
                  <a:srgbClr val="C9A26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7z.exe</a:t>
            </a:r>
            <a:r>
              <a:rPr b="0" i="0" lang="en-US" sz="16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b="0" i="0" sz="16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600" u="none" cap="none" strike="noStrike">
                <a:solidFill>
                  <a:srgbClr val="66C3CC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UNITY_VER </a:t>
            </a:r>
            <a:r>
              <a:rPr b="0" i="0" lang="en-US" sz="16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= "</a:t>
            </a:r>
            <a:r>
              <a:rPr b="0" i="0" lang="en-US" sz="1600" u="none" cap="none" strike="noStrike">
                <a:solidFill>
                  <a:srgbClr val="C9A26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C:</a:t>
            </a:r>
            <a:r>
              <a:rPr b="1" i="0" lang="en-US" sz="1600" u="none" cap="none" strike="noStrike">
                <a:solidFill>
                  <a:srgbClr val="D688D4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\\</a:t>
            </a:r>
            <a:r>
              <a:rPr b="0" i="0" lang="en-US" sz="1600" u="none" cap="none" strike="noStrike">
                <a:solidFill>
                  <a:srgbClr val="C9A26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Program Files</a:t>
            </a:r>
            <a:r>
              <a:rPr b="1" i="0" lang="en-US" sz="1600" u="none" cap="none" strike="noStrike">
                <a:solidFill>
                  <a:srgbClr val="D688D4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\\</a:t>
            </a:r>
            <a:r>
              <a:rPr b="0" i="0" lang="en-US" sz="1600" u="none" cap="none" strike="noStrike">
                <a:solidFill>
                  <a:srgbClr val="C9A26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Unity</a:t>
            </a:r>
            <a:r>
              <a:rPr b="1" i="0" lang="en-US" sz="1600" u="none" cap="none" strike="noStrike">
                <a:solidFill>
                  <a:srgbClr val="D688D4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\\</a:t>
            </a:r>
            <a:r>
              <a:rPr b="0" i="0" lang="en-US" sz="1600" u="none" cap="none" strike="noStrike">
                <a:solidFill>
                  <a:srgbClr val="C9A26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Hub</a:t>
            </a:r>
            <a:r>
              <a:rPr b="1" i="0" lang="en-US" sz="1600" u="none" cap="none" strike="noStrike">
                <a:solidFill>
                  <a:srgbClr val="D688D4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\\</a:t>
            </a:r>
            <a:r>
              <a:rPr b="0" i="0" lang="en-US" sz="1600" u="none" cap="none" strike="noStrike">
                <a:solidFill>
                  <a:srgbClr val="C9A26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Editor</a:t>
            </a:r>
            <a:r>
              <a:rPr b="1" i="0" lang="en-US" sz="1600" u="none" cap="none" strike="noStrike">
                <a:solidFill>
                  <a:srgbClr val="D688D4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\\</a:t>
            </a:r>
            <a:r>
              <a:rPr b="0" i="0" lang="en-US" sz="1600" u="none" cap="none" strike="noStrike">
                <a:solidFill>
                  <a:srgbClr val="C9A26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2021.3.18f1</a:t>
            </a:r>
            <a:r>
              <a:rPr b="1" i="0" lang="en-US" sz="1600" u="none" cap="none" strike="noStrike">
                <a:solidFill>
                  <a:srgbClr val="D688D4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\\</a:t>
            </a:r>
            <a:r>
              <a:rPr b="0" i="0" lang="en-US" sz="1600" u="none" cap="none" strike="noStrike">
                <a:solidFill>
                  <a:srgbClr val="C9A26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Editor</a:t>
            </a:r>
            <a:r>
              <a:rPr b="1" i="0" lang="en-US" sz="1600" u="none" cap="none" strike="noStrike">
                <a:solidFill>
                  <a:srgbClr val="D688D4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\\</a:t>
            </a:r>
            <a:r>
              <a:rPr b="0" i="0" lang="en-US" sz="1600" u="none" cap="none" strike="noStrike">
                <a:solidFill>
                  <a:srgbClr val="C9A26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Unity.exe</a:t>
            </a:r>
            <a:r>
              <a:rPr b="0" i="0" lang="en-US" sz="16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b="0" i="0" sz="16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D0D0D0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600" u="none" cap="none" strike="noStrike">
              <a:solidFill>
                <a:srgbClr val="D0D0D0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D0D0D0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82b545e7d1_0_136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>
                <a:latin typeface="Alegreya Sans SC Black"/>
                <a:ea typeface="Alegreya Sans SC Black"/>
                <a:cs typeface="Alegreya Sans SC Black"/>
                <a:sym typeface="Alegreya Sans SC Black"/>
              </a:rPr>
              <a:t>Slack</a:t>
            </a:r>
            <a:endParaRPr>
              <a:latin typeface="Alegreya Sans SC Black"/>
              <a:ea typeface="Alegreya Sans SC Black"/>
              <a:cs typeface="Alegreya Sans SC Black"/>
              <a:sym typeface="Alegreya Sans SC Black"/>
            </a:endParaRPr>
          </a:p>
        </p:txBody>
      </p:sp>
      <p:sp>
        <p:nvSpPr>
          <p:cNvPr id="382" name="Google Shape;382;g282b545e7d1_0_136"/>
          <p:cNvSpPr txBox="1"/>
          <p:nvPr/>
        </p:nvSpPr>
        <p:spPr>
          <a:xfrm>
            <a:off x="7647400" y="2588375"/>
            <a:ext cx="441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sng" cap="none" strike="noStrike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3"/>
              </a:rPr>
              <a:t>https://api.slack.com/</a:t>
            </a:r>
            <a:endParaRPr b="0" i="0" sz="2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sng" cap="none" strike="noStrike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4"/>
              </a:rPr>
              <a:t>https://plugins.jenkins.io/slack/</a:t>
            </a:r>
            <a:endParaRPr b="0" i="0" sz="2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83" name="Google Shape;383;g282b545e7d1_0_136"/>
          <p:cNvSpPr txBox="1"/>
          <p:nvPr/>
        </p:nvSpPr>
        <p:spPr>
          <a:xfrm>
            <a:off x="1991600" y="3775300"/>
            <a:ext cx="8364600" cy="45714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stage('Begin') {</a:t>
            </a:r>
            <a:endParaRPr b="0" i="0" sz="19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 	steps {</a:t>
            </a:r>
            <a:endParaRPr b="0" i="0" sz="19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   		script{</a:t>
            </a:r>
            <a:endParaRPr b="0" i="0" sz="19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   	def attachments = [</a:t>
            </a:r>
            <a:endParaRPr b="0" i="0" sz="19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  		[</a:t>
            </a:r>
            <a:endParaRPr b="0" i="0" sz="19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   	text: "Building ${BRANCH}",</a:t>
            </a:r>
            <a:endParaRPr b="0" i="0" sz="19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   	fallback: 'Build Started',</a:t>
            </a:r>
            <a:endParaRPr b="0" i="0" sz="19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   	color: '#e5f3ff'</a:t>
            </a:r>
            <a:endParaRPr b="0" i="0" sz="19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  	]</a:t>
            </a:r>
            <a:endParaRPr b="0" i="0" sz="19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	]</a:t>
            </a:r>
            <a:endParaRPr b="0" i="0" sz="19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   	slackSend(channel: '#myChannel” attachments: attachments)</a:t>
            </a:r>
            <a:endParaRPr b="0" i="0" sz="19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   			}</a:t>
            </a:r>
            <a:endParaRPr b="0" i="0" sz="19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		}</a:t>
            </a:r>
            <a:endParaRPr b="0" i="0" sz="19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 b="0" i="0" sz="19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g282b545e7d1_0_136"/>
          <p:cNvSpPr txBox="1"/>
          <p:nvPr/>
        </p:nvSpPr>
        <p:spPr>
          <a:xfrm>
            <a:off x="1991600" y="3775300"/>
            <a:ext cx="12884700" cy="45714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post {</a:t>
            </a:r>
            <a:endParaRPr b="0" i="0" sz="19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   	failure {</a:t>
            </a:r>
            <a:endParaRPr b="0" i="0" sz="19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       	script{</a:t>
            </a:r>
            <a:endParaRPr b="0" i="0" sz="19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   		def attachments = [</a:t>
            </a:r>
            <a:endParaRPr b="0" i="0" sz="19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  	[</a:t>
            </a:r>
            <a:endParaRPr b="0" i="0" sz="19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   	text: "Build ${BRANCH}${TIME} on branch ${BRANCH} failed :cutom_emoji:",</a:t>
            </a:r>
            <a:endParaRPr b="0" i="0" sz="19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   	fallback: 'Build Failed',</a:t>
            </a:r>
            <a:endParaRPr b="0" i="0" sz="19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   	color: '#dd1100'</a:t>
            </a:r>
            <a:endParaRPr b="0" i="0" sz="19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  	]</a:t>
            </a:r>
            <a:endParaRPr b="0" i="0" sz="19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		]</a:t>
            </a:r>
            <a:endParaRPr b="0" i="0" sz="19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   		slackSend(channel: '#buildChannel', attachments: attachments)</a:t>
            </a:r>
            <a:endParaRPr b="0" i="0" sz="19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   			}</a:t>
            </a:r>
            <a:endParaRPr b="0" i="0" sz="19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   		}</a:t>
            </a:r>
            <a:endParaRPr b="0" i="0" sz="19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 b="0" i="0" sz="19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g282b545e7d1_0_136"/>
          <p:cNvSpPr txBox="1"/>
          <p:nvPr/>
        </p:nvSpPr>
        <p:spPr>
          <a:xfrm>
            <a:off x="1887675" y="8672950"/>
            <a:ext cx="13594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post supports: </a:t>
            </a:r>
            <a:r>
              <a:rPr b="0" i="0" lang="en-US" sz="1700" u="none" cap="none" strike="noStrike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always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1700" u="none" cap="none" strike="noStrike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changed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1700" u="none" cap="none" strike="noStrike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fixed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1700" u="none" cap="none" strike="noStrike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regression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1700" u="none" cap="none" strike="noStrike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aborted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1700" u="none" cap="none" strike="noStrike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failure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1700" u="none" cap="none" strike="noStrike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success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1700" u="none" cap="none" strike="noStrike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unstable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1700" u="none" cap="none" strike="noStrike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unsuccessful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0" i="0" lang="en-US" sz="1700" u="none" cap="none" strike="noStrike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cleanup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g2562fb00d90_0_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529250" y="5219975"/>
            <a:ext cx="8767000" cy="526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g2562fb00d90_0_6"/>
          <p:cNvSpPr/>
          <p:nvPr/>
        </p:nvSpPr>
        <p:spPr>
          <a:xfrm>
            <a:off x="10980325" y="5240975"/>
            <a:ext cx="3349200" cy="1887300"/>
          </a:xfrm>
          <a:prstGeom prst="wedgeRectCallout">
            <a:avLst>
              <a:gd fmla="val 50796" name="adj1"/>
              <a:gd fmla="val 71125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You’re gonna do </a:t>
            </a:r>
            <a:r>
              <a:rPr b="1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2562fb00d90_0_6"/>
          <p:cNvSpPr txBox="1"/>
          <p:nvPr>
            <p:ph idx="4294967295" type="title"/>
          </p:nvPr>
        </p:nvSpPr>
        <p:spPr>
          <a:xfrm>
            <a:off x="704500" y="2979100"/>
            <a:ext cx="16866000" cy="54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5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</a:pPr>
            <a:r>
              <a:rPr b="1" lang="en-US" sz="2500">
                <a:latin typeface="Raleway"/>
                <a:ea typeface="Raleway"/>
                <a:cs typeface="Raleway"/>
                <a:sym typeface="Raleway"/>
              </a:rPr>
              <a:t>Building From Script </a:t>
            </a:r>
            <a:endParaRPr b="1" sz="2500"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latin typeface="Raleway"/>
                <a:ea typeface="Raleway"/>
                <a:cs typeface="Raleway"/>
                <a:sym typeface="Raleway"/>
              </a:rPr>
              <a:t>- Writing c# code in unity to configure and fire off our builds without having to mess with the GUI</a:t>
            </a:r>
            <a:endParaRPr sz="25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>
                <a:latin typeface="Raleway"/>
                <a:ea typeface="Raleway"/>
                <a:cs typeface="Raleway"/>
                <a:sym typeface="Raleway"/>
              </a:rPr>
              <a:t>Writing Good Tests</a:t>
            </a:r>
            <a:endParaRPr b="1" sz="2500"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latin typeface="Raleway"/>
                <a:ea typeface="Raleway"/>
                <a:cs typeface="Raleway"/>
                <a:sym typeface="Raleway"/>
              </a:rPr>
              <a:t>- Overview of the capabilities of automated testing</a:t>
            </a:r>
            <a:endParaRPr sz="25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>
                <a:latin typeface="Raleway"/>
                <a:ea typeface="Raleway"/>
                <a:cs typeface="Raleway"/>
                <a:sym typeface="Raleway"/>
              </a:rPr>
              <a:t>Building Build Pipelines</a:t>
            </a:r>
            <a:endParaRPr b="1" sz="2500"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latin typeface="Raleway"/>
                <a:ea typeface="Raleway"/>
                <a:cs typeface="Raleway"/>
                <a:sym typeface="Raleway"/>
              </a:rPr>
              <a:t> - Setting up the steps that our automation server will run through to make our build</a:t>
            </a:r>
            <a:endParaRPr sz="25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>
                <a:latin typeface="Raleway"/>
                <a:ea typeface="Raleway"/>
                <a:cs typeface="Raleway"/>
                <a:sym typeface="Raleway"/>
              </a:rPr>
              <a:t>Special Sauce</a:t>
            </a:r>
            <a:endParaRPr b="1" sz="25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latin typeface="Raleway"/>
                <a:ea typeface="Raleway"/>
                <a:cs typeface="Raleway"/>
                <a:sym typeface="Raleway"/>
              </a:rPr>
              <a:t>		-Getting Online</a:t>
            </a:r>
            <a:endParaRPr sz="2500"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latin typeface="Raleway"/>
                <a:ea typeface="Raleway"/>
                <a:cs typeface="Raleway"/>
                <a:sym typeface="Raleway"/>
              </a:rPr>
              <a:t>-Integrations with other services</a:t>
            </a:r>
            <a:endParaRPr sz="25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latin typeface="Raleway"/>
                <a:ea typeface="Raleway"/>
                <a:cs typeface="Raleway"/>
                <a:sym typeface="Raleway"/>
              </a:rPr>
              <a:t>		-Cool Automations</a:t>
            </a:r>
            <a:endParaRPr sz="25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8" name="Google Shape;118;g2562fb00d90_0_6"/>
          <p:cNvSpPr txBox="1"/>
          <p:nvPr/>
        </p:nvSpPr>
        <p:spPr>
          <a:xfrm>
            <a:off x="789150" y="2116775"/>
            <a:ext cx="6739200" cy="9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000000"/>
                </a:solidFill>
                <a:latin typeface="Alegreya Sans SC Black"/>
                <a:ea typeface="Alegreya Sans SC Black"/>
                <a:cs typeface="Alegreya Sans SC Black"/>
                <a:sym typeface="Alegreya Sans SC Black"/>
              </a:rPr>
              <a:t>The Game Plan</a:t>
            </a:r>
            <a:endParaRPr b="0" i="0" sz="3500" u="none" cap="none" strike="noStrike">
              <a:solidFill>
                <a:srgbClr val="000000"/>
              </a:solidFill>
              <a:latin typeface="Alegreya Sans SC Black"/>
              <a:ea typeface="Alegreya Sans SC Black"/>
              <a:cs typeface="Alegreya Sans SC Black"/>
              <a:sym typeface="Alegreya Sans SC Black"/>
            </a:endParaRPr>
          </a:p>
        </p:txBody>
      </p:sp>
      <p:sp>
        <p:nvSpPr>
          <p:cNvPr id="119" name="Google Shape;119;g2562fb00d90_0_6"/>
          <p:cNvSpPr txBox="1"/>
          <p:nvPr/>
        </p:nvSpPr>
        <p:spPr>
          <a:xfrm>
            <a:off x="475000" y="9699325"/>
            <a:ext cx="7822500" cy="445800"/>
          </a:xfrm>
          <a:prstGeom prst="rect">
            <a:avLst/>
          </a:prstGeom>
          <a:solidFill>
            <a:srgbClr val="054BA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Twitter - @JimothyJimbles  BlueSky - @jimjimbles.bsky.social</a:t>
            </a:r>
            <a:endParaRPr b="0" i="0" sz="2000" u="none" cap="none" strike="noStrik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82b545e7d1_0_150"/>
          <p:cNvSpPr txBox="1"/>
          <p:nvPr>
            <p:ph type="ctrTitle"/>
          </p:nvPr>
        </p:nvSpPr>
        <p:spPr>
          <a:xfrm>
            <a:off x="5188525" y="2061150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456a35ff71_0_0"/>
          <p:cNvSpPr txBox="1"/>
          <p:nvPr>
            <p:ph type="ctrTitle"/>
          </p:nvPr>
        </p:nvSpPr>
        <p:spPr>
          <a:xfrm>
            <a:off x="5257800" y="4408500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>
                <a:latin typeface="Alegreya Sans SC Black"/>
                <a:ea typeface="Alegreya Sans SC Black"/>
                <a:cs typeface="Alegreya Sans SC Black"/>
                <a:sym typeface="Alegreya Sans SC Black"/>
              </a:rPr>
              <a:t>Building from Script</a:t>
            </a:r>
            <a:endParaRPr>
              <a:latin typeface="Alegreya Sans SC Black"/>
              <a:ea typeface="Alegreya Sans SC Black"/>
              <a:cs typeface="Alegreya Sans SC Black"/>
              <a:sym typeface="Alegreya Sans SC Blac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82b545e7d1_0_117"/>
          <p:cNvSpPr txBox="1"/>
          <p:nvPr>
            <p:ph type="ctrTitle"/>
          </p:nvPr>
        </p:nvSpPr>
        <p:spPr>
          <a:xfrm>
            <a:off x="-318650" y="1135350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>
                <a:latin typeface="Alegreya Sans SC Black"/>
                <a:ea typeface="Alegreya Sans SC Black"/>
                <a:cs typeface="Alegreya Sans SC Black"/>
                <a:sym typeface="Alegreya Sans SC Black"/>
              </a:rPr>
              <a:t>Building from Script</a:t>
            </a:r>
            <a:endParaRPr>
              <a:latin typeface="Alegreya Sans SC Black"/>
              <a:ea typeface="Alegreya Sans SC Black"/>
              <a:cs typeface="Alegreya Sans SC Black"/>
              <a:sym typeface="Alegreya Sans SC Black"/>
            </a:endParaRPr>
          </a:p>
        </p:txBody>
      </p:sp>
      <p:sp>
        <p:nvSpPr>
          <p:cNvPr id="130" name="Google Shape;130;g282b545e7d1_0_117"/>
          <p:cNvSpPr txBox="1"/>
          <p:nvPr>
            <p:ph type="ctrTitle"/>
          </p:nvPr>
        </p:nvSpPr>
        <p:spPr>
          <a:xfrm>
            <a:off x="2615275" y="2151400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>
                <a:latin typeface="Alegreya Sans SC Black"/>
                <a:ea typeface="Alegreya Sans SC Black"/>
                <a:cs typeface="Alegreya Sans SC Black"/>
                <a:sym typeface="Alegreya Sans SC Black"/>
              </a:rPr>
              <a:t>In This Section</a:t>
            </a:r>
            <a:endParaRPr>
              <a:latin typeface="Alegreya Sans SC Black"/>
              <a:ea typeface="Alegreya Sans SC Black"/>
              <a:cs typeface="Alegreya Sans SC Black"/>
              <a:sym typeface="Alegreya Sans SC Black"/>
            </a:endParaRPr>
          </a:p>
        </p:txBody>
      </p:sp>
      <p:sp>
        <p:nvSpPr>
          <p:cNvPr id="131" name="Google Shape;131;g282b545e7d1_0_117"/>
          <p:cNvSpPr txBox="1"/>
          <p:nvPr/>
        </p:nvSpPr>
        <p:spPr>
          <a:xfrm>
            <a:off x="2903600" y="3733175"/>
            <a:ext cx="13451400" cy="19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Writing build scripts</a:t>
            </a:r>
            <a:endParaRPr b="0" i="0" sz="26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Receiving custom arguments from the command line</a:t>
            </a:r>
            <a:endParaRPr b="0" i="0" sz="26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2" name="Google Shape;132;g282b545e7d1_0_117"/>
          <p:cNvSpPr txBox="1"/>
          <p:nvPr>
            <p:ph type="ctrTitle"/>
          </p:nvPr>
        </p:nvSpPr>
        <p:spPr>
          <a:xfrm>
            <a:off x="2615275" y="565887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>
                <a:latin typeface="Alegreya Sans SC Black"/>
                <a:ea typeface="Alegreya Sans SC Black"/>
                <a:cs typeface="Alegreya Sans SC Black"/>
                <a:sym typeface="Alegreya Sans SC Black"/>
              </a:rPr>
              <a:t>Not In This Section</a:t>
            </a:r>
            <a:endParaRPr>
              <a:latin typeface="Alegreya Sans SC Black"/>
              <a:ea typeface="Alegreya Sans SC Black"/>
              <a:cs typeface="Alegreya Sans SC Black"/>
              <a:sym typeface="Alegreya Sans SC Black"/>
            </a:endParaRPr>
          </a:p>
        </p:txBody>
      </p:sp>
      <p:sp>
        <p:nvSpPr>
          <p:cNvPr id="133" name="Google Shape;133;g282b545e7d1_0_117"/>
          <p:cNvSpPr txBox="1"/>
          <p:nvPr/>
        </p:nvSpPr>
        <p:spPr>
          <a:xfrm>
            <a:off x="2903600" y="7031450"/>
            <a:ext cx="13451400" cy="19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Pre and Post build scripting</a:t>
            </a:r>
            <a:endParaRPr b="0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Unity CLI reference here: </a:t>
            </a:r>
            <a:r>
              <a:rPr b="0" i="0" lang="en-US" sz="2400" u="sng" cap="none" strike="noStrike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3"/>
              </a:rPr>
              <a:t>https://docs.unity3d.com/Manual/CommandLineArguments.html</a:t>
            </a:r>
            <a:endParaRPr b="0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5f5642b466_0_10"/>
          <p:cNvSpPr txBox="1"/>
          <p:nvPr>
            <p:ph type="title"/>
          </p:nvPr>
        </p:nvSpPr>
        <p:spPr>
          <a:xfrm>
            <a:off x="1096713" y="4603000"/>
            <a:ext cx="7772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Building From Script</a:t>
            </a:r>
            <a:endParaRPr/>
          </a:p>
        </p:txBody>
      </p:sp>
      <p:pic>
        <p:nvPicPr>
          <p:cNvPr id="139" name="Google Shape;139;g25f5642b466_0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07388" y="2704325"/>
            <a:ext cx="5734050" cy="450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g25f5642b466_0_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57963" y="440525"/>
            <a:ext cx="9032925" cy="903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5f5642b466_0_21"/>
          <p:cNvSpPr txBox="1"/>
          <p:nvPr>
            <p:ph type="title"/>
          </p:nvPr>
        </p:nvSpPr>
        <p:spPr>
          <a:xfrm>
            <a:off x="522363" y="78535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>
                <a:solidFill>
                  <a:schemeClr val="lt1"/>
                </a:solidFill>
              </a:rPr>
              <a:t>Quick Start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6" name="Google Shape;146;g25f5642b466_0_21"/>
          <p:cNvSpPr txBox="1"/>
          <p:nvPr/>
        </p:nvSpPr>
        <p:spPr>
          <a:xfrm>
            <a:off x="1040500" y="1723150"/>
            <a:ext cx="16004400" cy="76509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rgbClr val="6C95EB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b="0" i="0" lang="en-US" sz="1800" u="none" cap="none" strike="noStrike">
                <a:solidFill>
                  <a:srgbClr val="C191F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BuildScript</a:t>
            </a:r>
            <a:endParaRPr b="0" i="0" sz="1800" u="none" cap="none" strike="noStrike">
              <a:solidFill>
                <a:srgbClr val="C191FF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8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rgbClr val="6C95EB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static void </a:t>
            </a:r>
            <a:r>
              <a:rPr b="0" i="0" lang="en-US" sz="1800" u="none" cap="none" strike="noStrike">
                <a:solidFill>
                  <a:srgbClr val="39CC8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GenericBuild</a:t>
            </a:r>
            <a:r>
              <a:rPr b="0" i="0" lang="en-US" sz="18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800" u="none" cap="none" strike="noStrike">
                <a:solidFill>
                  <a:srgbClr val="6C95EB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0" i="0" lang="en-US" sz="18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[] scenes, </a:t>
            </a:r>
            <a:r>
              <a:rPr b="0" i="0" lang="en-US" sz="1800" u="none" cap="none" strike="noStrike">
                <a:solidFill>
                  <a:srgbClr val="6C95EB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b="0" i="0" lang="en-US" sz="18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target_dir, </a:t>
            </a:r>
            <a:r>
              <a:rPr b="0" i="0" lang="en-US" sz="1800" u="none" cap="none" strike="noStrike">
                <a:solidFill>
                  <a:srgbClr val="E1BFF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BuildTargetGroup </a:t>
            </a:r>
            <a:r>
              <a:rPr b="0" i="0" lang="en-US" sz="18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buildTargetGroup, </a:t>
            </a:r>
            <a:r>
              <a:rPr b="0" i="0" lang="en-US" sz="1800" u="none" cap="none" strike="noStrike">
                <a:solidFill>
                  <a:srgbClr val="E1BFF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BuildTarget </a:t>
            </a:r>
            <a:r>
              <a:rPr b="0" i="0" lang="en-US" sz="18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buildTarget, </a:t>
            </a:r>
            <a:r>
              <a:rPr b="0" i="0" lang="en-US" sz="1800" u="none" cap="none" strike="noStrike">
                <a:solidFill>
                  <a:srgbClr val="E1BFF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BuildOptions </a:t>
            </a:r>
            <a:r>
              <a:rPr b="0" i="0" lang="en-US" sz="18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build_options)</a:t>
            </a:r>
            <a:endParaRPr b="0" i="0" sz="18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8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800" u="none" cap="none" strike="noStrike">
                <a:solidFill>
                  <a:srgbClr val="C191F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EditorUserBuildSettings</a:t>
            </a:r>
            <a:r>
              <a:rPr b="0" i="0" lang="en-US" sz="18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US" sz="1800" u="none" cap="none" strike="noStrike">
                <a:solidFill>
                  <a:srgbClr val="39CC8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SwitchActiveBuildTarget</a:t>
            </a:r>
            <a:r>
              <a:rPr b="0" i="0" lang="en-US" sz="18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(buildTargetGroup, buildTarget);</a:t>
            </a:r>
            <a:endParaRPr b="0" i="0" sz="18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800" u="none" cap="none" strike="noStrike">
                <a:solidFill>
                  <a:srgbClr val="E1BFF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BuildPlayerOptions </a:t>
            </a:r>
            <a:r>
              <a:rPr b="0" i="0" lang="en-US" sz="18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buildPlayerOptions = </a:t>
            </a:r>
            <a:r>
              <a:rPr b="0" i="0" lang="en-US" sz="1800" u="none" cap="none" strike="noStrike">
                <a:solidFill>
                  <a:srgbClr val="6C95EB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0" i="0" lang="en-US" sz="1800" u="none" cap="none" strike="noStrike">
                <a:solidFill>
                  <a:srgbClr val="E1BFF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BuildPlayerOptions</a:t>
            </a:r>
            <a:r>
              <a:rPr b="0" i="0" lang="en-US" sz="18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0" i="0" sz="18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  buildPlayerOptions.</a:t>
            </a:r>
            <a:r>
              <a:rPr b="0" i="0" lang="en-US" sz="1800" u="none" cap="none" strike="noStrike">
                <a:solidFill>
                  <a:srgbClr val="66C3CC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scenes </a:t>
            </a:r>
            <a:r>
              <a:rPr b="0" i="0" lang="en-US" sz="18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= scenes;</a:t>
            </a:r>
            <a:endParaRPr b="0" i="0" sz="18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  buildPlayerOptions.</a:t>
            </a:r>
            <a:r>
              <a:rPr b="0" i="0" lang="en-US" sz="1800" u="none" cap="none" strike="noStrike">
                <a:solidFill>
                  <a:srgbClr val="66C3CC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locationPathName </a:t>
            </a:r>
            <a:r>
              <a:rPr b="0" i="0" lang="en-US" sz="18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= target_dir;</a:t>
            </a:r>
            <a:endParaRPr b="0" i="0" sz="18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  buildPlayerOptions.</a:t>
            </a:r>
            <a:r>
              <a:rPr b="0" i="0" lang="en-US" sz="1800" u="none" cap="none" strike="noStrike">
                <a:solidFill>
                  <a:srgbClr val="66C3CC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target </a:t>
            </a:r>
            <a:r>
              <a:rPr b="0" i="0" lang="en-US" sz="18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= buildTarget;</a:t>
            </a:r>
            <a:endParaRPr b="0" i="0" sz="18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  buildPlayerOptions.</a:t>
            </a:r>
            <a:r>
              <a:rPr b="0" i="0" lang="en-US" sz="1800" u="none" cap="none" strike="noStrike">
                <a:solidFill>
                  <a:srgbClr val="66C3CC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targetGroup </a:t>
            </a:r>
            <a:r>
              <a:rPr b="0" i="0" lang="en-US" sz="18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= buildTargetGroup;</a:t>
            </a:r>
            <a:endParaRPr b="0" i="0" sz="18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  buildPlayerOptions.</a:t>
            </a:r>
            <a:r>
              <a:rPr b="0" i="0" lang="en-US" sz="1800" u="none" cap="none" strike="noStrike">
                <a:solidFill>
                  <a:srgbClr val="66C3CC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options </a:t>
            </a:r>
            <a:r>
              <a:rPr b="0" i="0" lang="en-US" sz="18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= build_options;</a:t>
            </a:r>
            <a:endParaRPr b="0" i="0" sz="18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800" u="none" cap="none" strike="noStrike">
                <a:solidFill>
                  <a:srgbClr val="C191F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BuildReport </a:t>
            </a:r>
            <a:r>
              <a:rPr b="0" i="0" lang="en-US" sz="18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report = </a:t>
            </a:r>
            <a:r>
              <a:rPr b="0" i="0" lang="en-US" sz="1800" u="none" cap="none" strike="noStrike">
                <a:solidFill>
                  <a:srgbClr val="C191F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BuildPipeline</a:t>
            </a:r>
            <a:r>
              <a:rPr b="0" i="0" lang="en-US" sz="18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US" sz="1800" u="none" cap="none" strike="noStrike">
                <a:solidFill>
                  <a:srgbClr val="39CC8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BuildPlayer</a:t>
            </a:r>
            <a:r>
              <a:rPr b="0" i="0" lang="en-US" sz="18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(buildPlayerOptions);</a:t>
            </a:r>
            <a:endParaRPr b="0" i="0" sz="18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800" u="none" cap="none" strike="noStrike">
                <a:solidFill>
                  <a:srgbClr val="E1BFF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BuildSummary </a:t>
            </a:r>
            <a:r>
              <a:rPr b="0" i="0" lang="en-US" sz="18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summary = report.</a:t>
            </a:r>
            <a:r>
              <a:rPr b="0" i="0" lang="en-US" sz="1800" u="none" cap="none" strike="noStrike">
                <a:solidFill>
                  <a:srgbClr val="66C3CC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summary</a:t>
            </a:r>
            <a:r>
              <a:rPr b="0" i="0" lang="en-US" sz="18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8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800" u="none" cap="none" strike="noStrike">
                <a:solidFill>
                  <a:srgbClr val="6C95EB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b="0" i="0" lang="en-US" sz="18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(summary.</a:t>
            </a:r>
            <a:r>
              <a:rPr b="0" i="0" lang="en-US" sz="1800" u="none" cap="none" strike="noStrike">
                <a:solidFill>
                  <a:srgbClr val="66C3CC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result </a:t>
            </a:r>
            <a:r>
              <a:rPr b="0" i="0" lang="en-US" sz="18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b="0" i="0" lang="en-US" sz="1800" u="none" cap="none" strike="noStrike">
                <a:solidFill>
                  <a:srgbClr val="E1BFF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BuildResult</a:t>
            </a:r>
            <a:r>
              <a:rPr b="0" i="0" lang="en-US" sz="18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n-US" sz="1800" u="none" cap="none" strike="noStrike">
                <a:solidFill>
                  <a:srgbClr val="66C3CC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Succeeded</a:t>
            </a:r>
            <a:r>
              <a:rPr b="0" i="0" lang="en-US" sz="18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8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b="0" i="0" sz="18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0" i="0" lang="en-US" sz="1800" u="none" cap="none" strike="noStrike">
                <a:solidFill>
                  <a:srgbClr val="C191F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Debug</a:t>
            </a:r>
            <a:r>
              <a:rPr b="0" i="0" lang="en-US" sz="18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US" sz="1800" u="none" cap="none" strike="noStrike">
                <a:solidFill>
                  <a:srgbClr val="39CC8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0" i="0" lang="en-US" sz="18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800" u="none" cap="none" strike="noStrike">
                <a:solidFill>
                  <a:srgbClr val="C9A26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"Build succeeded: " </a:t>
            </a:r>
            <a:r>
              <a:rPr b="0" i="0" lang="en-US" sz="18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+ summary.</a:t>
            </a:r>
            <a:r>
              <a:rPr b="0" i="0" lang="en-US" sz="1800" u="none" cap="none" strike="noStrike">
                <a:solidFill>
                  <a:srgbClr val="66C3CC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totalSize </a:t>
            </a:r>
            <a:r>
              <a:rPr b="0" i="0" lang="en-US" sz="18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b="0" i="0" lang="en-US" sz="1800" u="none" cap="none" strike="noStrike">
                <a:solidFill>
                  <a:srgbClr val="C9A26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" bytes"</a:t>
            </a:r>
            <a:r>
              <a:rPr b="0" i="0" lang="en-US" sz="18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8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0" i="0" sz="18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800" u="none" cap="none" strike="noStrike">
                <a:solidFill>
                  <a:srgbClr val="6C95EB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b="0" i="0" lang="en-US" sz="18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(summary.</a:t>
            </a:r>
            <a:r>
              <a:rPr b="0" i="0" lang="en-US" sz="1800" u="none" cap="none" strike="noStrike">
                <a:solidFill>
                  <a:srgbClr val="66C3CC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result </a:t>
            </a:r>
            <a:r>
              <a:rPr b="0" i="0" lang="en-US" sz="18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b="0" i="0" lang="en-US" sz="1800" u="none" cap="none" strike="noStrike">
                <a:solidFill>
                  <a:srgbClr val="E1BFF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BuildResult</a:t>
            </a:r>
            <a:r>
              <a:rPr b="0" i="0" lang="en-US" sz="18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n-US" sz="1800" u="none" cap="none" strike="noStrike">
                <a:solidFill>
                  <a:srgbClr val="66C3CC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Failed</a:t>
            </a:r>
            <a:r>
              <a:rPr b="0" i="0" lang="en-US" sz="18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8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b="0" i="0" sz="18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0" i="0" lang="en-US" sz="1800" u="none" cap="none" strike="noStrike">
                <a:solidFill>
                  <a:srgbClr val="C191F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Debug</a:t>
            </a:r>
            <a:r>
              <a:rPr b="0" i="0" lang="en-US" sz="18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US" sz="1800" u="none" cap="none" strike="noStrike">
                <a:solidFill>
                  <a:srgbClr val="39CC8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0" i="0" lang="en-US" sz="18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800" u="none" cap="none" strike="noStrike">
                <a:solidFill>
                  <a:srgbClr val="C9A26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"Build failed"</a:t>
            </a:r>
            <a:r>
              <a:rPr b="0" i="0" lang="en-US" sz="18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8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0" i="0" sz="18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800" u="none" cap="none" strike="noStrike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30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2300" u="none" cap="none" strike="noStrike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77e701eb8e_0_7"/>
          <p:cNvSpPr txBox="1"/>
          <p:nvPr/>
        </p:nvSpPr>
        <p:spPr>
          <a:xfrm>
            <a:off x="770850" y="4277050"/>
            <a:ext cx="16746300" cy="28014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static string</a:t>
            </a:r>
            <a:r>
              <a:rPr b="0" i="0" lang="en-US" sz="17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[] Scenes = </a:t>
            </a:r>
            <a:r>
              <a:rPr b="0" i="0" lang="en-US" sz="1700" u="none" cap="none" strike="noStrike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FindEnabledEditorScenes</a:t>
            </a:r>
            <a:r>
              <a:rPr b="0" i="0" lang="en-US" sz="17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0" i="0" sz="1700" u="none" cap="none" strike="noStrike">
              <a:solidFill>
                <a:srgbClr val="DCDCD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DCDCD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0" lang="en-US" sz="1700" u="none" cap="none" strike="noStrike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MenuItem</a:t>
            </a:r>
            <a:r>
              <a:rPr b="0" i="0" lang="en-US" sz="17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700" u="none" cap="none" strike="noStrike">
                <a:solidFill>
                  <a:srgbClr val="D69D85"/>
                </a:solidFill>
                <a:latin typeface="Courier New"/>
                <a:ea typeface="Courier New"/>
                <a:cs typeface="Courier New"/>
                <a:sym typeface="Courier New"/>
              </a:rPr>
              <a:t>"Tools/Test CI Build"</a:t>
            </a:r>
            <a:r>
              <a:rPr b="0" i="0" lang="en-US" sz="17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)]</a:t>
            </a:r>
            <a:endParaRPr b="0" i="0" sz="1700" u="none" cap="none" strike="noStrike">
              <a:solidFill>
                <a:srgbClr val="DCDCD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static void </a:t>
            </a:r>
            <a:r>
              <a:rPr b="0" i="0" lang="en-US" sz="1700" u="none" cap="none" strike="noStrike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TestGenericBuild</a:t>
            </a:r>
            <a:r>
              <a:rPr b="0" i="0" lang="en-US" sz="17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0" i="0" sz="1700" u="none" cap="none" strike="noStrike">
              <a:solidFill>
                <a:srgbClr val="DCDCD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700" u="none" cap="none" strike="noStrike">
              <a:solidFill>
                <a:srgbClr val="DCDCD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70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b="0" i="0" lang="en-US" sz="170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target_dir </a:t>
            </a:r>
            <a:r>
              <a:rPr b="0" i="0" lang="en-US" sz="17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0" i="0" lang="en-US" sz="1700" u="none" cap="none" strike="noStrike">
                <a:solidFill>
                  <a:srgbClr val="D69D85"/>
                </a:solidFill>
                <a:latin typeface="Courier New"/>
                <a:ea typeface="Courier New"/>
                <a:cs typeface="Courier New"/>
                <a:sym typeface="Courier New"/>
              </a:rPr>
              <a:t>"C:/Builds/" </a:t>
            </a:r>
            <a:r>
              <a:rPr b="0" i="0" lang="en-US" sz="17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+ ProjectName + </a:t>
            </a:r>
            <a:r>
              <a:rPr b="0" i="0" lang="en-US" sz="1700" u="none" cap="none" strike="noStrike">
                <a:solidFill>
                  <a:srgbClr val="D69D85"/>
                </a:solidFill>
                <a:latin typeface="Courier New"/>
                <a:ea typeface="Courier New"/>
                <a:cs typeface="Courier New"/>
                <a:sym typeface="Courier New"/>
              </a:rPr>
              <a:t>".exe"</a:t>
            </a:r>
            <a:r>
              <a:rPr b="0" i="0" lang="en-US" sz="17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700" u="none" cap="none" strike="noStrike">
              <a:solidFill>
                <a:srgbClr val="DCDCD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DCDCD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700" u="none" cap="none" strike="noStrike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GenericBuild</a:t>
            </a:r>
            <a:r>
              <a:rPr b="0" i="0" lang="en-US" sz="17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(Scenes, </a:t>
            </a:r>
            <a:r>
              <a:rPr b="0" i="0" lang="en-US" sz="170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target_dir</a:t>
            </a:r>
            <a:r>
              <a:rPr b="0" i="0" lang="en-US" sz="17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US" sz="1700" u="none" cap="none" strike="noStrike">
                <a:solidFill>
                  <a:srgbClr val="B8D7A3"/>
                </a:solidFill>
                <a:latin typeface="Courier New"/>
                <a:ea typeface="Courier New"/>
                <a:cs typeface="Courier New"/>
                <a:sym typeface="Courier New"/>
              </a:rPr>
              <a:t>BuildTargetGroup</a:t>
            </a:r>
            <a:r>
              <a:rPr b="0" i="0" lang="en-US" sz="17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.Standalone, </a:t>
            </a:r>
            <a:r>
              <a:rPr b="0" i="0" lang="en-US" sz="1700" u="none" cap="none" strike="noStrike">
                <a:solidFill>
                  <a:srgbClr val="B8D7A3"/>
                </a:solidFill>
                <a:latin typeface="Courier New"/>
                <a:ea typeface="Courier New"/>
                <a:cs typeface="Courier New"/>
                <a:sym typeface="Courier New"/>
              </a:rPr>
              <a:t>BuildTarget</a:t>
            </a:r>
            <a:r>
              <a:rPr b="0" i="0" lang="en-US" sz="17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.StandaloneWindows64,</a:t>
            </a:r>
            <a:endParaRPr b="0" i="0" sz="1700" u="none" cap="none" strike="noStrike">
              <a:solidFill>
                <a:srgbClr val="DCDCD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0" i="0" lang="en-US" sz="1700" u="none" cap="none" strike="noStrike">
                <a:solidFill>
                  <a:srgbClr val="B8D7A3"/>
                </a:solidFill>
                <a:latin typeface="Courier New"/>
                <a:ea typeface="Courier New"/>
                <a:cs typeface="Courier New"/>
                <a:sym typeface="Courier New"/>
              </a:rPr>
              <a:t>BuildOptions</a:t>
            </a:r>
            <a:r>
              <a:rPr b="0" i="0" lang="en-US" sz="17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.None);</a:t>
            </a:r>
            <a:endParaRPr b="0" i="0" sz="1700" u="none" cap="none" strike="noStrike">
              <a:solidFill>
                <a:srgbClr val="DCDCD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700" u="none" cap="none" strike="noStrike">
              <a:solidFill>
                <a:srgbClr val="DCDCD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