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68" r:id="rId4"/>
    <p:sldId id="269" r:id="rId5"/>
    <p:sldId id="278" r:id="rId6"/>
    <p:sldId id="279" r:id="rId7"/>
    <p:sldId id="280" r:id="rId8"/>
    <p:sldId id="282" r:id="rId9"/>
    <p:sldId id="273" r:id="rId10"/>
    <p:sldId id="283" r:id="rId11"/>
    <p:sldId id="284" r:id="rId12"/>
    <p:sldId id="286" r:id="rId13"/>
    <p:sldId id="287" r:id="rId14"/>
    <p:sldId id="288" r:id="rId15"/>
    <p:sldId id="274" r:id="rId16"/>
    <p:sldId id="289" r:id="rId17"/>
    <p:sldId id="290" r:id="rId18"/>
    <p:sldId id="277" r:id="rId19"/>
    <p:sldId id="29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42" autoAdjust="0"/>
    <p:restoredTop sz="94660"/>
  </p:normalViewPr>
  <p:slideViewPr>
    <p:cSldViewPr>
      <p:cViewPr varScale="1">
        <p:scale>
          <a:sx n="84" d="100"/>
          <a:sy n="84" d="100"/>
        </p:scale>
        <p:origin x="-120" y="-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5" descr="slide footer_blue_646.jpg"/>
          <p:cNvPicPr>
            <a:picLocks noChangeAspect="1"/>
          </p:cNvPicPr>
          <p:nvPr/>
        </p:nvPicPr>
        <p:blipFill>
          <a:blip r:embed="rId2" cstate="print"/>
          <a:srcRect/>
          <a:stretch>
            <a:fillRect/>
          </a:stretch>
        </p:blipFill>
        <p:spPr bwMode="auto">
          <a:xfrm>
            <a:off x="0" y="8613775"/>
            <a:ext cx="9144000" cy="530225"/>
          </a:xfrm>
          <a:prstGeom prst="rect">
            <a:avLst/>
          </a:prstGeom>
          <a:noFill/>
          <a:ln w="9525">
            <a:noFill/>
            <a:miter lim="800000"/>
            <a:headEnd/>
            <a:tailEnd/>
          </a:ln>
        </p:spPr>
      </p:pic>
      <p:pic>
        <p:nvPicPr>
          <p:cNvPr id="6" name="Picture 7" descr="slide header_646.jpg"/>
          <p:cNvPicPr>
            <a:picLocks noChangeAspect="1"/>
          </p:cNvPicPr>
          <p:nvPr/>
        </p:nvPicPr>
        <p:blipFill>
          <a:blip r:embed="rId3" cstate="print"/>
          <a:srcRect/>
          <a:stretch>
            <a:fillRect/>
          </a:stretch>
        </p:blipFill>
        <p:spPr bwMode="auto">
          <a:xfrm>
            <a:off x="-2286000" y="0"/>
            <a:ext cx="9144000" cy="155575"/>
          </a:xfrm>
          <a:prstGeom prst="rect">
            <a:avLst/>
          </a:prstGeom>
          <a:noFill/>
          <a:ln w="9525">
            <a:noFill/>
            <a:miter lim="800000"/>
            <a:headEnd/>
            <a:tailEnd/>
          </a:ln>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952999" y="152400"/>
            <a:ext cx="1903413" cy="304800"/>
          </a:xfrm>
          <a:prstGeom prst="rect">
            <a:avLst/>
          </a:prstGeom>
        </p:spPr>
        <p:txBody>
          <a:bodyPr vert="horz" lIns="91440" tIns="45720" rIns="91440" bIns="45720" rtlCol="0"/>
          <a:lstStyle>
            <a:lvl1pPr algn="r">
              <a:defRPr sz="1200"/>
            </a:lvl1pPr>
          </a:lstStyle>
          <a:p>
            <a:fld id="{80B18B65-4CBA-DB46-9D73-AD0C58E7BE22}" type="datetime1">
              <a:rPr lang="en-US" smtClean="0"/>
              <a:pPr/>
              <a:t>6/4/14</a:t>
            </a:fld>
            <a:endParaRPr lang="en-US"/>
          </a:p>
        </p:txBody>
      </p:sp>
      <p:sp>
        <p:nvSpPr>
          <p:cNvPr id="4" name="Footer Placeholder 3"/>
          <p:cNvSpPr>
            <a:spLocks noGrp="1"/>
          </p:cNvSpPr>
          <p:nvPr>
            <p:ph type="ftr" sz="quarter" idx="2"/>
          </p:nvPr>
        </p:nvSpPr>
        <p:spPr>
          <a:xfrm>
            <a:off x="762000" y="8610601"/>
            <a:ext cx="5486400" cy="228600"/>
          </a:xfrm>
          <a:prstGeom prst="rect">
            <a:avLst/>
          </a:prstGeom>
        </p:spPr>
        <p:txBody>
          <a:bodyPr vert="horz" lIns="91440" tIns="45720" rIns="91440" bIns="45720" rtlCol="0" anchor="b"/>
          <a:lstStyle>
            <a:lvl1pPr algn="l">
              <a:defRPr sz="1200"/>
            </a:lvl1pPr>
          </a:lstStyle>
          <a:p>
            <a:r>
              <a:rPr lang="en-US" smtClean="0"/>
              <a:t>Go to ”Insert (View) | Header and Footer" to add your organization, sponsor, meeting name here; then, click "Apply to All"</a:t>
            </a:r>
            <a:endParaRPr lang="en-US" dirty="0"/>
          </a:p>
        </p:txBody>
      </p:sp>
      <p:sp>
        <p:nvSpPr>
          <p:cNvPr id="5" name="Slide Number Placeholder 4"/>
          <p:cNvSpPr>
            <a:spLocks noGrp="1"/>
          </p:cNvSpPr>
          <p:nvPr>
            <p:ph type="sldNum" sz="quarter" idx="3"/>
          </p:nvPr>
        </p:nvSpPr>
        <p:spPr>
          <a:xfrm>
            <a:off x="6324599" y="8685213"/>
            <a:ext cx="531813" cy="457200"/>
          </a:xfrm>
          <a:prstGeom prst="rect">
            <a:avLst/>
          </a:prstGeom>
        </p:spPr>
        <p:txBody>
          <a:bodyPr vert="horz" lIns="91440" tIns="45720" rIns="91440" bIns="45720" rtlCol="0" anchor="b"/>
          <a:lstStyle>
            <a:lvl1pPr algn="r">
              <a:defRPr sz="1200"/>
            </a:lvl1pPr>
          </a:lstStyle>
          <a:p>
            <a:fld id="{9CA05E24-A365-DF40-BF27-0C4D1E380F5C}" type="slidenum">
              <a:rPr lang="en-US" smtClean="0"/>
              <a:pPr/>
              <a:t>‹#›</a:t>
            </a:fld>
            <a:endParaRPr lang="en-US" dirty="0"/>
          </a:p>
        </p:txBody>
      </p:sp>
    </p:spTree>
    <p:extLst>
      <p:ext uri="{BB962C8B-B14F-4D97-AF65-F5344CB8AC3E}">
        <p14:creationId xmlns:p14="http://schemas.microsoft.com/office/powerpoint/2010/main" val="17262661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69693-4B73-3F4B-BE08-27CE2957F7EB}" type="datetime1">
              <a:rPr lang="en-US" smtClean="0"/>
              <a:pPr/>
              <a:t>6/4/14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1A7F71-A600-874B-8C52-75C3F91F2DFD}" type="slidenum">
              <a:rPr lang="en-US" smtClean="0"/>
              <a:pPr/>
              <a:t>‹#›</a:t>
            </a:fld>
            <a:endParaRPr lang="en-US"/>
          </a:p>
        </p:txBody>
      </p:sp>
    </p:spTree>
    <p:extLst>
      <p:ext uri="{BB962C8B-B14F-4D97-AF65-F5344CB8AC3E}">
        <p14:creationId xmlns:p14="http://schemas.microsoft.com/office/powerpoint/2010/main" val="2976381018"/>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smtClean="0"/>
              <a:t>Click to edit Master subtitle style</a:t>
            </a:r>
            <a:endParaRPr lang="en-US" dirty="0"/>
          </a:p>
        </p:txBody>
      </p:sp>
      <p:pic>
        <p:nvPicPr>
          <p:cNvPr id="3079"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3080" name="Picture 7" descr="doe_black.jpg"/>
          <p:cNvPicPr>
            <a:picLocks noChangeAspect="1"/>
          </p:cNvPicPr>
          <p:nvPr/>
        </p:nvPicPr>
        <p:blipFill>
          <a:blip r:embed="rId3"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4"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EEDB013-810F-3E4F-9404-9FECA60C63B1}" type="datetime1">
              <a:rPr lang="en-US" smtClean="0"/>
              <a:pPr/>
              <a:t>6/4/14</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2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E729A18F-C0FA-9448-8B8D-1BE4A4C95781}" type="datetime1">
              <a:rPr lang="en-US" smtClean="0"/>
              <a:pPr/>
              <a:t>6/4/14</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3FC537EF-7068-3B41-AEBA-A663CBAEC3CF}" type="datetime1">
              <a:rPr lang="en-US" smtClean="0"/>
              <a:pPr/>
              <a:t>6/4/14</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lstStyle>
            <a:lvl1pPr algn="l">
              <a:defRPr sz="3000" b="1" cap="none" baseline="0"/>
            </a:lvl1pPr>
          </a:lstStyle>
          <a:p>
            <a:r>
              <a:rPr lang="en-US" dirty="0" smtClean="0"/>
              <a:t>Click to Edit Master Text Styles</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AF02FE2-F540-2648-8D49-5F38BC3537CE}" type="datetime1">
              <a:rPr lang="en-US" smtClean="0"/>
              <a:pPr/>
              <a:t>6/4/14</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1800"/>
            </a:lvl1pPr>
            <a:lvl2pPr>
              <a:defRPr sz="1600"/>
            </a:lvl2pPr>
            <a:lvl3pPr>
              <a:defRPr sz="1400"/>
            </a:lvl3pPr>
            <a:lvl4pPr>
              <a:defRPr sz="1400"/>
            </a:lvl4pPr>
            <a:lvl5pPr>
              <a:defRPr sz="1400" u="none"/>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fld id="{966A3E6C-2671-C749-9EBA-26919EC53D12}" type="datetime1">
              <a:rPr lang="en-US" smtClean="0"/>
              <a:pPr/>
              <a:t>6/4/14</a:t>
            </a:fld>
            <a:endParaRPr lang="en-US"/>
          </a:p>
        </p:txBody>
      </p:sp>
      <p:sp>
        <p:nvSpPr>
          <p:cNvPr id="6" name="Footer Placeholder 5"/>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fld id="{3C998D9F-962D-9949-A007-326817D58B4E}" type="datetime1">
              <a:rPr lang="en-US" smtClean="0"/>
              <a:pPr/>
              <a:t>6/4/14</a:t>
            </a:fld>
            <a:endParaRPr lang="en-US"/>
          </a:p>
        </p:txBody>
      </p:sp>
      <p:sp>
        <p:nvSpPr>
          <p:cNvPr id="8" name="Footer Placeholder 7"/>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9" name="Slide Number Placeholder 8"/>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B0A11407-B84C-9C41-B4C4-DD2362FE02FC}" type="datetime1">
              <a:rPr lang="en-US" smtClean="0"/>
              <a:pPr/>
              <a:t>6/4/14</a:t>
            </a:fld>
            <a:endParaRPr lang="en-US"/>
          </a:p>
        </p:txBody>
      </p:sp>
      <p:sp>
        <p:nvSpPr>
          <p:cNvPr id="4" name="Footer Placeholder 3"/>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CD16C0B-C2E9-7A42-9213-19A13BFA7851}" type="datetime1">
              <a:rPr lang="en-US" smtClean="0"/>
              <a:pPr/>
              <a:t>6/4/14</a:t>
            </a:fld>
            <a:endParaRPr lang="en-US"/>
          </a:p>
        </p:txBody>
      </p:sp>
      <p:sp>
        <p:nvSpPr>
          <p:cNvPr id="3" name="Footer Placeholder 2"/>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4" name="Slide Number Placeholder 3"/>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479550"/>
          </a:xfrm>
        </p:spPr>
        <p:txBody>
          <a:bodyPr anchor="t"/>
          <a:lstStyle>
            <a:lvl1pPr algn="l">
              <a:defRPr sz="26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F8E4457-BC4D-CE48-AE40-DFA5DAC8A2C7}" type="datetime1">
              <a:rPr lang="en-US" smtClean="0"/>
              <a:pPr/>
              <a:t>6/4/14</a:t>
            </a:fld>
            <a:endParaRPr lang="en-US"/>
          </a:p>
        </p:txBody>
      </p:sp>
      <p:sp>
        <p:nvSpPr>
          <p:cNvPr id="6" name="Footer Placeholder 5"/>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6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206E0CE-918B-F445-8E8D-1893280148C1}" type="datetime1">
              <a:rPr lang="en-US" smtClean="0"/>
              <a:pPr/>
              <a:t>6/4/14</a:t>
            </a:fld>
            <a:endParaRPr lang="en-US"/>
          </a:p>
        </p:txBody>
      </p:sp>
      <p:sp>
        <p:nvSpPr>
          <p:cNvPr id="6" name="Footer Placeholder 5"/>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5" descr="slide footer_blue_646.jpg"/>
          <p:cNvPicPr>
            <a:picLocks noChangeAspect="1"/>
          </p:cNvPicPr>
          <p:nvPr/>
        </p:nvPicPr>
        <p:blipFill>
          <a:blip r:embed="rId13" cstate="print"/>
          <a:srcRect/>
          <a:stretch>
            <a:fillRect/>
          </a:stretch>
        </p:blipFill>
        <p:spPr bwMode="auto">
          <a:xfrm>
            <a:off x="0" y="6324600"/>
            <a:ext cx="9144000" cy="530225"/>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7010400" y="6572250"/>
            <a:ext cx="1371600" cy="209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D33507C9-6682-4A44-A0B5-9B0D9F47D994}" type="datetime1">
              <a:rPr lang="en-US" smtClean="0"/>
              <a:pPr/>
              <a:t>6/4/14</a:t>
            </a:fld>
            <a:endParaRPr lang="en-US"/>
          </a:p>
        </p:txBody>
      </p:sp>
      <p:sp>
        <p:nvSpPr>
          <p:cNvPr id="1029" name="Rectangle 5"/>
          <p:cNvSpPr>
            <a:spLocks noGrp="1" noChangeArrowheads="1"/>
          </p:cNvSpPr>
          <p:nvPr>
            <p:ph type="ftr" sz="quarter" idx="3"/>
          </p:nvPr>
        </p:nvSpPr>
        <p:spPr bwMode="auto">
          <a:xfrm>
            <a:off x="657225" y="6307138"/>
            <a:ext cx="59420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vl1pPr>
          </a:lstStyle>
          <a:p>
            <a:r>
              <a:rPr lang="en-US" smtClean="0"/>
              <a:t>Go to ”Insert (View) | Header and Footer" to add your organization, sponsor, meeting name here; then, click "Apply to All"</a:t>
            </a:r>
            <a:endParaRPr lang="en-US" dirty="0"/>
          </a:p>
        </p:txBody>
      </p:sp>
      <p:sp>
        <p:nvSpPr>
          <p:cNvPr id="1030" name="Rectangle 6"/>
          <p:cNvSpPr>
            <a:spLocks noGrp="1" noChangeArrowheads="1"/>
          </p:cNvSpPr>
          <p:nvPr>
            <p:ph type="sldNum" sz="quarter" idx="4"/>
          </p:nvPr>
        </p:nvSpPr>
        <p:spPr bwMode="auto">
          <a:xfrm>
            <a:off x="8610600" y="6489700"/>
            <a:ext cx="3841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87034D8C-3CB4-402A-BC46-2AB14C0FE90A}" type="slidenum">
              <a:rPr lang="en-US" smtClean="0"/>
              <a:pPr/>
              <a:t>‹#›</a:t>
            </a:fld>
            <a:endParaRPr lang="en-US"/>
          </a:p>
        </p:txBody>
      </p:sp>
      <p:pic>
        <p:nvPicPr>
          <p:cNvPr id="1031" name="Picture 7" descr="slide header_646.jpg"/>
          <p:cNvPicPr>
            <a:picLocks noChangeAspect="1"/>
          </p:cNvPicPr>
          <p:nvPr/>
        </p:nvPicPr>
        <p:blipFill>
          <a:blip r:embed="rId14" cstate="print"/>
          <a:srcRect/>
          <a:stretch>
            <a:fillRect/>
          </a:stretch>
        </p:blipFill>
        <p:spPr bwMode="auto">
          <a:xfrm>
            <a:off x="0" y="0"/>
            <a:ext cx="9144000" cy="155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lr>
          <a:srgbClr val="1F497D"/>
        </a:buClr>
        <a:buFont typeface="Wingdings" pitchFamily="2" charset="2"/>
        <a:buChar char="§"/>
        <a:defRPr>
          <a:solidFill>
            <a:schemeClr val="tx1"/>
          </a:solidFill>
          <a:latin typeface="+mn-lt"/>
          <a:ea typeface="+mn-ea"/>
          <a:cs typeface="+mn-cs"/>
        </a:defRPr>
      </a:lvl1pPr>
      <a:lvl2pPr marL="742950" indent="-285750" algn="l" rtl="0" eaLnBrk="1" fontAlgn="base" hangingPunct="1">
        <a:spcBef>
          <a:spcPct val="20000"/>
        </a:spcBef>
        <a:spcAft>
          <a:spcPct val="0"/>
        </a:spcAft>
        <a:buClr>
          <a:srgbClr val="1F497D"/>
        </a:buClr>
        <a:buChar char="–"/>
        <a:defRPr sz="1600">
          <a:solidFill>
            <a:schemeClr val="tx1"/>
          </a:solidFill>
          <a:latin typeface="+mn-lt"/>
        </a:defRPr>
      </a:lvl2pPr>
      <a:lvl3pPr marL="1143000" indent="-228600" algn="l" rtl="0" eaLnBrk="1" fontAlgn="base" hangingPunct="1">
        <a:spcBef>
          <a:spcPct val="20000"/>
        </a:spcBef>
        <a:spcAft>
          <a:spcPct val="0"/>
        </a:spcAft>
        <a:buClr>
          <a:srgbClr val="1F497D"/>
        </a:buClr>
        <a:buChar char="•"/>
        <a:defRPr sz="1400">
          <a:solidFill>
            <a:schemeClr val="tx1"/>
          </a:solidFill>
          <a:latin typeface="+mn-lt"/>
        </a:defRPr>
      </a:lvl3pPr>
      <a:lvl4pPr marL="1600200" indent="-228600" algn="l" rtl="0" eaLnBrk="1" fontAlgn="base" hangingPunct="1">
        <a:spcBef>
          <a:spcPct val="20000"/>
        </a:spcBef>
        <a:spcAft>
          <a:spcPct val="0"/>
        </a:spcAft>
        <a:buClr>
          <a:srgbClr val="1F497D"/>
        </a:buClr>
        <a:buChar char="–"/>
        <a:defRPr sz="1400">
          <a:solidFill>
            <a:schemeClr val="tx1"/>
          </a:solidFill>
          <a:latin typeface="+mn-lt"/>
        </a:defRPr>
      </a:lvl4pPr>
      <a:lvl5pPr marL="20574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collis/story.g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985838" y="1671638"/>
            <a:ext cx="7696200" cy="1069975"/>
          </a:xfrm>
        </p:spPr>
        <p:txBody>
          <a:bodyPr/>
          <a:lstStyle/>
          <a:p>
            <a:pPr algn="ctr"/>
            <a:r>
              <a:rPr lang="en-US" dirty="0" smtClean="0"/>
              <a:t>Intermediate </a:t>
            </a:r>
            <a:r>
              <a:rPr lang="en-US" dirty="0" err="1" smtClean="0"/>
              <a:t>git</a:t>
            </a:r>
            <a:r>
              <a:rPr lang="en-US" dirty="0" smtClean="0"/>
              <a:t>: </a:t>
            </a:r>
            <a:br>
              <a:rPr lang="en-US" dirty="0" smtClean="0"/>
            </a:br>
            <a:r>
              <a:rPr lang="en-US" dirty="0" smtClean="0"/>
              <a:t>Branching and Merging</a:t>
            </a:r>
            <a:endParaRPr lang="en-US" dirty="0"/>
          </a:p>
        </p:txBody>
      </p:sp>
      <p:sp>
        <p:nvSpPr>
          <p:cNvPr id="8" name="Subtitle 7"/>
          <p:cNvSpPr>
            <a:spLocks noGrp="1"/>
          </p:cNvSpPr>
          <p:nvPr>
            <p:ph type="subTitle" idx="1"/>
          </p:nvPr>
        </p:nvSpPr>
        <p:spPr>
          <a:xfrm>
            <a:off x="1633538" y="3125788"/>
            <a:ext cx="6400800" cy="1752600"/>
          </a:xfrm>
        </p:spPr>
        <p:txBody>
          <a:bodyPr/>
          <a:lstStyle/>
          <a:p>
            <a:pPr algn="ctr"/>
            <a:r>
              <a:rPr lang="en-US" dirty="0" smtClean="0"/>
              <a:t>Jonathan J. Helmus</a:t>
            </a:r>
          </a:p>
          <a:p>
            <a:pPr algn="ctr"/>
            <a:r>
              <a:rPr lang="en-US" dirty="0" smtClean="0"/>
              <a:t>Advanced Algorithms Engineer and ARM Developer</a:t>
            </a:r>
          </a:p>
          <a:p>
            <a:pPr algn="ctr"/>
            <a:r>
              <a:rPr lang="en-US" dirty="0" smtClean="0"/>
              <a:t>Environmental Sciences Division</a:t>
            </a:r>
          </a:p>
          <a:p>
            <a:pPr algn="ctr"/>
            <a:r>
              <a:rPr lang="en-US" dirty="0" smtClean="0"/>
              <a:t>Argonne National Laboratory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28600" y="1143000"/>
            <a:ext cx="2514600" cy="32004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Local</a:t>
            </a:r>
            <a:endParaRPr kumimoji="0" lang="en-US" sz="1800" b="1"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Remote branches</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10</a:t>
            </a:fld>
            <a:endParaRPr lang="en-US"/>
          </a:p>
        </p:txBody>
      </p:sp>
      <p:grpSp>
        <p:nvGrpSpPr>
          <p:cNvPr id="19" name="Group 18"/>
          <p:cNvGrpSpPr/>
          <p:nvPr/>
        </p:nvGrpSpPr>
        <p:grpSpPr>
          <a:xfrm>
            <a:off x="381000" y="1399401"/>
            <a:ext cx="2095981" cy="2794576"/>
            <a:chOff x="381000" y="1407666"/>
            <a:chExt cx="4038599" cy="3625396"/>
          </a:xfrm>
        </p:grpSpPr>
        <p:sp>
          <p:nvSpPr>
            <p:cNvPr id="6" name="TextBox 5"/>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7" name="TextBox 6"/>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8" name="TextBox 7"/>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9" name="Right Arrow 8"/>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 name="Up Arrow 10"/>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 name="Up Arrow 11"/>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 name="TextBox 12"/>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14" name="TextBox 13"/>
            <p:cNvSpPr txBox="1"/>
            <p:nvPr/>
          </p:nvSpPr>
          <p:spPr>
            <a:xfrm>
              <a:off x="2142893" y="4633784"/>
              <a:ext cx="1344208" cy="399278"/>
            </a:xfrm>
            <a:prstGeom prst="rect">
              <a:avLst/>
            </a:prstGeom>
            <a:noFill/>
          </p:spPr>
          <p:txBody>
            <a:bodyPr wrap="none" rtlCol="0">
              <a:spAutoFit/>
            </a:bodyPr>
            <a:lstStyle/>
            <a:p>
              <a:r>
                <a:rPr lang="en-US" sz="1400" dirty="0" smtClean="0"/>
                <a:t>master</a:t>
              </a:r>
              <a:endParaRPr lang="en-US" sz="1400" dirty="0"/>
            </a:p>
          </p:txBody>
        </p:sp>
        <p:sp>
          <p:nvSpPr>
            <p:cNvPr id="18" name="Bent Arrow 1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38" name="Rectangle 37"/>
          <p:cNvSpPr/>
          <p:nvPr/>
        </p:nvSpPr>
        <p:spPr bwMode="auto">
          <a:xfrm>
            <a:off x="3276600" y="1143000"/>
            <a:ext cx="2514600" cy="32004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rPr>
              <a:t>GitHub</a:t>
            </a:r>
            <a:r>
              <a:rPr kumimoji="0" lang="en-US" sz="1800" b="1" i="0" u="none" strike="noStrike" cap="none" normalizeH="0" baseline="0" dirty="0" smtClean="0">
                <a:ln>
                  <a:noFill/>
                </a:ln>
                <a:solidFill>
                  <a:schemeClr val="tx1"/>
                </a:solidFill>
                <a:effectLst/>
                <a:latin typeface="Calibri" pitchFamily="34" charset="0"/>
              </a:rPr>
              <a:t>,</a:t>
            </a:r>
            <a:r>
              <a:rPr kumimoji="0" lang="en-US" sz="1800" b="1" i="0" u="none" strike="noStrike" cap="none" normalizeH="0" dirty="0" smtClean="0">
                <a:ln>
                  <a:noFill/>
                </a:ln>
                <a:solidFill>
                  <a:schemeClr val="tx1"/>
                </a:solidFill>
                <a:effectLst/>
                <a:latin typeface="Calibri" pitchFamily="34" charset="0"/>
              </a:rPr>
              <a:t> origin</a:t>
            </a:r>
            <a:endParaRPr kumimoji="0" lang="en-US" sz="1800" b="1" i="0" u="none" strike="noStrike" cap="none" normalizeH="0" baseline="0" dirty="0" smtClean="0">
              <a:ln>
                <a:noFill/>
              </a:ln>
              <a:solidFill>
                <a:schemeClr val="tx1"/>
              </a:solidFill>
              <a:effectLst/>
              <a:latin typeface="Calibri" pitchFamily="34" charset="0"/>
            </a:endParaRPr>
          </a:p>
        </p:txBody>
      </p:sp>
      <p:sp>
        <p:nvSpPr>
          <p:cNvPr id="40" name="TextBox 39"/>
          <p:cNvSpPr txBox="1"/>
          <p:nvPr/>
        </p:nvSpPr>
        <p:spPr>
          <a:xfrm>
            <a:off x="3429000" y="2966507"/>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41" name="TextBox 40"/>
          <p:cNvSpPr txBox="1"/>
          <p:nvPr/>
        </p:nvSpPr>
        <p:spPr>
          <a:xfrm>
            <a:off x="4417671" y="2966507"/>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43" name="Right Arrow 42"/>
          <p:cNvSpPr/>
          <p:nvPr/>
        </p:nvSpPr>
        <p:spPr bwMode="auto">
          <a:xfrm flipH="1">
            <a:off x="3982655" y="3020747"/>
            <a:ext cx="355921" cy="176212"/>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4" name="Up Arrow 43"/>
          <p:cNvSpPr/>
          <p:nvPr/>
        </p:nvSpPr>
        <p:spPr bwMode="auto">
          <a:xfrm>
            <a:off x="4576823" y="3377669"/>
            <a:ext cx="197734" cy="411162"/>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7" name="TextBox 46"/>
          <p:cNvSpPr txBox="1"/>
          <p:nvPr/>
        </p:nvSpPr>
        <p:spPr>
          <a:xfrm>
            <a:off x="4343400" y="3886200"/>
            <a:ext cx="697627" cy="307777"/>
          </a:xfrm>
          <a:prstGeom prst="rect">
            <a:avLst/>
          </a:prstGeom>
          <a:noFill/>
        </p:spPr>
        <p:txBody>
          <a:bodyPr wrap="none" rtlCol="0">
            <a:spAutoFit/>
          </a:bodyPr>
          <a:lstStyle/>
          <a:p>
            <a:r>
              <a:rPr lang="en-US" sz="1400" dirty="0" smtClean="0"/>
              <a:t>master</a:t>
            </a:r>
            <a:endParaRPr lang="en-US" sz="1400" dirty="0"/>
          </a:p>
        </p:txBody>
      </p:sp>
      <p:sp>
        <p:nvSpPr>
          <p:cNvPr id="10" name="TextBox 9"/>
          <p:cNvSpPr txBox="1"/>
          <p:nvPr/>
        </p:nvSpPr>
        <p:spPr>
          <a:xfrm>
            <a:off x="1905000" y="5181600"/>
            <a:ext cx="2276021" cy="369332"/>
          </a:xfrm>
          <a:prstGeom prst="rect">
            <a:avLst/>
          </a:prstGeom>
          <a:noFill/>
        </p:spPr>
        <p:txBody>
          <a:bodyPr wrap="none" rtlCol="0">
            <a:spAutoFit/>
          </a:bodyPr>
          <a:lstStyle/>
          <a:p>
            <a:r>
              <a:rPr lang="en-US" b="1" dirty="0" err="1"/>
              <a:t>g</a:t>
            </a:r>
            <a:r>
              <a:rPr lang="en-US" b="1" dirty="0" err="1" smtClean="0"/>
              <a:t>it</a:t>
            </a:r>
            <a:r>
              <a:rPr lang="en-US" b="1" dirty="0" smtClean="0"/>
              <a:t> push origin master</a:t>
            </a:r>
            <a:endParaRPr lang="en-US" b="1" dirty="0"/>
          </a:p>
        </p:txBody>
      </p:sp>
      <p:sp>
        <p:nvSpPr>
          <p:cNvPr id="15" name="Curved Up Arrow 14"/>
          <p:cNvSpPr/>
          <p:nvPr/>
        </p:nvSpPr>
        <p:spPr bwMode="auto">
          <a:xfrm>
            <a:off x="1600200" y="4191000"/>
            <a:ext cx="3200400" cy="838200"/>
          </a:xfrm>
          <a:prstGeom prst="curvedUp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41355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28600" y="1143000"/>
            <a:ext cx="2514600" cy="32004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Local</a:t>
            </a:r>
            <a:endParaRPr kumimoji="0" lang="en-US" sz="1800" b="1"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Remote branches</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11</a:t>
            </a:fld>
            <a:endParaRPr lang="en-US"/>
          </a:p>
        </p:txBody>
      </p:sp>
      <p:grpSp>
        <p:nvGrpSpPr>
          <p:cNvPr id="19" name="Group 18"/>
          <p:cNvGrpSpPr/>
          <p:nvPr/>
        </p:nvGrpSpPr>
        <p:grpSpPr>
          <a:xfrm>
            <a:off x="381000" y="1399401"/>
            <a:ext cx="2095981" cy="2794576"/>
            <a:chOff x="381000" y="1407666"/>
            <a:chExt cx="4038599" cy="3625396"/>
          </a:xfrm>
        </p:grpSpPr>
        <p:sp>
          <p:nvSpPr>
            <p:cNvPr id="6" name="TextBox 5"/>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7" name="TextBox 6"/>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8" name="TextBox 7"/>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9" name="Right Arrow 8"/>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 name="Up Arrow 10"/>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 name="Up Arrow 11"/>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 name="TextBox 12"/>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14" name="TextBox 13"/>
            <p:cNvSpPr txBox="1"/>
            <p:nvPr/>
          </p:nvSpPr>
          <p:spPr>
            <a:xfrm>
              <a:off x="2142893" y="4633784"/>
              <a:ext cx="1344208" cy="399278"/>
            </a:xfrm>
            <a:prstGeom prst="rect">
              <a:avLst/>
            </a:prstGeom>
            <a:noFill/>
          </p:spPr>
          <p:txBody>
            <a:bodyPr wrap="none" rtlCol="0">
              <a:spAutoFit/>
            </a:bodyPr>
            <a:lstStyle/>
            <a:p>
              <a:r>
                <a:rPr lang="en-US" sz="1400" dirty="0" smtClean="0"/>
                <a:t>master</a:t>
              </a:r>
              <a:endParaRPr lang="en-US" sz="1400" dirty="0"/>
            </a:p>
          </p:txBody>
        </p:sp>
        <p:sp>
          <p:nvSpPr>
            <p:cNvPr id="18" name="Bent Arrow 1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38" name="Rectangle 37"/>
          <p:cNvSpPr/>
          <p:nvPr/>
        </p:nvSpPr>
        <p:spPr bwMode="auto">
          <a:xfrm>
            <a:off x="3276600" y="1143000"/>
            <a:ext cx="2514600" cy="32004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rPr>
              <a:t>GitHub</a:t>
            </a:r>
            <a:r>
              <a:rPr kumimoji="0" lang="en-US" sz="1800" b="1" i="0" u="none" strike="noStrike" cap="none" normalizeH="0" baseline="0" dirty="0" smtClean="0">
                <a:ln>
                  <a:noFill/>
                </a:ln>
                <a:solidFill>
                  <a:schemeClr val="tx1"/>
                </a:solidFill>
                <a:effectLst/>
                <a:latin typeface="Calibri" pitchFamily="34" charset="0"/>
              </a:rPr>
              <a:t>,</a:t>
            </a:r>
            <a:r>
              <a:rPr kumimoji="0" lang="en-US" sz="1800" b="1" i="0" u="none" strike="noStrike" cap="none" normalizeH="0" dirty="0" smtClean="0">
                <a:ln>
                  <a:noFill/>
                </a:ln>
                <a:solidFill>
                  <a:schemeClr val="tx1"/>
                </a:solidFill>
                <a:effectLst/>
                <a:latin typeface="Calibri" pitchFamily="34" charset="0"/>
              </a:rPr>
              <a:t> origin</a:t>
            </a:r>
            <a:endParaRPr kumimoji="0" lang="en-US" sz="1800" b="1" i="0" u="none" strike="noStrike" cap="none" normalizeH="0" baseline="0" dirty="0" smtClean="0">
              <a:ln>
                <a:noFill/>
              </a:ln>
              <a:solidFill>
                <a:schemeClr val="tx1"/>
              </a:solidFill>
              <a:effectLst/>
              <a:latin typeface="Calibri" pitchFamily="34" charset="0"/>
            </a:endParaRPr>
          </a:p>
        </p:txBody>
      </p:sp>
      <p:grpSp>
        <p:nvGrpSpPr>
          <p:cNvPr id="39" name="Group 38"/>
          <p:cNvGrpSpPr/>
          <p:nvPr/>
        </p:nvGrpSpPr>
        <p:grpSpPr>
          <a:xfrm>
            <a:off x="3429000" y="1399401"/>
            <a:ext cx="2095981" cy="2794576"/>
            <a:chOff x="381000" y="1407666"/>
            <a:chExt cx="4038599" cy="3625396"/>
          </a:xfrm>
        </p:grpSpPr>
        <p:sp>
          <p:nvSpPr>
            <p:cNvPr id="40" name="TextBox 39"/>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41" name="TextBox 40"/>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42" name="TextBox 41"/>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43" name="Right Arrow 42"/>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4" name="Up Arrow 43"/>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5" name="Up Arrow 44"/>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6" name="TextBox 45"/>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47" name="TextBox 46"/>
            <p:cNvSpPr txBox="1"/>
            <p:nvPr/>
          </p:nvSpPr>
          <p:spPr>
            <a:xfrm>
              <a:off x="2142893" y="4633784"/>
              <a:ext cx="1344208" cy="399278"/>
            </a:xfrm>
            <a:prstGeom prst="rect">
              <a:avLst/>
            </a:prstGeom>
            <a:noFill/>
          </p:spPr>
          <p:txBody>
            <a:bodyPr wrap="none" rtlCol="0">
              <a:spAutoFit/>
            </a:bodyPr>
            <a:lstStyle/>
            <a:p>
              <a:r>
                <a:rPr lang="en-US" sz="1400" dirty="0" smtClean="0"/>
                <a:t>master</a:t>
              </a:r>
              <a:endParaRPr lang="en-US" sz="1400" dirty="0"/>
            </a:p>
          </p:txBody>
        </p:sp>
        <p:sp>
          <p:nvSpPr>
            <p:cNvPr id="48" name="Bent Arrow 4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27" name="TextBox 26"/>
          <p:cNvSpPr txBox="1"/>
          <p:nvPr/>
        </p:nvSpPr>
        <p:spPr>
          <a:xfrm>
            <a:off x="2057400" y="4572000"/>
            <a:ext cx="2179202" cy="369332"/>
          </a:xfrm>
          <a:prstGeom prst="rect">
            <a:avLst/>
          </a:prstGeom>
          <a:noFill/>
        </p:spPr>
        <p:txBody>
          <a:bodyPr wrap="none" rtlCol="0">
            <a:spAutoFit/>
          </a:bodyPr>
          <a:lstStyle/>
          <a:p>
            <a:r>
              <a:rPr lang="en-US" b="1" dirty="0" err="1"/>
              <a:t>g</a:t>
            </a:r>
            <a:r>
              <a:rPr lang="en-US" b="1" dirty="0" err="1" smtClean="0"/>
              <a:t>it</a:t>
            </a:r>
            <a:r>
              <a:rPr lang="en-US" b="1" dirty="0" smtClean="0"/>
              <a:t> push origin chap4</a:t>
            </a:r>
            <a:endParaRPr lang="en-US" b="1" dirty="0"/>
          </a:p>
        </p:txBody>
      </p:sp>
      <p:sp>
        <p:nvSpPr>
          <p:cNvPr id="28" name="Curved Up Arrow 27"/>
          <p:cNvSpPr/>
          <p:nvPr/>
        </p:nvSpPr>
        <p:spPr bwMode="auto">
          <a:xfrm>
            <a:off x="2057400" y="2743200"/>
            <a:ext cx="3276600" cy="838200"/>
          </a:xfrm>
          <a:prstGeom prst="curvedUp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41355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28600" y="1143000"/>
            <a:ext cx="2514600" cy="32004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Local</a:t>
            </a:r>
            <a:endParaRPr kumimoji="0" lang="en-US" sz="1800" b="1"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Remote branches</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12</a:t>
            </a:fld>
            <a:endParaRPr lang="en-US"/>
          </a:p>
        </p:txBody>
      </p:sp>
      <p:grpSp>
        <p:nvGrpSpPr>
          <p:cNvPr id="19" name="Group 18"/>
          <p:cNvGrpSpPr/>
          <p:nvPr/>
        </p:nvGrpSpPr>
        <p:grpSpPr>
          <a:xfrm>
            <a:off x="381000" y="1399401"/>
            <a:ext cx="2095981" cy="2794576"/>
            <a:chOff x="381000" y="1407666"/>
            <a:chExt cx="4038599" cy="3625396"/>
          </a:xfrm>
        </p:grpSpPr>
        <p:sp>
          <p:nvSpPr>
            <p:cNvPr id="6" name="TextBox 5"/>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7" name="TextBox 6"/>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8" name="TextBox 7"/>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9" name="Right Arrow 8"/>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 name="Up Arrow 10"/>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 name="Up Arrow 11"/>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 name="TextBox 12"/>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14" name="TextBox 13"/>
            <p:cNvSpPr txBox="1"/>
            <p:nvPr/>
          </p:nvSpPr>
          <p:spPr>
            <a:xfrm>
              <a:off x="2142893" y="4633784"/>
              <a:ext cx="1344208" cy="399278"/>
            </a:xfrm>
            <a:prstGeom prst="rect">
              <a:avLst/>
            </a:prstGeom>
            <a:noFill/>
          </p:spPr>
          <p:txBody>
            <a:bodyPr wrap="none" rtlCol="0">
              <a:spAutoFit/>
            </a:bodyPr>
            <a:lstStyle/>
            <a:p>
              <a:r>
                <a:rPr lang="en-US" sz="1400" dirty="0" smtClean="0"/>
                <a:t>master</a:t>
              </a:r>
              <a:endParaRPr lang="en-US" sz="1400" dirty="0"/>
            </a:p>
          </p:txBody>
        </p:sp>
        <p:sp>
          <p:nvSpPr>
            <p:cNvPr id="18" name="Bent Arrow 1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38" name="Rectangle 37"/>
          <p:cNvSpPr/>
          <p:nvPr/>
        </p:nvSpPr>
        <p:spPr bwMode="auto">
          <a:xfrm>
            <a:off x="3124200" y="1143000"/>
            <a:ext cx="2514600" cy="32004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rPr>
              <a:t>GitHub</a:t>
            </a:r>
            <a:r>
              <a:rPr kumimoji="0" lang="en-US" sz="1800" b="1" i="0" u="none" strike="noStrike" cap="none" normalizeH="0" baseline="0" dirty="0" smtClean="0">
                <a:ln>
                  <a:noFill/>
                </a:ln>
                <a:solidFill>
                  <a:schemeClr val="tx1"/>
                </a:solidFill>
                <a:effectLst/>
                <a:latin typeface="Calibri" pitchFamily="34" charset="0"/>
              </a:rPr>
              <a:t>,</a:t>
            </a:r>
            <a:r>
              <a:rPr kumimoji="0" lang="en-US" sz="1800" b="1" i="0" u="none" strike="noStrike" cap="none" normalizeH="0" dirty="0" smtClean="0">
                <a:ln>
                  <a:noFill/>
                </a:ln>
                <a:solidFill>
                  <a:schemeClr val="tx1"/>
                </a:solidFill>
                <a:effectLst/>
                <a:latin typeface="Calibri" pitchFamily="34" charset="0"/>
              </a:rPr>
              <a:t> origin</a:t>
            </a:r>
            <a:endParaRPr kumimoji="0" lang="en-US" sz="1800" b="1" i="0" u="none" strike="noStrike" cap="none" normalizeH="0" baseline="0" dirty="0" smtClean="0">
              <a:ln>
                <a:noFill/>
              </a:ln>
              <a:solidFill>
                <a:schemeClr val="tx1"/>
              </a:solidFill>
              <a:effectLst/>
              <a:latin typeface="Calibri" pitchFamily="34" charset="0"/>
            </a:endParaRPr>
          </a:p>
        </p:txBody>
      </p:sp>
      <p:grpSp>
        <p:nvGrpSpPr>
          <p:cNvPr id="39" name="Group 38"/>
          <p:cNvGrpSpPr/>
          <p:nvPr/>
        </p:nvGrpSpPr>
        <p:grpSpPr>
          <a:xfrm>
            <a:off x="3276600" y="1399401"/>
            <a:ext cx="2095981" cy="2794576"/>
            <a:chOff x="381000" y="1407666"/>
            <a:chExt cx="4038599" cy="3625396"/>
          </a:xfrm>
        </p:grpSpPr>
        <p:sp>
          <p:nvSpPr>
            <p:cNvPr id="40" name="TextBox 39"/>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41" name="TextBox 40"/>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42" name="TextBox 41"/>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43" name="Right Arrow 42"/>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4" name="Up Arrow 43"/>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5" name="Up Arrow 44"/>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6" name="TextBox 45"/>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47" name="TextBox 46"/>
            <p:cNvSpPr txBox="1"/>
            <p:nvPr/>
          </p:nvSpPr>
          <p:spPr>
            <a:xfrm>
              <a:off x="2142893" y="4633784"/>
              <a:ext cx="1344208" cy="399278"/>
            </a:xfrm>
            <a:prstGeom prst="rect">
              <a:avLst/>
            </a:prstGeom>
            <a:noFill/>
          </p:spPr>
          <p:txBody>
            <a:bodyPr wrap="none" rtlCol="0">
              <a:spAutoFit/>
            </a:bodyPr>
            <a:lstStyle/>
            <a:p>
              <a:r>
                <a:rPr lang="en-US" sz="1400" dirty="0" smtClean="0"/>
                <a:t>master</a:t>
              </a:r>
              <a:endParaRPr lang="en-US" sz="1400" dirty="0"/>
            </a:p>
          </p:txBody>
        </p:sp>
        <p:sp>
          <p:nvSpPr>
            <p:cNvPr id="48" name="Bent Arrow 4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29" name="Rectangle 28"/>
          <p:cNvSpPr/>
          <p:nvPr/>
        </p:nvSpPr>
        <p:spPr bwMode="auto">
          <a:xfrm>
            <a:off x="6019800" y="1143000"/>
            <a:ext cx="2819400" cy="472440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rPr>
              <a:t>GitHub</a:t>
            </a:r>
            <a:r>
              <a:rPr kumimoji="0" lang="en-US" sz="1800" b="1" i="0" u="none" strike="noStrike" cap="none" normalizeH="0" baseline="0" dirty="0" smtClean="0">
                <a:ln>
                  <a:noFill/>
                </a:ln>
                <a:solidFill>
                  <a:schemeClr val="tx1"/>
                </a:solidFill>
                <a:effectLst/>
                <a:latin typeface="Calibri" pitchFamily="34" charset="0"/>
              </a:rPr>
              <a:t>,</a:t>
            </a:r>
            <a:r>
              <a:rPr kumimoji="0" lang="en-US" sz="1800" b="1" i="0" u="none" strike="noStrike" cap="none" normalizeH="0" dirty="0" smtClean="0">
                <a:ln>
                  <a:noFill/>
                </a:ln>
                <a:solidFill>
                  <a:schemeClr val="tx1"/>
                </a:solidFill>
                <a:effectLst/>
                <a:latin typeface="Calibri" pitchFamily="34" charset="0"/>
              </a:rPr>
              <a:t> </a:t>
            </a:r>
            <a:r>
              <a:rPr kumimoji="0" lang="en-US" sz="1800" b="1" i="0" u="none" strike="noStrike" cap="none" normalizeH="0" dirty="0" err="1" smtClean="0">
                <a:ln>
                  <a:noFill/>
                </a:ln>
                <a:solidFill>
                  <a:schemeClr val="tx1"/>
                </a:solidFill>
                <a:effectLst/>
                <a:latin typeface="Calibri" pitchFamily="34" charset="0"/>
              </a:rPr>
              <a:t>scollis</a:t>
            </a:r>
            <a:endParaRPr kumimoji="0" lang="en-US" sz="1800" b="1" i="0" u="none" strike="noStrike" cap="none" normalizeH="0" baseline="0" dirty="0" smtClean="0">
              <a:ln>
                <a:noFill/>
              </a:ln>
              <a:solidFill>
                <a:schemeClr val="tx1"/>
              </a:solidFill>
              <a:effectLst/>
              <a:latin typeface="Calibri" pitchFamily="34" charset="0"/>
            </a:endParaRPr>
          </a:p>
        </p:txBody>
      </p:sp>
      <p:grpSp>
        <p:nvGrpSpPr>
          <p:cNvPr id="30" name="Group 29"/>
          <p:cNvGrpSpPr/>
          <p:nvPr/>
        </p:nvGrpSpPr>
        <p:grpSpPr>
          <a:xfrm>
            <a:off x="6191491" y="1399401"/>
            <a:ext cx="2571509" cy="2639199"/>
            <a:chOff x="381000" y="1407666"/>
            <a:chExt cx="4954862" cy="3423826"/>
          </a:xfrm>
        </p:grpSpPr>
        <p:sp>
          <p:nvSpPr>
            <p:cNvPr id="31" name="TextBox 30"/>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32" name="TextBox 31"/>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33" name="TextBox 32"/>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34" name="Right Arrow 33"/>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6" name="Up Arrow 35"/>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7" name="TextBox 36"/>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49" name="TextBox 48"/>
            <p:cNvSpPr txBox="1"/>
            <p:nvPr/>
          </p:nvSpPr>
          <p:spPr>
            <a:xfrm>
              <a:off x="3991653" y="4432214"/>
              <a:ext cx="1344209" cy="399278"/>
            </a:xfrm>
            <a:prstGeom prst="rect">
              <a:avLst/>
            </a:prstGeom>
            <a:noFill/>
          </p:spPr>
          <p:txBody>
            <a:bodyPr wrap="none" rtlCol="0">
              <a:spAutoFit/>
            </a:bodyPr>
            <a:lstStyle/>
            <a:p>
              <a:r>
                <a:rPr lang="en-US" sz="1400" dirty="0" smtClean="0"/>
                <a:t>master</a:t>
              </a:r>
              <a:endParaRPr lang="en-US" sz="1400" dirty="0"/>
            </a:p>
          </p:txBody>
        </p:sp>
        <p:sp>
          <p:nvSpPr>
            <p:cNvPr id="50" name="Bent Arrow 49"/>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51" name="Bent Arrow 50"/>
          <p:cNvSpPr/>
          <p:nvPr/>
        </p:nvSpPr>
        <p:spPr bwMode="auto">
          <a:xfrm rot="5400000" flipH="1" flipV="1">
            <a:off x="7017153" y="3670139"/>
            <a:ext cx="990599" cy="355921"/>
          </a:xfrm>
          <a:prstGeom prst="bentArrow">
            <a:avLst>
              <a:gd name="adj1" fmla="val 25000"/>
              <a:gd name="adj2" fmla="val 25000"/>
              <a:gd name="adj3" fmla="val 25000"/>
              <a:gd name="adj4" fmla="val 61591"/>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2" name="TextBox 51"/>
          <p:cNvSpPr txBox="1"/>
          <p:nvPr/>
        </p:nvSpPr>
        <p:spPr>
          <a:xfrm>
            <a:off x="7772400" y="4188023"/>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C5</a:t>
            </a:r>
            <a:endParaRPr lang="en-US" sz="1400" b="1" dirty="0"/>
          </a:p>
        </p:txBody>
      </p:sp>
      <p:sp>
        <p:nvSpPr>
          <p:cNvPr id="64" name="Up Arrow 63"/>
          <p:cNvSpPr/>
          <p:nvPr/>
        </p:nvSpPr>
        <p:spPr bwMode="auto">
          <a:xfrm>
            <a:off x="7944091" y="4541838"/>
            <a:ext cx="197734" cy="411162"/>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5" name="TextBox 64"/>
          <p:cNvSpPr txBox="1"/>
          <p:nvPr/>
        </p:nvSpPr>
        <p:spPr>
          <a:xfrm>
            <a:off x="7772400" y="4980801"/>
            <a:ext cx="563150" cy="276999"/>
          </a:xfrm>
          <a:prstGeom prst="rect">
            <a:avLst/>
          </a:prstGeom>
          <a:noFill/>
        </p:spPr>
        <p:txBody>
          <a:bodyPr wrap="none" rtlCol="0">
            <a:spAutoFit/>
          </a:bodyPr>
          <a:lstStyle/>
          <a:p>
            <a:r>
              <a:rPr lang="en-US" sz="1200" dirty="0" smtClean="0"/>
              <a:t>chap5</a:t>
            </a:r>
            <a:endParaRPr lang="en-US" sz="1200" dirty="0"/>
          </a:p>
        </p:txBody>
      </p:sp>
      <p:sp>
        <p:nvSpPr>
          <p:cNvPr id="53" name="TextBox 52"/>
          <p:cNvSpPr txBox="1"/>
          <p:nvPr/>
        </p:nvSpPr>
        <p:spPr>
          <a:xfrm>
            <a:off x="8172691" y="2971800"/>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C4</a:t>
            </a:r>
            <a:endParaRPr lang="en-US" sz="1400" b="1" dirty="0"/>
          </a:p>
        </p:txBody>
      </p:sp>
      <p:sp>
        <p:nvSpPr>
          <p:cNvPr id="54" name="Right Arrow 53"/>
          <p:cNvSpPr/>
          <p:nvPr/>
        </p:nvSpPr>
        <p:spPr bwMode="auto">
          <a:xfrm flipH="1">
            <a:off x="7772400" y="3024188"/>
            <a:ext cx="355922" cy="176212"/>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5" name="Up Arrow 54"/>
          <p:cNvSpPr/>
          <p:nvPr/>
        </p:nvSpPr>
        <p:spPr bwMode="auto">
          <a:xfrm>
            <a:off x="8305800" y="3352800"/>
            <a:ext cx="197734" cy="411162"/>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 name="TextBox 2"/>
          <p:cNvSpPr txBox="1"/>
          <p:nvPr/>
        </p:nvSpPr>
        <p:spPr>
          <a:xfrm>
            <a:off x="228600" y="4648200"/>
            <a:ext cx="5692521" cy="646331"/>
          </a:xfrm>
          <a:prstGeom prst="rect">
            <a:avLst/>
          </a:prstGeom>
          <a:noFill/>
        </p:spPr>
        <p:txBody>
          <a:bodyPr wrap="none" rtlCol="0">
            <a:spAutoFit/>
          </a:bodyPr>
          <a:lstStyle/>
          <a:p>
            <a:r>
              <a:rPr lang="en-US" b="1" dirty="0" err="1"/>
              <a:t>g</a:t>
            </a:r>
            <a:r>
              <a:rPr lang="en-US" b="1" dirty="0" err="1" smtClean="0"/>
              <a:t>it</a:t>
            </a:r>
            <a:r>
              <a:rPr lang="en-US" b="1" dirty="0" smtClean="0"/>
              <a:t> remote add </a:t>
            </a:r>
            <a:r>
              <a:rPr lang="en-US" b="1" dirty="0" err="1" smtClean="0"/>
              <a:t>scollis</a:t>
            </a:r>
            <a:r>
              <a:rPr lang="en-US" b="1" dirty="0" smtClean="0"/>
              <a:t> </a:t>
            </a:r>
            <a:r>
              <a:rPr lang="en-US" b="1" dirty="0" smtClean="0">
                <a:hlinkClick r:id="rId2"/>
              </a:rPr>
              <a:t>https://github.com/scollis/story.git</a:t>
            </a:r>
            <a:endParaRPr lang="en-US" b="1" dirty="0" smtClean="0"/>
          </a:p>
          <a:p>
            <a:r>
              <a:rPr lang="en-US" b="1" dirty="0" err="1"/>
              <a:t>g</a:t>
            </a:r>
            <a:r>
              <a:rPr lang="en-US" b="1" dirty="0" err="1" smtClean="0"/>
              <a:t>it</a:t>
            </a:r>
            <a:r>
              <a:rPr lang="en-US" b="1" dirty="0" smtClean="0"/>
              <a:t> fetch </a:t>
            </a:r>
            <a:r>
              <a:rPr lang="en-US" b="1" dirty="0" err="1" smtClean="0"/>
              <a:t>scollis</a:t>
            </a:r>
            <a:endParaRPr lang="en-US" b="1" dirty="0"/>
          </a:p>
        </p:txBody>
      </p:sp>
    </p:spTree>
    <p:extLst>
      <p:ext uri="{BB962C8B-B14F-4D97-AF65-F5344CB8AC3E}">
        <p14:creationId xmlns:p14="http://schemas.microsoft.com/office/powerpoint/2010/main" val="12370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28600" y="1143000"/>
            <a:ext cx="2819400" cy="47244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Local</a:t>
            </a:r>
            <a:endParaRPr kumimoji="0" lang="en-US" sz="1800" b="1"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Remote branches</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13</a:t>
            </a:fld>
            <a:endParaRPr lang="en-US"/>
          </a:p>
        </p:txBody>
      </p:sp>
      <p:grpSp>
        <p:nvGrpSpPr>
          <p:cNvPr id="19" name="Group 18"/>
          <p:cNvGrpSpPr/>
          <p:nvPr/>
        </p:nvGrpSpPr>
        <p:grpSpPr>
          <a:xfrm>
            <a:off x="381000" y="1399401"/>
            <a:ext cx="2095981" cy="2715399"/>
            <a:chOff x="381000" y="1407666"/>
            <a:chExt cx="4038599" cy="3522680"/>
          </a:xfrm>
        </p:grpSpPr>
        <p:sp>
          <p:nvSpPr>
            <p:cNvPr id="6" name="TextBox 5"/>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7" name="TextBox 6"/>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8" name="TextBox 7"/>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9" name="Right Arrow 8"/>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 name="Up Arrow 10"/>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 name="Up Arrow 11"/>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 name="TextBox 12"/>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14" name="TextBox 13"/>
            <p:cNvSpPr txBox="1"/>
            <p:nvPr/>
          </p:nvSpPr>
          <p:spPr>
            <a:xfrm>
              <a:off x="2142893" y="4531068"/>
              <a:ext cx="1344209" cy="399278"/>
            </a:xfrm>
            <a:prstGeom prst="rect">
              <a:avLst/>
            </a:prstGeom>
            <a:noFill/>
          </p:spPr>
          <p:txBody>
            <a:bodyPr wrap="none" rtlCol="0">
              <a:spAutoFit/>
            </a:bodyPr>
            <a:lstStyle/>
            <a:p>
              <a:r>
                <a:rPr lang="en-US" sz="1400" dirty="0" smtClean="0"/>
                <a:t>master</a:t>
              </a:r>
              <a:endParaRPr lang="en-US" sz="1400" dirty="0"/>
            </a:p>
          </p:txBody>
        </p:sp>
        <p:sp>
          <p:nvSpPr>
            <p:cNvPr id="18" name="Bent Arrow 1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38" name="Rectangle 37"/>
          <p:cNvSpPr/>
          <p:nvPr/>
        </p:nvSpPr>
        <p:spPr bwMode="auto">
          <a:xfrm>
            <a:off x="3200400" y="1143000"/>
            <a:ext cx="2514600" cy="32004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rPr>
              <a:t>GitHub</a:t>
            </a:r>
            <a:r>
              <a:rPr kumimoji="0" lang="en-US" sz="1800" b="1" i="0" u="none" strike="noStrike" cap="none" normalizeH="0" baseline="0" dirty="0" smtClean="0">
                <a:ln>
                  <a:noFill/>
                </a:ln>
                <a:solidFill>
                  <a:schemeClr val="tx1"/>
                </a:solidFill>
                <a:effectLst/>
                <a:latin typeface="Calibri" pitchFamily="34" charset="0"/>
              </a:rPr>
              <a:t>,</a:t>
            </a:r>
            <a:r>
              <a:rPr kumimoji="0" lang="en-US" sz="1800" b="1" i="0" u="none" strike="noStrike" cap="none" normalizeH="0" dirty="0" smtClean="0">
                <a:ln>
                  <a:noFill/>
                </a:ln>
                <a:solidFill>
                  <a:schemeClr val="tx1"/>
                </a:solidFill>
                <a:effectLst/>
                <a:latin typeface="Calibri" pitchFamily="34" charset="0"/>
              </a:rPr>
              <a:t> origin</a:t>
            </a:r>
            <a:endParaRPr kumimoji="0" lang="en-US" sz="1800" b="1" i="0" u="none" strike="noStrike" cap="none" normalizeH="0" baseline="0" dirty="0" smtClean="0">
              <a:ln>
                <a:noFill/>
              </a:ln>
              <a:solidFill>
                <a:schemeClr val="tx1"/>
              </a:solidFill>
              <a:effectLst/>
              <a:latin typeface="Calibri" pitchFamily="34" charset="0"/>
            </a:endParaRPr>
          </a:p>
        </p:txBody>
      </p:sp>
      <p:grpSp>
        <p:nvGrpSpPr>
          <p:cNvPr id="39" name="Group 38"/>
          <p:cNvGrpSpPr/>
          <p:nvPr/>
        </p:nvGrpSpPr>
        <p:grpSpPr>
          <a:xfrm>
            <a:off x="3352800" y="1399401"/>
            <a:ext cx="2095981" cy="2794576"/>
            <a:chOff x="381000" y="1407666"/>
            <a:chExt cx="4038599" cy="3625396"/>
          </a:xfrm>
        </p:grpSpPr>
        <p:sp>
          <p:nvSpPr>
            <p:cNvPr id="40" name="TextBox 39"/>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41" name="TextBox 40"/>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42" name="TextBox 41"/>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43" name="Right Arrow 42"/>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4" name="Up Arrow 43"/>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5" name="Up Arrow 44"/>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6" name="TextBox 45"/>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47" name="TextBox 46"/>
            <p:cNvSpPr txBox="1"/>
            <p:nvPr/>
          </p:nvSpPr>
          <p:spPr>
            <a:xfrm>
              <a:off x="2142893" y="4633784"/>
              <a:ext cx="1344208" cy="399278"/>
            </a:xfrm>
            <a:prstGeom prst="rect">
              <a:avLst/>
            </a:prstGeom>
            <a:noFill/>
          </p:spPr>
          <p:txBody>
            <a:bodyPr wrap="none" rtlCol="0">
              <a:spAutoFit/>
            </a:bodyPr>
            <a:lstStyle/>
            <a:p>
              <a:r>
                <a:rPr lang="en-US" sz="1400" dirty="0" smtClean="0"/>
                <a:t>master</a:t>
              </a:r>
              <a:endParaRPr lang="en-US" sz="1400" dirty="0"/>
            </a:p>
          </p:txBody>
        </p:sp>
        <p:sp>
          <p:nvSpPr>
            <p:cNvPr id="48" name="Bent Arrow 4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29" name="Rectangle 28"/>
          <p:cNvSpPr/>
          <p:nvPr/>
        </p:nvSpPr>
        <p:spPr bwMode="auto">
          <a:xfrm>
            <a:off x="6019800" y="1143000"/>
            <a:ext cx="2819400" cy="472440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rPr>
              <a:t>GitHub</a:t>
            </a:r>
            <a:r>
              <a:rPr kumimoji="0" lang="en-US" sz="1800" b="1" i="0" u="none" strike="noStrike" cap="none" normalizeH="0" baseline="0" dirty="0" smtClean="0">
                <a:ln>
                  <a:noFill/>
                </a:ln>
                <a:solidFill>
                  <a:schemeClr val="tx1"/>
                </a:solidFill>
                <a:effectLst/>
                <a:latin typeface="Calibri" pitchFamily="34" charset="0"/>
              </a:rPr>
              <a:t>,</a:t>
            </a:r>
            <a:r>
              <a:rPr kumimoji="0" lang="en-US" sz="1800" b="1" i="0" u="none" strike="noStrike" cap="none" normalizeH="0" dirty="0" smtClean="0">
                <a:ln>
                  <a:noFill/>
                </a:ln>
                <a:solidFill>
                  <a:schemeClr val="tx1"/>
                </a:solidFill>
                <a:effectLst/>
                <a:latin typeface="Calibri" pitchFamily="34" charset="0"/>
              </a:rPr>
              <a:t> </a:t>
            </a:r>
            <a:r>
              <a:rPr kumimoji="0" lang="en-US" sz="1800" b="1" i="0" u="none" strike="noStrike" cap="none" normalizeH="0" dirty="0" err="1" smtClean="0">
                <a:ln>
                  <a:noFill/>
                </a:ln>
                <a:solidFill>
                  <a:schemeClr val="tx1"/>
                </a:solidFill>
                <a:effectLst/>
                <a:latin typeface="Calibri" pitchFamily="34" charset="0"/>
              </a:rPr>
              <a:t>scollis</a:t>
            </a:r>
            <a:endParaRPr kumimoji="0" lang="en-US" sz="1800" b="1" i="0" u="none" strike="noStrike" cap="none" normalizeH="0" baseline="0" dirty="0" smtClean="0">
              <a:ln>
                <a:noFill/>
              </a:ln>
              <a:solidFill>
                <a:schemeClr val="tx1"/>
              </a:solidFill>
              <a:effectLst/>
              <a:latin typeface="Calibri" pitchFamily="34" charset="0"/>
            </a:endParaRPr>
          </a:p>
        </p:txBody>
      </p:sp>
      <p:sp>
        <p:nvSpPr>
          <p:cNvPr id="31" name="TextBox 30"/>
          <p:cNvSpPr txBox="1"/>
          <p:nvPr/>
        </p:nvSpPr>
        <p:spPr>
          <a:xfrm>
            <a:off x="6191491" y="2966507"/>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32" name="TextBox 31"/>
          <p:cNvSpPr txBox="1"/>
          <p:nvPr/>
        </p:nvSpPr>
        <p:spPr>
          <a:xfrm>
            <a:off x="7180161" y="2966507"/>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33" name="TextBox 32"/>
          <p:cNvSpPr txBox="1"/>
          <p:nvPr/>
        </p:nvSpPr>
        <p:spPr>
          <a:xfrm>
            <a:off x="7773363" y="2270651"/>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34" name="Right Arrow 33"/>
          <p:cNvSpPr/>
          <p:nvPr/>
        </p:nvSpPr>
        <p:spPr bwMode="auto">
          <a:xfrm flipH="1">
            <a:off x="6745146" y="3020747"/>
            <a:ext cx="355921" cy="176212"/>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6" name="Up Arrow 35"/>
          <p:cNvSpPr/>
          <p:nvPr/>
        </p:nvSpPr>
        <p:spPr bwMode="auto">
          <a:xfrm flipV="1">
            <a:off x="7892969" y="1733019"/>
            <a:ext cx="197734" cy="411163"/>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7" name="TextBox 36"/>
          <p:cNvSpPr txBox="1"/>
          <p:nvPr/>
        </p:nvSpPr>
        <p:spPr>
          <a:xfrm>
            <a:off x="7715490" y="1399401"/>
            <a:ext cx="563150" cy="276999"/>
          </a:xfrm>
          <a:prstGeom prst="rect">
            <a:avLst/>
          </a:prstGeom>
          <a:noFill/>
        </p:spPr>
        <p:txBody>
          <a:bodyPr wrap="none" rtlCol="0">
            <a:spAutoFit/>
          </a:bodyPr>
          <a:lstStyle/>
          <a:p>
            <a:r>
              <a:rPr lang="en-US" sz="1200" dirty="0" smtClean="0"/>
              <a:t>chap4</a:t>
            </a:r>
            <a:endParaRPr lang="en-US" sz="1200" dirty="0"/>
          </a:p>
        </p:txBody>
      </p:sp>
      <p:sp>
        <p:nvSpPr>
          <p:cNvPr id="49" name="TextBox 48"/>
          <p:cNvSpPr txBox="1"/>
          <p:nvPr/>
        </p:nvSpPr>
        <p:spPr>
          <a:xfrm>
            <a:off x="8065373" y="3730823"/>
            <a:ext cx="697627" cy="307777"/>
          </a:xfrm>
          <a:prstGeom prst="rect">
            <a:avLst/>
          </a:prstGeom>
          <a:noFill/>
        </p:spPr>
        <p:txBody>
          <a:bodyPr wrap="none" rtlCol="0">
            <a:spAutoFit/>
          </a:bodyPr>
          <a:lstStyle/>
          <a:p>
            <a:r>
              <a:rPr lang="en-US" sz="1400" dirty="0" smtClean="0"/>
              <a:t>master</a:t>
            </a:r>
            <a:endParaRPr lang="en-US" sz="1400" dirty="0"/>
          </a:p>
        </p:txBody>
      </p:sp>
      <p:sp>
        <p:nvSpPr>
          <p:cNvPr id="50" name="Bent Arrow 49"/>
          <p:cNvSpPr/>
          <p:nvPr/>
        </p:nvSpPr>
        <p:spPr bwMode="auto">
          <a:xfrm rot="16200000" flipH="1">
            <a:off x="7222622" y="2436121"/>
            <a:ext cx="587375" cy="355921"/>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1" name="Bent Arrow 50"/>
          <p:cNvSpPr/>
          <p:nvPr/>
        </p:nvSpPr>
        <p:spPr bwMode="auto">
          <a:xfrm rot="5400000" flipH="1" flipV="1">
            <a:off x="7017153" y="3670139"/>
            <a:ext cx="990599" cy="355921"/>
          </a:xfrm>
          <a:prstGeom prst="bentArrow">
            <a:avLst>
              <a:gd name="adj1" fmla="val 25000"/>
              <a:gd name="adj2" fmla="val 25000"/>
              <a:gd name="adj3" fmla="val 25000"/>
              <a:gd name="adj4" fmla="val 61591"/>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2" name="TextBox 51"/>
          <p:cNvSpPr txBox="1"/>
          <p:nvPr/>
        </p:nvSpPr>
        <p:spPr>
          <a:xfrm>
            <a:off x="7772400" y="4188023"/>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C5</a:t>
            </a:r>
            <a:endParaRPr lang="en-US" sz="1400" b="1" dirty="0"/>
          </a:p>
        </p:txBody>
      </p:sp>
      <p:sp>
        <p:nvSpPr>
          <p:cNvPr id="64" name="Up Arrow 63"/>
          <p:cNvSpPr/>
          <p:nvPr/>
        </p:nvSpPr>
        <p:spPr bwMode="auto">
          <a:xfrm>
            <a:off x="7944091" y="4541838"/>
            <a:ext cx="197734" cy="411162"/>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5" name="TextBox 64"/>
          <p:cNvSpPr txBox="1"/>
          <p:nvPr/>
        </p:nvSpPr>
        <p:spPr>
          <a:xfrm>
            <a:off x="7772400" y="4980801"/>
            <a:ext cx="563150" cy="276999"/>
          </a:xfrm>
          <a:prstGeom prst="rect">
            <a:avLst/>
          </a:prstGeom>
          <a:noFill/>
        </p:spPr>
        <p:txBody>
          <a:bodyPr wrap="none" rtlCol="0">
            <a:spAutoFit/>
          </a:bodyPr>
          <a:lstStyle/>
          <a:p>
            <a:r>
              <a:rPr lang="en-US" sz="1200" dirty="0" smtClean="0"/>
              <a:t>chap5</a:t>
            </a:r>
            <a:endParaRPr lang="en-US" sz="1200" dirty="0"/>
          </a:p>
        </p:txBody>
      </p:sp>
      <p:sp>
        <p:nvSpPr>
          <p:cNvPr id="53" name="TextBox 52"/>
          <p:cNvSpPr txBox="1"/>
          <p:nvPr/>
        </p:nvSpPr>
        <p:spPr>
          <a:xfrm>
            <a:off x="8172691" y="2971800"/>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C4</a:t>
            </a:r>
            <a:endParaRPr lang="en-US" sz="1400" b="1" dirty="0"/>
          </a:p>
        </p:txBody>
      </p:sp>
      <p:sp>
        <p:nvSpPr>
          <p:cNvPr id="54" name="Right Arrow 53"/>
          <p:cNvSpPr/>
          <p:nvPr/>
        </p:nvSpPr>
        <p:spPr bwMode="auto">
          <a:xfrm flipH="1">
            <a:off x="7772400" y="3024188"/>
            <a:ext cx="355922" cy="176212"/>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5" name="Up Arrow 54"/>
          <p:cNvSpPr/>
          <p:nvPr/>
        </p:nvSpPr>
        <p:spPr bwMode="auto">
          <a:xfrm>
            <a:off x="8305800" y="3352800"/>
            <a:ext cx="197734" cy="411162"/>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0" name="TextBox 69"/>
          <p:cNvSpPr txBox="1"/>
          <p:nvPr/>
        </p:nvSpPr>
        <p:spPr>
          <a:xfrm>
            <a:off x="1905000" y="3733800"/>
            <a:ext cx="1200344" cy="307777"/>
          </a:xfrm>
          <a:prstGeom prst="rect">
            <a:avLst/>
          </a:prstGeom>
          <a:noFill/>
        </p:spPr>
        <p:txBody>
          <a:bodyPr wrap="none" rtlCol="0">
            <a:spAutoFit/>
          </a:bodyPr>
          <a:lstStyle/>
          <a:p>
            <a:r>
              <a:rPr lang="en-US" sz="1400" dirty="0" err="1"/>
              <a:t>s</a:t>
            </a:r>
            <a:r>
              <a:rPr lang="en-US" sz="1400" dirty="0" err="1" smtClean="0"/>
              <a:t>collis</a:t>
            </a:r>
            <a:r>
              <a:rPr lang="en-US" sz="1400" dirty="0" smtClean="0"/>
              <a:t>/master</a:t>
            </a:r>
            <a:endParaRPr lang="en-US" sz="1400" dirty="0"/>
          </a:p>
        </p:txBody>
      </p:sp>
      <p:sp>
        <p:nvSpPr>
          <p:cNvPr id="71" name="TextBox 70"/>
          <p:cNvSpPr txBox="1"/>
          <p:nvPr/>
        </p:nvSpPr>
        <p:spPr>
          <a:xfrm>
            <a:off x="2362200" y="2971800"/>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C4</a:t>
            </a:r>
            <a:endParaRPr lang="en-US" sz="1400" b="1" dirty="0"/>
          </a:p>
        </p:txBody>
      </p:sp>
      <p:sp>
        <p:nvSpPr>
          <p:cNvPr id="72" name="Right Arrow 71"/>
          <p:cNvSpPr/>
          <p:nvPr/>
        </p:nvSpPr>
        <p:spPr bwMode="auto">
          <a:xfrm flipH="1">
            <a:off x="1961909" y="3024188"/>
            <a:ext cx="355922" cy="176212"/>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3" name="Up Arrow 72"/>
          <p:cNvSpPr/>
          <p:nvPr/>
        </p:nvSpPr>
        <p:spPr bwMode="auto">
          <a:xfrm>
            <a:off x="2495309" y="3352800"/>
            <a:ext cx="197734" cy="411162"/>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5" name="Curved Up Arrow 74"/>
          <p:cNvSpPr/>
          <p:nvPr/>
        </p:nvSpPr>
        <p:spPr bwMode="auto">
          <a:xfrm flipH="1">
            <a:off x="2362200" y="4038600"/>
            <a:ext cx="6172200" cy="838200"/>
          </a:xfrm>
          <a:prstGeom prst="curvedUp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6" name="TextBox 75"/>
          <p:cNvSpPr txBox="1"/>
          <p:nvPr/>
        </p:nvSpPr>
        <p:spPr>
          <a:xfrm>
            <a:off x="4343400" y="5029200"/>
            <a:ext cx="3044486" cy="369332"/>
          </a:xfrm>
          <a:prstGeom prst="rect">
            <a:avLst/>
          </a:prstGeom>
          <a:noFill/>
        </p:spPr>
        <p:txBody>
          <a:bodyPr wrap="none" rtlCol="0">
            <a:spAutoFit/>
          </a:bodyPr>
          <a:lstStyle/>
          <a:p>
            <a:r>
              <a:rPr lang="en-US" b="1" dirty="0" err="1"/>
              <a:t>g</a:t>
            </a:r>
            <a:r>
              <a:rPr lang="en-US" b="1" dirty="0" err="1" smtClean="0"/>
              <a:t>it</a:t>
            </a:r>
            <a:r>
              <a:rPr lang="en-US" b="1" dirty="0" smtClean="0"/>
              <a:t> checkout –b </a:t>
            </a:r>
            <a:r>
              <a:rPr lang="en-US" b="1" dirty="0" err="1" smtClean="0"/>
              <a:t>scollis</a:t>
            </a:r>
            <a:r>
              <a:rPr lang="en-US" b="1" dirty="0" smtClean="0"/>
              <a:t>/master</a:t>
            </a:r>
            <a:endParaRPr lang="en-US" b="1" dirty="0"/>
          </a:p>
        </p:txBody>
      </p:sp>
    </p:spTree>
    <p:extLst>
      <p:ext uri="{BB962C8B-B14F-4D97-AF65-F5344CB8AC3E}">
        <p14:creationId xmlns:p14="http://schemas.microsoft.com/office/powerpoint/2010/main" val="343600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28600" y="1143000"/>
            <a:ext cx="2819400" cy="47244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Local</a:t>
            </a:r>
            <a:endParaRPr kumimoji="0" lang="en-US" sz="1800" b="1"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Remote branches</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14</a:t>
            </a:fld>
            <a:endParaRPr lang="en-US"/>
          </a:p>
        </p:txBody>
      </p:sp>
      <p:grpSp>
        <p:nvGrpSpPr>
          <p:cNvPr id="19" name="Group 18"/>
          <p:cNvGrpSpPr/>
          <p:nvPr/>
        </p:nvGrpSpPr>
        <p:grpSpPr>
          <a:xfrm>
            <a:off x="381000" y="1399401"/>
            <a:ext cx="2095981" cy="2642176"/>
            <a:chOff x="381000" y="1407666"/>
            <a:chExt cx="4038599" cy="3427687"/>
          </a:xfrm>
        </p:grpSpPr>
        <p:sp>
          <p:nvSpPr>
            <p:cNvPr id="6" name="TextBox 5"/>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7" name="TextBox 6"/>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8" name="TextBox 7"/>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9" name="Right Arrow 8"/>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 name="Up Arrow 10"/>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 name="Up Arrow 11"/>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 name="TextBox 12"/>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14" name="TextBox 13"/>
            <p:cNvSpPr txBox="1"/>
            <p:nvPr/>
          </p:nvSpPr>
          <p:spPr>
            <a:xfrm>
              <a:off x="2289718" y="4436075"/>
              <a:ext cx="1344209" cy="399278"/>
            </a:xfrm>
            <a:prstGeom prst="rect">
              <a:avLst/>
            </a:prstGeom>
            <a:noFill/>
          </p:spPr>
          <p:txBody>
            <a:bodyPr wrap="none" rtlCol="0">
              <a:spAutoFit/>
            </a:bodyPr>
            <a:lstStyle/>
            <a:p>
              <a:r>
                <a:rPr lang="en-US" sz="1400" dirty="0" smtClean="0"/>
                <a:t>master</a:t>
              </a:r>
              <a:endParaRPr lang="en-US" sz="1400" dirty="0"/>
            </a:p>
          </p:txBody>
        </p:sp>
        <p:sp>
          <p:nvSpPr>
            <p:cNvPr id="18" name="Bent Arrow 1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38" name="Rectangle 37"/>
          <p:cNvSpPr/>
          <p:nvPr/>
        </p:nvSpPr>
        <p:spPr bwMode="auto">
          <a:xfrm>
            <a:off x="3200400" y="1143000"/>
            <a:ext cx="2514600" cy="32004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rPr>
              <a:t>GitHub</a:t>
            </a:r>
            <a:r>
              <a:rPr kumimoji="0" lang="en-US" sz="1800" b="1" i="0" u="none" strike="noStrike" cap="none" normalizeH="0" baseline="0" dirty="0" smtClean="0">
                <a:ln>
                  <a:noFill/>
                </a:ln>
                <a:solidFill>
                  <a:schemeClr val="tx1"/>
                </a:solidFill>
                <a:effectLst/>
                <a:latin typeface="Calibri" pitchFamily="34" charset="0"/>
              </a:rPr>
              <a:t>,</a:t>
            </a:r>
            <a:r>
              <a:rPr kumimoji="0" lang="en-US" sz="1800" b="1" i="0" u="none" strike="noStrike" cap="none" normalizeH="0" dirty="0" smtClean="0">
                <a:ln>
                  <a:noFill/>
                </a:ln>
                <a:solidFill>
                  <a:schemeClr val="tx1"/>
                </a:solidFill>
                <a:effectLst/>
                <a:latin typeface="Calibri" pitchFamily="34" charset="0"/>
              </a:rPr>
              <a:t> origin</a:t>
            </a:r>
            <a:endParaRPr kumimoji="0" lang="en-US" sz="1800" b="1" i="0" u="none" strike="noStrike" cap="none" normalizeH="0" baseline="0" dirty="0" smtClean="0">
              <a:ln>
                <a:noFill/>
              </a:ln>
              <a:solidFill>
                <a:schemeClr val="tx1"/>
              </a:solidFill>
              <a:effectLst/>
              <a:latin typeface="Calibri" pitchFamily="34" charset="0"/>
            </a:endParaRPr>
          </a:p>
        </p:txBody>
      </p:sp>
      <p:grpSp>
        <p:nvGrpSpPr>
          <p:cNvPr id="39" name="Group 38"/>
          <p:cNvGrpSpPr/>
          <p:nvPr/>
        </p:nvGrpSpPr>
        <p:grpSpPr>
          <a:xfrm>
            <a:off x="3352800" y="1399401"/>
            <a:ext cx="2095981" cy="2794576"/>
            <a:chOff x="381000" y="1407666"/>
            <a:chExt cx="4038599" cy="3625396"/>
          </a:xfrm>
        </p:grpSpPr>
        <p:sp>
          <p:nvSpPr>
            <p:cNvPr id="40" name="TextBox 39"/>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41" name="TextBox 40"/>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42" name="TextBox 41"/>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43" name="Right Arrow 42"/>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4" name="Up Arrow 43"/>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5" name="Up Arrow 44"/>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6" name="TextBox 45"/>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47" name="TextBox 46"/>
            <p:cNvSpPr txBox="1"/>
            <p:nvPr/>
          </p:nvSpPr>
          <p:spPr>
            <a:xfrm>
              <a:off x="2142893" y="4633784"/>
              <a:ext cx="1344208" cy="399278"/>
            </a:xfrm>
            <a:prstGeom prst="rect">
              <a:avLst/>
            </a:prstGeom>
            <a:noFill/>
          </p:spPr>
          <p:txBody>
            <a:bodyPr wrap="none" rtlCol="0">
              <a:spAutoFit/>
            </a:bodyPr>
            <a:lstStyle/>
            <a:p>
              <a:r>
                <a:rPr lang="en-US" sz="1400" dirty="0" smtClean="0"/>
                <a:t>master</a:t>
              </a:r>
              <a:endParaRPr lang="en-US" sz="1400" dirty="0"/>
            </a:p>
          </p:txBody>
        </p:sp>
        <p:sp>
          <p:nvSpPr>
            <p:cNvPr id="48" name="Bent Arrow 4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29" name="Rectangle 28"/>
          <p:cNvSpPr/>
          <p:nvPr/>
        </p:nvSpPr>
        <p:spPr bwMode="auto">
          <a:xfrm>
            <a:off x="6019800" y="1143000"/>
            <a:ext cx="2819400" cy="472440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rPr>
              <a:t>GitHub</a:t>
            </a:r>
            <a:r>
              <a:rPr kumimoji="0" lang="en-US" sz="1800" b="1" i="0" u="none" strike="noStrike" cap="none" normalizeH="0" baseline="0" dirty="0" smtClean="0">
                <a:ln>
                  <a:noFill/>
                </a:ln>
                <a:solidFill>
                  <a:schemeClr val="tx1"/>
                </a:solidFill>
                <a:effectLst/>
                <a:latin typeface="Calibri" pitchFamily="34" charset="0"/>
              </a:rPr>
              <a:t>,</a:t>
            </a:r>
            <a:r>
              <a:rPr kumimoji="0" lang="en-US" sz="1800" b="1" i="0" u="none" strike="noStrike" cap="none" normalizeH="0" dirty="0" smtClean="0">
                <a:ln>
                  <a:noFill/>
                </a:ln>
                <a:solidFill>
                  <a:schemeClr val="tx1"/>
                </a:solidFill>
                <a:effectLst/>
                <a:latin typeface="Calibri" pitchFamily="34" charset="0"/>
              </a:rPr>
              <a:t> </a:t>
            </a:r>
            <a:r>
              <a:rPr kumimoji="0" lang="en-US" sz="1800" b="1" i="0" u="none" strike="noStrike" cap="none" normalizeH="0" dirty="0" err="1" smtClean="0">
                <a:ln>
                  <a:noFill/>
                </a:ln>
                <a:solidFill>
                  <a:schemeClr val="tx1"/>
                </a:solidFill>
                <a:effectLst/>
                <a:latin typeface="Calibri" pitchFamily="34" charset="0"/>
              </a:rPr>
              <a:t>scollis</a:t>
            </a:r>
            <a:endParaRPr kumimoji="0" lang="en-US" sz="1800" b="1" i="0" u="none" strike="noStrike" cap="none" normalizeH="0" baseline="0" dirty="0" smtClean="0">
              <a:ln>
                <a:noFill/>
              </a:ln>
              <a:solidFill>
                <a:schemeClr val="tx1"/>
              </a:solidFill>
              <a:effectLst/>
              <a:latin typeface="Calibri" pitchFamily="34" charset="0"/>
            </a:endParaRPr>
          </a:p>
        </p:txBody>
      </p:sp>
      <p:sp>
        <p:nvSpPr>
          <p:cNvPr id="31" name="TextBox 30"/>
          <p:cNvSpPr txBox="1"/>
          <p:nvPr/>
        </p:nvSpPr>
        <p:spPr>
          <a:xfrm>
            <a:off x="6191491" y="2966507"/>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32" name="TextBox 31"/>
          <p:cNvSpPr txBox="1"/>
          <p:nvPr/>
        </p:nvSpPr>
        <p:spPr>
          <a:xfrm>
            <a:off x="7180161" y="2966507"/>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33" name="TextBox 32"/>
          <p:cNvSpPr txBox="1"/>
          <p:nvPr/>
        </p:nvSpPr>
        <p:spPr>
          <a:xfrm>
            <a:off x="7773363" y="2270651"/>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34" name="Right Arrow 33"/>
          <p:cNvSpPr/>
          <p:nvPr/>
        </p:nvSpPr>
        <p:spPr bwMode="auto">
          <a:xfrm flipH="1">
            <a:off x="6745146" y="3020747"/>
            <a:ext cx="355921" cy="176212"/>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6" name="Up Arrow 35"/>
          <p:cNvSpPr/>
          <p:nvPr/>
        </p:nvSpPr>
        <p:spPr bwMode="auto">
          <a:xfrm flipV="1">
            <a:off x="7892969" y="1733019"/>
            <a:ext cx="197734" cy="411163"/>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7" name="TextBox 36"/>
          <p:cNvSpPr txBox="1"/>
          <p:nvPr/>
        </p:nvSpPr>
        <p:spPr>
          <a:xfrm>
            <a:off x="7715490" y="1399401"/>
            <a:ext cx="563150" cy="276999"/>
          </a:xfrm>
          <a:prstGeom prst="rect">
            <a:avLst/>
          </a:prstGeom>
          <a:noFill/>
        </p:spPr>
        <p:txBody>
          <a:bodyPr wrap="none" rtlCol="0">
            <a:spAutoFit/>
          </a:bodyPr>
          <a:lstStyle/>
          <a:p>
            <a:r>
              <a:rPr lang="en-US" sz="1200" dirty="0" smtClean="0"/>
              <a:t>chap4</a:t>
            </a:r>
            <a:endParaRPr lang="en-US" sz="1200" dirty="0"/>
          </a:p>
        </p:txBody>
      </p:sp>
      <p:sp>
        <p:nvSpPr>
          <p:cNvPr id="49" name="TextBox 48"/>
          <p:cNvSpPr txBox="1"/>
          <p:nvPr/>
        </p:nvSpPr>
        <p:spPr>
          <a:xfrm>
            <a:off x="8065373" y="3730823"/>
            <a:ext cx="697627" cy="307777"/>
          </a:xfrm>
          <a:prstGeom prst="rect">
            <a:avLst/>
          </a:prstGeom>
          <a:noFill/>
        </p:spPr>
        <p:txBody>
          <a:bodyPr wrap="none" rtlCol="0">
            <a:spAutoFit/>
          </a:bodyPr>
          <a:lstStyle/>
          <a:p>
            <a:r>
              <a:rPr lang="en-US" sz="1400" dirty="0" smtClean="0"/>
              <a:t>master</a:t>
            </a:r>
            <a:endParaRPr lang="en-US" sz="1400" dirty="0"/>
          </a:p>
        </p:txBody>
      </p:sp>
      <p:sp>
        <p:nvSpPr>
          <p:cNvPr id="50" name="Bent Arrow 49"/>
          <p:cNvSpPr/>
          <p:nvPr/>
        </p:nvSpPr>
        <p:spPr bwMode="auto">
          <a:xfrm rot="16200000" flipH="1">
            <a:off x="7222622" y="2436121"/>
            <a:ext cx="587375" cy="355921"/>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1" name="Bent Arrow 50"/>
          <p:cNvSpPr/>
          <p:nvPr/>
        </p:nvSpPr>
        <p:spPr bwMode="auto">
          <a:xfrm rot="5400000" flipH="1" flipV="1">
            <a:off x="7017153" y="3670139"/>
            <a:ext cx="990599" cy="355921"/>
          </a:xfrm>
          <a:prstGeom prst="bentArrow">
            <a:avLst>
              <a:gd name="adj1" fmla="val 25000"/>
              <a:gd name="adj2" fmla="val 25000"/>
              <a:gd name="adj3" fmla="val 25000"/>
              <a:gd name="adj4" fmla="val 61591"/>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2" name="TextBox 51"/>
          <p:cNvSpPr txBox="1"/>
          <p:nvPr/>
        </p:nvSpPr>
        <p:spPr>
          <a:xfrm>
            <a:off x="7772400" y="4188023"/>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C5</a:t>
            </a:r>
            <a:endParaRPr lang="en-US" sz="1400" b="1" dirty="0"/>
          </a:p>
        </p:txBody>
      </p:sp>
      <p:sp>
        <p:nvSpPr>
          <p:cNvPr id="64" name="Up Arrow 63"/>
          <p:cNvSpPr/>
          <p:nvPr/>
        </p:nvSpPr>
        <p:spPr bwMode="auto">
          <a:xfrm>
            <a:off x="7944091" y="4541838"/>
            <a:ext cx="197734" cy="411162"/>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5" name="TextBox 64"/>
          <p:cNvSpPr txBox="1"/>
          <p:nvPr/>
        </p:nvSpPr>
        <p:spPr>
          <a:xfrm>
            <a:off x="7772400" y="4980801"/>
            <a:ext cx="563150" cy="276999"/>
          </a:xfrm>
          <a:prstGeom prst="rect">
            <a:avLst/>
          </a:prstGeom>
          <a:noFill/>
        </p:spPr>
        <p:txBody>
          <a:bodyPr wrap="none" rtlCol="0">
            <a:spAutoFit/>
          </a:bodyPr>
          <a:lstStyle/>
          <a:p>
            <a:r>
              <a:rPr lang="en-US" sz="1200" dirty="0" smtClean="0"/>
              <a:t>chap5</a:t>
            </a:r>
            <a:endParaRPr lang="en-US" sz="1200" dirty="0"/>
          </a:p>
        </p:txBody>
      </p:sp>
      <p:sp>
        <p:nvSpPr>
          <p:cNvPr id="53" name="TextBox 52"/>
          <p:cNvSpPr txBox="1"/>
          <p:nvPr/>
        </p:nvSpPr>
        <p:spPr>
          <a:xfrm>
            <a:off x="8172691" y="2971800"/>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C4</a:t>
            </a:r>
            <a:endParaRPr lang="en-US" sz="1400" b="1" dirty="0"/>
          </a:p>
        </p:txBody>
      </p:sp>
      <p:sp>
        <p:nvSpPr>
          <p:cNvPr id="54" name="Right Arrow 53"/>
          <p:cNvSpPr/>
          <p:nvPr/>
        </p:nvSpPr>
        <p:spPr bwMode="auto">
          <a:xfrm flipH="1">
            <a:off x="7772400" y="3024188"/>
            <a:ext cx="355922" cy="176212"/>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5" name="Up Arrow 54"/>
          <p:cNvSpPr/>
          <p:nvPr/>
        </p:nvSpPr>
        <p:spPr bwMode="auto">
          <a:xfrm>
            <a:off x="8305800" y="3352800"/>
            <a:ext cx="197734" cy="411162"/>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0" name="TextBox 69"/>
          <p:cNvSpPr txBox="1"/>
          <p:nvPr/>
        </p:nvSpPr>
        <p:spPr>
          <a:xfrm>
            <a:off x="1905000" y="3883223"/>
            <a:ext cx="1200344" cy="307777"/>
          </a:xfrm>
          <a:prstGeom prst="rect">
            <a:avLst/>
          </a:prstGeom>
          <a:noFill/>
        </p:spPr>
        <p:txBody>
          <a:bodyPr wrap="none" rtlCol="0">
            <a:spAutoFit/>
          </a:bodyPr>
          <a:lstStyle/>
          <a:p>
            <a:r>
              <a:rPr lang="en-US" sz="1400" dirty="0" err="1"/>
              <a:t>s</a:t>
            </a:r>
            <a:r>
              <a:rPr lang="en-US" sz="1400" dirty="0" err="1" smtClean="0"/>
              <a:t>collis</a:t>
            </a:r>
            <a:r>
              <a:rPr lang="en-US" sz="1400" dirty="0" smtClean="0"/>
              <a:t>/master</a:t>
            </a:r>
            <a:endParaRPr lang="en-US" sz="1400" dirty="0"/>
          </a:p>
        </p:txBody>
      </p:sp>
      <p:sp>
        <p:nvSpPr>
          <p:cNvPr id="71" name="TextBox 70"/>
          <p:cNvSpPr txBox="1"/>
          <p:nvPr/>
        </p:nvSpPr>
        <p:spPr>
          <a:xfrm>
            <a:off x="2362200" y="2971800"/>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C4</a:t>
            </a:r>
            <a:endParaRPr lang="en-US" sz="1400" b="1" dirty="0"/>
          </a:p>
        </p:txBody>
      </p:sp>
      <p:sp>
        <p:nvSpPr>
          <p:cNvPr id="72" name="Right Arrow 71"/>
          <p:cNvSpPr/>
          <p:nvPr/>
        </p:nvSpPr>
        <p:spPr bwMode="auto">
          <a:xfrm flipH="1">
            <a:off x="1961909" y="3024188"/>
            <a:ext cx="355922" cy="176212"/>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3" name="Up Arrow 72"/>
          <p:cNvSpPr/>
          <p:nvPr/>
        </p:nvSpPr>
        <p:spPr bwMode="auto">
          <a:xfrm>
            <a:off x="2514599" y="3352800"/>
            <a:ext cx="178443"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6" name="Bent Arrow 55"/>
          <p:cNvSpPr/>
          <p:nvPr/>
        </p:nvSpPr>
        <p:spPr bwMode="auto">
          <a:xfrm rot="5400000" flipH="1" flipV="1">
            <a:off x="997353" y="3673116"/>
            <a:ext cx="990599" cy="355921"/>
          </a:xfrm>
          <a:prstGeom prst="bentArrow">
            <a:avLst>
              <a:gd name="adj1" fmla="val 25000"/>
              <a:gd name="adj2" fmla="val 25000"/>
              <a:gd name="adj3" fmla="val 25000"/>
              <a:gd name="adj4" fmla="val 61591"/>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7" name="TextBox 56"/>
          <p:cNvSpPr txBox="1"/>
          <p:nvPr/>
        </p:nvSpPr>
        <p:spPr>
          <a:xfrm>
            <a:off x="1752600" y="4191000"/>
            <a:ext cx="514109" cy="3077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C5</a:t>
            </a:r>
            <a:endParaRPr lang="en-US" sz="1400" b="1" dirty="0"/>
          </a:p>
        </p:txBody>
      </p:sp>
      <p:sp>
        <p:nvSpPr>
          <p:cNvPr id="58" name="Up Arrow 57"/>
          <p:cNvSpPr/>
          <p:nvPr/>
        </p:nvSpPr>
        <p:spPr bwMode="auto">
          <a:xfrm>
            <a:off x="1924291" y="4544815"/>
            <a:ext cx="197734" cy="411162"/>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2" name="TextBox 61"/>
          <p:cNvSpPr txBox="1"/>
          <p:nvPr/>
        </p:nvSpPr>
        <p:spPr>
          <a:xfrm>
            <a:off x="1752600" y="5029200"/>
            <a:ext cx="563150" cy="276999"/>
          </a:xfrm>
          <a:prstGeom prst="rect">
            <a:avLst/>
          </a:prstGeom>
          <a:noFill/>
        </p:spPr>
        <p:txBody>
          <a:bodyPr wrap="none" rtlCol="0">
            <a:spAutoFit/>
          </a:bodyPr>
          <a:lstStyle/>
          <a:p>
            <a:r>
              <a:rPr lang="en-US" sz="1200" dirty="0" smtClean="0"/>
              <a:t>chap5</a:t>
            </a:r>
            <a:endParaRPr lang="en-US" sz="1200" dirty="0"/>
          </a:p>
        </p:txBody>
      </p:sp>
      <p:sp>
        <p:nvSpPr>
          <p:cNvPr id="63" name="Curved Up Arrow 62"/>
          <p:cNvSpPr/>
          <p:nvPr/>
        </p:nvSpPr>
        <p:spPr bwMode="auto">
          <a:xfrm flipH="1">
            <a:off x="1905000" y="5334000"/>
            <a:ext cx="6324600" cy="838200"/>
          </a:xfrm>
          <a:prstGeom prst="curvedUp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6" name="TextBox 65"/>
          <p:cNvSpPr txBox="1"/>
          <p:nvPr/>
        </p:nvSpPr>
        <p:spPr>
          <a:xfrm>
            <a:off x="3048000" y="5486400"/>
            <a:ext cx="2947667" cy="369332"/>
          </a:xfrm>
          <a:prstGeom prst="rect">
            <a:avLst/>
          </a:prstGeom>
          <a:noFill/>
        </p:spPr>
        <p:txBody>
          <a:bodyPr wrap="none" rtlCol="0">
            <a:spAutoFit/>
          </a:bodyPr>
          <a:lstStyle/>
          <a:p>
            <a:r>
              <a:rPr lang="en-US" b="1" dirty="0" err="1"/>
              <a:t>g</a:t>
            </a:r>
            <a:r>
              <a:rPr lang="en-US" b="1" dirty="0" err="1" smtClean="0"/>
              <a:t>it</a:t>
            </a:r>
            <a:r>
              <a:rPr lang="en-US" b="1" dirty="0" smtClean="0"/>
              <a:t> checkout –b </a:t>
            </a:r>
            <a:r>
              <a:rPr lang="en-US" b="1" dirty="0" err="1" smtClean="0"/>
              <a:t>scollis</a:t>
            </a:r>
            <a:r>
              <a:rPr lang="en-US" b="1" dirty="0" smtClean="0"/>
              <a:t>/chap5</a:t>
            </a:r>
            <a:endParaRPr lang="en-US" b="1" dirty="0"/>
          </a:p>
        </p:txBody>
      </p:sp>
    </p:spTree>
    <p:extLst>
      <p:ext uri="{BB962C8B-B14F-4D97-AF65-F5344CB8AC3E}">
        <p14:creationId xmlns:p14="http://schemas.microsoft.com/office/powerpoint/2010/main" val="94513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a:p>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15</a:t>
            </a:fld>
            <a:endParaRPr lang="en-US"/>
          </a:p>
        </p:txBody>
      </p:sp>
      <p:sp>
        <p:nvSpPr>
          <p:cNvPr id="6" name="TextBox 5"/>
          <p:cNvSpPr txBox="1"/>
          <p:nvPr/>
        </p:nvSpPr>
        <p:spPr>
          <a:xfrm>
            <a:off x="381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C1</a:t>
            </a:r>
            <a:endParaRPr lang="en-US" b="1" dirty="0"/>
          </a:p>
        </p:txBody>
      </p:sp>
      <p:sp>
        <p:nvSpPr>
          <p:cNvPr id="7" name="TextBox 6"/>
          <p:cNvSpPr txBox="1"/>
          <p:nvPr/>
        </p:nvSpPr>
        <p:spPr>
          <a:xfrm>
            <a:off x="2286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C2</a:t>
            </a:r>
            <a:endParaRPr lang="en-US" b="1" dirty="0"/>
          </a:p>
        </p:txBody>
      </p:sp>
      <p:sp>
        <p:nvSpPr>
          <p:cNvPr id="8" name="TextBox 7"/>
          <p:cNvSpPr txBox="1"/>
          <p:nvPr/>
        </p:nvSpPr>
        <p:spPr>
          <a:xfrm>
            <a:off x="3429000" y="2537936"/>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C3</a:t>
            </a:r>
            <a:endParaRPr lang="en-US" b="1" dirty="0"/>
          </a:p>
        </p:txBody>
      </p:sp>
      <p:sp>
        <p:nvSpPr>
          <p:cNvPr id="9" name="Right Arrow 8"/>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 name="Up Arrow 10"/>
          <p:cNvSpPr/>
          <p:nvPr/>
        </p:nvSpPr>
        <p:spPr bwMode="auto">
          <a:xfrm>
            <a:off x="4648200" y="39740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 name="Up Arrow 11"/>
          <p:cNvSpPr/>
          <p:nvPr/>
        </p:nvSpPr>
        <p:spPr bwMode="auto">
          <a:xfrm flipV="1">
            <a:off x="3691223" y="18404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 name="TextBox 12"/>
          <p:cNvSpPr txBox="1"/>
          <p:nvPr/>
        </p:nvSpPr>
        <p:spPr>
          <a:xfrm>
            <a:off x="3462623" y="1371600"/>
            <a:ext cx="804577" cy="369332"/>
          </a:xfrm>
          <a:prstGeom prst="rect">
            <a:avLst/>
          </a:prstGeom>
          <a:noFill/>
        </p:spPr>
        <p:txBody>
          <a:bodyPr wrap="none" rtlCol="0">
            <a:spAutoFit/>
          </a:bodyPr>
          <a:lstStyle/>
          <a:p>
            <a:r>
              <a:rPr lang="en-US" dirty="0"/>
              <a:t>c</a:t>
            </a:r>
            <a:r>
              <a:rPr lang="en-US" dirty="0" smtClean="0"/>
              <a:t>hap 9</a:t>
            </a:r>
            <a:endParaRPr lang="en-US" dirty="0"/>
          </a:p>
        </p:txBody>
      </p:sp>
      <p:sp>
        <p:nvSpPr>
          <p:cNvPr id="14" name="TextBox 13"/>
          <p:cNvSpPr txBox="1"/>
          <p:nvPr/>
        </p:nvSpPr>
        <p:spPr>
          <a:xfrm>
            <a:off x="4495800" y="4659868"/>
            <a:ext cx="842561" cy="369332"/>
          </a:xfrm>
          <a:prstGeom prst="rect">
            <a:avLst/>
          </a:prstGeom>
          <a:noFill/>
        </p:spPr>
        <p:txBody>
          <a:bodyPr wrap="none" rtlCol="0">
            <a:spAutoFit/>
          </a:bodyPr>
          <a:lstStyle/>
          <a:p>
            <a:r>
              <a:rPr lang="en-US" dirty="0" smtClean="0"/>
              <a:t>master</a:t>
            </a:r>
            <a:endParaRPr lang="en-US" dirty="0"/>
          </a:p>
        </p:txBody>
      </p:sp>
      <p:sp>
        <p:nvSpPr>
          <p:cNvPr id="15" name="TextBox 14"/>
          <p:cNvSpPr txBox="1"/>
          <p:nvPr/>
        </p:nvSpPr>
        <p:spPr>
          <a:xfrm>
            <a:off x="43434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C4</a:t>
            </a:r>
            <a:endParaRPr lang="en-US" b="1" dirty="0"/>
          </a:p>
        </p:txBody>
      </p:sp>
      <p:sp>
        <p:nvSpPr>
          <p:cNvPr id="17" name="Right Arrow 16"/>
          <p:cNvSpPr/>
          <p:nvPr/>
        </p:nvSpPr>
        <p:spPr bwMode="auto">
          <a:xfrm flipH="1">
            <a:off x="3429000" y="3516868"/>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Bent Arrow 1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627646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a:p>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16</a:t>
            </a:fld>
            <a:endParaRPr lang="en-US"/>
          </a:p>
        </p:txBody>
      </p:sp>
      <p:sp>
        <p:nvSpPr>
          <p:cNvPr id="6" name="TextBox 5"/>
          <p:cNvSpPr txBox="1"/>
          <p:nvPr/>
        </p:nvSpPr>
        <p:spPr>
          <a:xfrm>
            <a:off x="381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C1</a:t>
            </a:r>
            <a:endParaRPr lang="en-US" b="1" dirty="0"/>
          </a:p>
        </p:txBody>
      </p:sp>
      <p:sp>
        <p:nvSpPr>
          <p:cNvPr id="7" name="TextBox 6"/>
          <p:cNvSpPr txBox="1"/>
          <p:nvPr/>
        </p:nvSpPr>
        <p:spPr>
          <a:xfrm>
            <a:off x="2286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C2</a:t>
            </a:r>
            <a:endParaRPr lang="en-US" b="1" dirty="0"/>
          </a:p>
        </p:txBody>
      </p:sp>
      <p:sp>
        <p:nvSpPr>
          <p:cNvPr id="8" name="TextBox 7"/>
          <p:cNvSpPr txBox="1"/>
          <p:nvPr/>
        </p:nvSpPr>
        <p:spPr>
          <a:xfrm>
            <a:off x="3429000" y="2537936"/>
            <a:ext cx="990600" cy="369332"/>
          </a:xfrm>
          <a:prstGeom prst="rect">
            <a:avLst/>
          </a:prstGeom>
          <a:effectLst>
            <a:innerShdw blurRad="511175" dist="2540000" dir="13500000">
              <a:srgbClr val="000000">
                <a:alpha val="62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C3</a:t>
            </a:r>
            <a:endParaRPr lang="en-US" b="1" dirty="0"/>
          </a:p>
        </p:txBody>
      </p:sp>
      <p:sp>
        <p:nvSpPr>
          <p:cNvPr id="9" name="Right Arrow 8"/>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 name="Up Arrow 10"/>
          <p:cNvSpPr/>
          <p:nvPr/>
        </p:nvSpPr>
        <p:spPr bwMode="auto">
          <a:xfrm>
            <a:off x="4648200" y="39740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 name="TextBox 13"/>
          <p:cNvSpPr txBox="1"/>
          <p:nvPr/>
        </p:nvSpPr>
        <p:spPr>
          <a:xfrm>
            <a:off x="4495800" y="4659868"/>
            <a:ext cx="842561" cy="369332"/>
          </a:xfrm>
          <a:prstGeom prst="rect">
            <a:avLst/>
          </a:prstGeom>
          <a:noFill/>
        </p:spPr>
        <p:txBody>
          <a:bodyPr wrap="none" rtlCol="0">
            <a:spAutoFit/>
          </a:bodyPr>
          <a:lstStyle/>
          <a:p>
            <a:r>
              <a:rPr lang="en-US" dirty="0" smtClean="0"/>
              <a:t>master</a:t>
            </a:r>
            <a:endParaRPr lang="en-US" dirty="0"/>
          </a:p>
        </p:txBody>
      </p:sp>
      <p:sp>
        <p:nvSpPr>
          <p:cNvPr id="15" name="TextBox 14"/>
          <p:cNvSpPr txBox="1"/>
          <p:nvPr/>
        </p:nvSpPr>
        <p:spPr>
          <a:xfrm>
            <a:off x="43434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C4</a:t>
            </a:r>
            <a:endParaRPr lang="en-US" b="1" dirty="0"/>
          </a:p>
        </p:txBody>
      </p:sp>
      <p:sp>
        <p:nvSpPr>
          <p:cNvPr id="17" name="Right Arrow 16"/>
          <p:cNvSpPr/>
          <p:nvPr/>
        </p:nvSpPr>
        <p:spPr bwMode="auto">
          <a:xfrm flipH="1">
            <a:off x="3429000" y="3516868"/>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Bent Arrow 1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6" name="Right Arrow 15"/>
          <p:cNvSpPr/>
          <p:nvPr/>
        </p:nvSpPr>
        <p:spPr bwMode="auto">
          <a:xfrm flipH="1">
            <a:off x="5486400" y="3505200"/>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9" name="TextBox 18"/>
          <p:cNvSpPr txBox="1"/>
          <p:nvPr/>
        </p:nvSpPr>
        <p:spPr>
          <a:xfrm>
            <a:off x="6324600" y="3429000"/>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C3’</a:t>
            </a:r>
            <a:endParaRPr lang="en-US" b="1" dirty="0"/>
          </a:p>
        </p:txBody>
      </p:sp>
      <p:sp>
        <p:nvSpPr>
          <p:cNvPr id="20" name="Up Arrow 19"/>
          <p:cNvSpPr/>
          <p:nvPr/>
        </p:nvSpPr>
        <p:spPr bwMode="auto">
          <a:xfrm flipV="1">
            <a:off x="6629400" y="2743200"/>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1" name="TextBox 20"/>
          <p:cNvSpPr txBox="1"/>
          <p:nvPr/>
        </p:nvSpPr>
        <p:spPr>
          <a:xfrm>
            <a:off x="6400800" y="2274332"/>
            <a:ext cx="804577" cy="369332"/>
          </a:xfrm>
          <a:prstGeom prst="rect">
            <a:avLst/>
          </a:prstGeom>
          <a:noFill/>
        </p:spPr>
        <p:txBody>
          <a:bodyPr wrap="none" rtlCol="0">
            <a:spAutoFit/>
          </a:bodyPr>
          <a:lstStyle/>
          <a:p>
            <a:r>
              <a:rPr lang="en-US" dirty="0"/>
              <a:t>c</a:t>
            </a:r>
            <a:r>
              <a:rPr lang="en-US" dirty="0" smtClean="0"/>
              <a:t>hap 9</a:t>
            </a:r>
            <a:endParaRPr lang="en-US" dirty="0"/>
          </a:p>
        </p:txBody>
      </p:sp>
    </p:spTree>
    <p:extLst>
      <p:ext uri="{BB962C8B-B14F-4D97-AF65-F5344CB8AC3E}">
        <p14:creationId xmlns:p14="http://schemas.microsoft.com/office/powerpoint/2010/main" val="135165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a:p>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17</a:t>
            </a:fld>
            <a:endParaRPr lang="en-US"/>
          </a:p>
        </p:txBody>
      </p:sp>
      <p:sp>
        <p:nvSpPr>
          <p:cNvPr id="6" name="TextBox 5"/>
          <p:cNvSpPr txBox="1"/>
          <p:nvPr/>
        </p:nvSpPr>
        <p:spPr>
          <a:xfrm>
            <a:off x="381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C1</a:t>
            </a:r>
            <a:endParaRPr lang="en-US" b="1" dirty="0"/>
          </a:p>
        </p:txBody>
      </p:sp>
      <p:sp>
        <p:nvSpPr>
          <p:cNvPr id="7" name="TextBox 6"/>
          <p:cNvSpPr txBox="1"/>
          <p:nvPr/>
        </p:nvSpPr>
        <p:spPr>
          <a:xfrm>
            <a:off x="2286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C2</a:t>
            </a:r>
            <a:endParaRPr lang="en-US" b="1" dirty="0"/>
          </a:p>
        </p:txBody>
      </p:sp>
      <p:sp>
        <p:nvSpPr>
          <p:cNvPr id="9" name="Right Arrow 8"/>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 name="Up Arrow 10"/>
          <p:cNvSpPr/>
          <p:nvPr/>
        </p:nvSpPr>
        <p:spPr bwMode="auto">
          <a:xfrm>
            <a:off x="4648200" y="39740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 name="TextBox 13"/>
          <p:cNvSpPr txBox="1"/>
          <p:nvPr/>
        </p:nvSpPr>
        <p:spPr>
          <a:xfrm>
            <a:off x="4495800" y="4659868"/>
            <a:ext cx="842561" cy="369332"/>
          </a:xfrm>
          <a:prstGeom prst="rect">
            <a:avLst/>
          </a:prstGeom>
          <a:noFill/>
        </p:spPr>
        <p:txBody>
          <a:bodyPr wrap="none" rtlCol="0">
            <a:spAutoFit/>
          </a:bodyPr>
          <a:lstStyle/>
          <a:p>
            <a:r>
              <a:rPr lang="en-US" dirty="0" smtClean="0"/>
              <a:t>master</a:t>
            </a:r>
            <a:endParaRPr lang="en-US" dirty="0"/>
          </a:p>
        </p:txBody>
      </p:sp>
      <p:sp>
        <p:nvSpPr>
          <p:cNvPr id="15" name="TextBox 14"/>
          <p:cNvSpPr txBox="1"/>
          <p:nvPr/>
        </p:nvSpPr>
        <p:spPr>
          <a:xfrm>
            <a:off x="43434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C4</a:t>
            </a:r>
            <a:endParaRPr lang="en-US" b="1" dirty="0"/>
          </a:p>
        </p:txBody>
      </p:sp>
      <p:sp>
        <p:nvSpPr>
          <p:cNvPr id="17" name="Right Arrow 16"/>
          <p:cNvSpPr/>
          <p:nvPr/>
        </p:nvSpPr>
        <p:spPr bwMode="auto">
          <a:xfrm flipH="1">
            <a:off x="3429000" y="3516868"/>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6" name="Right Arrow 15"/>
          <p:cNvSpPr/>
          <p:nvPr/>
        </p:nvSpPr>
        <p:spPr bwMode="auto">
          <a:xfrm flipH="1">
            <a:off x="5486400" y="3505200"/>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9" name="TextBox 18"/>
          <p:cNvSpPr txBox="1"/>
          <p:nvPr/>
        </p:nvSpPr>
        <p:spPr>
          <a:xfrm>
            <a:off x="6324600" y="3429000"/>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C3’</a:t>
            </a:r>
            <a:endParaRPr lang="en-US" b="1" dirty="0"/>
          </a:p>
        </p:txBody>
      </p:sp>
      <p:sp>
        <p:nvSpPr>
          <p:cNvPr id="20" name="Up Arrow 19"/>
          <p:cNvSpPr/>
          <p:nvPr/>
        </p:nvSpPr>
        <p:spPr bwMode="auto">
          <a:xfrm flipV="1">
            <a:off x="6629400" y="2743200"/>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1" name="TextBox 20"/>
          <p:cNvSpPr txBox="1"/>
          <p:nvPr/>
        </p:nvSpPr>
        <p:spPr>
          <a:xfrm>
            <a:off x="6400800" y="2274332"/>
            <a:ext cx="804577" cy="369332"/>
          </a:xfrm>
          <a:prstGeom prst="rect">
            <a:avLst/>
          </a:prstGeom>
          <a:noFill/>
        </p:spPr>
        <p:txBody>
          <a:bodyPr wrap="none" rtlCol="0">
            <a:spAutoFit/>
          </a:bodyPr>
          <a:lstStyle/>
          <a:p>
            <a:r>
              <a:rPr lang="en-US" dirty="0"/>
              <a:t>c</a:t>
            </a:r>
            <a:r>
              <a:rPr lang="en-US" dirty="0" smtClean="0"/>
              <a:t>hap 9</a:t>
            </a:r>
            <a:endParaRPr lang="en-US" dirty="0"/>
          </a:p>
        </p:txBody>
      </p:sp>
    </p:spTree>
    <p:extLst>
      <p:ext uri="{BB962C8B-B14F-4D97-AF65-F5344CB8AC3E}">
        <p14:creationId xmlns:p14="http://schemas.microsoft.com/office/powerpoint/2010/main" val="4165218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Branching and </a:t>
            </a:r>
            <a:r>
              <a:rPr lang="en-US" dirty="0" err="1" smtClean="0"/>
              <a:t>mergine</a:t>
            </a:r>
            <a:endParaRPr lang="en-US" dirty="0"/>
          </a:p>
        </p:txBody>
      </p:sp>
      <p:sp>
        <p:nvSpPr>
          <p:cNvPr id="3" name="Content Placeholder 2"/>
          <p:cNvSpPr>
            <a:spLocks noGrp="1"/>
          </p:cNvSpPr>
          <p:nvPr>
            <p:ph idx="1"/>
          </p:nvPr>
        </p:nvSpPr>
        <p:spPr/>
        <p:txBody>
          <a:bodyPr/>
          <a:lstStyle/>
          <a:p>
            <a:pPr marL="0" indent="0">
              <a:buNone/>
            </a:pPr>
            <a:r>
              <a:rPr lang="en-US" dirty="0" smtClean="0"/>
              <a:t>Commands:</a:t>
            </a:r>
          </a:p>
          <a:p>
            <a:endParaRPr lang="en-US" dirty="0" smtClean="0"/>
          </a:p>
          <a:p>
            <a:r>
              <a:rPr lang="en-US" b="1" dirty="0" err="1" smtClean="0"/>
              <a:t>g</a:t>
            </a:r>
            <a:r>
              <a:rPr lang="en-US" b="1" dirty="0" err="1" smtClean="0"/>
              <a:t>it</a:t>
            </a:r>
            <a:r>
              <a:rPr lang="en-US" b="1" dirty="0" smtClean="0"/>
              <a:t> checkout –b </a:t>
            </a:r>
            <a:r>
              <a:rPr lang="en-US" b="1" i="1" dirty="0" smtClean="0"/>
              <a:t>name</a:t>
            </a:r>
            <a:r>
              <a:rPr lang="en-US" b="1" dirty="0" smtClean="0"/>
              <a:t> </a:t>
            </a:r>
            <a:r>
              <a:rPr lang="en-US" dirty="0" smtClean="0"/>
              <a:t>: Create and switch to branch </a:t>
            </a:r>
            <a:r>
              <a:rPr lang="en-US" i="1" dirty="0" smtClean="0"/>
              <a:t>name</a:t>
            </a:r>
            <a:r>
              <a:rPr lang="en-US" dirty="0" smtClean="0"/>
              <a:t>.</a:t>
            </a:r>
            <a:endParaRPr lang="en-US" i="1" dirty="0" smtClean="0"/>
          </a:p>
          <a:p>
            <a:r>
              <a:rPr lang="en-US" b="1" dirty="0" err="1"/>
              <a:t>g</a:t>
            </a:r>
            <a:r>
              <a:rPr lang="en-US" b="1" dirty="0" err="1" smtClean="0"/>
              <a:t>it</a:t>
            </a:r>
            <a:r>
              <a:rPr lang="en-US" b="1" dirty="0" smtClean="0"/>
              <a:t> checkout </a:t>
            </a:r>
            <a:r>
              <a:rPr lang="en-US" b="1" i="1" dirty="0" smtClean="0"/>
              <a:t>name</a:t>
            </a:r>
            <a:r>
              <a:rPr lang="en-US" i="1" dirty="0" smtClean="0"/>
              <a:t> </a:t>
            </a:r>
            <a:r>
              <a:rPr lang="en-US" dirty="0" smtClean="0"/>
              <a:t>: Switch to working on branch </a:t>
            </a:r>
            <a:r>
              <a:rPr lang="en-US" i="1" dirty="0" smtClean="0"/>
              <a:t>name</a:t>
            </a:r>
            <a:r>
              <a:rPr lang="en-US" dirty="0" smtClean="0"/>
              <a:t>.</a:t>
            </a:r>
          </a:p>
          <a:p>
            <a:r>
              <a:rPr lang="en-US" b="1" dirty="0" err="1"/>
              <a:t>g</a:t>
            </a:r>
            <a:r>
              <a:rPr lang="en-US" b="1" dirty="0" err="1" smtClean="0"/>
              <a:t>it</a:t>
            </a:r>
            <a:r>
              <a:rPr lang="en-US" b="1" dirty="0" smtClean="0"/>
              <a:t> merge </a:t>
            </a:r>
            <a:r>
              <a:rPr lang="en-US" b="1" i="1" dirty="0" smtClean="0"/>
              <a:t>name</a:t>
            </a:r>
            <a:r>
              <a:rPr lang="en-US" dirty="0" smtClean="0"/>
              <a:t> : Merge branch </a:t>
            </a:r>
            <a:r>
              <a:rPr lang="en-US" i="1" dirty="0" smtClean="0"/>
              <a:t>name</a:t>
            </a:r>
            <a:r>
              <a:rPr lang="en-US" dirty="0" smtClean="0"/>
              <a:t> into the current branch.</a:t>
            </a:r>
            <a:endParaRPr lang="en-US" b="1" dirty="0" smtClean="0"/>
          </a:p>
          <a:p>
            <a:r>
              <a:rPr lang="en-US" b="1" dirty="0" err="1" smtClean="0"/>
              <a:t>git</a:t>
            </a:r>
            <a:r>
              <a:rPr lang="en-US" b="1" dirty="0" smtClean="0"/>
              <a:t> log</a:t>
            </a:r>
            <a:r>
              <a:rPr lang="en-US" dirty="0" smtClean="0"/>
              <a:t> : Print out the log of the current branch.</a:t>
            </a:r>
          </a:p>
          <a:p>
            <a:endParaRPr lang="en-US" dirty="0" smtClean="0"/>
          </a:p>
          <a:p>
            <a:r>
              <a:rPr lang="en-US" b="1" dirty="0" err="1" smtClean="0"/>
              <a:t>g</a:t>
            </a:r>
            <a:r>
              <a:rPr lang="en-US" b="1" dirty="0" err="1" smtClean="0"/>
              <a:t>it</a:t>
            </a:r>
            <a:r>
              <a:rPr lang="en-US" b="1" dirty="0" smtClean="0"/>
              <a:t> branch</a:t>
            </a:r>
            <a:r>
              <a:rPr lang="en-US" dirty="0" smtClean="0"/>
              <a:t> : List all branches.</a:t>
            </a:r>
          </a:p>
          <a:p>
            <a:r>
              <a:rPr lang="en-US" b="1" dirty="0" err="1"/>
              <a:t>g</a:t>
            </a:r>
            <a:r>
              <a:rPr lang="en-US" b="1" dirty="0" err="1" smtClean="0"/>
              <a:t>it</a:t>
            </a:r>
            <a:r>
              <a:rPr lang="en-US" b="1" dirty="0" smtClean="0"/>
              <a:t> branch –d </a:t>
            </a:r>
            <a:r>
              <a:rPr lang="en-US" b="1" i="1" dirty="0" smtClean="0"/>
              <a:t>name</a:t>
            </a:r>
            <a:r>
              <a:rPr lang="en-US" dirty="0" smtClean="0"/>
              <a:t> : Delete branch </a:t>
            </a:r>
            <a:r>
              <a:rPr lang="en-US" i="1" dirty="0" smtClean="0"/>
              <a:t>name.</a:t>
            </a:r>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a:p>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18</a:t>
            </a:fld>
            <a:endParaRPr lang="en-US"/>
          </a:p>
        </p:txBody>
      </p:sp>
    </p:spTree>
    <p:extLst>
      <p:ext uri="{BB962C8B-B14F-4D97-AF65-F5344CB8AC3E}">
        <p14:creationId xmlns:p14="http://schemas.microsoft.com/office/powerpoint/2010/main" val="86265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Remote branches and rebase</a:t>
            </a:r>
            <a:endParaRPr lang="en-US" dirty="0"/>
          </a:p>
        </p:txBody>
      </p:sp>
      <p:sp>
        <p:nvSpPr>
          <p:cNvPr id="3" name="Content Placeholder 2"/>
          <p:cNvSpPr>
            <a:spLocks noGrp="1"/>
          </p:cNvSpPr>
          <p:nvPr>
            <p:ph idx="1"/>
          </p:nvPr>
        </p:nvSpPr>
        <p:spPr/>
        <p:txBody>
          <a:bodyPr/>
          <a:lstStyle/>
          <a:p>
            <a:pPr marL="0" indent="0">
              <a:buNone/>
            </a:pPr>
            <a:r>
              <a:rPr lang="en-US" dirty="0" smtClean="0"/>
              <a:t>Commands:</a:t>
            </a:r>
          </a:p>
          <a:p>
            <a:pPr marL="0" indent="0">
              <a:buNone/>
            </a:pPr>
            <a:endParaRPr lang="en-US" dirty="0" smtClean="0"/>
          </a:p>
          <a:p>
            <a:r>
              <a:rPr lang="en-US" b="1" dirty="0" err="1" smtClean="0"/>
              <a:t>g</a:t>
            </a:r>
            <a:r>
              <a:rPr lang="en-US" b="1" dirty="0" err="1" smtClean="0"/>
              <a:t>it</a:t>
            </a:r>
            <a:r>
              <a:rPr lang="en-US" b="1" dirty="0" smtClean="0"/>
              <a:t> push </a:t>
            </a:r>
            <a:r>
              <a:rPr lang="en-US" b="1" i="1" dirty="0" smtClean="0"/>
              <a:t>remote</a:t>
            </a:r>
            <a:r>
              <a:rPr lang="en-US" b="1" dirty="0" smtClean="0"/>
              <a:t> </a:t>
            </a:r>
            <a:r>
              <a:rPr lang="en-US" b="1" i="1" dirty="0" smtClean="0"/>
              <a:t>name</a:t>
            </a:r>
            <a:r>
              <a:rPr lang="en-US" i="1" dirty="0" smtClean="0"/>
              <a:t> :</a:t>
            </a:r>
            <a:r>
              <a:rPr lang="en-US" b="1" dirty="0" smtClean="0"/>
              <a:t> </a:t>
            </a:r>
            <a:r>
              <a:rPr lang="en-US" dirty="0" smtClean="0"/>
              <a:t>Send branch </a:t>
            </a:r>
            <a:r>
              <a:rPr lang="en-US" i="1" dirty="0" smtClean="0"/>
              <a:t>name</a:t>
            </a:r>
            <a:r>
              <a:rPr lang="en-US" dirty="0" smtClean="0"/>
              <a:t> to a remote repository </a:t>
            </a:r>
            <a:r>
              <a:rPr lang="en-US" i="1" dirty="0" smtClean="0"/>
              <a:t>remote</a:t>
            </a:r>
            <a:r>
              <a:rPr lang="en-US" dirty="0" smtClean="0"/>
              <a:t>.</a:t>
            </a:r>
            <a:endParaRPr lang="en-US" i="1" dirty="0" smtClean="0"/>
          </a:p>
          <a:p>
            <a:r>
              <a:rPr lang="en-US" b="1" dirty="0" err="1" smtClean="0"/>
              <a:t>git</a:t>
            </a:r>
            <a:r>
              <a:rPr lang="en-US" b="1" dirty="0" smtClean="0"/>
              <a:t> remote add </a:t>
            </a:r>
            <a:r>
              <a:rPr lang="en-US" b="1" i="1" dirty="0" smtClean="0"/>
              <a:t>remote </a:t>
            </a:r>
            <a:r>
              <a:rPr lang="en-US" b="1" i="1" dirty="0" err="1" smtClean="0"/>
              <a:t>url</a:t>
            </a:r>
            <a:r>
              <a:rPr lang="en-US" dirty="0" smtClean="0"/>
              <a:t> : Add a remote repository.</a:t>
            </a:r>
          </a:p>
          <a:p>
            <a:r>
              <a:rPr lang="en-US" b="1" dirty="0" err="1" smtClean="0"/>
              <a:t>git</a:t>
            </a:r>
            <a:r>
              <a:rPr lang="en-US" b="1" dirty="0" smtClean="0"/>
              <a:t> fetch </a:t>
            </a:r>
            <a:r>
              <a:rPr lang="en-US" b="1" i="1" dirty="0" smtClean="0"/>
              <a:t>remote</a:t>
            </a:r>
            <a:r>
              <a:rPr lang="en-US" dirty="0" smtClean="0"/>
              <a:t> : Retrieve details for remote repository.</a:t>
            </a:r>
          </a:p>
          <a:p>
            <a:r>
              <a:rPr lang="en-US" b="1" dirty="0" err="1" smtClean="0"/>
              <a:t>git</a:t>
            </a:r>
            <a:r>
              <a:rPr lang="en-US" b="1" dirty="0" smtClean="0"/>
              <a:t> branch –a</a:t>
            </a:r>
            <a:r>
              <a:rPr lang="en-US" dirty="0" smtClean="0"/>
              <a:t> : List all branches including remote branches.</a:t>
            </a:r>
          </a:p>
          <a:p>
            <a:endParaRPr lang="en-US" dirty="0" smtClean="0"/>
          </a:p>
          <a:p>
            <a:r>
              <a:rPr lang="en-US" b="1" dirty="0" err="1"/>
              <a:t>g</a:t>
            </a:r>
            <a:r>
              <a:rPr lang="en-US" b="1" dirty="0" err="1" smtClean="0"/>
              <a:t>it</a:t>
            </a:r>
            <a:r>
              <a:rPr lang="en-US" b="1" dirty="0" smtClean="0"/>
              <a:t> rebase </a:t>
            </a:r>
            <a:r>
              <a:rPr lang="en-US" b="1" i="1" dirty="0" smtClean="0"/>
              <a:t>name</a:t>
            </a:r>
            <a:r>
              <a:rPr lang="en-US" dirty="0" smtClean="0"/>
              <a:t> :  Move the current branch to to based off branch </a:t>
            </a:r>
            <a:r>
              <a:rPr lang="en-US" i="1" dirty="0" smtClean="0"/>
              <a:t>name</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a:p>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19</a:t>
            </a:fld>
            <a:endParaRPr lang="en-US"/>
          </a:p>
        </p:txBody>
      </p:sp>
    </p:spTree>
    <p:extLst>
      <p:ext uri="{BB962C8B-B14F-4D97-AF65-F5344CB8AC3E}">
        <p14:creationId xmlns:p14="http://schemas.microsoft.com/office/powerpoint/2010/main" val="271974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3" name="Content Placeholder 2"/>
          <p:cNvSpPr>
            <a:spLocks noGrp="1"/>
          </p:cNvSpPr>
          <p:nvPr>
            <p:ph idx="1"/>
          </p:nvPr>
        </p:nvSpPr>
        <p:spPr/>
        <p:txBody>
          <a:bodyPr/>
          <a:lstStyle/>
          <a:p>
            <a:pPr marL="0" indent="0">
              <a:buNone/>
            </a:pPr>
            <a:r>
              <a:rPr lang="en-US" b="1" dirty="0" smtClean="0"/>
              <a:t>What is a branch?</a:t>
            </a:r>
          </a:p>
          <a:p>
            <a:r>
              <a:rPr lang="en-US" dirty="0" smtClean="0"/>
              <a:t>In version control systems, a </a:t>
            </a:r>
            <a:r>
              <a:rPr lang="en-US" b="1" dirty="0" smtClean="0"/>
              <a:t>branch </a:t>
            </a:r>
            <a:r>
              <a:rPr lang="en-US" dirty="0" smtClean="0"/>
              <a:t>is an environment in which you can solve bugs, address issues, try out new code, and perform other exploratory tasks on the repository without changes affecting the main line of development.  Branches are a divergence from the main line code base.  Branches can be </a:t>
            </a:r>
            <a:r>
              <a:rPr lang="en-US" b="1" dirty="0" smtClean="0"/>
              <a:t>merged </a:t>
            </a:r>
            <a:r>
              <a:rPr lang="en-US" dirty="0" smtClean="0"/>
              <a:t>into the main line code when they are mature. </a:t>
            </a:r>
            <a:endParaRPr lang="en-US" b="1" dirty="0"/>
          </a:p>
          <a:p>
            <a:pPr marL="0" indent="0">
              <a:buNone/>
            </a:pPr>
            <a:endParaRPr lang="en-US" b="1" dirty="0" smtClean="0"/>
          </a:p>
          <a:p>
            <a:pPr marL="0" indent="0">
              <a:buNone/>
            </a:pPr>
            <a:r>
              <a:rPr lang="en-US" b="1" dirty="0" smtClean="0"/>
              <a:t>Why might I want to create a branch?</a:t>
            </a:r>
          </a:p>
          <a:p>
            <a:r>
              <a:rPr lang="en-US" dirty="0" smtClean="0"/>
              <a:t>To explore and fix bugs in a clean environment.</a:t>
            </a:r>
          </a:p>
          <a:p>
            <a:r>
              <a:rPr lang="en-US" dirty="0" smtClean="0"/>
              <a:t>Test out new features without affecting (breaking) the mainline. </a:t>
            </a:r>
          </a:p>
          <a:p>
            <a:r>
              <a:rPr lang="en-US" dirty="0" smtClean="0"/>
              <a:t>Delete and change things in the code and easily switch between this environment and a “good” version of the code.</a:t>
            </a:r>
          </a:p>
          <a:p>
            <a:r>
              <a:rPr lang="en-US" dirty="0" smtClean="0"/>
              <a:t>Contribute to an open source project. Many projects recommend or prefer contributions using “feature” branches.</a:t>
            </a:r>
            <a:endParaRPr lang="en-US" b="1" dirty="0"/>
          </a:p>
        </p:txBody>
      </p:sp>
      <p:sp>
        <p:nvSpPr>
          <p:cNvPr id="4" name="Footer Placeholder 3"/>
          <p:cNvSpPr>
            <a:spLocks noGrp="1"/>
          </p:cNvSpPr>
          <p:nvPr>
            <p:ph type="ftr" sz="quarter" idx="11"/>
          </p:nvPr>
        </p:nvSpPr>
        <p:spPr/>
        <p:txBody>
          <a:bodyPr/>
          <a:lstStyle/>
          <a:p>
            <a:r>
              <a:rPr lang="en-US" dirty="0" smtClean="0"/>
              <a:t>Jonathan Helmus, Intermediate </a:t>
            </a:r>
            <a:r>
              <a:rPr lang="en-US" dirty="0" err="1" smtClean="0"/>
              <a:t>Git</a:t>
            </a:r>
            <a:r>
              <a:rPr lang="en-US" dirty="0" smtClean="0"/>
              <a:t>: Branches and 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 in </a:t>
            </a:r>
            <a:r>
              <a:rPr lang="en-US" dirty="0" err="1" smtClean="0"/>
              <a:t>git</a:t>
            </a:r>
            <a:endParaRPr lang="en-US" dirty="0"/>
          </a:p>
        </p:txBody>
      </p:sp>
      <p:sp>
        <p:nvSpPr>
          <p:cNvPr id="3" name="Content Placeholder 2"/>
          <p:cNvSpPr>
            <a:spLocks noGrp="1"/>
          </p:cNvSpPr>
          <p:nvPr>
            <p:ph idx="1"/>
          </p:nvPr>
        </p:nvSpPr>
        <p:spPr/>
        <p:txBody>
          <a:bodyPr/>
          <a:lstStyle/>
          <a:p>
            <a:pPr marL="0" indent="0">
              <a:buNone/>
            </a:pPr>
            <a:r>
              <a:rPr lang="en-US" b="1" dirty="0" smtClean="0"/>
              <a:t>What is so cool about branches in </a:t>
            </a:r>
            <a:r>
              <a:rPr lang="en-US" b="1" dirty="0" err="1" smtClean="0"/>
              <a:t>git</a:t>
            </a:r>
            <a:r>
              <a:rPr lang="en-US" b="1" dirty="0" smtClean="0"/>
              <a:t>?</a:t>
            </a:r>
            <a:endParaRPr lang="en-US" dirty="0"/>
          </a:p>
          <a:p>
            <a:r>
              <a:rPr lang="en-US" dirty="0" smtClean="0"/>
              <a:t>Branches in </a:t>
            </a:r>
            <a:r>
              <a:rPr lang="en-US" dirty="0" err="1" smtClean="0"/>
              <a:t>git</a:t>
            </a:r>
            <a:r>
              <a:rPr lang="en-US" dirty="0" smtClean="0"/>
              <a:t> are “lightweight”, which means that unlike other version control systems, creating and changing between branches in </a:t>
            </a:r>
            <a:r>
              <a:rPr lang="en-US" dirty="0" err="1" smtClean="0"/>
              <a:t>git</a:t>
            </a:r>
            <a:r>
              <a:rPr lang="en-US" dirty="0" smtClean="0"/>
              <a:t> is very fast.  In addition, </a:t>
            </a:r>
            <a:r>
              <a:rPr lang="en-US" dirty="0" err="1" smtClean="0"/>
              <a:t>git</a:t>
            </a:r>
            <a:r>
              <a:rPr lang="en-US" dirty="0" smtClean="0"/>
              <a:t> keeps track of the history of a branch which makes merging easy and in many cases fully automated.  Finally, all of this can be done locally without an internet connection.</a:t>
            </a:r>
            <a:endParaRPr lang="en-US" dirty="0"/>
          </a:p>
          <a:p>
            <a:pPr marL="0" indent="0">
              <a:buNone/>
            </a:pPr>
            <a:endParaRPr lang="en-US" dirty="0" smtClean="0"/>
          </a:p>
          <a:p>
            <a:pPr marL="0" indent="0">
              <a:buNone/>
            </a:pPr>
            <a:r>
              <a:rPr lang="en-US" b="1" dirty="0" smtClean="0"/>
              <a:t>Some terminology</a:t>
            </a:r>
          </a:p>
          <a:p>
            <a:r>
              <a:rPr lang="en-US" dirty="0"/>
              <a:t>m</a:t>
            </a:r>
            <a:r>
              <a:rPr lang="en-US" dirty="0" smtClean="0"/>
              <a:t>aster : The default branch, often used as the main line development branch.</a:t>
            </a:r>
          </a:p>
          <a:p>
            <a:r>
              <a:rPr lang="en-US" dirty="0" smtClean="0"/>
              <a:t>HEAD :  The branch currently being worked on.</a:t>
            </a:r>
          </a:p>
          <a:p>
            <a:r>
              <a:rPr lang="en-US" dirty="0" smtClean="0"/>
              <a:t>origin : Name typically given to the remote </a:t>
            </a:r>
            <a:r>
              <a:rPr lang="en-US" dirty="0" err="1" smtClean="0"/>
              <a:t>git</a:t>
            </a:r>
            <a:r>
              <a:rPr lang="en-US" dirty="0" smtClean="0"/>
              <a:t> repository from which the local 	repository originates from.</a:t>
            </a:r>
          </a:p>
          <a:p>
            <a:r>
              <a:rPr lang="en-US" dirty="0"/>
              <a:t>u</a:t>
            </a:r>
            <a:r>
              <a:rPr lang="en-US" dirty="0" smtClean="0"/>
              <a:t>pstream : Name typically given to the remote </a:t>
            </a:r>
            <a:r>
              <a:rPr lang="en-US" dirty="0" err="1" smtClean="0"/>
              <a:t>git</a:t>
            </a:r>
            <a:r>
              <a:rPr lang="en-US" dirty="0" smtClean="0"/>
              <a:t> repository from which the origin 	remote repository was derived (forked) from.</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Jonathan Helmus, Intermediate </a:t>
            </a:r>
            <a:r>
              <a:rPr lang="en-US" dirty="0" err="1" smtClean="0"/>
              <a:t>Git</a:t>
            </a:r>
            <a:r>
              <a:rPr lang="en-US" dirty="0" smtClean="0"/>
              <a:t>: Branches and 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3</a:t>
            </a:fld>
            <a:endParaRPr lang="en-US"/>
          </a:p>
        </p:txBody>
      </p:sp>
    </p:spTree>
    <p:extLst>
      <p:ext uri="{BB962C8B-B14F-4D97-AF65-F5344CB8AC3E}">
        <p14:creationId xmlns:p14="http://schemas.microsoft.com/office/powerpoint/2010/main" val="91914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Fast-forward Merge : </a:t>
            </a:r>
            <a:r>
              <a:rPr lang="en-US" dirty="0" smtClean="0"/>
              <a:t>Before </a:t>
            </a:r>
            <a:r>
              <a:rPr lang="en-US" dirty="0" smtClean="0"/>
              <a:t>merge</a:t>
            </a:r>
            <a:endParaRPr lang="en-US" dirty="0"/>
          </a:p>
        </p:txBody>
      </p:sp>
      <p:sp>
        <p:nvSpPr>
          <p:cNvPr id="4" name="Footer Placeholder 3"/>
          <p:cNvSpPr>
            <a:spLocks noGrp="1"/>
          </p:cNvSpPr>
          <p:nvPr>
            <p:ph type="ftr" sz="quarter" idx="11"/>
          </p:nvPr>
        </p:nvSpPr>
        <p:spPr/>
        <p:txBody>
          <a:bodyPr/>
          <a:lstStyle/>
          <a:p>
            <a:r>
              <a:rPr lang="en-US" dirty="0" smtClean="0"/>
              <a:t>Jonathan Helmus, Intermediate </a:t>
            </a:r>
            <a:r>
              <a:rPr lang="en-US" dirty="0" err="1" smtClean="0"/>
              <a:t>Git</a:t>
            </a:r>
            <a:r>
              <a:rPr lang="en-US" dirty="0" smtClean="0"/>
              <a:t>: Branches and 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4</a:t>
            </a:fld>
            <a:endParaRPr lang="en-US"/>
          </a:p>
        </p:txBody>
      </p:sp>
      <p:sp>
        <p:nvSpPr>
          <p:cNvPr id="11" name="TextBox 10"/>
          <p:cNvSpPr txBox="1"/>
          <p:nvPr/>
        </p:nvSpPr>
        <p:spPr>
          <a:xfrm>
            <a:off x="1676400" y="3048000"/>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C1</a:t>
            </a:r>
            <a:endParaRPr lang="en-US" b="1" dirty="0"/>
          </a:p>
        </p:txBody>
      </p:sp>
      <p:sp>
        <p:nvSpPr>
          <p:cNvPr id="12" name="TextBox 11"/>
          <p:cNvSpPr txBox="1"/>
          <p:nvPr/>
        </p:nvSpPr>
        <p:spPr>
          <a:xfrm>
            <a:off x="4038600" y="3048000"/>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C2</a:t>
            </a:r>
            <a:endParaRPr lang="en-US" b="1" dirty="0"/>
          </a:p>
        </p:txBody>
      </p:sp>
      <p:sp>
        <p:nvSpPr>
          <p:cNvPr id="13" name="TextBox 12"/>
          <p:cNvSpPr txBox="1"/>
          <p:nvPr/>
        </p:nvSpPr>
        <p:spPr>
          <a:xfrm>
            <a:off x="6248400" y="3048000"/>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C3</a:t>
            </a:r>
            <a:endParaRPr lang="en-US" b="1" dirty="0"/>
          </a:p>
        </p:txBody>
      </p:sp>
      <p:sp>
        <p:nvSpPr>
          <p:cNvPr id="15" name="Right Arrow 14"/>
          <p:cNvSpPr/>
          <p:nvPr/>
        </p:nvSpPr>
        <p:spPr bwMode="auto">
          <a:xfrm flipH="1">
            <a:off x="2971800" y="3118366"/>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6" name="Right Arrow 15"/>
          <p:cNvSpPr/>
          <p:nvPr/>
        </p:nvSpPr>
        <p:spPr bwMode="auto">
          <a:xfrm flipH="1">
            <a:off x="5257800" y="3118366"/>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7" name="Up Arrow 16"/>
          <p:cNvSpPr/>
          <p:nvPr/>
        </p:nvSpPr>
        <p:spPr bwMode="auto">
          <a:xfrm>
            <a:off x="4343400" y="3581400"/>
            <a:ext cx="381000" cy="8382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Up Arrow 17"/>
          <p:cNvSpPr/>
          <p:nvPr/>
        </p:nvSpPr>
        <p:spPr bwMode="auto">
          <a:xfrm flipV="1">
            <a:off x="6553200" y="2057400"/>
            <a:ext cx="381000" cy="8382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9" name="TextBox 18"/>
          <p:cNvSpPr txBox="1"/>
          <p:nvPr/>
        </p:nvSpPr>
        <p:spPr>
          <a:xfrm>
            <a:off x="6400800" y="1600200"/>
            <a:ext cx="752392" cy="369332"/>
          </a:xfrm>
          <a:prstGeom prst="rect">
            <a:avLst/>
          </a:prstGeom>
          <a:noFill/>
        </p:spPr>
        <p:txBody>
          <a:bodyPr wrap="none" rtlCol="0">
            <a:spAutoFit/>
          </a:bodyPr>
          <a:lstStyle/>
          <a:p>
            <a:r>
              <a:rPr lang="en-US" dirty="0" smtClean="0"/>
              <a:t>chap3</a:t>
            </a:r>
            <a:endParaRPr lang="en-US" dirty="0"/>
          </a:p>
        </p:txBody>
      </p:sp>
      <p:sp>
        <p:nvSpPr>
          <p:cNvPr id="20" name="TextBox 19"/>
          <p:cNvSpPr txBox="1"/>
          <p:nvPr/>
        </p:nvSpPr>
        <p:spPr>
          <a:xfrm>
            <a:off x="4114800" y="4495800"/>
            <a:ext cx="842561" cy="369332"/>
          </a:xfrm>
          <a:prstGeom prst="rect">
            <a:avLst/>
          </a:prstGeom>
          <a:noFill/>
        </p:spPr>
        <p:txBody>
          <a:bodyPr wrap="none" rtlCol="0">
            <a:spAutoFit/>
          </a:bodyPr>
          <a:lstStyle/>
          <a:p>
            <a:r>
              <a:rPr lang="en-US" dirty="0" smtClean="0"/>
              <a:t>master</a:t>
            </a:r>
            <a:endParaRPr lang="en-US" dirty="0"/>
          </a:p>
        </p:txBody>
      </p:sp>
    </p:spTree>
    <p:extLst>
      <p:ext uri="{BB962C8B-B14F-4D97-AF65-F5344CB8AC3E}">
        <p14:creationId xmlns:p14="http://schemas.microsoft.com/office/powerpoint/2010/main" val="91914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Fast-forward Merge : After merge</a:t>
            </a:r>
            <a:endParaRPr lang="en-US" dirty="0"/>
          </a:p>
        </p:txBody>
      </p:sp>
      <p:sp>
        <p:nvSpPr>
          <p:cNvPr id="4" name="Footer Placeholder 3"/>
          <p:cNvSpPr>
            <a:spLocks noGrp="1"/>
          </p:cNvSpPr>
          <p:nvPr>
            <p:ph type="ftr" sz="quarter" idx="11"/>
          </p:nvPr>
        </p:nvSpPr>
        <p:spPr/>
        <p:txBody>
          <a:bodyPr/>
          <a:lstStyle/>
          <a:p>
            <a:r>
              <a:rPr lang="en-US" dirty="0" smtClean="0"/>
              <a:t>Jonathan Helmus, Intermediate </a:t>
            </a:r>
            <a:r>
              <a:rPr lang="en-US" dirty="0" err="1" smtClean="0"/>
              <a:t>Git</a:t>
            </a:r>
            <a:r>
              <a:rPr lang="en-US" dirty="0" smtClean="0"/>
              <a:t>: Branches and 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5</a:t>
            </a:fld>
            <a:endParaRPr lang="en-US"/>
          </a:p>
        </p:txBody>
      </p:sp>
      <p:sp>
        <p:nvSpPr>
          <p:cNvPr id="11" name="TextBox 10"/>
          <p:cNvSpPr txBox="1"/>
          <p:nvPr/>
        </p:nvSpPr>
        <p:spPr>
          <a:xfrm>
            <a:off x="1676400" y="3048000"/>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C1</a:t>
            </a:r>
            <a:endParaRPr lang="en-US" b="1" dirty="0"/>
          </a:p>
        </p:txBody>
      </p:sp>
      <p:sp>
        <p:nvSpPr>
          <p:cNvPr id="12" name="TextBox 11"/>
          <p:cNvSpPr txBox="1"/>
          <p:nvPr/>
        </p:nvSpPr>
        <p:spPr>
          <a:xfrm>
            <a:off x="4038600" y="3048000"/>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C2</a:t>
            </a:r>
            <a:endParaRPr lang="en-US" b="1" dirty="0"/>
          </a:p>
        </p:txBody>
      </p:sp>
      <p:sp>
        <p:nvSpPr>
          <p:cNvPr id="13" name="TextBox 12"/>
          <p:cNvSpPr txBox="1"/>
          <p:nvPr/>
        </p:nvSpPr>
        <p:spPr>
          <a:xfrm>
            <a:off x="6248400" y="3048000"/>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C3</a:t>
            </a:r>
            <a:endParaRPr lang="en-US" b="1" dirty="0"/>
          </a:p>
        </p:txBody>
      </p:sp>
      <p:sp>
        <p:nvSpPr>
          <p:cNvPr id="15" name="Right Arrow 14"/>
          <p:cNvSpPr/>
          <p:nvPr/>
        </p:nvSpPr>
        <p:spPr bwMode="auto">
          <a:xfrm flipH="1">
            <a:off x="2971800" y="3118366"/>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6" name="Right Arrow 15"/>
          <p:cNvSpPr/>
          <p:nvPr/>
        </p:nvSpPr>
        <p:spPr bwMode="auto">
          <a:xfrm flipH="1">
            <a:off x="5257800" y="3118366"/>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7" name="Up Arrow 16"/>
          <p:cNvSpPr/>
          <p:nvPr/>
        </p:nvSpPr>
        <p:spPr bwMode="auto">
          <a:xfrm>
            <a:off x="6553200" y="3581400"/>
            <a:ext cx="381000" cy="8382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Up Arrow 17"/>
          <p:cNvSpPr/>
          <p:nvPr/>
        </p:nvSpPr>
        <p:spPr bwMode="auto">
          <a:xfrm flipV="1">
            <a:off x="6553200" y="2057400"/>
            <a:ext cx="381000" cy="8382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9" name="TextBox 18"/>
          <p:cNvSpPr txBox="1"/>
          <p:nvPr/>
        </p:nvSpPr>
        <p:spPr>
          <a:xfrm>
            <a:off x="6400800" y="1600200"/>
            <a:ext cx="752392" cy="369332"/>
          </a:xfrm>
          <a:prstGeom prst="rect">
            <a:avLst/>
          </a:prstGeom>
          <a:noFill/>
        </p:spPr>
        <p:txBody>
          <a:bodyPr wrap="none" rtlCol="0">
            <a:spAutoFit/>
          </a:bodyPr>
          <a:lstStyle/>
          <a:p>
            <a:r>
              <a:rPr lang="en-US" dirty="0" smtClean="0"/>
              <a:t>chap3</a:t>
            </a:r>
            <a:endParaRPr lang="en-US" dirty="0"/>
          </a:p>
        </p:txBody>
      </p:sp>
      <p:sp>
        <p:nvSpPr>
          <p:cNvPr id="20" name="TextBox 19"/>
          <p:cNvSpPr txBox="1"/>
          <p:nvPr/>
        </p:nvSpPr>
        <p:spPr>
          <a:xfrm>
            <a:off x="6324600" y="4495800"/>
            <a:ext cx="842561" cy="369332"/>
          </a:xfrm>
          <a:prstGeom prst="rect">
            <a:avLst/>
          </a:prstGeom>
          <a:noFill/>
        </p:spPr>
        <p:txBody>
          <a:bodyPr wrap="none" rtlCol="0">
            <a:spAutoFit/>
          </a:bodyPr>
          <a:lstStyle/>
          <a:p>
            <a:r>
              <a:rPr lang="en-US" dirty="0" smtClean="0"/>
              <a:t>master</a:t>
            </a:r>
            <a:endParaRPr lang="en-US" dirty="0"/>
          </a:p>
        </p:txBody>
      </p:sp>
    </p:spTree>
    <p:extLst>
      <p:ext uri="{BB962C8B-B14F-4D97-AF65-F5344CB8AC3E}">
        <p14:creationId xmlns:p14="http://schemas.microsoft.com/office/powerpoint/2010/main" val="167676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 merge : Before merge</a:t>
            </a:r>
            <a:endParaRPr lang="en-US" dirty="0"/>
          </a:p>
        </p:txBody>
      </p:sp>
      <p:sp>
        <p:nvSpPr>
          <p:cNvPr id="4" name="Footer Placeholder 3"/>
          <p:cNvSpPr>
            <a:spLocks noGrp="1"/>
          </p:cNvSpPr>
          <p:nvPr>
            <p:ph type="ftr" sz="quarter" idx="11"/>
          </p:nvPr>
        </p:nvSpPr>
        <p:spPr/>
        <p:txBody>
          <a:bodyPr/>
          <a:lstStyle/>
          <a:p>
            <a:r>
              <a:rPr lang="en-US" dirty="0" smtClean="0"/>
              <a:t>Jonathan Helmus, Intermediate </a:t>
            </a:r>
            <a:r>
              <a:rPr lang="en-US" dirty="0" err="1" smtClean="0"/>
              <a:t>Git</a:t>
            </a:r>
            <a:r>
              <a:rPr lang="en-US" dirty="0" smtClean="0"/>
              <a:t>: Branches and 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6</a:t>
            </a:fld>
            <a:endParaRPr lang="en-US"/>
          </a:p>
        </p:txBody>
      </p:sp>
      <p:sp>
        <p:nvSpPr>
          <p:cNvPr id="11" name="TextBox 10"/>
          <p:cNvSpPr txBox="1"/>
          <p:nvPr/>
        </p:nvSpPr>
        <p:spPr>
          <a:xfrm>
            <a:off x="381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C1</a:t>
            </a:r>
            <a:endParaRPr lang="en-US" b="1" dirty="0"/>
          </a:p>
        </p:txBody>
      </p:sp>
      <p:sp>
        <p:nvSpPr>
          <p:cNvPr id="12" name="TextBox 11"/>
          <p:cNvSpPr txBox="1"/>
          <p:nvPr/>
        </p:nvSpPr>
        <p:spPr>
          <a:xfrm>
            <a:off x="2286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C2</a:t>
            </a:r>
            <a:endParaRPr lang="en-US" b="1" dirty="0"/>
          </a:p>
        </p:txBody>
      </p:sp>
      <p:sp>
        <p:nvSpPr>
          <p:cNvPr id="13" name="TextBox 12"/>
          <p:cNvSpPr txBox="1"/>
          <p:nvPr/>
        </p:nvSpPr>
        <p:spPr>
          <a:xfrm>
            <a:off x="3429000" y="2537936"/>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C3</a:t>
            </a:r>
            <a:endParaRPr lang="en-US" b="1" dirty="0"/>
          </a:p>
        </p:txBody>
      </p:sp>
      <p:sp>
        <p:nvSpPr>
          <p:cNvPr id="15" name="Right Arrow 14"/>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6" name="Right Arrow 15"/>
          <p:cNvSpPr/>
          <p:nvPr/>
        </p:nvSpPr>
        <p:spPr bwMode="auto">
          <a:xfrm flipH="1">
            <a:off x="4572000" y="2608302"/>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7" name="Up Arrow 16"/>
          <p:cNvSpPr/>
          <p:nvPr/>
        </p:nvSpPr>
        <p:spPr bwMode="auto">
          <a:xfrm>
            <a:off x="4648200" y="39740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Up Arrow 17"/>
          <p:cNvSpPr/>
          <p:nvPr/>
        </p:nvSpPr>
        <p:spPr bwMode="auto">
          <a:xfrm flipV="1">
            <a:off x="5715000" y="18404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9" name="TextBox 18"/>
          <p:cNvSpPr txBox="1"/>
          <p:nvPr/>
        </p:nvSpPr>
        <p:spPr>
          <a:xfrm>
            <a:off x="5486400" y="1371600"/>
            <a:ext cx="752392" cy="369332"/>
          </a:xfrm>
          <a:prstGeom prst="rect">
            <a:avLst/>
          </a:prstGeom>
          <a:noFill/>
        </p:spPr>
        <p:txBody>
          <a:bodyPr wrap="none" rtlCol="0">
            <a:spAutoFit/>
          </a:bodyPr>
          <a:lstStyle/>
          <a:p>
            <a:r>
              <a:rPr lang="en-US" dirty="0" smtClean="0"/>
              <a:t>chap3</a:t>
            </a:r>
            <a:endParaRPr lang="en-US" dirty="0"/>
          </a:p>
        </p:txBody>
      </p:sp>
      <p:sp>
        <p:nvSpPr>
          <p:cNvPr id="20" name="TextBox 19"/>
          <p:cNvSpPr txBox="1"/>
          <p:nvPr/>
        </p:nvSpPr>
        <p:spPr>
          <a:xfrm>
            <a:off x="4495800" y="4659868"/>
            <a:ext cx="842561" cy="369332"/>
          </a:xfrm>
          <a:prstGeom prst="rect">
            <a:avLst/>
          </a:prstGeom>
          <a:noFill/>
        </p:spPr>
        <p:txBody>
          <a:bodyPr wrap="none" rtlCol="0">
            <a:spAutoFit/>
          </a:bodyPr>
          <a:lstStyle/>
          <a:p>
            <a:r>
              <a:rPr lang="en-US" dirty="0" smtClean="0"/>
              <a:t>master</a:t>
            </a:r>
            <a:endParaRPr lang="en-US" dirty="0"/>
          </a:p>
        </p:txBody>
      </p:sp>
      <p:sp>
        <p:nvSpPr>
          <p:cNvPr id="14" name="TextBox 13"/>
          <p:cNvSpPr txBox="1"/>
          <p:nvPr/>
        </p:nvSpPr>
        <p:spPr>
          <a:xfrm>
            <a:off x="43434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C4</a:t>
            </a:r>
            <a:endParaRPr lang="en-US" b="1" dirty="0"/>
          </a:p>
        </p:txBody>
      </p:sp>
      <p:sp>
        <p:nvSpPr>
          <p:cNvPr id="21" name="TextBox 20"/>
          <p:cNvSpPr txBox="1"/>
          <p:nvPr/>
        </p:nvSpPr>
        <p:spPr>
          <a:xfrm>
            <a:off x="5410200" y="2537936"/>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C5</a:t>
            </a:r>
            <a:endParaRPr lang="en-US" b="1" dirty="0"/>
          </a:p>
        </p:txBody>
      </p:sp>
      <p:sp>
        <p:nvSpPr>
          <p:cNvPr id="23" name="Right Arrow 22"/>
          <p:cNvSpPr/>
          <p:nvPr/>
        </p:nvSpPr>
        <p:spPr bwMode="auto">
          <a:xfrm flipH="1">
            <a:off x="3429000" y="3516868"/>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 name="Bent Arrow 5"/>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6739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bwMode="auto">
          <a:xfrm>
            <a:off x="5334000" y="2362200"/>
            <a:ext cx="1143000" cy="685800"/>
          </a:xfrm>
          <a:prstGeom prst="roundRect">
            <a:avLst/>
          </a:prstGeom>
          <a:ln w="76200" cmpd="sng">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2" name="Rounded Rectangle 21"/>
          <p:cNvSpPr/>
          <p:nvPr/>
        </p:nvSpPr>
        <p:spPr bwMode="auto">
          <a:xfrm>
            <a:off x="4267200" y="3276600"/>
            <a:ext cx="1143000" cy="685800"/>
          </a:xfrm>
          <a:prstGeom prst="roundRect">
            <a:avLst/>
          </a:prstGeom>
          <a:ln w="76200" cmpd="sng">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8" name="Rounded Rectangle 7"/>
          <p:cNvSpPr/>
          <p:nvPr/>
        </p:nvSpPr>
        <p:spPr bwMode="auto">
          <a:xfrm>
            <a:off x="2209800" y="3276600"/>
            <a:ext cx="1143000" cy="685800"/>
          </a:xfrm>
          <a:prstGeom prst="roundRect">
            <a:avLst/>
          </a:prstGeom>
          <a:ln w="76200" cmpd="sng">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Three way merge : Snapshot identification</a:t>
            </a:r>
            <a:endParaRPr lang="en-US" dirty="0"/>
          </a:p>
        </p:txBody>
      </p:sp>
      <p:sp>
        <p:nvSpPr>
          <p:cNvPr id="4" name="Footer Placeholder 3"/>
          <p:cNvSpPr>
            <a:spLocks noGrp="1"/>
          </p:cNvSpPr>
          <p:nvPr>
            <p:ph type="ftr" sz="quarter" idx="11"/>
          </p:nvPr>
        </p:nvSpPr>
        <p:spPr/>
        <p:txBody>
          <a:bodyPr/>
          <a:lstStyle/>
          <a:p>
            <a:r>
              <a:rPr lang="en-US" dirty="0" smtClean="0"/>
              <a:t>Jonathan Helmus, Intermediate </a:t>
            </a:r>
            <a:r>
              <a:rPr lang="en-US" dirty="0" err="1" smtClean="0"/>
              <a:t>Git</a:t>
            </a:r>
            <a:r>
              <a:rPr lang="en-US" dirty="0" smtClean="0"/>
              <a:t>: Branches and 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7</a:t>
            </a:fld>
            <a:endParaRPr lang="en-US"/>
          </a:p>
        </p:txBody>
      </p:sp>
      <p:sp>
        <p:nvSpPr>
          <p:cNvPr id="11" name="TextBox 10"/>
          <p:cNvSpPr txBox="1"/>
          <p:nvPr/>
        </p:nvSpPr>
        <p:spPr>
          <a:xfrm>
            <a:off x="381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C1</a:t>
            </a:r>
            <a:endParaRPr lang="en-US" b="1" dirty="0"/>
          </a:p>
        </p:txBody>
      </p:sp>
      <p:sp>
        <p:nvSpPr>
          <p:cNvPr id="12" name="TextBox 11"/>
          <p:cNvSpPr txBox="1"/>
          <p:nvPr/>
        </p:nvSpPr>
        <p:spPr>
          <a:xfrm>
            <a:off x="2286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C2</a:t>
            </a:r>
            <a:endParaRPr lang="en-US" b="1" dirty="0"/>
          </a:p>
        </p:txBody>
      </p:sp>
      <p:sp>
        <p:nvSpPr>
          <p:cNvPr id="13" name="TextBox 12"/>
          <p:cNvSpPr txBox="1"/>
          <p:nvPr/>
        </p:nvSpPr>
        <p:spPr>
          <a:xfrm>
            <a:off x="3429000" y="2537936"/>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C3</a:t>
            </a:r>
            <a:endParaRPr lang="en-US" b="1" dirty="0"/>
          </a:p>
        </p:txBody>
      </p:sp>
      <p:sp>
        <p:nvSpPr>
          <p:cNvPr id="15" name="Right Arrow 14"/>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6" name="Right Arrow 15"/>
          <p:cNvSpPr/>
          <p:nvPr/>
        </p:nvSpPr>
        <p:spPr bwMode="auto">
          <a:xfrm flipH="1">
            <a:off x="4572000" y="2608302"/>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7" name="Up Arrow 16"/>
          <p:cNvSpPr/>
          <p:nvPr/>
        </p:nvSpPr>
        <p:spPr bwMode="auto">
          <a:xfrm>
            <a:off x="4648200" y="39740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Up Arrow 17"/>
          <p:cNvSpPr/>
          <p:nvPr/>
        </p:nvSpPr>
        <p:spPr bwMode="auto">
          <a:xfrm flipV="1">
            <a:off x="5715000" y="18404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9" name="TextBox 18"/>
          <p:cNvSpPr txBox="1"/>
          <p:nvPr/>
        </p:nvSpPr>
        <p:spPr>
          <a:xfrm>
            <a:off x="5486400" y="1371600"/>
            <a:ext cx="752392" cy="369332"/>
          </a:xfrm>
          <a:prstGeom prst="rect">
            <a:avLst/>
          </a:prstGeom>
          <a:noFill/>
        </p:spPr>
        <p:txBody>
          <a:bodyPr wrap="none" rtlCol="0">
            <a:spAutoFit/>
          </a:bodyPr>
          <a:lstStyle/>
          <a:p>
            <a:r>
              <a:rPr lang="en-US" dirty="0" smtClean="0"/>
              <a:t>chap3</a:t>
            </a:r>
            <a:endParaRPr lang="en-US" dirty="0"/>
          </a:p>
        </p:txBody>
      </p:sp>
      <p:sp>
        <p:nvSpPr>
          <p:cNvPr id="20" name="TextBox 19"/>
          <p:cNvSpPr txBox="1"/>
          <p:nvPr/>
        </p:nvSpPr>
        <p:spPr>
          <a:xfrm>
            <a:off x="4495800" y="4659868"/>
            <a:ext cx="842561" cy="369332"/>
          </a:xfrm>
          <a:prstGeom prst="rect">
            <a:avLst/>
          </a:prstGeom>
          <a:noFill/>
        </p:spPr>
        <p:txBody>
          <a:bodyPr wrap="none" rtlCol="0">
            <a:spAutoFit/>
          </a:bodyPr>
          <a:lstStyle/>
          <a:p>
            <a:r>
              <a:rPr lang="en-US" dirty="0" smtClean="0"/>
              <a:t>master</a:t>
            </a:r>
            <a:endParaRPr lang="en-US" dirty="0"/>
          </a:p>
        </p:txBody>
      </p:sp>
      <p:sp>
        <p:nvSpPr>
          <p:cNvPr id="14" name="TextBox 13"/>
          <p:cNvSpPr txBox="1"/>
          <p:nvPr/>
        </p:nvSpPr>
        <p:spPr>
          <a:xfrm>
            <a:off x="43434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C4</a:t>
            </a:r>
            <a:endParaRPr lang="en-US" b="1" dirty="0"/>
          </a:p>
        </p:txBody>
      </p:sp>
      <p:sp>
        <p:nvSpPr>
          <p:cNvPr id="21" name="TextBox 20"/>
          <p:cNvSpPr txBox="1"/>
          <p:nvPr/>
        </p:nvSpPr>
        <p:spPr>
          <a:xfrm>
            <a:off x="5410200" y="2537936"/>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C5</a:t>
            </a:r>
            <a:endParaRPr lang="en-US" b="1" dirty="0"/>
          </a:p>
        </p:txBody>
      </p:sp>
      <p:sp>
        <p:nvSpPr>
          <p:cNvPr id="23" name="Right Arrow 22"/>
          <p:cNvSpPr/>
          <p:nvPr/>
        </p:nvSpPr>
        <p:spPr bwMode="auto">
          <a:xfrm flipH="1">
            <a:off x="3429000" y="3516868"/>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 name="Bent Arrow 5"/>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 name="TextBox 8"/>
          <p:cNvSpPr txBox="1"/>
          <p:nvPr/>
        </p:nvSpPr>
        <p:spPr>
          <a:xfrm>
            <a:off x="2057400" y="4114800"/>
            <a:ext cx="1544012" cy="307777"/>
          </a:xfrm>
          <a:prstGeom prst="rect">
            <a:avLst/>
          </a:prstGeom>
          <a:noFill/>
          <a:ln>
            <a:solidFill>
              <a:schemeClr val="tx1"/>
            </a:solidFill>
          </a:ln>
        </p:spPr>
        <p:txBody>
          <a:bodyPr wrap="none" rtlCol="0">
            <a:spAutoFit/>
          </a:bodyPr>
          <a:lstStyle/>
          <a:p>
            <a:r>
              <a:rPr lang="en-US" sz="1400" dirty="0" smtClean="0"/>
              <a:t>Common Ancestor</a:t>
            </a:r>
            <a:endParaRPr lang="en-US" sz="1400" dirty="0"/>
          </a:p>
        </p:txBody>
      </p:sp>
      <p:sp>
        <p:nvSpPr>
          <p:cNvPr id="27" name="TextBox 26"/>
          <p:cNvSpPr txBox="1"/>
          <p:nvPr/>
        </p:nvSpPr>
        <p:spPr>
          <a:xfrm>
            <a:off x="4114800" y="5029200"/>
            <a:ext cx="1907356" cy="307777"/>
          </a:xfrm>
          <a:prstGeom prst="rect">
            <a:avLst/>
          </a:prstGeom>
          <a:noFill/>
          <a:ln>
            <a:solidFill>
              <a:schemeClr val="tx1"/>
            </a:solidFill>
          </a:ln>
        </p:spPr>
        <p:txBody>
          <a:bodyPr wrap="none" rtlCol="0">
            <a:spAutoFit/>
          </a:bodyPr>
          <a:lstStyle/>
          <a:p>
            <a:r>
              <a:rPr lang="en-US" sz="1400" dirty="0" smtClean="0"/>
              <a:t>Snapshot to Merge </a:t>
            </a:r>
            <a:r>
              <a:rPr lang="en-US" sz="1400" dirty="0"/>
              <a:t>I</a:t>
            </a:r>
            <a:r>
              <a:rPr lang="en-US" sz="1400" dirty="0" smtClean="0"/>
              <a:t>nto</a:t>
            </a:r>
            <a:endParaRPr lang="en-US" sz="1400" dirty="0"/>
          </a:p>
        </p:txBody>
      </p:sp>
      <p:sp>
        <p:nvSpPr>
          <p:cNvPr id="28" name="TextBox 27"/>
          <p:cNvSpPr txBox="1"/>
          <p:nvPr/>
        </p:nvSpPr>
        <p:spPr>
          <a:xfrm>
            <a:off x="5105400" y="1066800"/>
            <a:ext cx="1756573" cy="307777"/>
          </a:xfrm>
          <a:prstGeom prst="rect">
            <a:avLst/>
          </a:prstGeom>
          <a:noFill/>
          <a:ln>
            <a:solidFill>
              <a:schemeClr val="tx1"/>
            </a:solidFill>
          </a:ln>
        </p:spPr>
        <p:txBody>
          <a:bodyPr wrap="none" rtlCol="0">
            <a:spAutoFit/>
          </a:bodyPr>
          <a:lstStyle/>
          <a:p>
            <a:r>
              <a:rPr lang="en-US" sz="1400" dirty="0" smtClean="0"/>
              <a:t>Snapshot to Merge In</a:t>
            </a:r>
            <a:endParaRPr lang="en-US" sz="1400" dirty="0"/>
          </a:p>
        </p:txBody>
      </p:sp>
    </p:spTree>
    <p:extLst>
      <p:ext uri="{BB962C8B-B14F-4D97-AF65-F5344CB8AC3E}">
        <p14:creationId xmlns:p14="http://schemas.microsoft.com/office/powerpoint/2010/main" val="365979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 merge : After merge</a:t>
            </a:r>
            <a:endParaRPr lang="en-US" dirty="0"/>
          </a:p>
        </p:txBody>
      </p:sp>
      <p:sp>
        <p:nvSpPr>
          <p:cNvPr id="4" name="Footer Placeholder 3"/>
          <p:cNvSpPr>
            <a:spLocks noGrp="1"/>
          </p:cNvSpPr>
          <p:nvPr>
            <p:ph type="ftr" sz="quarter" idx="11"/>
          </p:nvPr>
        </p:nvSpPr>
        <p:spPr/>
        <p:txBody>
          <a:bodyPr/>
          <a:lstStyle/>
          <a:p>
            <a:r>
              <a:rPr lang="en-US" dirty="0" smtClean="0"/>
              <a:t>Jonathan Helmus, Intermediate </a:t>
            </a:r>
            <a:r>
              <a:rPr lang="en-US" dirty="0" err="1" smtClean="0"/>
              <a:t>Git</a:t>
            </a:r>
            <a:r>
              <a:rPr lang="en-US" dirty="0" smtClean="0"/>
              <a:t>: Branches and 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8</a:t>
            </a:fld>
            <a:endParaRPr lang="en-US"/>
          </a:p>
        </p:txBody>
      </p:sp>
      <p:sp>
        <p:nvSpPr>
          <p:cNvPr id="11" name="TextBox 10"/>
          <p:cNvSpPr txBox="1"/>
          <p:nvPr/>
        </p:nvSpPr>
        <p:spPr>
          <a:xfrm>
            <a:off x="381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C1</a:t>
            </a:r>
            <a:endParaRPr lang="en-US" b="1" dirty="0"/>
          </a:p>
        </p:txBody>
      </p:sp>
      <p:sp>
        <p:nvSpPr>
          <p:cNvPr id="12" name="TextBox 11"/>
          <p:cNvSpPr txBox="1"/>
          <p:nvPr/>
        </p:nvSpPr>
        <p:spPr>
          <a:xfrm>
            <a:off x="22860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C2</a:t>
            </a:r>
            <a:endParaRPr lang="en-US" b="1" dirty="0"/>
          </a:p>
        </p:txBody>
      </p:sp>
      <p:sp>
        <p:nvSpPr>
          <p:cNvPr id="13" name="TextBox 12"/>
          <p:cNvSpPr txBox="1"/>
          <p:nvPr/>
        </p:nvSpPr>
        <p:spPr>
          <a:xfrm>
            <a:off x="3429000" y="2537936"/>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C3</a:t>
            </a:r>
            <a:endParaRPr lang="en-US" b="1" dirty="0"/>
          </a:p>
        </p:txBody>
      </p:sp>
      <p:sp>
        <p:nvSpPr>
          <p:cNvPr id="15" name="Right Arrow 14"/>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6" name="Right Arrow 15"/>
          <p:cNvSpPr/>
          <p:nvPr/>
        </p:nvSpPr>
        <p:spPr bwMode="auto">
          <a:xfrm flipH="1">
            <a:off x="4572000" y="2608302"/>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7" name="Up Arrow 16"/>
          <p:cNvSpPr/>
          <p:nvPr/>
        </p:nvSpPr>
        <p:spPr bwMode="auto">
          <a:xfrm>
            <a:off x="7006039" y="39740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Up Arrow 17"/>
          <p:cNvSpPr/>
          <p:nvPr/>
        </p:nvSpPr>
        <p:spPr bwMode="auto">
          <a:xfrm flipV="1">
            <a:off x="5715000" y="1840468"/>
            <a:ext cx="381000" cy="533400"/>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9" name="TextBox 18"/>
          <p:cNvSpPr txBox="1"/>
          <p:nvPr/>
        </p:nvSpPr>
        <p:spPr>
          <a:xfrm>
            <a:off x="5486400" y="1371600"/>
            <a:ext cx="752392" cy="369332"/>
          </a:xfrm>
          <a:prstGeom prst="rect">
            <a:avLst/>
          </a:prstGeom>
          <a:noFill/>
        </p:spPr>
        <p:txBody>
          <a:bodyPr wrap="none" rtlCol="0">
            <a:spAutoFit/>
          </a:bodyPr>
          <a:lstStyle/>
          <a:p>
            <a:r>
              <a:rPr lang="en-US" dirty="0" smtClean="0"/>
              <a:t>chap3</a:t>
            </a:r>
            <a:endParaRPr lang="en-US" dirty="0"/>
          </a:p>
        </p:txBody>
      </p:sp>
      <p:sp>
        <p:nvSpPr>
          <p:cNvPr id="20" name="TextBox 19"/>
          <p:cNvSpPr txBox="1"/>
          <p:nvPr/>
        </p:nvSpPr>
        <p:spPr>
          <a:xfrm>
            <a:off x="6781800" y="4648200"/>
            <a:ext cx="842561" cy="369332"/>
          </a:xfrm>
          <a:prstGeom prst="rect">
            <a:avLst/>
          </a:prstGeom>
          <a:noFill/>
        </p:spPr>
        <p:txBody>
          <a:bodyPr wrap="none" rtlCol="0">
            <a:spAutoFit/>
          </a:bodyPr>
          <a:lstStyle/>
          <a:p>
            <a:r>
              <a:rPr lang="en-US" dirty="0" smtClean="0"/>
              <a:t>master</a:t>
            </a:r>
            <a:endParaRPr lang="en-US" dirty="0"/>
          </a:p>
        </p:txBody>
      </p:sp>
      <p:sp>
        <p:nvSpPr>
          <p:cNvPr id="14" name="TextBox 13"/>
          <p:cNvSpPr txBox="1"/>
          <p:nvPr/>
        </p:nvSpPr>
        <p:spPr>
          <a:xfrm>
            <a:off x="4343400" y="3440668"/>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C4</a:t>
            </a:r>
            <a:endParaRPr lang="en-US" b="1" dirty="0"/>
          </a:p>
        </p:txBody>
      </p:sp>
      <p:sp>
        <p:nvSpPr>
          <p:cNvPr id="21" name="TextBox 20"/>
          <p:cNvSpPr txBox="1"/>
          <p:nvPr/>
        </p:nvSpPr>
        <p:spPr>
          <a:xfrm>
            <a:off x="5410200" y="2537936"/>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C5</a:t>
            </a:r>
            <a:endParaRPr lang="en-US" b="1" dirty="0"/>
          </a:p>
        </p:txBody>
      </p:sp>
      <p:sp>
        <p:nvSpPr>
          <p:cNvPr id="23" name="Right Arrow 22"/>
          <p:cNvSpPr/>
          <p:nvPr/>
        </p:nvSpPr>
        <p:spPr bwMode="auto">
          <a:xfrm flipH="1">
            <a:off x="3429000" y="3516868"/>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 name="Bent Arrow 5"/>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2" name="TextBox 21"/>
          <p:cNvSpPr txBox="1"/>
          <p:nvPr/>
        </p:nvSpPr>
        <p:spPr>
          <a:xfrm>
            <a:off x="6705600" y="3429000"/>
            <a:ext cx="990600" cy="369332"/>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smtClean="0"/>
              <a:t>C6</a:t>
            </a:r>
            <a:endParaRPr lang="en-US" b="1" dirty="0"/>
          </a:p>
        </p:txBody>
      </p:sp>
      <p:sp>
        <p:nvSpPr>
          <p:cNvPr id="24" name="Right Arrow 23"/>
          <p:cNvSpPr/>
          <p:nvPr/>
        </p:nvSpPr>
        <p:spPr bwMode="auto">
          <a:xfrm flipH="1">
            <a:off x="5638800" y="3505200"/>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 name="Bent Arrow 2"/>
          <p:cNvSpPr/>
          <p:nvPr/>
        </p:nvSpPr>
        <p:spPr bwMode="auto">
          <a:xfrm rot="10800000" flipV="1">
            <a:off x="6477000" y="2514600"/>
            <a:ext cx="762000" cy="7620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29030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28600" y="1143000"/>
            <a:ext cx="2514600" cy="32004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Local</a:t>
            </a:r>
            <a:endParaRPr kumimoji="0" lang="en-US" sz="1800" b="1"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Remote branches</a:t>
            </a:r>
            <a:endParaRPr lang="en-US" dirty="0"/>
          </a:p>
        </p:txBody>
      </p:sp>
      <p:sp>
        <p:nvSpPr>
          <p:cNvPr id="4" name="Footer Placeholder 3"/>
          <p:cNvSpPr>
            <a:spLocks noGrp="1"/>
          </p:cNvSpPr>
          <p:nvPr>
            <p:ph type="ftr" sz="quarter" idx="11"/>
          </p:nvPr>
        </p:nvSpPr>
        <p:spPr/>
        <p:txBody>
          <a:bodyPr/>
          <a:lstStyle/>
          <a:p>
            <a:r>
              <a:rPr lang="en-US" dirty="0"/>
              <a:t>Jonathan Helmus, Intermediate </a:t>
            </a:r>
            <a:r>
              <a:rPr lang="en-US" dirty="0" err="1"/>
              <a:t>Git</a:t>
            </a:r>
            <a:r>
              <a:rPr lang="en-US" dirty="0"/>
              <a:t>: Branches and </a:t>
            </a:r>
            <a:r>
              <a:rPr lang="en-US" dirty="0" smtClean="0"/>
              <a:t>Merging</a:t>
            </a:r>
            <a:endParaRPr lang="en-US" dirty="0"/>
          </a:p>
        </p:txBody>
      </p:sp>
      <p:sp>
        <p:nvSpPr>
          <p:cNvPr id="5" name="Slide Number Placeholder 4"/>
          <p:cNvSpPr>
            <a:spLocks noGrp="1"/>
          </p:cNvSpPr>
          <p:nvPr>
            <p:ph type="sldNum" sz="quarter" idx="12"/>
          </p:nvPr>
        </p:nvSpPr>
        <p:spPr/>
        <p:txBody>
          <a:bodyPr/>
          <a:lstStyle/>
          <a:p>
            <a:fld id="{87034D8C-3CB4-402A-BC46-2AB14C0FE90A}" type="slidenum">
              <a:rPr lang="en-US" smtClean="0"/>
              <a:pPr/>
              <a:t>9</a:t>
            </a:fld>
            <a:endParaRPr lang="en-US"/>
          </a:p>
        </p:txBody>
      </p:sp>
      <p:grpSp>
        <p:nvGrpSpPr>
          <p:cNvPr id="19" name="Group 18"/>
          <p:cNvGrpSpPr/>
          <p:nvPr/>
        </p:nvGrpSpPr>
        <p:grpSpPr>
          <a:xfrm>
            <a:off x="381000" y="1399401"/>
            <a:ext cx="2095981" cy="2794576"/>
            <a:chOff x="381000" y="1407666"/>
            <a:chExt cx="4038599" cy="3625396"/>
          </a:xfrm>
        </p:grpSpPr>
        <p:sp>
          <p:nvSpPr>
            <p:cNvPr id="6" name="TextBox 5"/>
            <p:cNvSpPr txBox="1"/>
            <p:nvPr/>
          </p:nvSpPr>
          <p:spPr>
            <a:xfrm>
              <a:off x="381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C1</a:t>
              </a:r>
              <a:endParaRPr lang="en-US" sz="1400" b="1" dirty="0"/>
            </a:p>
          </p:txBody>
        </p:sp>
        <p:sp>
          <p:nvSpPr>
            <p:cNvPr id="7" name="TextBox 6"/>
            <p:cNvSpPr txBox="1"/>
            <p:nvPr/>
          </p:nvSpPr>
          <p:spPr>
            <a:xfrm>
              <a:off x="2286000" y="3440669"/>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C2</a:t>
              </a:r>
              <a:endParaRPr lang="en-US" sz="1400" b="1" dirty="0"/>
            </a:p>
          </p:txBody>
        </p:sp>
        <p:sp>
          <p:nvSpPr>
            <p:cNvPr id="8" name="TextBox 7"/>
            <p:cNvSpPr txBox="1"/>
            <p:nvPr/>
          </p:nvSpPr>
          <p:spPr>
            <a:xfrm>
              <a:off x="3428999" y="2537936"/>
              <a:ext cx="990600" cy="399278"/>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smtClean="0"/>
                <a:t>C3</a:t>
              </a:r>
              <a:endParaRPr lang="en-US" sz="1400" b="1" dirty="0"/>
            </a:p>
          </p:txBody>
        </p:sp>
        <p:sp>
          <p:nvSpPr>
            <p:cNvPr id="9" name="Right Arrow 8"/>
            <p:cNvSpPr/>
            <p:nvPr/>
          </p:nvSpPr>
          <p:spPr bwMode="auto">
            <a:xfrm flipH="1">
              <a:off x="1447800" y="3511034"/>
              <a:ext cx="685800" cy="2286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 name="Up Arrow 10"/>
            <p:cNvSpPr/>
            <p:nvPr/>
          </p:nvSpPr>
          <p:spPr bwMode="auto">
            <a:xfrm>
              <a:off x="2592659" y="3974068"/>
              <a:ext cx="381000" cy="533399"/>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 name="Up Arrow 11"/>
            <p:cNvSpPr/>
            <p:nvPr/>
          </p:nvSpPr>
          <p:spPr bwMode="auto">
            <a:xfrm flipV="1">
              <a:off x="3659460" y="1840468"/>
              <a:ext cx="381000" cy="533401"/>
            </a:xfrm>
            <a:prstGeom prst="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 name="TextBox 12"/>
            <p:cNvSpPr txBox="1"/>
            <p:nvPr/>
          </p:nvSpPr>
          <p:spPr>
            <a:xfrm>
              <a:off x="3317488" y="1407666"/>
              <a:ext cx="1085094" cy="359350"/>
            </a:xfrm>
            <a:prstGeom prst="rect">
              <a:avLst/>
            </a:prstGeom>
            <a:noFill/>
          </p:spPr>
          <p:txBody>
            <a:bodyPr wrap="none" rtlCol="0">
              <a:spAutoFit/>
            </a:bodyPr>
            <a:lstStyle/>
            <a:p>
              <a:r>
                <a:rPr lang="en-US" sz="1200" dirty="0" smtClean="0"/>
                <a:t>chap4</a:t>
              </a:r>
              <a:endParaRPr lang="en-US" sz="1200" dirty="0"/>
            </a:p>
          </p:txBody>
        </p:sp>
        <p:sp>
          <p:nvSpPr>
            <p:cNvPr id="14" name="TextBox 13"/>
            <p:cNvSpPr txBox="1"/>
            <p:nvPr/>
          </p:nvSpPr>
          <p:spPr>
            <a:xfrm>
              <a:off x="2142893" y="4633784"/>
              <a:ext cx="1344208" cy="399278"/>
            </a:xfrm>
            <a:prstGeom prst="rect">
              <a:avLst/>
            </a:prstGeom>
            <a:noFill/>
          </p:spPr>
          <p:txBody>
            <a:bodyPr wrap="none" rtlCol="0">
              <a:spAutoFit/>
            </a:bodyPr>
            <a:lstStyle/>
            <a:p>
              <a:r>
                <a:rPr lang="en-US" sz="1400" dirty="0" smtClean="0"/>
                <a:t>master</a:t>
              </a:r>
              <a:endParaRPr lang="en-US" sz="1400" dirty="0"/>
            </a:p>
          </p:txBody>
        </p:sp>
        <p:sp>
          <p:nvSpPr>
            <p:cNvPr id="18" name="Bent Arrow 17"/>
            <p:cNvSpPr/>
            <p:nvPr/>
          </p:nvSpPr>
          <p:spPr bwMode="auto">
            <a:xfrm rot="16200000" flipH="1">
              <a:off x="2552700" y="2640568"/>
              <a:ext cx="762000" cy="685800"/>
            </a:xfrm>
            <a:prstGeom prst="ben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38" name="Rectangle 37"/>
          <p:cNvSpPr/>
          <p:nvPr/>
        </p:nvSpPr>
        <p:spPr bwMode="auto">
          <a:xfrm>
            <a:off x="3276600" y="1143000"/>
            <a:ext cx="2514600" cy="32004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rPr>
              <a:t>GitHub</a:t>
            </a:r>
            <a:r>
              <a:rPr kumimoji="0" lang="en-US" sz="1800" b="1" i="0" u="none" strike="noStrike" cap="none" normalizeH="0" baseline="0" dirty="0" smtClean="0">
                <a:ln>
                  <a:noFill/>
                </a:ln>
                <a:solidFill>
                  <a:schemeClr val="tx1"/>
                </a:solidFill>
                <a:effectLst/>
                <a:latin typeface="Calibri" pitchFamily="34" charset="0"/>
              </a:rPr>
              <a:t>,</a:t>
            </a:r>
            <a:r>
              <a:rPr kumimoji="0" lang="en-US" sz="1800" b="1" i="0" u="none" strike="noStrike" cap="none" normalizeH="0" dirty="0" smtClean="0">
                <a:ln>
                  <a:noFill/>
                </a:ln>
                <a:solidFill>
                  <a:schemeClr val="tx1"/>
                </a:solidFill>
                <a:effectLst/>
                <a:latin typeface="Calibri" pitchFamily="34" charset="0"/>
              </a:rPr>
              <a:t> origin</a:t>
            </a:r>
            <a:endParaRPr kumimoji="0" lang="en-US" sz="1800" b="1" i="0" u="none" strike="noStrike" cap="none" normalizeH="0" baseline="0" dirty="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627646342"/>
      </p:ext>
    </p:extLst>
  </p:cSld>
  <p:clrMapOvr>
    <a:masterClrMapping/>
  </p:clrMapOvr>
</p:sld>
</file>

<file path=ppt/theme/theme1.xml><?xml version="1.0" encoding="utf-8"?>
<a:theme xmlns:a="http://schemas.openxmlformats.org/drawingml/2006/main" name="blue_2007">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11">
      <a:dk1>
        <a:srgbClr val="616161"/>
      </a:dk1>
      <a:lt1>
        <a:sysClr val="window" lastClr="FFFFFF"/>
      </a:lt1>
      <a:dk2>
        <a:srgbClr val="1F497D"/>
      </a:dk2>
      <a:lt2>
        <a:srgbClr val="D2D2D2"/>
      </a:lt2>
      <a:accent1>
        <a:srgbClr val="A6C4DE"/>
      </a:accent1>
      <a:accent2>
        <a:srgbClr val="D8AC28"/>
      </a:accent2>
      <a:accent3>
        <a:srgbClr val="A22B38"/>
      </a:accent3>
      <a:accent4>
        <a:srgbClr val="7AB800"/>
      </a:accent4>
      <a:accent5>
        <a:srgbClr val="4B7D9E"/>
      </a:accent5>
      <a:accent6>
        <a:srgbClr val="BF5C28"/>
      </a:accent6>
      <a:hlink>
        <a:srgbClr val="4D8ABE"/>
      </a:hlink>
      <a:folHlink>
        <a:srgbClr val="4D8A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blue_2007.potx</Template>
  <TotalTime>1476</TotalTime>
  <Words>877</Words>
  <Application>Microsoft Macintosh PowerPoint</Application>
  <PresentationFormat>On-screen Show (4:3)</PresentationFormat>
  <Paragraphs>250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blue_2007</vt:lpstr>
      <vt:lpstr>Intermediate git:  Branching and Merging</vt:lpstr>
      <vt:lpstr>Branching and Merging</vt:lpstr>
      <vt:lpstr>Branches in git</vt:lpstr>
      <vt:lpstr>Fast-forward Merge : Before merge</vt:lpstr>
      <vt:lpstr>Fast-forward Merge : After merge</vt:lpstr>
      <vt:lpstr>Three way merge : Before merge</vt:lpstr>
      <vt:lpstr>Three way merge : Snapshot identification</vt:lpstr>
      <vt:lpstr>Three way merge : After merge</vt:lpstr>
      <vt:lpstr>Remote branches</vt:lpstr>
      <vt:lpstr>Remote branches</vt:lpstr>
      <vt:lpstr>Remote branches</vt:lpstr>
      <vt:lpstr>Remote branches</vt:lpstr>
      <vt:lpstr>Remote branches</vt:lpstr>
      <vt:lpstr>Remote branches</vt:lpstr>
      <vt:lpstr>Rebasing</vt:lpstr>
      <vt:lpstr>Rebasing</vt:lpstr>
      <vt:lpstr>Rebasing</vt:lpstr>
      <vt:lpstr>Summary – Branching and mergine</vt:lpstr>
      <vt:lpstr>Summary – Remote branches and rebase</vt:lpstr>
    </vt:vector>
  </TitlesOfParts>
  <Company>Argonne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Betty Waterman</dc:creator>
  <cp:lastModifiedBy>Helmus, Jonathan J.</cp:lastModifiedBy>
  <cp:revision>38</cp:revision>
  <dcterms:created xsi:type="dcterms:W3CDTF">2009-09-22T20:45:00Z</dcterms:created>
  <dcterms:modified xsi:type="dcterms:W3CDTF">2014-06-05T14:52:27Z</dcterms:modified>
</cp:coreProperties>
</file>