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342" r:id="rId2"/>
    <p:sldId id="345" r:id="rId3"/>
    <p:sldId id="343" r:id="rId4"/>
    <p:sldId id="346" r:id="rId5"/>
    <p:sldId id="344" r:id="rId6"/>
    <p:sldId id="349" r:id="rId7"/>
    <p:sldId id="347"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200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314" name="Picture 5" descr="slide footer_blue_646.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8613775"/>
            <a:ext cx="9144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7" descr="slide header_646.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286000" y="0"/>
            <a:ext cx="91440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953000" y="152400"/>
            <a:ext cx="1903413" cy="3048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4D5FB7E6-CB01-3841-B40F-2158B4C5D6E3}" type="datetime1">
              <a:rPr lang="en-US"/>
              <a:pPr>
                <a:defRPr/>
              </a:pPr>
              <a:t>6/5/14</a:t>
            </a:fld>
            <a:endParaRPr lang="en-US"/>
          </a:p>
        </p:txBody>
      </p:sp>
      <p:sp>
        <p:nvSpPr>
          <p:cNvPr id="4" name="Footer Placeholder 3"/>
          <p:cNvSpPr>
            <a:spLocks noGrp="1"/>
          </p:cNvSpPr>
          <p:nvPr>
            <p:ph type="ftr" sz="quarter" idx="2"/>
          </p:nvPr>
        </p:nvSpPr>
        <p:spPr>
          <a:xfrm>
            <a:off x="762000" y="8610600"/>
            <a:ext cx="5486400" cy="2286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r>
              <a:rPr lang="en-US"/>
              <a:t>Go to ”Insert (View) | Header and Footer" to add your organization, sponsor, meeting name here; then, click "Apply to All"</a:t>
            </a:r>
            <a:endParaRPr lang="en-US" dirty="0"/>
          </a:p>
        </p:txBody>
      </p:sp>
      <p:sp>
        <p:nvSpPr>
          <p:cNvPr id="5" name="Slide Number Placeholder 4"/>
          <p:cNvSpPr>
            <a:spLocks noGrp="1"/>
          </p:cNvSpPr>
          <p:nvPr>
            <p:ph type="sldNum" sz="quarter" idx="3"/>
          </p:nvPr>
        </p:nvSpPr>
        <p:spPr>
          <a:xfrm>
            <a:off x="6324600" y="8685213"/>
            <a:ext cx="531813"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99BEA69-ACBF-0B49-9614-0E712A2CEE59}" type="slidenum">
              <a:rPr lang="en-US"/>
              <a:pPr>
                <a:defRPr/>
              </a:pPr>
              <a:t>‹#›</a:t>
            </a:fld>
            <a:endParaRPr lang="en-US"/>
          </a:p>
        </p:txBody>
      </p:sp>
    </p:spTree>
    <p:extLst>
      <p:ext uri="{BB962C8B-B14F-4D97-AF65-F5344CB8AC3E}">
        <p14:creationId xmlns:p14="http://schemas.microsoft.com/office/powerpoint/2010/main" val="10828072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35F4C0CC-4651-0140-8D3F-534E75C579B6}" type="datetime1">
              <a:rPr lang="en-US"/>
              <a:pPr>
                <a:defRPr/>
              </a:pPr>
              <a:t>6/5/14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r>
              <a:rPr lang="en-US"/>
              <a:t>Go to ”Insert (View) | Header and Footer" to add your organization, sponsor, meeting name here; then, click "Apply to All"</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227E35C7-61D2-8149-B799-9A37F78983A1}" type="slidenum">
              <a:rPr lang="en-US"/>
              <a:pPr>
                <a:defRPr/>
              </a:pPr>
              <a:t>‹#›</a:t>
            </a:fld>
            <a:endParaRPr lang="en-US"/>
          </a:p>
        </p:txBody>
      </p:sp>
    </p:spTree>
    <p:extLst>
      <p:ext uri="{BB962C8B-B14F-4D97-AF65-F5344CB8AC3E}">
        <p14:creationId xmlns:p14="http://schemas.microsoft.com/office/powerpoint/2010/main" val="4077976516"/>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title header_Blue_646.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914400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doe_black.jp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7954963" y="6456363"/>
            <a:ext cx="9604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title footer_Blue_646.jp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0" y="6794500"/>
            <a:ext cx="91440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411091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707B3C0-1211-6F47-8A51-BE97099E349C}" type="slidenum">
              <a:rPr lang="en-US"/>
              <a:pPr>
                <a:defRPr/>
              </a:pPr>
              <a:t>‹#›</a:t>
            </a:fld>
            <a:endParaRPr lang="en-US"/>
          </a:p>
        </p:txBody>
      </p:sp>
    </p:spTree>
    <p:extLst>
      <p:ext uri="{BB962C8B-B14F-4D97-AF65-F5344CB8AC3E}">
        <p14:creationId xmlns:p14="http://schemas.microsoft.com/office/powerpoint/2010/main" val="188395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2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7516ACF-AC69-7B4D-B6C1-EE69B476EDB6}" type="slidenum">
              <a:rPr lang="en-US"/>
              <a:pPr>
                <a:defRPr/>
              </a:pPr>
              <a:t>‹#›</a:t>
            </a:fld>
            <a:endParaRPr lang="en-US"/>
          </a:p>
        </p:txBody>
      </p:sp>
    </p:spTree>
    <p:extLst>
      <p:ext uri="{BB962C8B-B14F-4D97-AF65-F5344CB8AC3E}">
        <p14:creationId xmlns:p14="http://schemas.microsoft.com/office/powerpoint/2010/main" val="83130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36F23C-82CF-A048-96CB-EFF702FCE379}" type="slidenum">
              <a:rPr lang="en-US"/>
              <a:pPr>
                <a:defRPr/>
              </a:pPr>
              <a:t>‹#›</a:t>
            </a:fld>
            <a:endParaRPr lang="en-US"/>
          </a:p>
        </p:txBody>
      </p:sp>
    </p:spTree>
    <p:extLst>
      <p:ext uri="{BB962C8B-B14F-4D97-AF65-F5344CB8AC3E}">
        <p14:creationId xmlns:p14="http://schemas.microsoft.com/office/powerpoint/2010/main" val="364061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3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63215C-2705-1945-8F8C-3AAAE616D500}" type="slidenum">
              <a:rPr lang="en-US"/>
              <a:pPr>
                <a:defRPr/>
              </a:pPr>
              <a:t>‹#›</a:t>
            </a:fld>
            <a:endParaRPr lang="en-US"/>
          </a:p>
        </p:txBody>
      </p:sp>
    </p:spTree>
    <p:extLst>
      <p:ext uri="{BB962C8B-B14F-4D97-AF65-F5344CB8AC3E}">
        <p14:creationId xmlns:p14="http://schemas.microsoft.com/office/powerpoint/2010/main" val="137874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1800"/>
            </a:lvl1pPr>
            <a:lvl2pPr>
              <a:defRPr sz="1600"/>
            </a:lvl2pPr>
            <a:lvl3pPr>
              <a:defRPr sz="1400"/>
            </a:lvl3pPr>
            <a:lvl4pPr>
              <a:defRPr sz="1400"/>
            </a:lvl4pPr>
            <a:lvl5pPr>
              <a:defRPr sz="1400" u="none"/>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BAC713A-BB60-BF4A-AD17-0653A45004CB}" type="slidenum">
              <a:rPr lang="en-US"/>
              <a:pPr>
                <a:defRPr/>
              </a:pPr>
              <a:t>‹#›</a:t>
            </a:fld>
            <a:endParaRPr lang="en-US"/>
          </a:p>
        </p:txBody>
      </p:sp>
    </p:spTree>
    <p:extLst>
      <p:ext uri="{BB962C8B-B14F-4D97-AF65-F5344CB8AC3E}">
        <p14:creationId xmlns:p14="http://schemas.microsoft.com/office/powerpoint/2010/main" val="306265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63BA7090-D678-FD46-9E9E-9072005CEE99}" type="slidenum">
              <a:rPr lang="en-US"/>
              <a:pPr>
                <a:defRPr/>
              </a:pPr>
              <a:t>‹#›</a:t>
            </a:fld>
            <a:endParaRPr lang="en-US"/>
          </a:p>
        </p:txBody>
      </p:sp>
    </p:spTree>
    <p:extLst>
      <p:ext uri="{BB962C8B-B14F-4D97-AF65-F5344CB8AC3E}">
        <p14:creationId xmlns:p14="http://schemas.microsoft.com/office/powerpoint/2010/main" val="402475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034C9E5F-26D9-DD48-BF90-4D4CA52D2C8F}" type="slidenum">
              <a:rPr lang="en-US"/>
              <a:pPr>
                <a:defRPr/>
              </a:pPr>
              <a:t>‹#›</a:t>
            </a:fld>
            <a:endParaRPr lang="en-US"/>
          </a:p>
        </p:txBody>
      </p:sp>
    </p:spTree>
    <p:extLst>
      <p:ext uri="{BB962C8B-B14F-4D97-AF65-F5344CB8AC3E}">
        <p14:creationId xmlns:p14="http://schemas.microsoft.com/office/powerpoint/2010/main" val="220691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1DD04DA6-8196-9A47-BE87-839A2DC122C2}" type="slidenum">
              <a:rPr lang="en-US"/>
              <a:pPr>
                <a:defRPr/>
              </a:pPr>
              <a:t>‹#›</a:t>
            </a:fld>
            <a:endParaRPr lang="en-US"/>
          </a:p>
        </p:txBody>
      </p:sp>
    </p:spTree>
    <p:extLst>
      <p:ext uri="{BB962C8B-B14F-4D97-AF65-F5344CB8AC3E}">
        <p14:creationId xmlns:p14="http://schemas.microsoft.com/office/powerpoint/2010/main" val="286639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479550"/>
          </a:xfrm>
        </p:spPr>
        <p:txBody>
          <a:bodyPr/>
          <a:lstStyle>
            <a:lvl1pPr algn="l">
              <a:defRPr sz="26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339CF45-CD26-4141-81F2-9351C3743FA9}" type="slidenum">
              <a:rPr lang="en-US"/>
              <a:pPr>
                <a:defRPr/>
              </a:pPr>
              <a:t>‹#›</a:t>
            </a:fld>
            <a:endParaRPr lang="en-US"/>
          </a:p>
        </p:txBody>
      </p:sp>
    </p:spTree>
    <p:extLst>
      <p:ext uri="{BB962C8B-B14F-4D97-AF65-F5344CB8AC3E}">
        <p14:creationId xmlns:p14="http://schemas.microsoft.com/office/powerpoint/2010/main" val="19888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6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4652897-DFD9-C448-A725-7CD030D254E8}" type="slidenum">
              <a:rPr lang="en-US"/>
              <a:pPr>
                <a:defRPr/>
              </a:pPr>
              <a:t>‹#›</a:t>
            </a:fld>
            <a:endParaRPr lang="en-US"/>
          </a:p>
        </p:txBody>
      </p:sp>
    </p:spTree>
    <p:extLst>
      <p:ext uri="{BB962C8B-B14F-4D97-AF65-F5344CB8AC3E}">
        <p14:creationId xmlns:p14="http://schemas.microsoft.com/office/powerpoint/2010/main" val="274785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slide footer_blue_646.jpg"/>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0" y="6324600"/>
            <a:ext cx="9144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7010400" y="6572250"/>
            <a:ext cx="1371600" cy="209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Calibri" charset="0"/>
              </a:defRPr>
            </a:lvl1pPr>
          </a:lstStyle>
          <a:p>
            <a:pPr>
              <a:defRPr/>
            </a:pPr>
            <a:endParaRPr lang="en-US"/>
          </a:p>
        </p:txBody>
      </p:sp>
      <p:sp>
        <p:nvSpPr>
          <p:cNvPr id="1029" name="Rectangle 5"/>
          <p:cNvSpPr>
            <a:spLocks noGrp="1" noChangeArrowheads="1"/>
          </p:cNvSpPr>
          <p:nvPr>
            <p:ph type="ftr" sz="quarter" idx="3"/>
          </p:nvPr>
        </p:nvSpPr>
        <p:spPr bwMode="auto">
          <a:xfrm>
            <a:off x="657225" y="6307138"/>
            <a:ext cx="59420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atin typeface="Calibri" charset="0"/>
              </a:defRPr>
            </a:lvl1pPr>
          </a:lstStyle>
          <a:p>
            <a:pPr>
              <a:defRPr/>
            </a:pPr>
            <a:r>
              <a:rPr lang="en-US" smtClean="0"/>
              <a:t>Welcome to SusSoPrac</a:t>
            </a:r>
            <a:endParaRPr lang="en-US" dirty="0"/>
          </a:p>
        </p:txBody>
      </p:sp>
      <p:sp>
        <p:nvSpPr>
          <p:cNvPr id="1030" name="Rectangle 6"/>
          <p:cNvSpPr>
            <a:spLocks noGrp="1" noChangeArrowheads="1"/>
          </p:cNvSpPr>
          <p:nvPr>
            <p:ph type="sldNum" sz="quarter" idx="4"/>
          </p:nvPr>
        </p:nvSpPr>
        <p:spPr bwMode="auto">
          <a:xfrm>
            <a:off x="8610600" y="6489700"/>
            <a:ext cx="3841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atin typeface="Calibri" charset="0"/>
              </a:defRPr>
            </a:lvl1pPr>
          </a:lstStyle>
          <a:p>
            <a:pPr>
              <a:defRPr/>
            </a:pPr>
            <a:fld id="{D5B578D7-5918-2F4B-87B7-0E961CFC55DA}" type="slidenum">
              <a:rPr lang="en-US"/>
              <a:pPr>
                <a:defRPr/>
              </a:pPr>
              <a:t>‹#›</a:t>
            </a:fld>
            <a:endParaRPr lang="en-US"/>
          </a:p>
        </p:txBody>
      </p:sp>
      <p:pic>
        <p:nvPicPr>
          <p:cNvPr id="1032" name="Picture 7" descr="slide header_646.jpg"/>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40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dt="0"/>
  <p:txStyles>
    <p:titleStyle>
      <a:lvl1pPr algn="l" rtl="0" eaLnBrk="0" fontAlgn="base" hangingPunct="0">
        <a:spcBef>
          <a:spcPct val="0"/>
        </a:spcBef>
        <a:spcAft>
          <a:spcPct val="0"/>
        </a:spcAft>
        <a:defRPr sz="2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2pPr>
      <a:lvl3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3pPr>
      <a:lvl4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4pPr>
      <a:lvl5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0" fontAlgn="base" hangingPunct="0">
        <a:spcBef>
          <a:spcPct val="20000"/>
        </a:spcBef>
        <a:spcAft>
          <a:spcPct val="0"/>
        </a:spcAft>
        <a:buClr>
          <a:srgbClr val="1F497D"/>
        </a:buClr>
        <a:buFont typeface="Wingdings" charset="0"/>
        <a:buChar char="§"/>
        <a:defRPr>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1F497D"/>
        </a:buClr>
        <a:buChar char="–"/>
        <a:defRPr sz="16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1F497D"/>
        </a:buClr>
        <a:buChar char="•"/>
        <a:defRPr sz="14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1F497D"/>
        </a:buClr>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1F497D"/>
        </a:buClr>
        <a:buFont typeface="Arial" charset="0"/>
        <a:buChar char="»"/>
        <a:defRPr sz="1400">
          <a:solidFill>
            <a:schemeClr val="tx1"/>
          </a:solidFill>
          <a:latin typeface="+mn-lt"/>
          <a:ea typeface="ＭＳ Ｐゴシック" charset="-128"/>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Computer_program" TargetMode="External"/><Relationship Id="rId4" Type="http://schemas.openxmlformats.org/officeDocument/2006/relationships/hyperlink" Target="http://en.wikipedia.org/wiki/Timestamp" TargetMode="External"/><Relationship Id="rId5" Type="http://schemas.openxmlformats.org/officeDocument/2006/relationships/hyperlink" Target="http://en.wikipedia.org/wiki/Writing" TargetMode="External"/><Relationship Id="rId6" Type="http://schemas.openxmlformats.org/officeDocument/2006/relationships/hyperlink" Target="http://en.wikipedia.org/wiki/Edition_(book)" TargetMode="External"/><Relationship Id="rId7" Type="http://schemas.openxmlformats.org/officeDocument/2006/relationships/hyperlink" Target="http://en.wikipedia.org/wiki/Specification_(technical_standard)" TargetMode="External"/><Relationship Id="rId8" Type="http://schemas.openxmlformats.org/officeDocument/2006/relationships/hyperlink" Target="http://en.wikipedia.org/wiki/Software_development" TargetMode="External"/><Relationship Id="rId1" Type="http://schemas.openxmlformats.org/officeDocument/2006/relationships/slideLayout" Target="../slideLayouts/slideLayout2.xml"/><Relationship Id="rId2" Type="http://schemas.openxmlformats.org/officeDocument/2006/relationships/hyperlink" Target="http://en.wikipedia.org/wiki/Software_configuration_manag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4800" y="1066800"/>
            <a:ext cx="8839200" cy="1069975"/>
          </a:xfrm>
        </p:spPr>
        <p:txBody>
          <a:bodyPr/>
          <a:lstStyle/>
          <a:p>
            <a:r>
              <a:rPr lang="en-US" dirty="0" smtClean="0"/>
              <a:t>Welcome: (Very) Short Course on Sustainable Software </a:t>
            </a:r>
            <a:endParaRPr lang="en-US" dirty="0"/>
          </a:p>
        </p:txBody>
      </p:sp>
      <p:sp>
        <p:nvSpPr>
          <p:cNvPr id="7" name="Subtitle 6"/>
          <p:cNvSpPr>
            <a:spLocks noGrp="1"/>
          </p:cNvSpPr>
          <p:nvPr>
            <p:ph type="subTitle" idx="1"/>
          </p:nvPr>
        </p:nvSpPr>
        <p:spPr>
          <a:xfrm>
            <a:off x="381000" y="5981700"/>
            <a:ext cx="9144000" cy="1752600"/>
          </a:xfrm>
        </p:spPr>
        <p:txBody>
          <a:bodyPr/>
          <a:lstStyle/>
          <a:p>
            <a:pPr algn="ctr"/>
            <a:r>
              <a:rPr lang="en-US" dirty="0" smtClean="0"/>
              <a:t>Scott </a:t>
            </a:r>
            <a:r>
              <a:rPr lang="en-US" dirty="0" smtClean="0"/>
              <a:t>Collis, </a:t>
            </a:r>
            <a:r>
              <a:rPr lang="en-US" dirty="0" smtClean="0"/>
              <a:t>Jonathan </a:t>
            </a:r>
            <a:r>
              <a:rPr lang="en-US" dirty="0" err="1" smtClean="0"/>
              <a:t>Helmus</a:t>
            </a:r>
            <a:r>
              <a:rPr lang="en-US" dirty="0"/>
              <a:t> </a:t>
            </a:r>
            <a:r>
              <a:rPr lang="en-US" dirty="0" smtClean="0"/>
              <a:t>and Michael Nowak</a:t>
            </a:r>
            <a:endParaRPr lang="en-US" dirty="0" smtClean="0"/>
          </a:p>
        </p:txBody>
      </p:sp>
      <p:sp>
        <p:nvSpPr>
          <p:cNvPr id="5" name="Slide Number Placeholder 4"/>
          <p:cNvSpPr>
            <a:spLocks noGrp="1"/>
          </p:cNvSpPr>
          <p:nvPr>
            <p:ph type="sldNum" sz="quarter" idx="4294967295"/>
          </p:nvPr>
        </p:nvSpPr>
        <p:spPr>
          <a:xfrm>
            <a:off x="8759825" y="6489700"/>
            <a:ext cx="384175" cy="365125"/>
          </a:xfrm>
        </p:spPr>
        <p:txBody>
          <a:bodyPr/>
          <a:lstStyle/>
          <a:p>
            <a:pPr>
              <a:defRPr/>
            </a:pPr>
            <a:fld id="{C236F23C-82CF-A048-96CB-EFF702FCE379}" type="slidenum">
              <a:rPr lang="en-US" smtClean="0"/>
              <a:pPr>
                <a:defRPr/>
              </a:pPr>
              <a:t>1</a:t>
            </a:fld>
            <a:endParaRPr lang="en-US"/>
          </a:p>
        </p:txBody>
      </p:sp>
      <p:pic>
        <p:nvPicPr>
          <p:cNvPr id="9"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19800"/>
            <a:ext cx="2260600" cy="714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533400" y="2057400"/>
            <a:ext cx="2324100" cy="3492500"/>
          </a:xfrm>
          <a:prstGeom prst="rect">
            <a:avLst/>
          </a:prstGeom>
        </p:spPr>
      </p:pic>
      <p:pic>
        <p:nvPicPr>
          <p:cNvPr id="3" name="Picture 2"/>
          <p:cNvPicPr>
            <a:picLocks noChangeAspect="1"/>
          </p:cNvPicPr>
          <p:nvPr/>
        </p:nvPicPr>
        <p:blipFill>
          <a:blip r:embed="rId4"/>
          <a:stretch>
            <a:fillRect/>
          </a:stretch>
        </p:blipFill>
        <p:spPr>
          <a:xfrm>
            <a:off x="3657600" y="2819400"/>
            <a:ext cx="4419600" cy="1841500"/>
          </a:xfrm>
          <a:prstGeom prst="rect">
            <a:avLst/>
          </a:prstGeom>
        </p:spPr>
      </p:pic>
    </p:spTree>
    <p:extLst>
      <p:ext uri="{BB962C8B-B14F-4D97-AF65-F5344CB8AC3E}">
        <p14:creationId xmlns:p14="http://schemas.microsoft.com/office/powerpoint/2010/main" val="38171291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Sustainable Software Practices?</a:t>
            </a:r>
            <a:endParaRPr lang="en-US" dirty="0"/>
          </a:p>
        </p:txBody>
      </p:sp>
      <p:sp>
        <p:nvSpPr>
          <p:cNvPr id="4" name="Footer Placeholder 3"/>
          <p:cNvSpPr>
            <a:spLocks noGrp="1"/>
          </p:cNvSpPr>
          <p:nvPr>
            <p:ph type="ftr" sz="quarter" idx="11"/>
          </p:nvPr>
        </p:nvSpPr>
        <p:spPr/>
        <p:txBody>
          <a:bodyPr/>
          <a:lstStyle/>
          <a:p>
            <a:pPr>
              <a:defRPr/>
            </a:pPr>
            <a:r>
              <a:rPr lang="en-US" smtClean="0"/>
              <a:t>Welcome to SusSoPrac</a:t>
            </a:r>
            <a:endParaRPr lang="en-US" dirty="0"/>
          </a:p>
        </p:txBody>
      </p:sp>
      <p:sp>
        <p:nvSpPr>
          <p:cNvPr id="5" name="Slide Number Placeholder 4"/>
          <p:cNvSpPr>
            <a:spLocks noGrp="1"/>
          </p:cNvSpPr>
          <p:nvPr>
            <p:ph type="sldNum" sz="quarter" idx="12"/>
          </p:nvPr>
        </p:nvSpPr>
        <p:spPr/>
        <p:txBody>
          <a:bodyPr/>
          <a:lstStyle/>
          <a:p>
            <a:pPr>
              <a:defRPr/>
            </a:pPr>
            <a:fld id="{C236F23C-82CF-A048-96CB-EFF702FCE379}" type="slidenum">
              <a:rPr lang="en-US" smtClean="0"/>
              <a:pPr>
                <a:defRPr/>
              </a:pPr>
              <a:t>2</a:t>
            </a:fld>
            <a:endParaRPr lang="en-US"/>
          </a:p>
        </p:txBody>
      </p:sp>
      <p:sp>
        <p:nvSpPr>
          <p:cNvPr id="6" name="Title 2"/>
          <p:cNvSpPr txBox="1">
            <a:spLocks/>
          </p:cNvSpPr>
          <p:nvPr/>
        </p:nvSpPr>
        <p:spPr bwMode="auto">
          <a:xfrm>
            <a:off x="381000" y="1295400"/>
            <a:ext cx="571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2pPr>
            <a:lvl3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3pPr>
            <a:lvl4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4pPr>
            <a:lvl5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Following Conventions </a:t>
            </a:r>
            <a:endParaRPr lang="en-US" sz="3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itle 2"/>
          <p:cNvSpPr txBox="1">
            <a:spLocks/>
          </p:cNvSpPr>
          <p:nvPr/>
        </p:nvSpPr>
        <p:spPr bwMode="auto">
          <a:xfrm>
            <a:off x="2057400" y="2743200"/>
            <a:ext cx="571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2pPr>
            <a:lvl3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3pPr>
            <a:lvl4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4pPr>
            <a:lvl5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Version Control</a:t>
            </a:r>
            <a:endParaRPr lang="en-US" sz="3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Title 2"/>
          <p:cNvSpPr txBox="1">
            <a:spLocks/>
          </p:cNvSpPr>
          <p:nvPr/>
        </p:nvSpPr>
        <p:spPr bwMode="auto">
          <a:xfrm>
            <a:off x="3422937" y="4114800"/>
            <a:ext cx="571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2pPr>
            <a:lvl3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3pPr>
            <a:lvl4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4pPr>
            <a:lvl5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(where applicable)</a:t>
            </a:r>
          </a:p>
          <a:p>
            <a:pPr algn="ctr"/>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open source and community based platforms</a:t>
            </a:r>
            <a:endParaRPr lang="en-US" sz="3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2358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2971800" cy="1143000"/>
          </a:xfrm>
        </p:spPr>
        <p:txBody>
          <a:bodyPr/>
          <a:lstStyle/>
          <a:p>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Why bother?</a:t>
            </a:r>
            <a:endParaRPr lang="en-US" sz="3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Content Placeholder 6"/>
          <p:cNvSpPr>
            <a:spLocks noGrp="1"/>
          </p:cNvSpPr>
          <p:nvPr>
            <p:ph idx="1"/>
          </p:nvPr>
        </p:nvSpPr>
        <p:spPr>
          <a:xfrm>
            <a:off x="152400" y="1676400"/>
            <a:ext cx="3810000" cy="4525963"/>
          </a:xfrm>
        </p:spPr>
        <p:txBody>
          <a:bodyPr/>
          <a:lstStyle/>
          <a:p>
            <a:r>
              <a:rPr lang="en-US" dirty="0" smtClean="0"/>
              <a:t>Almost everything we do is done by collaboration. </a:t>
            </a:r>
          </a:p>
          <a:p>
            <a:r>
              <a:rPr lang="en-US" dirty="0" smtClean="0"/>
              <a:t>Large teams need to work together, software engineers, Scientists, managers.</a:t>
            </a:r>
          </a:p>
          <a:p>
            <a:r>
              <a:rPr lang="en-US" dirty="0" smtClean="0"/>
              <a:t>Cross lab, cross agency, international!</a:t>
            </a:r>
          </a:p>
          <a:p>
            <a:r>
              <a:rPr lang="en-US" dirty="0" smtClean="0"/>
              <a:t>Increasingly your code is your CV. Papers and indices will get your foot in the door, your ability to code and </a:t>
            </a:r>
            <a:r>
              <a:rPr lang="en-US" b="1" dirty="0" smtClean="0"/>
              <a:t>manage</a:t>
            </a:r>
            <a:r>
              <a:rPr lang="en-US" dirty="0" smtClean="0"/>
              <a:t> software lands you the job. </a:t>
            </a:r>
          </a:p>
          <a:p>
            <a:r>
              <a:rPr lang="en-US" dirty="0" smtClean="0"/>
              <a:t>Not just for code! </a:t>
            </a:r>
            <a:endParaRPr lang="en-US" dirty="0"/>
          </a:p>
        </p:txBody>
      </p:sp>
      <p:pic>
        <p:nvPicPr>
          <p:cNvPr id="10" name="Picture 9" descr="Screen Shot 2014-06-05 at 8.57.08 AM.png"/>
          <p:cNvPicPr>
            <a:picLocks noChangeAspect="1"/>
          </p:cNvPicPr>
          <p:nvPr/>
        </p:nvPicPr>
        <p:blipFill rotWithShape="1">
          <a:blip r:embed="rId2">
            <a:extLst>
              <a:ext uri="{28A0092B-C50C-407E-A947-70E740481C1C}">
                <a14:useLocalDpi xmlns:a14="http://schemas.microsoft.com/office/drawing/2010/main" val="0"/>
              </a:ext>
            </a:extLst>
          </a:blip>
          <a:srcRect l="2015"/>
          <a:stretch/>
        </p:blipFill>
        <p:spPr>
          <a:xfrm>
            <a:off x="2949890" y="-4814"/>
            <a:ext cx="6346509" cy="1765300"/>
          </a:xfrm>
          <a:prstGeom prst="rect">
            <a:avLst/>
          </a:prstGeom>
        </p:spPr>
      </p:pic>
      <p:pic>
        <p:nvPicPr>
          <p:cNvPr id="11" name="Picture 10"/>
          <p:cNvPicPr>
            <a:picLocks noChangeAspect="1"/>
          </p:cNvPicPr>
          <p:nvPr/>
        </p:nvPicPr>
        <p:blipFill>
          <a:blip r:embed="rId3"/>
          <a:stretch>
            <a:fillRect/>
          </a:stretch>
        </p:blipFill>
        <p:spPr>
          <a:xfrm>
            <a:off x="4038600" y="1981200"/>
            <a:ext cx="4978400" cy="3733800"/>
          </a:xfrm>
          <a:prstGeom prst="rect">
            <a:avLst/>
          </a:prstGeom>
        </p:spPr>
      </p:pic>
      <p:sp>
        <p:nvSpPr>
          <p:cNvPr id="12" name="Footer Placeholder 11"/>
          <p:cNvSpPr>
            <a:spLocks noGrp="1"/>
          </p:cNvSpPr>
          <p:nvPr>
            <p:ph type="ftr" sz="quarter" idx="11"/>
          </p:nvPr>
        </p:nvSpPr>
        <p:spPr/>
        <p:txBody>
          <a:bodyPr/>
          <a:lstStyle/>
          <a:p>
            <a:pPr>
              <a:defRPr/>
            </a:pPr>
            <a:r>
              <a:rPr lang="en-US" smtClean="0"/>
              <a:t>Welcome to SusSoPrac</a:t>
            </a:r>
            <a:endParaRPr lang="en-US" dirty="0"/>
          </a:p>
        </p:txBody>
      </p:sp>
      <p:sp>
        <p:nvSpPr>
          <p:cNvPr id="13" name="Slide Number Placeholder 12"/>
          <p:cNvSpPr>
            <a:spLocks noGrp="1"/>
          </p:cNvSpPr>
          <p:nvPr>
            <p:ph type="sldNum" sz="quarter" idx="12"/>
          </p:nvPr>
        </p:nvSpPr>
        <p:spPr/>
        <p:txBody>
          <a:bodyPr/>
          <a:lstStyle/>
          <a:p>
            <a:pPr>
              <a:defRPr/>
            </a:pPr>
            <a:fld id="{C236F23C-82CF-A048-96CB-EFF702FCE379}" type="slidenum">
              <a:rPr lang="en-US" smtClean="0"/>
              <a:pPr>
                <a:defRPr/>
              </a:pPr>
              <a:t>3</a:t>
            </a:fld>
            <a:endParaRPr lang="en-US"/>
          </a:p>
        </p:txBody>
      </p:sp>
      <p:sp>
        <p:nvSpPr>
          <p:cNvPr id="14" name="Rectangle 13"/>
          <p:cNvSpPr/>
          <p:nvPr/>
        </p:nvSpPr>
        <p:spPr>
          <a:xfrm>
            <a:off x="4724400" y="5638800"/>
            <a:ext cx="3813865" cy="369332"/>
          </a:xfrm>
          <a:prstGeom prst="rect">
            <a:avLst/>
          </a:prstGeom>
        </p:spPr>
        <p:txBody>
          <a:bodyPr wrap="none">
            <a:spAutoFit/>
          </a:bodyPr>
          <a:lstStyle/>
          <a:p>
            <a:r>
              <a:rPr lang="en-US" dirty="0"/>
              <a:t>http://</a:t>
            </a:r>
            <a:r>
              <a:rPr lang="en-US" dirty="0" err="1"/>
              <a:t>reproducibility.cs.arizona.edu</a:t>
            </a:r>
            <a:r>
              <a:rPr lang="en-US" dirty="0"/>
              <a:t>/</a:t>
            </a:r>
          </a:p>
        </p:txBody>
      </p:sp>
    </p:spTree>
    <p:extLst>
      <p:ext uri="{BB962C8B-B14F-4D97-AF65-F5344CB8AC3E}">
        <p14:creationId xmlns:p14="http://schemas.microsoft.com/office/powerpoint/2010/main" val="28503437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REALLY? Why bother?</a:t>
            </a:r>
            <a:endParaRPr lang="en-US" dirty="0"/>
          </a:p>
        </p:txBody>
      </p:sp>
      <p:sp>
        <p:nvSpPr>
          <p:cNvPr id="4" name="Footer Placeholder 3"/>
          <p:cNvSpPr>
            <a:spLocks noGrp="1"/>
          </p:cNvSpPr>
          <p:nvPr>
            <p:ph type="ftr" sz="quarter" idx="11"/>
          </p:nvPr>
        </p:nvSpPr>
        <p:spPr/>
        <p:txBody>
          <a:bodyPr/>
          <a:lstStyle/>
          <a:p>
            <a:pPr>
              <a:defRPr/>
            </a:pPr>
            <a:r>
              <a:rPr lang="en-US" smtClean="0"/>
              <a:t>Welcome to SusSoPrac</a:t>
            </a:r>
            <a:endParaRPr lang="en-US" dirty="0"/>
          </a:p>
        </p:txBody>
      </p:sp>
      <p:sp>
        <p:nvSpPr>
          <p:cNvPr id="5" name="Slide Number Placeholder 4"/>
          <p:cNvSpPr>
            <a:spLocks noGrp="1"/>
          </p:cNvSpPr>
          <p:nvPr>
            <p:ph type="sldNum" sz="quarter" idx="12"/>
          </p:nvPr>
        </p:nvSpPr>
        <p:spPr/>
        <p:txBody>
          <a:bodyPr/>
          <a:lstStyle/>
          <a:p>
            <a:pPr>
              <a:defRPr/>
            </a:pPr>
            <a:fld id="{C236F23C-82CF-A048-96CB-EFF702FCE379}" type="slidenum">
              <a:rPr lang="en-US" smtClean="0"/>
              <a:pPr>
                <a:defRPr/>
              </a:pPr>
              <a:t>4</a:t>
            </a:fld>
            <a:endParaRPr lang="en-US"/>
          </a:p>
        </p:txBody>
      </p:sp>
      <p:sp>
        <p:nvSpPr>
          <p:cNvPr id="6" name="Rectangle 5"/>
          <p:cNvSpPr/>
          <p:nvPr/>
        </p:nvSpPr>
        <p:spPr>
          <a:xfrm>
            <a:off x="0" y="3307140"/>
            <a:ext cx="9144000" cy="1569660"/>
          </a:xfrm>
          <a:prstGeom prst="rect">
            <a:avLst/>
          </a:prstGeom>
        </p:spPr>
        <p:txBody>
          <a:bodyPr wrap="square">
            <a:spAutoFit/>
          </a:bodyPr>
          <a:lstStyle/>
          <a:p>
            <a:r>
              <a:rPr lang="en-US" sz="32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If </a:t>
            </a:r>
            <a:r>
              <a:rPr lang="en-US" sz="32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have seen further it is by standing </a:t>
            </a:r>
            <a:r>
              <a:rPr lang="en-US" sz="32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 the </a:t>
            </a:r>
            <a:r>
              <a:rPr lang="en-US" sz="32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shoulders of giants</a:t>
            </a:r>
            <a:r>
              <a:rPr lang="en-US" sz="32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Isaac Newton</a:t>
            </a:r>
            <a:endParaRPr lang="en-US" sz="32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sz="32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676400" y="1371600"/>
            <a:ext cx="4869843" cy="830997"/>
          </a:xfrm>
          <a:prstGeom prst="rect">
            <a:avLst/>
          </a:prstGeom>
        </p:spPr>
        <p:txBody>
          <a:bodyPr wrap="none">
            <a:spAutoFit/>
          </a:bodyPr>
          <a:lstStyle/>
          <a:p>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Reproducibility!</a:t>
            </a:r>
            <a:endParaRPr lang="en-US" sz="4800" dirty="0"/>
          </a:p>
        </p:txBody>
      </p:sp>
    </p:spTree>
    <p:extLst>
      <p:ext uri="{BB962C8B-B14F-4D97-AF65-F5344CB8AC3E}">
        <p14:creationId xmlns:p14="http://schemas.microsoft.com/office/powerpoint/2010/main" val="312462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Welcome to SusSoPrac</a:t>
            </a:r>
            <a:endParaRPr lang="en-US" dirty="0"/>
          </a:p>
        </p:txBody>
      </p:sp>
      <p:sp>
        <p:nvSpPr>
          <p:cNvPr id="5" name="Slide Number Placeholder 4"/>
          <p:cNvSpPr>
            <a:spLocks noGrp="1"/>
          </p:cNvSpPr>
          <p:nvPr>
            <p:ph type="sldNum" sz="quarter" idx="12"/>
          </p:nvPr>
        </p:nvSpPr>
        <p:spPr/>
        <p:txBody>
          <a:bodyPr/>
          <a:lstStyle/>
          <a:p>
            <a:pPr>
              <a:defRPr/>
            </a:pPr>
            <a:fld id="{C236F23C-82CF-A048-96CB-EFF702FCE379}" type="slidenum">
              <a:rPr lang="en-US" smtClean="0"/>
              <a:pPr>
                <a:defRPr/>
              </a:pPr>
              <a:t>5</a:t>
            </a:fld>
            <a:endParaRPr lang="en-US"/>
          </a:p>
        </p:txBody>
      </p:sp>
      <p:pic>
        <p:nvPicPr>
          <p:cNvPr id="7" name="Picture 6" descr="Screen Shot 2014-06-05 at 9.02.2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69952"/>
          </a:xfrm>
          <a:prstGeom prst="rect">
            <a:avLst/>
          </a:prstGeom>
        </p:spPr>
      </p:pic>
    </p:spTree>
    <p:extLst>
      <p:ext uri="{BB962C8B-B14F-4D97-AF65-F5344CB8AC3E}">
        <p14:creationId xmlns:p14="http://schemas.microsoft.com/office/powerpoint/2010/main" val="408278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Version Control? (</a:t>
            </a:r>
            <a:r>
              <a:rPr lang="en-US" dirty="0"/>
              <a:t>W</a:t>
            </a:r>
            <a:r>
              <a:rPr lang="en-US" dirty="0" smtClean="0"/>
              <a:t>ikipedia) </a:t>
            </a:r>
            <a:endParaRPr lang="en-US" dirty="0"/>
          </a:p>
        </p:txBody>
      </p:sp>
      <p:sp>
        <p:nvSpPr>
          <p:cNvPr id="7" name="Content Placeholder 6"/>
          <p:cNvSpPr>
            <a:spLocks noGrp="1"/>
          </p:cNvSpPr>
          <p:nvPr>
            <p:ph idx="1"/>
          </p:nvPr>
        </p:nvSpPr>
        <p:spPr/>
        <p:txBody>
          <a:bodyPr/>
          <a:lstStyle/>
          <a:p>
            <a:r>
              <a:rPr lang="en-US" b="1" dirty="0"/>
              <a:t>Revision control</a:t>
            </a:r>
            <a:r>
              <a:rPr lang="en-US" dirty="0"/>
              <a:t>, also known as </a:t>
            </a:r>
            <a:r>
              <a:rPr lang="en-US" b="1" dirty="0"/>
              <a:t>version control</a:t>
            </a:r>
            <a:r>
              <a:rPr lang="en-US" dirty="0"/>
              <a:t> and </a:t>
            </a:r>
            <a:r>
              <a:rPr lang="en-US" b="1" dirty="0"/>
              <a:t>source control</a:t>
            </a:r>
            <a:r>
              <a:rPr lang="en-US" dirty="0"/>
              <a:t> (and an aspect of </a:t>
            </a:r>
            <a:r>
              <a:rPr lang="en-US" dirty="0">
                <a:hlinkClick r:id="rId2" tooltip="Software configuration management"/>
              </a:rPr>
              <a:t>software configuration management</a:t>
            </a:r>
            <a:r>
              <a:rPr lang="en-US" dirty="0"/>
              <a:t>), is the management of changes to documents, </a:t>
            </a:r>
            <a:r>
              <a:rPr lang="en-US" dirty="0">
                <a:hlinkClick r:id="rId3" tooltip="Computer program"/>
              </a:rPr>
              <a:t>computer programs</a:t>
            </a:r>
            <a:r>
              <a:rPr lang="en-US" dirty="0"/>
              <a:t>, large web sites, and other collections of information. Changes are usually identified by a number or letter code, termed the "revision number", "revision level", or simply "revision". For example, an initial set of files is "revision 1". When the first change is made, the resulting set is "revision 2", and so on. Each revision is associated with a </a:t>
            </a:r>
            <a:r>
              <a:rPr lang="en-US" dirty="0">
                <a:hlinkClick r:id="rId4" tooltip="Timestamp"/>
              </a:rPr>
              <a:t>timestamp</a:t>
            </a:r>
            <a:r>
              <a:rPr lang="en-US" dirty="0"/>
              <a:t> and the person making the change. Revisions can be compared, restored, and with some types of files, merged.</a:t>
            </a:r>
          </a:p>
          <a:p>
            <a:r>
              <a:rPr lang="en-US" dirty="0"/>
              <a:t>The need for a logical way to organize and control revisions has existed for almost as long as </a:t>
            </a:r>
            <a:r>
              <a:rPr lang="en-US" dirty="0">
                <a:hlinkClick r:id="rId5" tooltip="Writing"/>
              </a:rPr>
              <a:t>writing</a:t>
            </a:r>
            <a:r>
              <a:rPr lang="en-US" dirty="0"/>
              <a:t> has existed, but revision control became much more important, and complicated, when the era of computing began. The numbering of </a:t>
            </a:r>
            <a:r>
              <a:rPr lang="en-US" dirty="0">
                <a:hlinkClick r:id="rId6" tooltip="Edition (book)"/>
              </a:rPr>
              <a:t>book editions</a:t>
            </a:r>
            <a:r>
              <a:rPr lang="en-US" dirty="0"/>
              <a:t> and of </a:t>
            </a:r>
            <a:r>
              <a:rPr lang="en-US" dirty="0">
                <a:hlinkClick r:id="rId7" tooltip="Specification (technical standard)"/>
              </a:rPr>
              <a:t>specification revisions</a:t>
            </a:r>
            <a:r>
              <a:rPr lang="en-US" dirty="0"/>
              <a:t> are examples that date back to the print-only era. Today, the most capable (as well as complex) revision control systems are those used in </a:t>
            </a:r>
            <a:r>
              <a:rPr lang="en-US" dirty="0">
                <a:hlinkClick r:id="rId8" tooltip="Software development"/>
              </a:rPr>
              <a:t>software development</a:t>
            </a:r>
            <a:r>
              <a:rPr lang="en-US" dirty="0"/>
              <a:t>, where a team of people may change the same files.</a:t>
            </a:r>
          </a:p>
          <a:p>
            <a:endParaRPr lang="en-US" dirty="0"/>
          </a:p>
        </p:txBody>
      </p:sp>
      <p:sp>
        <p:nvSpPr>
          <p:cNvPr id="2" name="Footer Placeholder 1"/>
          <p:cNvSpPr>
            <a:spLocks noGrp="1"/>
          </p:cNvSpPr>
          <p:nvPr>
            <p:ph type="ftr" sz="quarter" idx="11"/>
          </p:nvPr>
        </p:nvSpPr>
        <p:spPr/>
        <p:txBody>
          <a:bodyPr/>
          <a:lstStyle/>
          <a:p>
            <a:pPr>
              <a:defRPr/>
            </a:pPr>
            <a:r>
              <a:rPr lang="en-US" smtClean="0"/>
              <a:t>Welcome to SusSoPrac</a:t>
            </a:r>
            <a:endParaRPr lang="en-US" dirty="0"/>
          </a:p>
        </p:txBody>
      </p:sp>
      <p:sp>
        <p:nvSpPr>
          <p:cNvPr id="3" name="Slide Number Placeholder 2"/>
          <p:cNvSpPr>
            <a:spLocks noGrp="1"/>
          </p:cNvSpPr>
          <p:nvPr>
            <p:ph type="sldNum" sz="quarter" idx="12"/>
          </p:nvPr>
        </p:nvSpPr>
        <p:spPr/>
        <p:txBody>
          <a:bodyPr/>
          <a:lstStyle/>
          <a:p>
            <a:pPr>
              <a:defRPr/>
            </a:pPr>
            <a:fld id="{1DD04DA6-8196-9A47-BE87-839A2DC122C2}" type="slidenum">
              <a:rPr lang="en-US" smtClean="0"/>
              <a:pPr>
                <a:defRPr/>
              </a:pPr>
              <a:t>6</a:t>
            </a:fld>
            <a:endParaRPr lang="en-US"/>
          </a:p>
        </p:txBody>
      </p:sp>
    </p:spTree>
    <p:extLst>
      <p:ext uri="{BB962C8B-B14F-4D97-AF65-F5344CB8AC3E}">
        <p14:creationId xmlns:p14="http://schemas.microsoft.com/office/powerpoint/2010/main" val="423361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outcomes</a:t>
            </a:r>
            <a:endParaRPr lang="en-US" dirty="0"/>
          </a:p>
        </p:txBody>
      </p:sp>
      <p:sp>
        <p:nvSpPr>
          <p:cNvPr id="5" name="Content Placeholder 4"/>
          <p:cNvSpPr>
            <a:spLocks noGrp="1"/>
          </p:cNvSpPr>
          <p:nvPr>
            <p:ph sz="half" idx="1"/>
          </p:nvPr>
        </p:nvSpPr>
        <p:spPr>
          <a:xfrm>
            <a:off x="228600" y="1066800"/>
            <a:ext cx="4038600" cy="4983163"/>
          </a:xfrm>
        </p:spPr>
        <p:txBody>
          <a:bodyPr/>
          <a:lstStyle/>
          <a:p>
            <a:r>
              <a:rPr lang="en-US" dirty="0" smtClean="0"/>
              <a:t>Familiarity with coding standards, what it means and why you should do it! </a:t>
            </a:r>
            <a:endParaRPr lang="en-US" dirty="0"/>
          </a:p>
          <a:p>
            <a:r>
              <a:rPr lang="en-US" dirty="0" smtClean="0"/>
              <a:t>Introduction to the </a:t>
            </a:r>
            <a:r>
              <a:rPr lang="en-US" dirty="0" err="1" smtClean="0"/>
              <a:t>Git</a:t>
            </a:r>
            <a:r>
              <a:rPr lang="en-US" dirty="0" smtClean="0"/>
              <a:t> Version Control system, ability to:</a:t>
            </a:r>
          </a:p>
          <a:p>
            <a:pPr lvl="1"/>
            <a:r>
              <a:rPr lang="en-US" dirty="0" smtClean="0"/>
              <a:t>Start a project</a:t>
            </a:r>
          </a:p>
          <a:p>
            <a:pPr lvl="1"/>
            <a:r>
              <a:rPr lang="en-US" dirty="0" smtClean="0"/>
              <a:t>Add files</a:t>
            </a:r>
          </a:p>
          <a:p>
            <a:pPr lvl="1"/>
            <a:r>
              <a:rPr lang="en-US" dirty="0" smtClean="0"/>
              <a:t>Commit changes</a:t>
            </a:r>
          </a:p>
          <a:p>
            <a:pPr lvl="1"/>
            <a:r>
              <a:rPr lang="en-US" dirty="0" smtClean="0"/>
              <a:t>Compare changes</a:t>
            </a:r>
          </a:p>
          <a:p>
            <a:r>
              <a:rPr lang="en-US" dirty="0" smtClean="0"/>
              <a:t>Introduction to social coding concepts:</a:t>
            </a:r>
          </a:p>
          <a:p>
            <a:pPr lvl="1"/>
            <a:r>
              <a:rPr lang="en-US" dirty="0" smtClean="0"/>
              <a:t>Forking</a:t>
            </a:r>
          </a:p>
          <a:p>
            <a:pPr lvl="1"/>
            <a:r>
              <a:rPr lang="en-US" dirty="0" smtClean="0"/>
              <a:t>Submitting a Pull Request</a:t>
            </a:r>
          </a:p>
          <a:p>
            <a:r>
              <a:rPr lang="en-US" dirty="0" smtClean="0"/>
              <a:t>Intermediate </a:t>
            </a:r>
            <a:r>
              <a:rPr lang="en-US" dirty="0" err="1" smtClean="0"/>
              <a:t>Git</a:t>
            </a:r>
            <a:r>
              <a:rPr lang="en-US" dirty="0" smtClean="0"/>
              <a:t>:</a:t>
            </a:r>
          </a:p>
          <a:p>
            <a:pPr lvl="1"/>
            <a:r>
              <a:rPr lang="en-US" dirty="0" smtClean="0"/>
              <a:t>Using Branches to manage complex projects</a:t>
            </a:r>
          </a:p>
        </p:txBody>
      </p:sp>
      <p:pic>
        <p:nvPicPr>
          <p:cNvPr id="7" name="Content Placeholder 6" descr="Screen Shot 2014-06-05 at 9.19.04 AM.png"/>
          <p:cNvPicPr>
            <a:picLocks noGrp="1" noChangeAspect="1"/>
          </p:cNvPicPr>
          <p:nvPr>
            <p:ph sz="half" idx="2"/>
          </p:nvPr>
        </p:nvPicPr>
        <p:blipFill>
          <a:blip r:embed="rId2">
            <a:extLst>
              <a:ext uri="{28A0092B-C50C-407E-A947-70E740481C1C}">
                <a14:useLocalDpi xmlns:a14="http://schemas.microsoft.com/office/drawing/2010/main" val="0"/>
              </a:ext>
            </a:extLst>
          </a:blip>
          <a:srcRect l="5875" r="5875"/>
          <a:stretch>
            <a:fillRect/>
          </a:stretch>
        </p:blipFill>
        <p:spPr>
          <a:xfrm>
            <a:off x="4267200" y="808037"/>
            <a:ext cx="4827568" cy="5410141"/>
          </a:xfrm>
        </p:spPr>
      </p:pic>
      <p:sp>
        <p:nvSpPr>
          <p:cNvPr id="2" name="Footer Placeholder 1"/>
          <p:cNvSpPr>
            <a:spLocks noGrp="1"/>
          </p:cNvSpPr>
          <p:nvPr>
            <p:ph type="ftr" sz="quarter" idx="11"/>
          </p:nvPr>
        </p:nvSpPr>
        <p:spPr/>
        <p:txBody>
          <a:bodyPr/>
          <a:lstStyle/>
          <a:p>
            <a:pPr>
              <a:defRPr/>
            </a:pPr>
            <a:r>
              <a:rPr lang="en-US" smtClean="0"/>
              <a:t>Welcome to SusSoPrac</a:t>
            </a:r>
            <a:endParaRPr lang="en-US" dirty="0"/>
          </a:p>
        </p:txBody>
      </p:sp>
      <p:sp>
        <p:nvSpPr>
          <p:cNvPr id="3" name="Slide Number Placeholder 2"/>
          <p:cNvSpPr>
            <a:spLocks noGrp="1"/>
          </p:cNvSpPr>
          <p:nvPr>
            <p:ph type="sldNum" sz="quarter" idx="12"/>
          </p:nvPr>
        </p:nvSpPr>
        <p:spPr/>
        <p:txBody>
          <a:bodyPr/>
          <a:lstStyle/>
          <a:p>
            <a:pPr>
              <a:defRPr/>
            </a:pPr>
            <a:fld id="{1DD04DA6-8196-9A47-BE87-839A2DC122C2}" type="slidenum">
              <a:rPr lang="en-US" smtClean="0"/>
              <a:pPr>
                <a:defRPr/>
              </a:pPr>
              <a:t>7</a:t>
            </a:fld>
            <a:endParaRPr lang="en-US"/>
          </a:p>
        </p:txBody>
      </p:sp>
    </p:spTree>
    <p:extLst>
      <p:ext uri="{BB962C8B-B14F-4D97-AF65-F5344CB8AC3E}">
        <p14:creationId xmlns:p14="http://schemas.microsoft.com/office/powerpoint/2010/main" val="1544121089"/>
      </p:ext>
    </p:extLst>
  </p:cSld>
  <p:clrMapOvr>
    <a:masterClrMapping/>
  </p:clrMapOvr>
</p:sld>
</file>

<file path=ppt/theme/theme1.xml><?xml version="1.0" encoding="utf-8"?>
<a:theme xmlns:a="http://schemas.openxmlformats.org/drawingml/2006/main" name="blue_2007">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11">
      <a:dk1>
        <a:srgbClr val="616161"/>
      </a:dk1>
      <a:lt1>
        <a:sysClr val="window" lastClr="FFFFFF"/>
      </a:lt1>
      <a:dk2>
        <a:srgbClr val="1F497D"/>
      </a:dk2>
      <a:lt2>
        <a:srgbClr val="D2D2D2"/>
      </a:lt2>
      <a:accent1>
        <a:srgbClr val="A6C4DE"/>
      </a:accent1>
      <a:accent2>
        <a:srgbClr val="D8AC28"/>
      </a:accent2>
      <a:accent3>
        <a:srgbClr val="A22B38"/>
      </a:accent3>
      <a:accent4>
        <a:srgbClr val="7AB800"/>
      </a:accent4>
      <a:accent5>
        <a:srgbClr val="4B7D9E"/>
      </a:accent5>
      <a:accent6>
        <a:srgbClr val="BF5C28"/>
      </a:accent6>
      <a:hlink>
        <a:srgbClr val="4D8ABE"/>
      </a:hlink>
      <a:folHlink>
        <a:srgbClr val="4D8A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blue_2007.potx</Template>
  <TotalTime>81778</TotalTime>
  <Words>460</Words>
  <Application>Microsoft Macintosh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blue_2007</vt:lpstr>
      <vt:lpstr>Welcome: (Very) Short Course on Sustainable Software </vt:lpstr>
      <vt:lpstr>What are Sustainable Software Practices?</vt:lpstr>
      <vt:lpstr>Why bother?</vt:lpstr>
      <vt:lpstr>But REALLY? Why bother?</vt:lpstr>
      <vt:lpstr>PowerPoint Presentation</vt:lpstr>
      <vt:lpstr>What is Version Control? (Wikipedia) </vt:lpstr>
      <vt:lpstr>Course outcomes</vt:lpstr>
    </vt:vector>
  </TitlesOfParts>
  <Company>Argonne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Collis</dc:creator>
  <cp:lastModifiedBy>Scott Collis</cp:lastModifiedBy>
  <cp:revision>372</cp:revision>
  <dcterms:created xsi:type="dcterms:W3CDTF">2011-07-06T17:53:10Z</dcterms:created>
  <dcterms:modified xsi:type="dcterms:W3CDTF">2014-06-05T14:26:08Z</dcterms:modified>
</cp:coreProperties>
</file>