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3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70" r:id="rId17"/>
    <p:sldId id="268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1C6D-108F-4CA4-8B75-37CA90F5EFE1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3920-5ADB-4E0A-A089-BA1D810A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gacy.python.org/dev/peps/pep-0008/" TargetMode="External"/><Relationship Id="rId3" Type="http://schemas.openxmlformats.org/officeDocument/2006/relationships/hyperlink" Target="http://google-styleguide.googlecode.com/svn/trunk/pyguid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sd.org/cgi/man.cgi?query=style&amp;sektion=9" TargetMode="External"/><Relationship Id="rId4" Type="http://schemas.openxmlformats.org/officeDocument/2006/relationships/hyperlink" Target="https://www.kernel.org/doc/Documentation/CodingStyle" TargetMode="External"/><Relationship Id="rId5" Type="http://schemas.openxmlformats.org/officeDocument/2006/relationships/hyperlink" Target="https://code.google.com/p/google-style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matlabstyleguidelin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autopep8" TargetMode="External"/><Relationship Id="rId4" Type="http://schemas.openxmlformats.org/officeDocument/2006/relationships/hyperlink" Target="https://pypi.python.org/pypi/pyflakes" TargetMode="External"/><Relationship Id="rId5" Type="http://schemas.openxmlformats.org/officeDocument/2006/relationships/hyperlink" Target="http://pychecker.sourceforge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lin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Conventions and Standards: Examples from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Nowak,</a:t>
            </a:r>
          </a:p>
          <a:p>
            <a:r>
              <a:rPr lang="en-US" dirty="0" smtClean="0"/>
              <a:t>Jon </a:t>
            </a:r>
            <a:r>
              <a:rPr lang="en-US" dirty="0" err="1" smtClean="0"/>
              <a:t>Helmus</a:t>
            </a:r>
            <a:r>
              <a:rPr lang="en-US" dirty="0" smtClean="0"/>
              <a:t>,</a:t>
            </a:r>
          </a:p>
          <a:p>
            <a:r>
              <a:rPr lang="en-US" dirty="0" smtClean="0"/>
              <a:t>Scott Collis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4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Whitespaces with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surround operators with a single space. A = 1+2</a:t>
            </a:r>
          </a:p>
          <a:p>
            <a:r>
              <a:rPr lang="en-US" dirty="0" smtClean="0"/>
              <a:t>But don’t surround the = sign with a white space when it’s part of a keyword argument or a default parameter value.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3019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Never add a comment that contradicts what the code is doing.</a:t>
            </a:r>
          </a:p>
          <a:p>
            <a:r>
              <a:rPr lang="en-US" dirty="0" smtClean="0"/>
              <a:t>Comments shall always be complete sentences and in English.</a:t>
            </a:r>
          </a:p>
          <a:p>
            <a:r>
              <a:rPr lang="en-US" dirty="0" smtClean="0"/>
              <a:t>Block comments must apply to some or all code that follows it.</a:t>
            </a:r>
          </a:p>
          <a:p>
            <a:r>
              <a:rPr lang="en-US" dirty="0" smtClean="0"/>
              <a:t>Block comments start with a # and a single space (unless text inside it is indented)</a:t>
            </a:r>
          </a:p>
          <a:p>
            <a:r>
              <a:rPr lang="en-US" dirty="0" smtClean="0"/>
              <a:t>Separate  paragraphs with a single line containing #</a:t>
            </a:r>
          </a:p>
          <a:p>
            <a:r>
              <a:rPr lang="en-US" dirty="0" smtClean="0"/>
              <a:t>Inline comments shall be used sparingly.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0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 8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err="1"/>
              <a:t>docstrings</a:t>
            </a:r>
            <a:r>
              <a:rPr lang="en-US" dirty="0"/>
              <a:t> for all public modules, functions, classes, and methods. </a:t>
            </a:r>
            <a:r>
              <a:rPr lang="en-US" dirty="0" err="1"/>
              <a:t>Docstrings</a:t>
            </a:r>
            <a:r>
              <a:rPr lang="en-US" dirty="0"/>
              <a:t> are not necessary for non-public methods, but you should have a comment that describes what the method does. This comment should appear after the </a:t>
            </a:r>
            <a:r>
              <a:rPr lang="en-US" dirty="0" err="1"/>
              <a:t>def</a:t>
            </a:r>
            <a:r>
              <a:rPr lang="en-US" dirty="0"/>
              <a:t> line.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1999"/>
            <a:ext cx="691524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31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Avoid caps that look like numbers or lowercase letters that look like numbers or caps  (l I O)</a:t>
            </a:r>
          </a:p>
          <a:p>
            <a:r>
              <a:rPr lang="en-US" dirty="0" smtClean="0"/>
              <a:t>Modules must have short all-lowercase names</a:t>
            </a:r>
          </a:p>
          <a:p>
            <a:r>
              <a:rPr lang="en-US" dirty="0" smtClean="0"/>
              <a:t>Class names should use </a:t>
            </a:r>
            <a:r>
              <a:rPr lang="en-US" dirty="0" err="1" smtClean="0"/>
              <a:t>CapWords</a:t>
            </a:r>
            <a:r>
              <a:rPr lang="en-US" dirty="0" smtClean="0"/>
              <a:t> or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smtClean="0"/>
              <a:t>Exception names shall be named as Class names but with Error as the suffix</a:t>
            </a:r>
          </a:p>
          <a:p>
            <a:r>
              <a:rPr lang="en-US" dirty="0" smtClean="0"/>
              <a:t>Global variables and function names must be lowercase with words separated by underscores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4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 names must be lowercase words separated by underscores</a:t>
            </a:r>
          </a:p>
          <a:p>
            <a:pPr lvl="1"/>
            <a:r>
              <a:rPr lang="en-US" dirty="0" smtClean="0"/>
              <a:t>One leading underscore for non-public methods and instance variables</a:t>
            </a:r>
          </a:p>
          <a:p>
            <a:pPr lvl="1"/>
            <a:r>
              <a:rPr lang="en-US" dirty="0" smtClean="0"/>
              <a:t>Avoid name clashes with subclasses by using two leading underscores</a:t>
            </a:r>
          </a:p>
          <a:p>
            <a:pPr lvl="1"/>
            <a:r>
              <a:rPr lang="en-US" dirty="0" err="1" smtClean="0"/>
              <a:t>Method_one</a:t>
            </a:r>
            <a:endParaRPr lang="en-US" dirty="0" smtClean="0"/>
          </a:p>
          <a:p>
            <a:r>
              <a:rPr lang="en-US" dirty="0" smtClean="0"/>
              <a:t>Function and method arguments must always use self for the first argument to instance methods</a:t>
            </a:r>
          </a:p>
          <a:p>
            <a:pPr lvl="1"/>
            <a:r>
              <a:rPr lang="en-US" dirty="0" err="1"/>
              <a:t>source_path</a:t>
            </a:r>
            <a:r>
              <a:rPr lang="en-US" dirty="0"/>
              <a:t>(self, </a:t>
            </a:r>
            <a:r>
              <a:rPr lang="en-US" dirty="0" err="1" smtClean="0"/>
              <a:t>fullname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Always use </a:t>
            </a:r>
            <a:r>
              <a:rPr lang="en-US" dirty="0" err="1" smtClean="0"/>
              <a:t>cls</a:t>
            </a:r>
            <a:r>
              <a:rPr lang="en-US" dirty="0" smtClean="0"/>
              <a:t> for the first argument to class methods</a:t>
            </a:r>
          </a:p>
          <a:p>
            <a:r>
              <a:rPr lang="en-US" dirty="0" smtClean="0"/>
              <a:t>Namespace clashes with reserved words shall append an underscore to the end of the name ex: class_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1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Constants are defined on a module level and written in all caps ex: TOTAL</a:t>
            </a:r>
          </a:p>
          <a:p>
            <a:r>
              <a:rPr lang="en-US" dirty="0" smtClean="0"/>
              <a:t>As a general rule, use non-public methods and instance variables. It’s easier to make it public later if you change your mind.</a:t>
            </a:r>
          </a:p>
          <a:p>
            <a:r>
              <a:rPr lang="en-US" dirty="0" smtClean="0"/>
              <a:t>“Private” isn’t a term in python since no attribute is ever really private.</a:t>
            </a:r>
            <a:endParaRPr lang="en-US" dirty="0"/>
          </a:p>
          <a:p>
            <a:r>
              <a:rPr lang="en-US" dirty="0" smtClean="0"/>
              <a:t>“subclass API” is often called “protected” in other languages</a:t>
            </a:r>
          </a:p>
          <a:p>
            <a:pPr lvl="1"/>
            <a:r>
              <a:rPr lang="en-US" dirty="0" smtClean="0"/>
              <a:t>Take care when designing classes so you can make these explicit decisions  on items that are only necessary for your base class</a:t>
            </a:r>
          </a:p>
        </p:txBody>
      </p:sp>
    </p:spTree>
    <p:extLst>
      <p:ext uri="{BB962C8B-B14F-4D97-AF65-F5344CB8AC3E}">
        <p14:creationId xmlns:p14="http://schemas.microsoft.com/office/powerpoint/2010/main" val="108543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Blurb 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in code is both popular and dreaded depending on who you ask.</a:t>
            </a:r>
          </a:p>
          <a:p>
            <a:pPr lvl="1"/>
            <a:r>
              <a:rPr lang="en-US" dirty="0" smtClean="0"/>
              <a:t>Self documenting code</a:t>
            </a:r>
          </a:p>
          <a:p>
            <a:pPr lvl="2"/>
            <a:r>
              <a:rPr lang="en-US" dirty="0" smtClean="0"/>
              <a:t>Great variable names</a:t>
            </a:r>
          </a:p>
          <a:p>
            <a:pPr lvl="2"/>
            <a:r>
              <a:rPr lang="en-US" dirty="0" smtClean="0"/>
              <a:t>Awesome conventions and easy to understand operators</a:t>
            </a:r>
          </a:p>
          <a:p>
            <a:pPr lvl="1"/>
            <a:r>
              <a:rPr lang="en-US" dirty="0" smtClean="0"/>
              <a:t>Liberal comments inside the code</a:t>
            </a:r>
          </a:p>
          <a:p>
            <a:pPr lvl="2"/>
            <a:r>
              <a:rPr lang="en-US" dirty="0" smtClean="0"/>
              <a:t>Great if you keep it up to date</a:t>
            </a:r>
          </a:p>
          <a:p>
            <a:pPr lvl="2"/>
            <a:r>
              <a:rPr lang="en-US" dirty="0" smtClean="0"/>
              <a:t>Easy to understand if you know how to communicate well to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 8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details on Python conventions, please see…</a:t>
            </a:r>
          </a:p>
          <a:p>
            <a:pPr lvl="1"/>
            <a:r>
              <a:rPr lang="en-US" dirty="0" smtClean="0">
                <a:hlinkClick r:id="rId2"/>
              </a:rPr>
              <a:t>http://legacy.python.org/dev/peps/pep-0008/</a:t>
            </a:r>
            <a:endParaRPr lang="en-US" dirty="0" smtClean="0"/>
          </a:p>
          <a:p>
            <a:r>
              <a:rPr lang="en-US" dirty="0" smtClean="0"/>
              <a:t>Other standards…</a:t>
            </a:r>
          </a:p>
          <a:p>
            <a:pPr lvl="1"/>
            <a:r>
              <a:rPr lang="en-US" dirty="0" smtClean="0"/>
              <a:t>Google Python Style Guide  </a:t>
            </a:r>
          </a:p>
          <a:p>
            <a:pPr lvl="2"/>
            <a:r>
              <a:rPr lang="en-US" dirty="0" smtClean="0"/>
              <a:t>For the chromium project </a:t>
            </a:r>
          </a:p>
          <a:p>
            <a:pPr lvl="2"/>
            <a:r>
              <a:rPr lang="en-US" dirty="0" smtClean="0">
                <a:hlinkClick r:id="rId3"/>
              </a:rPr>
              <a:t>http://google-styleguide.googlecode.com/svn/trunk/pyguide.html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4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Standards Guides in </a:t>
            </a:r>
            <a:r>
              <a:rPr lang="en-US" smtClean="0"/>
              <a:t>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MATLAB (</a:t>
            </a:r>
            <a:r>
              <a:rPr lang="en-US" u="sng" dirty="0">
                <a:hlinkClick r:id="rId2"/>
              </a:rPr>
              <a:t>https://sites.google.com/site/matlabstyleguidelines/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Normal Form, C (</a:t>
            </a:r>
            <a:r>
              <a:rPr lang="en-US" u="sng" dirty="0">
                <a:hlinkClick r:id="rId3"/>
              </a:rPr>
              <a:t>http://www.freebsd.org/cgi/man.cgi?query=style&amp;sektion=9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Linux </a:t>
            </a:r>
            <a:r>
              <a:rPr lang="en-US" dirty="0"/>
              <a:t>Kernel Coding Style, C (</a:t>
            </a:r>
            <a:r>
              <a:rPr lang="en-US" u="sng" dirty="0">
                <a:hlinkClick r:id="rId4"/>
              </a:rPr>
              <a:t>https://www.kernel.org/doc/Documentation/CodingStyle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++ Coding Standards By Sutter and </a:t>
            </a:r>
            <a:r>
              <a:rPr lang="en-US" dirty="0" err="1"/>
              <a:t>Alexandrescu</a:t>
            </a:r>
            <a:r>
              <a:rPr lang="en-US" dirty="0"/>
              <a:t> (Book)</a:t>
            </a:r>
            <a:br>
              <a:rPr lang="en-US" dirty="0"/>
            </a:br>
            <a:r>
              <a:rPr lang="en-US" dirty="0"/>
              <a:t>Google's Style guide (</a:t>
            </a:r>
            <a:r>
              <a:rPr lang="en-US" u="sng" dirty="0">
                <a:hlinkClick r:id="rId5"/>
              </a:rPr>
              <a:t>https://code.google.com/p/google-styleguide/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075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and exploring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Pragmatic Programmers by Hunt and Thomas </a:t>
            </a:r>
            <a:endParaRPr lang="en-US" dirty="0" smtClean="0"/>
          </a:p>
          <a:p>
            <a:r>
              <a:rPr lang="en-US" dirty="0" smtClean="0"/>
              <a:t>Code Analysis tools and guides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http://www.pylint.org</a:t>
            </a:r>
            <a:endParaRPr lang="en-US" dirty="0" smtClean="0"/>
          </a:p>
          <a:p>
            <a:pPr lvl="1"/>
            <a:r>
              <a:rPr lang="en-US" dirty="0" smtClean="0"/>
              <a:t>autopep8: </a:t>
            </a:r>
            <a:r>
              <a:rPr lang="en-US" dirty="0" smtClean="0">
                <a:hlinkClick r:id="rId3"/>
              </a:rPr>
              <a:t>https://pypi.python.org/pypi/autopep8</a:t>
            </a:r>
            <a:endParaRPr lang="en-US" dirty="0" smtClean="0"/>
          </a:p>
          <a:p>
            <a:pPr lvl="1"/>
            <a:r>
              <a:rPr lang="en-US" dirty="0" err="1" smtClean="0"/>
              <a:t>pyflakes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https://pypi.python.org/pypi/pyflakes</a:t>
            </a:r>
            <a:endParaRPr lang="en-US" dirty="0" smtClean="0"/>
          </a:p>
          <a:p>
            <a:pPr lvl="1"/>
            <a:r>
              <a:rPr lang="en-US" dirty="0" smtClean="0"/>
              <a:t>Flake8: https://pypi.python.org.pypi/flake8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ychecker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http://pychecker.sourceforge.net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8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coding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the programmer to use a common language and format to communicate to other programmers</a:t>
            </a:r>
          </a:p>
          <a:p>
            <a:pPr lvl="1"/>
            <a:r>
              <a:rPr lang="en-US" dirty="0" smtClean="0"/>
              <a:t>Makes code easier to read</a:t>
            </a:r>
          </a:p>
          <a:p>
            <a:pPr lvl="1"/>
            <a:r>
              <a:rPr lang="en-US" dirty="0" smtClean="0"/>
              <a:t>Makes code easier to understand</a:t>
            </a:r>
          </a:p>
          <a:p>
            <a:r>
              <a:rPr lang="en-US" dirty="0" smtClean="0"/>
              <a:t>Makes code consistent, consistent code is a trait of a skilled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ignore coding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coding convention gets in the way of your work</a:t>
            </a:r>
          </a:p>
          <a:p>
            <a:r>
              <a:rPr lang="en-US" dirty="0" smtClean="0"/>
              <a:t>When you are spending too much time on coding conventions rather than solving the problem</a:t>
            </a:r>
          </a:p>
          <a:p>
            <a:r>
              <a:rPr lang="en-US" dirty="0" smtClean="0"/>
              <a:t>When specific conventions do not fit the architecture of the system you are working in</a:t>
            </a:r>
          </a:p>
          <a:p>
            <a:r>
              <a:rPr lang="en-US" dirty="0" smtClean="0"/>
              <a:t>When your project has discovered a better coding convention that everyone agrees upon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7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would you ignore coding conventions?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When using conventions makes the code less readable.</a:t>
            </a:r>
            <a:endParaRPr lang="en-US" dirty="0"/>
          </a:p>
          <a:p>
            <a:pPr lvl="1"/>
            <a:r>
              <a:rPr lang="en-US" dirty="0"/>
              <a:t>To be consistent with surrounding </a:t>
            </a:r>
            <a:r>
              <a:rPr lang="en-US" dirty="0" smtClean="0"/>
              <a:t>code.</a:t>
            </a:r>
            <a:endParaRPr lang="en-US" dirty="0"/>
          </a:p>
          <a:p>
            <a:pPr lvl="1"/>
            <a:r>
              <a:rPr lang="en-US" dirty="0" smtClean="0"/>
              <a:t>Because you would have to re-write code only to apply coding conventions. (you would want to apply conventions if you have to re-write code for other purposes)</a:t>
            </a:r>
            <a:endParaRPr lang="en-US" dirty="0"/>
          </a:p>
          <a:p>
            <a:pPr lvl="1"/>
            <a:r>
              <a:rPr lang="en-US" dirty="0"/>
              <a:t>When the </a:t>
            </a:r>
            <a:r>
              <a:rPr lang="en-US" dirty="0" smtClean="0"/>
              <a:t>convention breaks code compatible with other Python versions.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when you have doubts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with a senior Software Engineer or Computer Programmer</a:t>
            </a:r>
          </a:p>
          <a:p>
            <a:r>
              <a:rPr lang="en-US" dirty="0" smtClean="0"/>
              <a:t>Check with the architect of the system</a:t>
            </a:r>
          </a:p>
          <a:p>
            <a:r>
              <a:rPr lang="en-US" dirty="0" smtClean="0"/>
              <a:t>If working on an open source project, check the forums or email the owner of the repository for guidance</a:t>
            </a:r>
          </a:p>
          <a:p>
            <a:r>
              <a:rPr lang="en-US" dirty="0" smtClean="0"/>
              <a:t>Take a moment to learn about standards and conventions to ensure you have the tools in your toolbox when you need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 8  (PEP 257 for older versions of python)</a:t>
            </a:r>
          </a:p>
          <a:p>
            <a:pPr lvl="1"/>
            <a:r>
              <a:rPr lang="en-US" dirty="0" smtClean="0"/>
              <a:t>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&lt;</a:t>
            </a:r>
            <a:r>
              <a:rPr lang="en-US" dirty="0" err="1"/>
              <a:t>guido</a:t>
            </a:r>
            <a:r>
              <a:rPr lang="en-US" dirty="0"/>
              <a:t> at python.org&gt;, Barry Warsaw &lt;</a:t>
            </a:r>
            <a:r>
              <a:rPr lang="en-US" dirty="0" err="1"/>
              <a:t>barry</a:t>
            </a:r>
            <a:r>
              <a:rPr lang="en-US" dirty="0"/>
              <a:t> at python.org&gt;, Nick </a:t>
            </a:r>
            <a:r>
              <a:rPr lang="en-US" dirty="0" err="1"/>
              <a:t>Coghlan</a:t>
            </a:r>
            <a:r>
              <a:rPr lang="en-US" dirty="0"/>
              <a:t> &lt;</a:t>
            </a:r>
            <a:r>
              <a:rPr lang="en-US" dirty="0" err="1"/>
              <a:t>ncoghlan</a:t>
            </a:r>
            <a:r>
              <a:rPr lang="en-US" dirty="0"/>
              <a:t> at </a:t>
            </a:r>
            <a:r>
              <a:rPr lang="en-US" dirty="0" smtClean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15769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Indenting code = 4 spaces (no tabs)</a:t>
            </a:r>
          </a:p>
          <a:p>
            <a:r>
              <a:rPr lang="en-US" dirty="0" smtClean="0"/>
              <a:t>Max Line Length  = 79 characters</a:t>
            </a:r>
          </a:p>
          <a:p>
            <a:pPr lvl="1"/>
            <a:r>
              <a:rPr lang="en-US" dirty="0" smtClean="0"/>
              <a:t>Many groups decide against thing convention due to nice monitors that allow for longer lines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56007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5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Methods, and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 level functions and class definitions must be separated by two blank lines.</a:t>
            </a:r>
          </a:p>
          <a:p>
            <a:r>
              <a:rPr lang="en-US" dirty="0" smtClean="0"/>
              <a:t>Method definitions inside a class must be separated by a single blank line.</a:t>
            </a:r>
          </a:p>
          <a:p>
            <a:r>
              <a:rPr lang="en-US" dirty="0" smtClean="0"/>
              <a:t>Imports must be on separate lines.</a:t>
            </a:r>
          </a:p>
          <a:p>
            <a:r>
              <a:rPr lang="en-US" dirty="0" smtClean="0"/>
              <a:t>Imports must be grouped in this order.</a:t>
            </a:r>
          </a:p>
          <a:p>
            <a:pPr lvl="1"/>
            <a:r>
              <a:rPr lang="en-US" dirty="0" smtClean="0"/>
              <a:t>Standard library imports</a:t>
            </a:r>
          </a:p>
          <a:p>
            <a:pPr lvl="1"/>
            <a:r>
              <a:rPr lang="en-US" dirty="0" smtClean="0"/>
              <a:t>Related third party imports</a:t>
            </a:r>
          </a:p>
          <a:p>
            <a:pPr lvl="1"/>
            <a:r>
              <a:rPr lang="en-US" dirty="0" smtClean="0"/>
              <a:t>Local application/library specific imports</a:t>
            </a:r>
          </a:p>
          <a:p>
            <a:r>
              <a:rPr lang="en-US" dirty="0" smtClean="0"/>
              <a:t>Wildcard imports must be avoided.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76600"/>
            <a:ext cx="1609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 patterns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5" y="4419600"/>
            <a:ext cx="454100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5" y="2184400"/>
            <a:ext cx="5191446" cy="113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5" y="3320522"/>
            <a:ext cx="1996545" cy="10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4" y="1261532"/>
            <a:ext cx="4449537" cy="92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200"/>
            <a:ext cx="294132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8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971</Words>
  <Application>Microsoft Macintosh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Conventions and Standards: Examples from Python</vt:lpstr>
      <vt:lpstr>Why use coding conventions</vt:lpstr>
      <vt:lpstr>When to ignore coding conventions</vt:lpstr>
      <vt:lpstr>Why would you ignore coding conventions?</vt:lpstr>
      <vt:lpstr>What to do when you have doubts</vt:lpstr>
      <vt:lpstr>Coding Conventions</vt:lpstr>
      <vt:lpstr>Pep 8</vt:lpstr>
      <vt:lpstr>Functions, Methods, and Imports</vt:lpstr>
      <vt:lpstr>Spacing patterns</vt:lpstr>
      <vt:lpstr>Whitespaces with operators</vt:lpstr>
      <vt:lpstr>Comments</vt:lpstr>
      <vt:lpstr>Pep 8 cont.</vt:lpstr>
      <vt:lpstr>Naming Conventions</vt:lpstr>
      <vt:lpstr>Naming Conventions</vt:lpstr>
      <vt:lpstr>Naming Conventions</vt:lpstr>
      <vt:lpstr>Blurb on documentation</vt:lpstr>
      <vt:lpstr>Pep 8 cont.</vt:lpstr>
      <vt:lpstr>Other Standards Guides in the World</vt:lpstr>
      <vt:lpstr>Further reading and exploring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Conventions and Standards</dc:title>
  <dc:creator>wsg</dc:creator>
  <cp:lastModifiedBy>Helmus, Jonathan J.</cp:lastModifiedBy>
  <cp:revision>49</cp:revision>
  <dcterms:created xsi:type="dcterms:W3CDTF">2014-05-31T12:10:45Z</dcterms:created>
  <dcterms:modified xsi:type="dcterms:W3CDTF">2014-06-05T14:52:17Z</dcterms:modified>
</cp:coreProperties>
</file>