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66" r:id="rId5"/>
    <p:sldId id="267" r:id="rId6"/>
    <p:sldId id="272" r:id="rId7"/>
    <p:sldId id="273" r:id="rId8"/>
    <p:sldId id="268" r:id="rId9"/>
    <p:sldId id="274" r:id="rId10"/>
    <p:sldId id="269" r:id="rId11"/>
    <p:sldId id="275" r:id="rId12"/>
    <p:sldId id="276" r:id="rId13"/>
    <p:sldId id="277" r:id="rId14"/>
    <p:sldId id="278" r:id="rId15"/>
    <p:sldId id="28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348881"/>
            <a:ext cx="10363200" cy="1470025"/>
          </a:xfrm>
          <a:effectLst>
            <a:outerShdw blurRad="50800" dist="38100" dir="2700000" algn="tl" rotWithShape="0">
              <a:prstClr val="black">
                <a:alpha val="40000"/>
              </a:prstClr>
            </a:outerShdw>
          </a:effectLst>
        </p:spPr>
        <p:txBody>
          <a:bodyPr>
            <a:normAutofit/>
          </a:bodyPr>
          <a:lstStyle>
            <a:lvl1pPr>
              <a:defRPr sz="4400">
                <a:solidFill>
                  <a:schemeClr val="bg1">
                    <a:lumMod val="95000"/>
                  </a:schemeClr>
                </a:solidFill>
                <a:effectLst>
                  <a:outerShdw blurRad="50800" dist="38100" algn="l" rotWithShape="0">
                    <a:prstClr val="black">
                      <a:alpha val="40000"/>
                    </a:prstClr>
                  </a:outerShdw>
                </a:effectLst>
              </a:defRPr>
            </a:lvl1pPr>
          </a:lstStyle>
          <a:p>
            <a:r>
              <a:rPr lang="zh-CN" altLang="en-US" dirty="0"/>
              <a:t>单击此处编辑母版标题样式</a:t>
            </a:r>
          </a:p>
        </p:txBody>
      </p:sp>
      <p:sp>
        <p:nvSpPr>
          <p:cNvPr id="3" name="副标题 2"/>
          <p:cNvSpPr>
            <a:spLocks noGrp="1"/>
          </p:cNvSpPr>
          <p:nvPr>
            <p:ph type="subTitle" idx="1" hasCustomPrompt="1"/>
          </p:nvPr>
        </p:nvSpPr>
        <p:spPr>
          <a:xfrm>
            <a:off x="1828800" y="4038285"/>
            <a:ext cx="8534400" cy="1983003"/>
          </a:xfrm>
        </p:spPr>
        <p:txBody>
          <a:bodyPr anchor="ctr" anchorCtr="1">
            <a:noAutofit/>
          </a:bodyPr>
          <a:lstStyle>
            <a:lvl1pPr marL="0" indent="0" algn="ctr">
              <a:lnSpc>
                <a:spcPct val="150000"/>
              </a:lnSpc>
              <a:spcBef>
                <a:spcPts val="0"/>
              </a:spcBef>
              <a:spcAft>
                <a:spcPts val="0"/>
              </a:spcAft>
              <a:buNone/>
              <a:defRPr sz="1800" b="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Reporter</a:t>
            </a:r>
          </a:p>
          <a:p>
            <a:r>
              <a:rPr lang="en-US" altLang="zh-CN" dirty="0"/>
              <a:t>Hangzhou </a:t>
            </a:r>
            <a:r>
              <a:rPr lang="en-US" altLang="zh-CN" dirty="0" err="1"/>
              <a:t>Dianzi</a:t>
            </a:r>
            <a:r>
              <a:rPr lang="en-US" altLang="zh-CN" dirty="0"/>
              <a:t> University</a:t>
            </a:r>
          </a:p>
          <a:p>
            <a:r>
              <a:rPr lang="en-US" altLang="zh-CN" dirty="0"/>
              <a:t>Email: </a:t>
            </a:r>
          </a:p>
          <a:p>
            <a:r>
              <a:rPr lang="en-US" altLang="zh-CN" dirty="0"/>
              <a:t>http://camalab.hdu.edu.cn</a:t>
            </a:r>
            <a:endParaRPr lang="zh-CN" altLang="en-US" dirty="0"/>
          </a:p>
        </p:txBody>
      </p:sp>
      <p:grpSp>
        <p:nvGrpSpPr>
          <p:cNvPr id="6" name="组合 5"/>
          <p:cNvGrpSpPr/>
          <p:nvPr userDrawn="1"/>
        </p:nvGrpSpPr>
        <p:grpSpPr>
          <a:xfrm>
            <a:off x="5683067" y="768738"/>
            <a:ext cx="825867" cy="644038"/>
            <a:chOff x="460342" y="332656"/>
            <a:chExt cx="619400" cy="644038"/>
          </a:xfrm>
        </p:grpSpPr>
        <p:pic>
          <p:nvPicPr>
            <p:cNvPr id="5" name="Picture 2" descr="F:\实验室工作\CAMALAB-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21030" y="332656"/>
              <a:ext cx="498025" cy="4449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60342" y="745862"/>
              <a:ext cx="619400" cy="230832"/>
            </a:xfrm>
            <a:prstGeom prst="rect">
              <a:avLst/>
            </a:prstGeom>
            <a:noFill/>
          </p:spPr>
          <p:txBody>
            <a:bodyPr wrap="none" rtlCol="0">
              <a:spAutoFit/>
            </a:bodyPr>
            <a:lstStyle/>
            <a:p>
              <a:pPr algn="ctr"/>
              <a:r>
                <a:rPr lang="en-US" altLang="zh-CN" sz="900" b="1" dirty="0">
                  <a:latin typeface="Century Schoolbook" pitchFamily="18" charset="0"/>
                  <a:cs typeface="Courier New" pitchFamily="49" charset="0"/>
                </a:rPr>
                <a:t>CAMALAB</a:t>
              </a:r>
              <a:endParaRPr lang="zh-CN" altLang="en-US" sz="900" b="1" dirty="0">
                <a:latin typeface="Century Schoolbook" pitchFamily="18" charset="0"/>
                <a:cs typeface="Courier New" pitchFamily="49" charset="0"/>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pic>
        <p:nvPicPr>
          <p:cNvPr id="7" name="Picture 2" descr="F:\实验室工作\CAMALAB-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83899" y="1052737"/>
            <a:ext cx="1824203" cy="12224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8" name="Picture 2" descr="F:\实验室工作\CAMALAB-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4617" y="332656"/>
            <a:ext cx="664033" cy="444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 name="Picture 2" descr="F:\实验室工作\CAMALAB-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4617" y="332656"/>
            <a:ext cx="664033" cy="444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pic>
        <p:nvPicPr>
          <p:cNvPr id="6" name="Picture 2" descr="F:\实验室工作\CAMALAB-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4617" y="332656"/>
            <a:ext cx="664033" cy="444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562074"/>
          </a:xfrm>
          <a:prstGeom prst="rect">
            <a:avLst/>
          </a:prstGeom>
          <a:solidFill>
            <a:srgbClr val="C00000"/>
          </a:solidFill>
          <a:ln>
            <a:solidFill>
              <a:srgbClr val="C00000"/>
            </a:solidFill>
          </a:ln>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052736"/>
            <a:ext cx="10972800" cy="532859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xStyles>
    <p:titleStyle>
      <a:lvl1pPr algn="ctr" defTabSz="914400" rtl="0" eaLnBrk="1" latinLnBrk="0" hangingPunct="1">
        <a:spcBef>
          <a:spcPct val="0"/>
        </a:spcBef>
        <a:buNone/>
        <a:defRPr sz="3200" b="0" kern="1200">
          <a:solidFill>
            <a:schemeClr val="bg1"/>
          </a:solidFill>
          <a:latin typeface="Bookman Old Style" pitchFamily="18" charset="0"/>
          <a:ea typeface="华文中宋" pitchFamily="2" charset="-122"/>
          <a:cs typeface="+mj-cs"/>
        </a:defRPr>
      </a:lvl1pPr>
    </p:titleStyle>
    <p:bodyStyle>
      <a:lvl1pPr marL="342900" indent="-342900" algn="l" defTabSz="914400" rtl="0" eaLnBrk="1" latinLnBrk="0" hangingPunct="1">
        <a:lnSpc>
          <a:spcPct val="125000"/>
        </a:lnSpc>
        <a:spcBef>
          <a:spcPts val="1200"/>
        </a:spcBef>
        <a:spcAft>
          <a:spcPts val="600"/>
        </a:spcAft>
        <a:buFont typeface="Arial" pitchFamily="34" charset="0"/>
        <a:buChar char="•"/>
        <a:defRPr sz="2800" b="1" kern="1200">
          <a:solidFill>
            <a:srgbClr val="0070C0"/>
          </a:solidFill>
          <a:latin typeface="Bookman Old Style" pitchFamily="18" charset="0"/>
          <a:ea typeface="黑体" pitchFamily="49" charset="-122"/>
          <a:cs typeface="+mn-cs"/>
        </a:defRPr>
      </a:lvl1pPr>
      <a:lvl2pPr marL="742950" indent="-285750" algn="l" defTabSz="914400" rtl="0" eaLnBrk="1" latinLnBrk="0" hangingPunct="1">
        <a:lnSpc>
          <a:spcPct val="125000"/>
        </a:lnSpc>
        <a:spcBef>
          <a:spcPts val="0"/>
        </a:spcBef>
        <a:spcAft>
          <a:spcPts val="600"/>
        </a:spcAft>
        <a:buFont typeface="Arial" pitchFamily="34" charset="0"/>
        <a:buChar char="–"/>
        <a:defRPr sz="2800" kern="1200">
          <a:solidFill>
            <a:schemeClr val="tx1"/>
          </a:solidFill>
          <a:latin typeface="Bookman Old Style" pitchFamily="18" charset="0"/>
          <a:ea typeface="黑体" pitchFamily="49" charset="-122"/>
          <a:cs typeface="+mn-cs"/>
        </a:defRPr>
      </a:lvl2pPr>
      <a:lvl3pPr marL="1143000" indent="-228600" algn="l" defTabSz="914400" rtl="0" eaLnBrk="1" latinLnBrk="0" hangingPunct="1">
        <a:lnSpc>
          <a:spcPct val="125000"/>
        </a:lnSpc>
        <a:spcBef>
          <a:spcPts val="0"/>
        </a:spcBef>
        <a:spcAft>
          <a:spcPts val="600"/>
        </a:spcAft>
        <a:buFont typeface="Arial" pitchFamily="34" charset="0"/>
        <a:buChar char="•"/>
        <a:defRPr sz="2400" kern="1200">
          <a:solidFill>
            <a:schemeClr val="tx1"/>
          </a:solidFill>
          <a:latin typeface="Bookman Old Style" pitchFamily="18" charset="0"/>
          <a:ea typeface="黑体" pitchFamily="49" charset="-122"/>
          <a:cs typeface="+mn-cs"/>
        </a:defRPr>
      </a:lvl3pPr>
      <a:lvl4pPr marL="1600200" indent="-228600" algn="l" defTabSz="914400" rtl="0" eaLnBrk="1" latinLnBrk="0" hangingPunct="1">
        <a:lnSpc>
          <a:spcPct val="125000"/>
        </a:lnSpc>
        <a:spcBef>
          <a:spcPts val="0"/>
        </a:spcBef>
        <a:spcAft>
          <a:spcPts val="600"/>
        </a:spcAft>
        <a:buFont typeface="Arial" pitchFamily="34" charset="0"/>
        <a:buChar char="–"/>
        <a:defRPr sz="2000" kern="1200">
          <a:solidFill>
            <a:schemeClr val="tx1"/>
          </a:solidFill>
          <a:latin typeface="Bookman Old Style" pitchFamily="18" charset="0"/>
          <a:ea typeface="黑体" pitchFamily="49" charset="-122"/>
          <a:cs typeface="+mn-cs"/>
        </a:defRPr>
      </a:lvl4pPr>
      <a:lvl5pPr marL="2057400" indent="-228600" algn="l" defTabSz="914400" rtl="0" eaLnBrk="1" latinLnBrk="0" hangingPunct="1">
        <a:lnSpc>
          <a:spcPct val="125000"/>
        </a:lnSpc>
        <a:spcBef>
          <a:spcPts val="0"/>
        </a:spcBef>
        <a:spcAft>
          <a:spcPts val="600"/>
        </a:spcAft>
        <a:buFont typeface="Arial" pitchFamily="34" charset="0"/>
        <a:buChar char="»"/>
        <a:defRPr sz="2000" kern="1200">
          <a:solidFill>
            <a:schemeClr val="tx1"/>
          </a:solidFill>
          <a:latin typeface="Bookman Old Style" pitchFamily="18" charset="0"/>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spcBef>
                <a:spcPts val="600"/>
              </a:spcBef>
            </a:pPr>
            <a:r>
              <a:rPr lang="en-US" altLang="zh-CN" sz="3200" b="1" dirty="0"/>
              <a:t>Decision Tree</a:t>
            </a:r>
            <a:endParaRPr lang="zh-CN" altLang="en-US" sz="3200" b="1" dirty="0"/>
          </a:p>
        </p:txBody>
      </p:sp>
      <p:sp>
        <p:nvSpPr>
          <p:cNvPr id="3" name="副标题 2"/>
          <p:cNvSpPr>
            <a:spLocks noGrp="1"/>
          </p:cNvSpPr>
          <p:nvPr>
            <p:ph type="subTitle" idx="1"/>
          </p:nvPr>
        </p:nvSpPr>
        <p:spPr/>
        <p:txBody>
          <a:bodyPr/>
          <a:lstStyle/>
          <a:p>
            <a:r>
              <a:rPr lang="en-US" altLang="zh-CN" b="0" dirty="0"/>
              <a:t>Reporter</a:t>
            </a:r>
            <a:r>
              <a:rPr lang="en-US" altLang="zh-CN" b="0"/>
              <a:t>: </a:t>
            </a:r>
            <a:r>
              <a:rPr lang="en-US" altLang="zh-CN"/>
              <a:t>J1mL3e_</a:t>
            </a:r>
            <a:endParaRPr lang="en-US" altLang="zh-CN" b="0" dirty="0"/>
          </a:p>
        </p:txBody>
      </p:sp>
    </p:spTree>
    <p:extLst>
      <p:ext uri="{BB962C8B-B14F-4D97-AF65-F5344CB8AC3E}">
        <p14:creationId xmlns:p14="http://schemas.microsoft.com/office/powerpoint/2010/main" val="920242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C5DC6-9386-40B2-A666-3BAADE1D48BE}"/>
              </a:ext>
            </a:extLst>
          </p:cNvPr>
          <p:cNvSpPr>
            <a:spLocks noGrp="1"/>
          </p:cNvSpPr>
          <p:nvPr>
            <p:ph type="title"/>
          </p:nvPr>
        </p:nvSpPr>
        <p:spPr/>
        <p:txBody>
          <a:bodyPr>
            <a:normAutofit fontScale="90000"/>
          </a:bodyPr>
          <a:lstStyle/>
          <a:p>
            <a:r>
              <a:rPr lang="zh-CN" altLang="en-US" dirty="0"/>
              <a:t>划分选择</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51FAD5B-5D8C-4D31-95CE-4F40ABC0E83F}"/>
                  </a:ext>
                </a:extLst>
              </p:cNvPr>
              <p:cNvSpPr txBox="1"/>
              <p:nvPr/>
            </p:nvSpPr>
            <p:spPr>
              <a:xfrm>
                <a:off x="609600" y="1052736"/>
                <a:ext cx="10972800" cy="1997855"/>
              </a:xfrm>
              <a:prstGeom prst="rect">
                <a:avLst/>
              </a:prstGeom>
              <a:noFill/>
            </p:spPr>
            <p:txBody>
              <a:bodyPr wrap="square" rtlCol="0">
                <a:spAutoFit/>
              </a:bodyPr>
              <a:lstStyle/>
              <a:p>
                <a:r>
                  <a:rPr lang="en-US" altLang="zh-CN" dirty="0"/>
                  <a:t>3. </a:t>
                </a:r>
                <a:r>
                  <a:rPr lang="zh-CN" altLang="en-US" dirty="0"/>
                  <a:t>基尼系数：</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𝐺𝑖𝑛𝑖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=1−</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e>
                          </m:nary>
                        </m:e>
                      </m:nary>
                    </m:oMath>
                  </m:oMathPara>
                </a14:m>
                <a:endParaRPr lang="en-US" altLang="zh-CN" b="0" dirty="0"/>
              </a:p>
              <a:p>
                <a:r>
                  <a:rPr lang="zh-CN" altLang="en-US" dirty="0"/>
                  <a:t>在特征</a:t>
                </a:r>
                <a:r>
                  <a:rPr lang="en-US" altLang="zh-CN" dirty="0"/>
                  <a:t>A</a:t>
                </a:r>
                <a:r>
                  <a:rPr lang="zh-CN" altLang="en-US" dirty="0"/>
                  <a:t>的条件下，集合</a:t>
                </a:r>
                <a:r>
                  <a:rPr lang="en-US" altLang="zh-CN" dirty="0"/>
                  <a:t>D </a:t>
                </a:r>
                <a:r>
                  <a:rPr lang="zh-CN" altLang="en-US" dirty="0"/>
                  <a:t>的基尼系数</a:t>
                </a:r>
                <a:r>
                  <a:rPr lang="en-US" altLang="zh-CN" dirty="0"/>
                  <a:t>:</a:t>
                </a: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𝐺𝑖𝑛𝑖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den>
                      </m:f>
                      <m:r>
                        <a:rPr lang="en-US" altLang="zh-CN" b="0" i="1" smtClean="0">
                          <a:latin typeface="Cambria Math" panose="02040503050406030204" pitchFamily="18" charset="0"/>
                        </a:rPr>
                        <m:t>𝐺𝑖𝑛𝑖</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2</m:t>
                                  </m:r>
                                </m:sub>
                              </m:sSub>
                            </m:e>
                          </m:d>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den>
                      </m:f>
                      <m:r>
                        <a:rPr lang="en-US" altLang="zh-CN" b="0" i="1" smtClean="0">
                          <a:latin typeface="Cambria Math" panose="02040503050406030204" pitchFamily="18" charset="0"/>
                        </a:rPr>
                        <m:t>𝐺𝑖𝑛𝑖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en-US" altLang="zh-CN" dirty="0"/>
              </a:p>
            </p:txBody>
          </p:sp>
        </mc:Choice>
        <mc:Fallback xmlns="">
          <p:sp>
            <p:nvSpPr>
              <p:cNvPr id="4" name="文本框 3">
                <a:extLst>
                  <a:ext uri="{FF2B5EF4-FFF2-40B4-BE49-F238E27FC236}">
                    <a16:creationId xmlns:a16="http://schemas.microsoft.com/office/drawing/2014/main" id="{C51FAD5B-5D8C-4D31-95CE-4F40ABC0E83F}"/>
                  </a:ext>
                </a:extLst>
              </p:cNvPr>
              <p:cNvSpPr txBox="1">
                <a:spLocks noRot="1" noChangeAspect="1" noMove="1" noResize="1" noEditPoints="1" noAdjustHandles="1" noChangeArrowheads="1" noChangeShapeType="1" noTextEdit="1"/>
              </p:cNvSpPr>
              <p:nvPr/>
            </p:nvSpPr>
            <p:spPr>
              <a:xfrm>
                <a:off x="609600" y="1052736"/>
                <a:ext cx="10972800" cy="1997855"/>
              </a:xfrm>
              <a:prstGeom prst="rect">
                <a:avLst/>
              </a:prstGeom>
              <a:blipFill>
                <a:blip r:embed="rId2"/>
                <a:stretch>
                  <a:fillRect l="-444" t="-27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8468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07C99-FC1B-4C5F-9E33-98C2D31F2A9E}"/>
              </a:ext>
            </a:extLst>
          </p:cNvPr>
          <p:cNvSpPr>
            <a:spLocks noGrp="1"/>
          </p:cNvSpPr>
          <p:nvPr>
            <p:ph type="title"/>
          </p:nvPr>
        </p:nvSpPr>
        <p:spPr/>
        <p:txBody>
          <a:bodyPr>
            <a:normAutofit fontScale="90000"/>
          </a:bodyPr>
          <a:lstStyle/>
          <a:p>
            <a:r>
              <a:rPr lang="en-US" altLang="zh-CN" dirty="0"/>
              <a:t>CART</a:t>
            </a:r>
            <a:endParaRPr lang="zh-CN" altLang="en-US" dirty="0"/>
          </a:p>
        </p:txBody>
      </p:sp>
      <p:sp>
        <p:nvSpPr>
          <p:cNvPr id="4" name="文本框 3">
            <a:extLst>
              <a:ext uri="{FF2B5EF4-FFF2-40B4-BE49-F238E27FC236}">
                <a16:creationId xmlns:a16="http://schemas.microsoft.com/office/drawing/2014/main" id="{A1FE3FCB-E349-47E5-B6FA-067C00C6AFF7}"/>
              </a:ext>
            </a:extLst>
          </p:cNvPr>
          <p:cNvSpPr txBox="1"/>
          <p:nvPr/>
        </p:nvSpPr>
        <p:spPr>
          <a:xfrm>
            <a:off x="609600" y="1052736"/>
            <a:ext cx="10972800" cy="2308324"/>
          </a:xfrm>
          <a:prstGeom prst="rect">
            <a:avLst/>
          </a:prstGeom>
          <a:noFill/>
        </p:spPr>
        <p:txBody>
          <a:bodyPr wrap="square" rtlCol="0">
            <a:spAutoFit/>
          </a:bodyPr>
          <a:lstStyle/>
          <a:p>
            <a:r>
              <a:rPr lang="en-US" altLang="zh-CN" dirty="0"/>
              <a:t>CART</a:t>
            </a:r>
            <a:r>
              <a:rPr lang="zh-CN" altLang="en-US" dirty="0"/>
              <a:t>生成算法：</a:t>
            </a:r>
            <a:endParaRPr lang="en-US" altLang="zh-CN" dirty="0"/>
          </a:p>
          <a:p>
            <a:r>
              <a:rPr lang="en-US" altLang="zh-CN" dirty="0"/>
              <a:t>1</a:t>
            </a:r>
            <a:r>
              <a:rPr lang="zh-CN" altLang="en-US" dirty="0"/>
              <a:t>） 对每一个特征</a:t>
            </a:r>
            <a:r>
              <a:rPr lang="en-US" altLang="zh-CN" dirty="0"/>
              <a:t>A</a:t>
            </a:r>
            <a:r>
              <a:rPr lang="zh-CN" altLang="en-US" dirty="0"/>
              <a:t>，对其的每一个值</a:t>
            </a:r>
            <a:r>
              <a:rPr lang="en-US" altLang="zh-CN" dirty="0"/>
              <a:t>a</a:t>
            </a:r>
            <a:r>
              <a:rPr lang="zh-CN" altLang="en-US" dirty="0"/>
              <a:t>，根据样本</a:t>
            </a:r>
            <a:r>
              <a:rPr lang="en-US" altLang="zh-CN" dirty="0"/>
              <a:t>A=a</a:t>
            </a:r>
            <a:r>
              <a:rPr lang="zh-CN" altLang="en-US" dirty="0"/>
              <a:t>的测试为“是”或“否”将</a:t>
            </a:r>
            <a:r>
              <a:rPr lang="en-US" altLang="zh-CN" dirty="0"/>
              <a:t>D</a:t>
            </a:r>
            <a:r>
              <a:rPr lang="zh-CN" altLang="en-US" dirty="0"/>
              <a:t>分割成</a:t>
            </a:r>
            <a:r>
              <a:rPr lang="en-US" altLang="zh-CN" dirty="0"/>
              <a:t>D1</a:t>
            </a:r>
            <a:r>
              <a:rPr lang="zh-CN" altLang="en-US" dirty="0"/>
              <a:t>和</a:t>
            </a:r>
            <a:r>
              <a:rPr lang="en-US" altLang="zh-CN" dirty="0"/>
              <a:t>D2</a:t>
            </a:r>
            <a:r>
              <a:rPr lang="zh-CN" altLang="en-US" dirty="0"/>
              <a:t>，计算</a:t>
            </a:r>
            <a:r>
              <a:rPr lang="en-US" altLang="zh-CN" dirty="0"/>
              <a:t>A=a</a:t>
            </a:r>
            <a:r>
              <a:rPr lang="zh-CN" altLang="en-US" dirty="0"/>
              <a:t>时的基尼指数。</a:t>
            </a:r>
            <a:endParaRPr lang="en-US" altLang="zh-CN" dirty="0"/>
          </a:p>
          <a:p>
            <a:r>
              <a:rPr lang="en-US" altLang="zh-CN" dirty="0"/>
              <a:t>2</a:t>
            </a:r>
            <a:r>
              <a:rPr lang="zh-CN" altLang="en-US" dirty="0"/>
              <a:t>）在所有可能生成的特征</a:t>
            </a:r>
            <a:r>
              <a:rPr lang="en-US" altLang="zh-CN" dirty="0"/>
              <a:t>A</a:t>
            </a:r>
            <a:r>
              <a:rPr lang="zh-CN" altLang="en-US" dirty="0"/>
              <a:t>以及它们所有可能的切分点</a:t>
            </a:r>
            <a:r>
              <a:rPr lang="en-US" altLang="zh-CN" dirty="0"/>
              <a:t>a</a:t>
            </a:r>
            <a:r>
              <a:rPr lang="zh-CN" altLang="en-US" dirty="0"/>
              <a:t>中，选择基尼指数最小的特征及其对应的切分点作为最优特征与最优切分点。根据特征分配到两个子结点中。</a:t>
            </a:r>
            <a:endParaRPr lang="en-US" altLang="zh-CN" dirty="0"/>
          </a:p>
          <a:p>
            <a:r>
              <a:rPr lang="en-US" altLang="zh-CN" dirty="0"/>
              <a:t>3</a:t>
            </a:r>
            <a:r>
              <a:rPr lang="zh-CN" altLang="en-US" dirty="0"/>
              <a:t>）对两个子结点重复调用</a:t>
            </a:r>
            <a:r>
              <a:rPr lang="en-US" altLang="zh-CN" dirty="0"/>
              <a:t>(1),(2)</a:t>
            </a:r>
            <a:r>
              <a:rPr lang="zh-CN" altLang="en-US" dirty="0"/>
              <a:t>，直至满足停止条件。停止条件：结点中样本个数小于预定阈值，或样本集的基尼指数小于预定阈值（样本基本同类），或没有更多特征。</a:t>
            </a:r>
            <a:endParaRPr lang="en-US" altLang="zh-CN" dirty="0"/>
          </a:p>
          <a:p>
            <a:r>
              <a:rPr lang="en-US" altLang="zh-CN" dirty="0"/>
              <a:t>4</a:t>
            </a:r>
            <a:r>
              <a:rPr lang="zh-CN" altLang="en-US" dirty="0"/>
              <a:t>）生成</a:t>
            </a:r>
            <a:r>
              <a:rPr lang="en-US" altLang="zh-CN" dirty="0"/>
              <a:t>CART</a:t>
            </a:r>
            <a:r>
              <a:rPr lang="zh-CN" altLang="en-US" dirty="0"/>
              <a:t>决策树</a:t>
            </a:r>
            <a:endParaRPr lang="en-US" altLang="zh-CN" dirty="0"/>
          </a:p>
        </p:txBody>
      </p:sp>
    </p:spTree>
    <p:extLst>
      <p:ext uri="{BB962C8B-B14F-4D97-AF65-F5344CB8AC3E}">
        <p14:creationId xmlns:p14="http://schemas.microsoft.com/office/powerpoint/2010/main" val="1978354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3A67B-A153-4EE7-A01A-C0AA978FB75C}"/>
              </a:ext>
            </a:extLst>
          </p:cNvPr>
          <p:cNvSpPr>
            <a:spLocks noGrp="1"/>
          </p:cNvSpPr>
          <p:nvPr>
            <p:ph type="title"/>
          </p:nvPr>
        </p:nvSpPr>
        <p:spPr/>
        <p:txBody>
          <a:bodyPr>
            <a:normAutofit fontScale="90000"/>
          </a:bodyPr>
          <a:lstStyle/>
          <a:p>
            <a:r>
              <a:rPr lang="en-US" altLang="zh-CN" dirty="0"/>
              <a:t>CART</a:t>
            </a:r>
            <a:endParaRPr lang="zh-CN" altLang="en-US" dirty="0"/>
          </a:p>
        </p:txBody>
      </p:sp>
      <p:graphicFrame>
        <p:nvGraphicFramePr>
          <p:cNvPr id="4" name="内容占位符 3">
            <a:extLst>
              <a:ext uri="{FF2B5EF4-FFF2-40B4-BE49-F238E27FC236}">
                <a16:creationId xmlns:a16="http://schemas.microsoft.com/office/drawing/2014/main" id="{5B2A2DE1-213D-44E4-B64E-CD9A98362C7A}"/>
              </a:ext>
            </a:extLst>
          </p:cNvPr>
          <p:cNvGraphicFramePr>
            <a:graphicFrameLocks noGrp="1"/>
          </p:cNvGraphicFramePr>
          <p:nvPr>
            <p:ph idx="1"/>
            <p:extLst>
              <p:ext uri="{D42A27DB-BD31-4B8C-83A1-F6EECF244321}">
                <p14:modId xmlns:p14="http://schemas.microsoft.com/office/powerpoint/2010/main" val="274292695"/>
              </p:ext>
            </p:extLst>
          </p:nvPr>
        </p:nvGraphicFramePr>
        <p:xfrm>
          <a:off x="590857" y="908720"/>
          <a:ext cx="4713055" cy="5852160"/>
        </p:xfrm>
        <a:graphic>
          <a:graphicData uri="http://schemas.openxmlformats.org/drawingml/2006/table">
            <a:tbl>
              <a:tblPr firstRow="1" bandRow="1">
                <a:tableStyleId>{5C22544A-7EE6-4342-B048-85BDC9FD1C3A}</a:tableStyleId>
              </a:tblPr>
              <a:tblGrid>
                <a:gridCol w="514900">
                  <a:extLst>
                    <a:ext uri="{9D8B030D-6E8A-4147-A177-3AD203B41FA5}">
                      <a16:colId xmlns:a16="http://schemas.microsoft.com/office/drawing/2014/main" val="347144563"/>
                    </a:ext>
                  </a:extLst>
                </a:gridCol>
                <a:gridCol w="720080">
                  <a:extLst>
                    <a:ext uri="{9D8B030D-6E8A-4147-A177-3AD203B41FA5}">
                      <a16:colId xmlns:a16="http://schemas.microsoft.com/office/drawing/2014/main" val="1777165848"/>
                    </a:ext>
                  </a:extLst>
                </a:gridCol>
                <a:gridCol w="723028">
                  <a:extLst>
                    <a:ext uri="{9D8B030D-6E8A-4147-A177-3AD203B41FA5}">
                      <a16:colId xmlns:a16="http://schemas.microsoft.com/office/drawing/2014/main" val="1163558706"/>
                    </a:ext>
                  </a:extLst>
                </a:gridCol>
                <a:gridCol w="792088">
                  <a:extLst>
                    <a:ext uri="{9D8B030D-6E8A-4147-A177-3AD203B41FA5}">
                      <a16:colId xmlns:a16="http://schemas.microsoft.com/office/drawing/2014/main" val="2616788061"/>
                    </a:ext>
                  </a:extLst>
                </a:gridCol>
                <a:gridCol w="1224136">
                  <a:extLst>
                    <a:ext uri="{9D8B030D-6E8A-4147-A177-3AD203B41FA5}">
                      <a16:colId xmlns:a16="http://schemas.microsoft.com/office/drawing/2014/main" val="1462084446"/>
                    </a:ext>
                  </a:extLst>
                </a:gridCol>
                <a:gridCol w="738823">
                  <a:extLst>
                    <a:ext uri="{9D8B030D-6E8A-4147-A177-3AD203B41FA5}">
                      <a16:colId xmlns:a16="http://schemas.microsoft.com/office/drawing/2014/main" val="3370525571"/>
                    </a:ext>
                  </a:extLst>
                </a:gridCol>
              </a:tblGrid>
              <a:tr h="324000">
                <a:tc>
                  <a:txBody>
                    <a:bodyPr/>
                    <a:lstStyle/>
                    <a:p>
                      <a:r>
                        <a:rPr lang="en-US" altLang="zh-CN" dirty="0"/>
                        <a:t>ID</a:t>
                      </a:r>
                      <a:endParaRPr lang="zh-CN" altLang="en-US" dirty="0"/>
                    </a:p>
                  </a:txBody>
                  <a:tcPr/>
                </a:tc>
                <a:tc>
                  <a:txBody>
                    <a:bodyPr/>
                    <a:lstStyle/>
                    <a:p>
                      <a:r>
                        <a:rPr lang="zh-CN" altLang="en-US" dirty="0"/>
                        <a:t>年龄</a:t>
                      </a:r>
                    </a:p>
                  </a:txBody>
                  <a:tcPr/>
                </a:tc>
                <a:tc>
                  <a:txBody>
                    <a:bodyPr/>
                    <a:lstStyle/>
                    <a:p>
                      <a:r>
                        <a:rPr lang="zh-CN" altLang="en-US" dirty="0"/>
                        <a:t>工作</a:t>
                      </a:r>
                    </a:p>
                  </a:txBody>
                  <a:tcPr/>
                </a:tc>
                <a:tc>
                  <a:txBody>
                    <a:bodyPr/>
                    <a:lstStyle/>
                    <a:p>
                      <a:r>
                        <a:rPr lang="zh-CN" altLang="en-US" dirty="0"/>
                        <a:t>有房</a:t>
                      </a:r>
                    </a:p>
                  </a:txBody>
                  <a:tcPr/>
                </a:tc>
                <a:tc>
                  <a:txBody>
                    <a:bodyPr/>
                    <a:lstStyle/>
                    <a:p>
                      <a:r>
                        <a:rPr lang="zh-CN" altLang="en-US" dirty="0"/>
                        <a:t>信贷情况</a:t>
                      </a:r>
                    </a:p>
                  </a:txBody>
                  <a:tcPr/>
                </a:tc>
                <a:tc>
                  <a:txBody>
                    <a:bodyPr/>
                    <a:lstStyle/>
                    <a:p>
                      <a:r>
                        <a:rPr lang="zh-CN" altLang="en-US" dirty="0"/>
                        <a:t>类别</a:t>
                      </a:r>
                    </a:p>
                  </a:txBody>
                  <a:tcPr/>
                </a:tc>
                <a:extLst>
                  <a:ext uri="{0D108BD9-81ED-4DB2-BD59-A6C34878D82A}">
                    <a16:rowId xmlns:a16="http://schemas.microsoft.com/office/drawing/2014/main" val="2187075"/>
                  </a:ext>
                </a:extLst>
              </a:tr>
              <a:tr h="324000">
                <a:tc>
                  <a:txBody>
                    <a:bodyPr/>
                    <a:lstStyle/>
                    <a:p>
                      <a:r>
                        <a:rPr lang="en-US" altLang="zh-CN" dirty="0"/>
                        <a:t>1</a:t>
                      </a:r>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2393830101"/>
                  </a:ext>
                </a:extLst>
              </a:tr>
              <a:tr h="324000">
                <a:tc>
                  <a:txBody>
                    <a:bodyPr/>
                    <a:lstStyle/>
                    <a:p>
                      <a:r>
                        <a:rPr lang="en-US" altLang="zh-CN" dirty="0"/>
                        <a:t>2</a:t>
                      </a:r>
                      <a:endParaRPr lang="zh-CN" altLang="en-US" dirty="0"/>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 </a:t>
                      </a:r>
                    </a:p>
                  </a:txBody>
                  <a:tcPr/>
                </a:tc>
                <a:tc>
                  <a:txBody>
                    <a:bodyPr/>
                    <a:lstStyle/>
                    <a:p>
                      <a:r>
                        <a:rPr lang="zh-CN" altLang="en-US" dirty="0"/>
                        <a:t>好 </a:t>
                      </a:r>
                    </a:p>
                  </a:txBody>
                  <a:tcPr/>
                </a:tc>
                <a:tc>
                  <a:txBody>
                    <a:bodyPr/>
                    <a:lstStyle/>
                    <a:p>
                      <a:r>
                        <a:rPr lang="zh-CN" altLang="en-US" dirty="0"/>
                        <a:t>否</a:t>
                      </a:r>
                    </a:p>
                  </a:txBody>
                  <a:tcPr/>
                </a:tc>
                <a:extLst>
                  <a:ext uri="{0D108BD9-81ED-4DB2-BD59-A6C34878D82A}">
                    <a16:rowId xmlns:a16="http://schemas.microsoft.com/office/drawing/2014/main" val="1754059633"/>
                  </a:ext>
                </a:extLst>
              </a:tr>
              <a:tr h="324000">
                <a:tc>
                  <a:txBody>
                    <a:bodyPr/>
                    <a:lstStyle/>
                    <a:p>
                      <a:r>
                        <a:rPr lang="en-US" altLang="zh-CN" dirty="0"/>
                        <a:t>3</a:t>
                      </a:r>
                      <a:endParaRPr lang="zh-CN" altLang="en-US" dirty="0"/>
                    </a:p>
                  </a:txBody>
                  <a:tcPr/>
                </a:tc>
                <a:tc>
                  <a:txBody>
                    <a:bodyPr/>
                    <a:lstStyle/>
                    <a:p>
                      <a:r>
                        <a:rPr lang="zh-CN" altLang="en-US" dirty="0"/>
                        <a:t>青年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2573685484"/>
                  </a:ext>
                </a:extLst>
              </a:tr>
              <a:tr h="324000">
                <a:tc>
                  <a:txBody>
                    <a:bodyPr/>
                    <a:lstStyle/>
                    <a:p>
                      <a:r>
                        <a:rPr lang="en-US" altLang="zh-CN" dirty="0"/>
                        <a:t>4</a:t>
                      </a:r>
                      <a:endParaRPr lang="zh-CN" altLang="en-US" dirty="0"/>
                    </a:p>
                  </a:txBody>
                  <a:tcPr/>
                </a:tc>
                <a:tc>
                  <a:txBody>
                    <a:bodyPr/>
                    <a:lstStyle/>
                    <a:p>
                      <a:r>
                        <a:rPr lang="zh-CN" altLang="en-US" dirty="0"/>
                        <a:t>青年</a:t>
                      </a:r>
                    </a:p>
                  </a:txBody>
                  <a:tcPr/>
                </a:tc>
                <a:tc>
                  <a:txBody>
                    <a:bodyPr/>
                    <a:lstStyle/>
                    <a:p>
                      <a:r>
                        <a:rPr lang="zh-CN" altLang="en-US" dirty="0"/>
                        <a:t>是</a:t>
                      </a:r>
                    </a:p>
                  </a:txBody>
                  <a:tcPr/>
                </a:tc>
                <a:tc>
                  <a:txBody>
                    <a:bodyPr/>
                    <a:lstStyle/>
                    <a:p>
                      <a:r>
                        <a:rPr lang="zh-CN" altLang="en-US" dirty="0"/>
                        <a:t>是</a:t>
                      </a:r>
                    </a:p>
                  </a:txBody>
                  <a:tcPr/>
                </a:tc>
                <a:tc>
                  <a:txBody>
                    <a:bodyPr/>
                    <a:lstStyle/>
                    <a:p>
                      <a:r>
                        <a:rPr lang="zh-CN" altLang="en-US" dirty="0"/>
                        <a:t>一般</a:t>
                      </a:r>
                    </a:p>
                  </a:txBody>
                  <a:tcPr/>
                </a:tc>
                <a:tc>
                  <a:txBody>
                    <a:bodyPr/>
                    <a:lstStyle/>
                    <a:p>
                      <a:r>
                        <a:rPr lang="zh-CN" altLang="en-US" dirty="0"/>
                        <a:t>是</a:t>
                      </a:r>
                    </a:p>
                  </a:txBody>
                  <a:tcPr/>
                </a:tc>
                <a:extLst>
                  <a:ext uri="{0D108BD9-81ED-4DB2-BD59-A6C34878D82A}">
                    <a16:rowId xmlns:a16="http://schemas.microsoft.com/office/drawing/2014/main" val="3310176373"/>
                  </a:ext>
                </a:extLst>
              </a:tr>
              <a:tr h="324000">
                <a:tc>
                  <a:txBody>
                    <a:bodyPr/>
                    <a:lstStyle/>
                    <a:p>
                      <a:r>
                        <a:rPr lang="en-US" altLang="zh-CN" dirty="0"/>
                        <a:t>5</a:t>
                      </a:r>
                      <a:endParaRPr lang="zh-CN" altLang="en-US" dirty="0"/>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363782592"/>
                  </a:ext>
                </a:extLst>
              </a:tr>
              <a:tr h="324000">
                <a:tc>
                  <a:txBody>
                    <a:bodyPr/>
                    <a:lstStyle/>
                    <a:p>
                      <a:r>
                        <a:rPr lang="en-US" altLang="zh-CN" dirty="0"/>
                        <a:t>6</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067555136"/>
                  </a:ext>
                </a:extLst>
              </a:tr>
              <a:tr h="324000">
                <a:tc>
                  <a:txBody>
                    <a:bodyPr/>
                    <a:lstStyle/>
                    <a:p>
                      <a:r>
                        <a:rPr lang="en-US" altLang="zh-CN" dirty="0"/>
                        <a:t>7</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否</a:t>
                      </a:r>
                    </a:p>
                  </a:txBody>
                  <a:tcPr/>
                </a:tc>
                <a:extLst>
                  <a:ext uri="{0D108BD9-81ED-4DB2-BD59-A6C34878D82A}">
                    <a16:rowId xmlns:a16="http://schemas.microsoft.com/office/drawing/2014/main" val="1165758690"/>
                  </a:ext>
                </a:extLst>
              </a:tr>
              <a:tr h="324000">
                <a:tc>
                  <a:txBody>
                    <a:bodyPr/>
                    <a:lstStyle/>
                    <a:p>
                      <a:r>
                        <a:rPr lang="en-US" altLang="zh-CN" dirty="0"/>
                        <a:t>8</a:t>
                      </a:r>
                      <a:endParaRPr lang="zh-CN" altLang="en-US" dirty="0"/>
                    </a:p>
                  </a:txBody>
                  <a:tcPr/>
                </a:tc>
                <a:tc>
                  <a:txBody>
                    <a:bodyPr/>
                    <a:lstStyle/>
                    <a:p>
                      <a:r>
                        <a:rPr lang="zh-CN" altLang="en-US" dirty="0"/>
                        <a:t>中年</a:t>
                      </a:r>
                    </a:p>
                  </a:txBody>
                  <a:tcPr/>
                </a:tc>
                <a:tc>
                  <a:txBody>
                    <a:bodyPr/>
                    <a:lstStyle/>
                    <a:p>
                      <a:r>
                        <a:rPr lang="zh-CN" altLang="en-US" dirty="0"/>
                        <a:t>是</a:t>
                      </a:r>
                    </a:p>
                  </a:txBody>
                  <a:tcPr/>
                </a:tc>
                <a:tc>
                  <a:txBody>
                    <a:bodyPr/>
                    <a:lstStyle/>
                    <a:p>
                      <a:r>
                        <a:rPr lang="zh-CN" altLang="en-US" dirty="0"/>
                        <a:t>是</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975294558"/>
                  </a:ext>
                </a:extLst>
              </a:tr>
              <a:tr h="324000">
                <a:tc>
                  <a:txBody>
                    <a:bodyPr/>
                    <a:lstStyle/>
                    <a:p>
                      <a:r>
                        <a:rPr lang="en-US" altLang="zh-CN" dirty="0"/>
                        <a:t>9</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663095979"/>
                  </a:ext>
                </a:extLst>
              </a:tr>
              <a:tr h="324000">
                <a:tc>
                  <a:txBody>
                    <a:bodyPr/>
                    <a:lstStyle/>
                    <a:p>
                      <a:r>
                        <a:rPr lang="en-US" altLang="zh-CN" dirty="0"/>
                        <a:t>10</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116314033"/>
                  </a:ext>
                </a:extLst>
              </a:tr>
              <a:tr h="324000">
                <a:tc>
                  <a:txBody>
                    <a:bodyPr/>
                    <a:lstStyle/>
                    <a:p>
                      <a:r>
                        <a:rPr lang="en-US" altLang="zh-CN" dirty="0"/>
                        <a:t>11</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4259767468"/>
                  </a:ext>
                </a:extLst>
              </a:tr>
              <a:tr h="324000">
                <a:tc>
                  <a:txBody>
                    <a:bodyPr/>
                    <a:lstStyle/>
                    <a:p>
                      <a:r>
                        <a:rPr lang="en-US" altLang="zh-CN" dirty="0"/>
                        <a:t>12</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647238134"/>
                  </a:ext>
                </a:extLst>
              </a:tr>
              <a:tr h="324000">
                <a:tc>
                  <a:txBody>
                    <a:bodyPr/>
                    <a:lstStyle/>
                    <a:p>
                      <a:r>
                        <a:rPr lang="en-US" altLang="zh-CN" dirty="0"/>
                        <a:t>13</a:t>
                      </a:r>
                      <a:endParaRPr lang="zh-CN" altLang="en-US" dirty="0"/>
                    </a:p>
                  </a:txBody>
                  <a:tcPr/>
                </a:tc>
                <a:tc>
                  <a:txBody>
                    <a:bodyPr/>
                    <a:lstStyle/>
                    <a:p>
                      <a:r>
                        <a:rPr lang="zh-CN" altLang="en-US" dirty="0"/>
                        <a:t>老年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273711359"/>
                  </a:ext>
                </a:extLst>
              </a:tr>
              <a:tr h="324000">
                <a:tc>
                  <a:txBody>
                    <a:bodyPr/>
                    <a:lstStyle/>
                    <a:p>
                      <a:r>
                        <a:rPr lang="en-US" altLang="zh-CN" dirty="0"/>
                        <a:t>14</a:t>
                      </a:r>
                      <a:endParaRPr lang="zh-CN" altLang="en-US" dirty="0"/>
                    </a:p>
                  </a:txBody>
                  <a:tcPr/>
                </a:tc>
                <a:tc>
                  <a:txBody>
                    <a:bodyPr/>
                    <a:lstStyle/>
                    <a:p>
                      <a:r>
                        <a:rPr lang="zh-CN" altLang="en-US" dirty="0"/>
                        <a:t>老年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083844636"/>
                  </a:ext>
                </a:extLst>
              </a:tr>
              <a:tr h="324000">
                <a:tc>
                  <a:txBody>
                    <a:bodyPr/>
                    <a:lstStyle/>
                    <a:p>
                      <a:r>
                        <a:rPr lang="en-US" altLang="zh-CN" dirty="0"/>
                        <a:t>15</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578012451"/>
                  </a:ext>
                </a:extLst>
              </a:tr>
            </a:tbl>
          </a:graphicData>
        </a:graphic>
      </p:graphicFrame>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C3DA6C3-3847-48EF-8428-D73ADE570134}"/>
                  </a:ext>
                </a:extLst>
              </p:cNvPr>
              <p:cNvSpPr txBox="1"/>
              <p:nvPr/>
            </p:nvSpPr>
            <p:spPr>
              <a:xfrm>
                <a:off x="5519936" y="1052736"/>
                <a:ext cx="6062464" cy="4410759"/>
              </a:xfrm>
              <a:prstGeom prst="rect">
                <a:avLst/>
              </a:prstGeom>
              <a:noFill/>
            </p:spPr>
            <p:txBody>
              <a:bodyPr wrap="square" rtlCol="0">
                <a:spAutoFit/>
              </a:bodyPr>
              <a:lstStyle/>
              <a:p>
                <a:r>
                  <a:rPr lang="zh-CN" altLang="en-US" dirty="0"/>
                  <a:t>特征</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oMath>
                </a14:m>
                <a:r>
                  <a:rPr lang="zh-CN" altLang="en-US" dirty="0"/>
                  <a:t>的基尼指数：</a:t>
                </a:r>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𝐺𝑖𝑛𝑖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m:t>
                          </m:r>
                        </m:num>
                        <m:den>
                          <m:r>
                            <a:rPr lang="en-US" altLang="zh-CN" b="0" i="1" smtClean="0">
                              <a:latin typeface="Cambria Math" panose="02040503050406030204" pitchFamily="18" charset="0"/>
                            </a:rPr>
                            <m:t>15</m:t>
                          </m:r>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5</m:t>
                                      </m:r>
                                    </m:den>
                                  </m:f>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5</m:t>
                                      </m:r>
                                    </m:den>
                                  </m:f>
                                </m:e>
                              </m:d>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10</m:t>
                          </m:r>
                        </m:num>
                        <m:den>
                          <m:r>
                            <a:rPr lang="en-US" altLang="zh-CN" b="0" i="1" smtClean="0">
                              <a:latin typeface="Cambria Math" panose="02040503050406030204" pitchFamily="18" charset="0"/>
                            </a:rPr>
                            <m:t>15</m:t>
                          </m:r>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7</m:t>
                                      </m:r>
                                    </m:num>
                                    <m:den>
                                      <m:r>
                                        <a:rPr lang="en-US" altLang="zh-CN" b="0" i="1" smtClean="0">
                                          <a:latin typeface="Cambria Math" panose="02040503050406030204" pitchFamily="18" charset="0"/>
                                        </a:rPr>
                                        <m:t>10</m:t>
                                      </m:r>
                                    </m:den>
                                  </m:f>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10</m:t>
                                      </m:r>
                                    </m:den>
                                  </m:f>
                                </m:e>
                              </m:d>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=0.44</m:t>
                      </m:r>
                    </m:oMath>
                  </m:oMathPara>
                </a14:m>
                <a:endParaRPr lang="en-US" altLang="zh-CN" b="0" i="1" dirty="0">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𝐺𝑖𝑛𝑖</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sub>
                        </m:sSub>
                        <m:r>
                          <a:rPr lang="en-US" altLang="zh-CN" b="0" i="1" smtClean="0">
                            <a:latin typeface="Cambria Math" panose="02040503050406030204" pitchFamily="18" charset="0"/>
                          </a:rPr>
                          <m:t>=2</m:t>
                        </m:r>
                      </m:e>
                    </m:d>
                    <m:r>
                      <a:rPr lang="en-US" altLang="zh-CN" b="0" i="1" smtClean="0">
                        <a:latin typeface="Cambria Math" panose="02040503050406030204" pitchFamily="18" charset="0"/>
                      </a:rPr>
                      <m:t>=0.48</m:t>
                    </m:r>
                  </m:oMath>
                </a14:m>
                <a:r>
                  <a:rPr lang="en-US" altLang="zh-CN" b="0" dirty="0"/>
                  <a:t> </a:t>
                </a:r>
              </a:p>
              <a:p>
                <a14:m>
                  <m:oMath xmlns:m="http://schemas.openxmlformats.org/officeDocument/2006/math">
                    <m:r>
                      <a:rPr lang="en-US" altLang="zh-CN" i="1">
                        <a:latin typeface="Cambria Math" panose="02040503050406030204" pitchFamily="18" charset="0"/>
                      </a:rPr>
                      <m:t>𝐺𝑖𝑛𝑖</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sub>
                        </m:sSub>
                        <m:r>
                          <a:rPr lang="en-US" altLang="zh-CN" b="0" i="1" smtClean="0">
                            <a:latin typeface="Cambria Math" panose="02040503050406030204" pitchFamily="18" charset="0"/>
                          </a:rPr>
                          <m:t>=3</m:t>
                        </m:r>
                      </m:e>
                    </m:d>
                    <m:r>
                      <a:rPr lang="en-US" altLang="zh-CN" b="0" i="1" smtClean="0">
                        <a:latin typeface="Cambria Math" panose="02040503050406030204" pitchFamily="18" charset="0"/>
                      </a:rPr>
                      <m:t>=0.44</m:t>
                    </m:r>
                  </m:oMath>
                </a14:m>
                <a:r>
                  <a:rPr lang="en-US" altLang="zh-CN" b="0" dirty="0"/>
                  <a:t> </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𝐺𝑖𝑛𝑖</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𝐴</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=1</m:t>
                          </m:r>
                        </m:e>
                      </m:d>
                      <m:r>
                        <a:rPr lang="en-US" altLang="zh-CN" b="0" i="1" smtClean="0">
                          <a:latin typeface="Cambria Math" panose="02040503050406030204" pitchFamily="18" charset="0"/>
                        </a:rPr>
                        <m:t>=0.32</m:t>
                      </m:r>
                    </m:oMath>
                  </m:oMathPara>
                </a14:m>
                <a:endParaRPr lang="en-US" altLang="zh-CN" b="0" dirty="0"/>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𝐺𝑖𝑛𝑖</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b="0" i="1" smtClean="0">
                                  <a:latin typeface="Cambria Math" panose="02040503050406030204" pitchFamily="18" charset="0"/>
                                </a:rPr>
                                <m:t>3</m:t>
                              </m:r>
                            </m:sub>
                          </m:sSub>
                          <m:r>
                            <a:rPr lang="en-US" altLang="zh-CN" i="1">
                              <a:latin typeface="Cambria Math" panose="02040503050406030204" pitchFamily="18" charset="0"/>
                            </a:rPr>
                            <m:t>=1</m:t>
                          </m:r>
                        </m:e>
                      </m:d>
                      <m:r>
                        <a:rPr lang="en-US" altLang="zh-CN" i="1">
                          <a:latin typeface="Cambria Math" panose="02040503050406030204" pitchFamily="18" charset="0"/>
                        </a:rPr>
                        <m:t>=0.</m:t>
                      </m:r>
                      <m:r>
                        <a:rPr lang="en-US" altLang="zh-CN" b="0" i="1" smtClean="0">
                          <a:latin typeface="Cambria Math" panose="02040503050406030204" pitchFamily="18" charset="0"/>
                        </a:rPr>
                        <m:t>27</m:t>
                      </m:r>
                    </m:oMath>
                  </m:oMathPara>
                </a14:m>
                <a:endParaRPr lang="en-US" altLang="zh-CN" b="0" dirty="0"/>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𝐺𝑖𝑛𝑖</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b="0" i="1" smtClean="0">
                                  <a:latin typeface="Cambria Math" panose="02040503050406030204" pitchFamily="18" charset="0"/>
                                </a:rPr>
                                <m:t>4</m:t>
                              </m:r>
                            </m:sub>
                          </m:sSub>
                          <m:r>
                            <a:rPr lang="en-US" altLang="zh-CN" i="1">
                              <a:latin typeface="Cambria Math" panose="02040503050406030204" pitchFamily="18" charset="0"/>
                            </a:rPr>
                            <m:t>=1</m:t>
                          </m:r>
                        </m:e>
                      </m:d>
                      <m:r>
                        <a:rPr lang="en-US" altLang="zh-CN" i="1">
                          <a:latin typeface="Cambria Math" panose="02040503050406030204" pitchFamily="18" charset="0"/>
                        </a:rPr>
                        <m:t>=0.3</m:t>
                      </m:r>
                      <m:r>
                        <a:rPr lang="en-US" altLang="zh-CN" b="0" i="1" smtClean="0">
                          <a:latin typeface="Cambria Math" panose="02040503050406030204" pitchFamily="18" charset="0"/>
                        </a:rPr>
                        <m:t>6</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𝐺𝑖𝑛𝑖</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b="0" i="1" smtClean="0">
                                  <a:latin typeface="Cambria Math" panose="02040503050406030204" pitchFamily="18" charset="0"/>
                                </a:rPr>
                                <m:t>4</m:t>
                              </m:r>
                            </m:sub>
                          </m:sSub>
                          <m:r>
                            <a:rPr lang="en-US" altLang="zh-CN" i="1">
                              <a:latin typeface="Cambria Math" panose="02040503050406030204" pitchFamily="18" charset="0"/>
                            </a:rPr>
                            <m:t>=</m:t>
                          </m:r>
                          <m:r>
                            <a:rPr lang="en-US" altLang="zh-CN" b="0" i="1" smtClean="0">
                              <a:latin typeface="Cambria Math" panose="02040503050406030204" pitchFamily="18" charset="0"/>
                            </a:rPr>
                            <m:t>2</m:t>
                          </m:r>
                        </m:e>
                      </m:d>
                      <m:r>
                        <a:rPr lang="en-US" altLang="zh-CN" i="1">
                          <a:latin typeface="Cambria Math" panose="02040503050406030204" pitchFamily="18" charset="0"/>
                        </a:rPr>
                        <m:t>=0.</m:t>
                      </m:r>
                      <m:r>
                        <a:rPr lang="en-US" altLang="zh-CN" b="0" i="1" smtClean="0">
                          <a:latin typeface="Cambria Math" panose="02040503050406030204" pitchFamily="18" charset="0"/>
                        </a:rPr>
                        <m:t>47</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𝐺𝑖𝑛𝑖</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b="0" i="1" smtClean="0">
                                  <a:latin typeface="Cambria Math" panose="02040503050406030204" pitchFamily="18" charset="0"/>
                                </a:rPr>
                                <m:t>4</m:t>
                              </m:r>
                            </m:sub>
                          </m:sSub>
                          <m:r>
                            <a:rPr lang="en-US" altLang="zh-CN" i="1">
                              <a:latin typeface="Cambria Math" panose="02040503050406030204" pitchFamily="18" charset="0"/>
                            </a:rPr>
                            <m:t>=</m:t>
                          </m:r>
                          <m:r>
                            <a:rPr lang="en-US" altLang="zh-CN" b="0" i="1" smtClean="0">
                              <a:latin typeface="Cambria Math" panose="02040503050406030204" pitchFamily="18" charset="0"/>
                            </a:rPr>
                            <m:t>3</m:t>
                          </m:r>
                        </m:e>
                      </m:d>
                      <m:r>
                        <a:rPr lang="en-US" altLang="zh-CN" i="1">
                          <a:latin typeface="Cambria Math" panose="02040503050406030204" pitchFamily="18" charset="0"/>
                        </a:rPr>
                        <m:t>=0.32</m:t>
                      </m:r>
                    </m:oMath>
                  </m:oMathPara>
                </a14:m>
                <a:endParaRPr lang="en-US" altLang="zh-CN" dirty="0"/>
              </a:p>
              <a:p>
                <a:endParaRPr lang="en-US" altLang="zh-CN" dirty="0"/>
              </a:p>
              <a:p>
                <a14:m>
                  <m:oMath xmlns:m="http://schemas.openxmlformats.org/officeDocument/2006/math">
                    <m:r>
                      <a:rPr lang="en-US" altLang="zh-CN" i="1">
                        <a:latin typeface="Cambria Math" panose="02040503050406030204" pitchFamily="18" charset="0"/>
                      </a:rPr>
                      <m:t>𝐺𝑖𝑛𝑖</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3</m:t>
                            </m:r>
                          </m:sub>
                        </m:sSub>
                        <m:r>
                          <a:rPr lang="en-US" altLang="zh-CN" i="1">
                            <a:latin typeface="Cambria Math" panose="02040503050406030204" pitchFamily="18" charset="0"/>
                          </a:rPr>
                          <m:t>=1</m:t>
                        </m:r>
                      </m:e>
                    </m:d>
                    <m:r>
                      <a:rPr lang="en-US" altLang="zh-CN" i="1">
                        <a:latin typeface="Cambria Math" panose="02040503050406030204" pitchFamily="18" charset="0"/>
                      </a:rPr>
                      <m:t>=0.27</m:t>
                    </m:r>
                  </m:oMath>
                </a14:m>
                <a:r>
                  <a:rPr lang="zh-CN" altLang="en-US" dirty="0"/>
                  <a:t>最小，所以选择</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3</m:t>
                        </m:r>
                      </m:sub>
                    </m:sSub>
                  </m:oMath>
                </a14:m>
                <a:r>
                  <a:rPr lang="zh-CN" altLang="en-US" dirty="0"/>
                  <a:t>为最优特征，切分点为</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3</m:t>
                            </m:r>
                          </m:sub>
                        </m:sSub>
                        <m:r>
                          <a:rPr lang="en-US" altLang="zh-CN" i="1">
                            <a:latin typeface="Cambria Math" panose="02040503050406030204" pitchFamily="18" charset="0"/>
                          </a:rPr>
                          <m:t>=1</m:t>
                        </m:r>
                      </m:e>
                    </m:d>
                  </m:oMath>
                </a14:m>
                <a:r>
                  <a:rPr lang="zh-CN" altLang="en-US" dirty="0"/>
                  <a:t>。</a:t>
                </a:r>
                <a:endParaRPr lang="en-US" altLang="zh-CN" dirty="0"/>
              </a:p>
            </p:txBody>
          </p:sp>
        </mc:Choice>
        <mc:Fallback xmlns="">
          <p:sp>
            <p:nvSpPr>
              <p:cNvPr id="5" name="文本框 4">
                <a:extLst>
                  <a:ext uri="{FF2B5EF4-FFF2-40B4-BE49-F238E27FC236}">
                    <a16:creationId xmlns:a16="http://schemas.microsoft.com/office/drawing/2014/main" id="{0C3DA6C3-3847-48EF-8428-D73ADE570134}"/>
                  </a:ext>
                </a:extLst>
              </p:cNvPr>
              <p:cNvSpPr txBox="1">
                <a:spLocks noRot="1" noChangeAspect="1" noMove="1" noResize="1" noEditPoints="1" noAdjustHandles="1" noChangeArrowheads="1" noChangeShapeType="1" noTextEdit="1"/>
              </p:cNvSpPr>
              <p:nvPr/>
            </p:nvSpPr>
            <p:spPr>
              <a:xfrm>
                <a:off x="5519936" y="1052736"/>
                <a:ext cx="6062464" cy="4410759"/>
              </a:xfrm>
              <a:prstGeom prst="rect">
                <a:avLst/>
              </a:prstGeom>
              <a:blipFill>
                <a:blip r:embed="rId2"/>
                <a:stretch>
                  <a:fillRect l="-905" t="-1245" b="-8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324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F3DA4-8BCC-4D48-8195-0FE2561C26FE}"/>
              </a:ext>
            </a:extLst>
          </p:cNvPr>
          <p:cNvSpPr>
            <a:spLocks noGrp="1"/>
          </p:cNvSpPr>
          <p:nvPr>
            <p:ph type="title"/>
          </p:nvPr>
        </p:nvSpPr>
        <p:spPr/>
        <p:txBody>
          <a:bodyPr>
            <a:normAutofit fontScale="90000"/>
          </a:bodyPr>
          <a:lstStyle/>
          <a:p>
            <a:r>
              <a:rPr lang="en-US" altLang="zh-CN" dirty="0"/>
              <a:t>CART</a:t>
            </a:r>
            <a:endParaRPr lang="zh-CN" altLang="en-US" dirty="0"/>
          </a:p>
        </p:txBody>
      </p:sp>
      <p:pic>
        <p:nvPicPr>
          <p:cNvPr id="8" name="图片 7">
            <a:extLst>
              <a:ext uri="{FF2B5EF4-FFF2-40B4-BE49-F238E27FC236}">
                <a16:creationId xmlns:a16="http://schemas.microsoft.com/office/drawing/2014/main" id="{0EA31725-30EE-4015-8A6E-1546EE215F88}"/>
              </a:ext>
            </a:extLst>
          </p:cNvPr>
          <p:cNvPicPr>
            <a:picLocks noChangeAspect="1"/>
          </p:cNvPicPr>
          <p:nvPr/>
        </p:nvPicPr>
        <p:blipFill>
          <a:blip r:embed="rId2"/>
          <a:stretch>
            <a:fillRect/>
          </a:stretch>
        </p:blipFill>
        <p:spPr>
          <a:xfrm>
            <a:off x="1481714" y="1340768"/>
            <a:ext cx="9228571" cy="3571429"/>
          </a:xfrm>
          <a:prstGeom prst="rect">
            <a:avLst/>
          </a:prstGeom>
        </p:spPr>
      </p:pic>
    </p:spTree>
    <p:extLst>
      <p:ext uri="{BB962C8B-B14F-4D97-AF65-F5344CB8AC3E}">
        <p14:creationId xmlns:p14="http://schemas.microsoft.com/office/powerpoint/2010/main" val="71814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766FC8-96A9-4655-B6DA-B8BFB1D4FAE7}"/>
              </a:ext>
            </a:extLst>
          </p:cNvPr>
          <p:cNvSpPr>
            <a:spLocks noGrp="1"/>
          </p:cNvSpPr>
          <p:nvPr>
            <p:ph type="title"/>
          </p:nvPr>
        </p:nvSpPr>
        <p:spPr/>
        <p:txBody>
          <a:bodyPr>
            <a:normAutofit fontScale="90000"/>
          </a:bodyPr>
          <a:lstStyle/>
          <a:p>
            <a:r>
              <a:rPr lang="en-US" altLang="zh-CN" dirty="0"/>
              <a:t>CART</a:t>
            </a:r>
            <a:endParaRPr lang="zh-CN" altLang="en-US" dirty="0"/>
          </a:p>
        </p:txBody>
      </p:sp>
      <p:pic>
        <p:nvPicPr>
          <p:cNvPr id="5" name="图片 4">
            <a:extLst>
              <a:ext uri="{FF2B5EF4-FFF2-40B4-BE49-F238E27FC236}">
                <a16:creationId xmlns:a16="http://schemas.microsoft.com/office/drawing/2014/main" id="{3773D66E-8B8E-4F41-9736-D74C526DC4AD}"/>
              </a:ext>
            </a:extLst>
          </p:cNvPr>
          <p:cNvPicPr>
            <a:picLocks noChangeAspect="1"/>
          </p:cNvPicPr>
          <p:nvPr/>
        </p:nvPicPr>
        <p:blipFill>
          <a:blip r:embed="rId2"/>
          <a:stretch>
            <a:fillRect/>
          </a:stretch>
        </p:blipFill>
        <p:spPr>
          <a:xfrm>
            <a:off x="1622907" y="1700808"/>
            <a:ext cx="8946185" cy="3096344"/>
          </a:xfrm>
          <a:prstGeom prst="rect">
            <a:avLst/>
          </a:prstGeom>
        </p:spPr>
      </p:pic>
    </p:spTree>
    <p:extLst>
      <p:ext uri="{BB962C8B-B14F-4D97-AF65-F5344CB8AC3E}">
        <p14:creationId xmlns:p14="http://schemas.microsoft.com/office/powerpoint/2010/main" val="1096163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spcBef>
                <a:spcPts val="600"/>
              </a:spcBef>
            </a:pPr>
            <a:r>
              <a:rPr lang="en-US" altLang="zh-CN" sz="3200" b="1" dirty="0"/>
              <a:t>Thanks</a:t>
            </a:r>
            <a:r>
              <a:rPr lang="zh-CN" altLang="en-US" sz="3200" b="1" dirty="0"/>
              <a:t>！</a:t>
            </a:r>
          </a:p>
        </p:txBody>
      </p:sp>
      <p:sp>
        <p:nvSpPr>
          <p:cNvPr id="3" name="副标题 2"/>
          <p:cNvSpPr>
            <a:spLocks noGrp="1"/>
          </p:cNvSpPr>
          <p:nvPr>
            <p:ph type="subTitle" idx="1"/>
          </p:nvPr>
        </p:nvSpPr>
        <p:spPr/>
        <p:txBody>
          <a:bodyPr/>
          <a:lstStyle/>
          <a:p>
            <a:r>
              <a:rPr lang="en-US" altLang="zh-CN" b="0" dirty="0"/>
              <a:t>Reporter: </a:t>
            </a:r>
            <a:r>
              <a:rPr lang="en-US" altLang="zh-CN" dirty="0"/>
              <a:t>J1mL3e_</a:t>
            </a:r>
            <a:endParaRPr lang="en-US" altLang="zh-CN" b="0" dirty="0"/>
          </a:p>
        </p:txBody>
      </p:sp>
    </p:spTree>
    <p:extLst>
      <p:ext uri="{BB962C8B-B14F-4D97-AF65-F5344CB8AC3E}">
        <p14:creationId xmlns:p14="http://schemas.microsoft.com/office/powerpoint/2010/main" val="1756249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AA760F-CAB9-40D4-B71C-971E0FAEBC96}"/>
              </a:ext>
            </a:extLst>
          </p:cNvPr>
          <p:cNvSpPr>
            <a:spLocks noGrp="1"/>
          </p:cNvSpPr>
          <p:nvPr>
            <p:ph type="title"/>
          </p:nvPr>
        </p:nvSpPr>
        <p:spPr/>
        <p:txBody>
          <a:bodyPr>
            <a:normAutofit fontScale="90000"/>
          </a:bodyPr>
          <a:lstStyle/>
          <a:p>
            <a:r>
              <a:rPr lang="en-US" altLang="zh-CN" dirty="0"/>
              <a:t>Decision Tree</a:t>
            </a:r>
            <a:endParaRPr lang="zh-CN" altLang="en-US" dirty="0"/>
          </a:p>
        </p:txBody>
      </p:sp>
      <p:sp>
        <p:nvSpPr>
          <p:cNvPr id="6" name="矩形: 圆角 5">
            <a:extLst>
              <a:ext uri="{FF2B5EF4-FFF2-40B4-BE49-F238E27FC236}">
                <a16:creationId xmlns:a16="http://schemas.microsoft.com/office/drawing/2014/main" id="{2A27E454-84CF-48F7-B240-181B3BDC6033}"/>
              </a:ext>
            </a:extLst>
          </p:cNvPr>
          <p:cNvSpPr/>
          <p:nvPr/>
        </p:nvSpPr>
        <p:spPr>
          <a:xfrm>
            <a:off x="6023992" y="1340768"/>
            <a:ext cx="1080120" cy="4320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年龄</a:t>
            </a:r>
            <a:r>
              <a:rPr lang="en-US" altLang="zh-CN" dirty="0"/>
              <a:t>=</a:t>
            </a:r>
            <a:r>
              <a:rPr lang="zh-CN" altLang="en-US" dirty="0"/>
              <a:t>？</a:t>
            </a:r>
          </a:p>
        </p:txBody>
      </p:sp>
      <p:sp>
        <p:nvSpPr>
          <p:cNvPr id="7" name="矩形: 圆角 6">
            <a:extLst>
              <a:ext uri="{FF2B5EF4-FFF2-40B4-BE49-F238E27FC236}">
                <a16:creationId xmlns:a16="http://schemas.microsoft.com/office/drawing/2014/main" id="{5D8F63F6-46E2-468A-9535-7BEC1A1DEFFA}"/>
              </a:ext>
            </a:extLst>
          </p:cNvPr>
          <p:cNvSpPr/>
          <p:nvPr/>
        </p:nvSpPr>
        <p:spPr>
          <a:xfrm>
            <a:off x="5303912" y="2276872"/>
            <a:ext cx="1080120" cy="4320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工作</a:t>
            </a:r>
            <a:r>
              <a:rPr lang="en-US" altLang="zh-CN" dirty="0"/>
              <a:t>=</a:t>
            </a:r>
            <a:r>
              <a:rPr lang="zh-CN" altLang="en-US" dirty="0"/>
              <a:t>？</a:t>
            </a:r>
          </a:p>
        </p:txBody>
      </p:sp>
      <p:sp>
        <p:nvSpPr>
          <p:cNvPr id="8" name="矩形: 圆角 7">
            <a:extLst>
              <a:ext uri="{FF2B5EF4-FFF2-40B4-BE49-F238E27FC236}">
                <a16:creationId xmlns:a16="http://schemas.microsoft.com/office/drawing/2014/main" id="{B350C6A5-ED13-4A7C-ADC5-06E625CB3DE5}"/>
              </a:ext>
            </a:extLst>
          </p:cNvPr>
          <p:cNvSpPr/>
          <p:nvPr/>
        </p:nvSpPr>
        <p:spPr>
          <a:xfrm>
            <a:off x="4670147" y="3212976"/>
            <a:ext cx="1080120" cy="4320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有房</a:t>
            </a:r>
            <a:r>
              <a:rPr lang="en-US" altLang="zh-CN" dirty="0"/>
              <a:t>=</a:t>
            </a:r>
            <a:r>
              <a:rPr lang="zh-CN" altLang="en-US" dirty="0"/>
              <a:t>？</a:t>
            </a:r>
          </a:p>
        </p:txBody>
      </p:sp>
      <p:sp>
        <p:nvSpPr>
          <p:cNvPr id="9" name="矩形: 圆角 8">
            <a:extLst>
              <a:ext uri="{FF2B5EF4-FFF2-40B4-BE49-F238E27FC236}">
                <a16:creationId xmlns:a16="http://schemas.microsoft.com/office/drawing/2014/main" id="{DA161730-8F41-44B6-89A3-36E5909066B2}"/>
              </a:ext>
            </a:extLst>
          </p:cNvPr>
          <p:cNvSpPr/>
          <p:nvPr/>
        </p:nvSpPr>
        <p:spPr>
          <a:xfrm>
            <a:off x="3950067" y="4149080"/>
            <a:ext cx="1440160" cy="4320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信贷情况</a:t>
            </a:r>
            <a:r>
              <a:rPr lang="en-US" altLang="zh-CN" dirty="0"/>
              <a:t>=</a:t>
            </a:r>
            <a:r>
              <a:rPr lang="zh-CN" altLang="en-US" dirty="0"/>
              <a:t>？</a:t>
            </a:r>
          </a:p>
        </p:txBody>
      </p:sp>
      <p:sp>
        <p:nvSpPr>
          <p:cNvPr id="10" name="椭圆 9">
            <a:extLst>
              <a:ext uri="{FF2B5EF4-FFF2-40B4-BE49-F238E27FC236}">
                <a16:creationId xmlns:a16="http://schemas.microsoft.com/office/drawing/2014/main" id="{2916515F-0E54-4C47-A008-DF12BF547752}"/>
              </a:ext>
            </a:extLst>
          </p:cNvPr>
          <p:cNvSpPr/>
          <p:nvPr/>
        </p:nvSpPr>
        <p:spPr>
          <a:xfrm>
            <a:off x="3500754" y="5085184"/>
            <a:ext cx="1374067" cy="57606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是</a:t>
            </a:r>
          </a:p>
        </p:txBody>
      </p:sp>
      <p:cxnSp>
        <p:nvCxnSpPr>
          <p:cNvPr id="12" name="直接连接符 11">
            <a:extLst>
              <a:ext uri="{FF2B5EF4-FFF2-40B4-BE49-F238E27FC236}">
                <a16:creationId xmlns:a16="http://schemas.microsoft.com/office/drawing/2014/main" id="{A8A02BEF-3EE7-498F-93AE-10AF6D4DD9BF}"/>
              </a:ext>
            </a:extLst>
          </p:cNvPr>
          <p:cNvCxnSpPr>
            <a:stCxn id="6" idx="2"/>
            <a:endCxn id="7" idx="0"/>
          </p:cNvCxnSpPr>
          <p:nvPr/>
        </p:nvCxnSpPr>
        <p:spPr>
          <a:xfrm flipH="1">
            <a:off x="5843972" y="1772816"/>
            <a:ext cx="720080" cy="504056"/>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8FE5CC38-D98B-4904-A69D-D40A724C1538}"/>
              </a:ext>
            </a:extLst>
          </p:cNvPr>
          <p:cNvCxnSpPr>
            <a:cxnSpLocks/>
            <a:stCxn id="6" idx="2"/>
          </p:cNvCxnSpPr>
          <p:nvPr/>
        </p:nvCxnSpPr>
        <p:spPr>
          <a:xfrm>
            <a:off x="6564052" y="1772816"/>
            <a:ext cx="1044116" cy="504056"/>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D13A8E4B-D2C7-41A9-A240-FAA5D4F29CA0}"/>
              </a:ext>
            </a:extLst>
          </p:cNvPr>
          <p:cNvCxnSpPr>
            <a:stCxn id="7" idx="2"/>
            <a:endCxn id="8" idx="0"/>
          </p:cNvCxnSpPr>
          <p:nvPr/>
        </p:nvCxnSpPr>
        <p:spPr>
          <a:xfrm flipH="1">
            <a:off x="5210207" y="2708920"/>
            <a:ext cx="633765" cy="504056"/>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01F4A688-5CCF-4226-BB29-9E905FBCFE6C}"/>
              </a:ext>
            </a:extLst>
          </p:cNvPr>
          <p:cNvCxnSpPr>
            <a:stCxn id="8" idx="2"/>
            <a:endCxn id="9" idx="0"/>
          </p:cNvCxnSpPr>
          <p:nvPr/>
        </p:nvCxnSpPr>
        <p:spPr>
          <a:xfrm flipH="1">
            <a:off x="4670147" y="3645024"/>
            <a:ext cx="540060" cy="504056"/>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00087776-D007-4F35-BEA1-7874374A33D7}"/>
              </a:ext>
            </a:extLst>
          </p:cNvPr>
          <p:cNvCxnSpPr>
            <a:stCxn id="9" idx="2"/>
            <a:endCxn id="10" idx="0"/>
          </p:cNvCxnSpPr>
          <p:nvPr/>
        </p:nvCxnSpPr>
        <p:spPr>
          <a:xfrm flipH="1">
            <a:off x="4187788" y="4581128"/>
            <a:ext cx="482359" cy="504056"/>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48005C26-4BBA-4A06-818C-B709356D59B4}"/>
              </a:ext>
            </a:extLst>
          </p:cNvPr>
          <p:cNvCxnSpPr>
            <a:cxnSpLocks/>
          </p:cNvCxnSpPr>
          <p:nvPr/>
        </p:nvCxnSpPr>
        <p:spPr>
          <a:xfrm>
            <a:off x="5817350" y="2697326"/>
            <a:ext cx="1044116" cy="504056"/>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87385317-AE42-49C5-93EB-58FE57CB5DF9}"/>
              </a:ext>
            </a:extLst>
          </p:cNvPr>
          <p:cNvCxnSpPr>
            <a:cxnSpLocks/>
          </p:cNvCxnSpPr>
          <p:nvPr/>
        </p:nvCxnSpPr>
        <p:spPr>
          <a:xfrm>
            <a:off x="5188521" y="3645024"/>
            <a:ext cx="1044116" cy="504056"/>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FBB7EEAD-6BE1-476B-A2CF-3FB5BC723C3C}"/>
              </a:ext>
            </a:extLst>
          </p:cNvPr>
          <p:cNvCxnSpPr>
            <a:cxnSpLocks/>
          </p:cNvCxnSpPr>
          <p:nvPr/>
        </p:nvCxnSpPr>
        <p:spPr>
          <a:xfrm>
            <a:off x="4665227" y="4592722"/>
            <a:ext cx="1044116" cy="504056"/>
          </a:xfrm>
          <a:prstGeom prst="line">
            <a:avLst/>
          </a:prstGeom>
        </p:spPr>
        <p:style>
          <a:lnRef idx="1">
            <a:schemeClr val="dk1"/>
          </a:lnRef>
          <a:fillRef idx="0">
            <a:schemeClr val="dk1"/>
          </a:fillRef>
          <a:effectRef idx="0">
            <a:schemeClr val="dk1"/>
          </a:effectRef>
          <a:fontRef idx="minor">
            <a:schemeClr val="tx1"/>
          </a:fontRef>
        </p:style>
      </p:cxnSp>
      <p:sp>
        <p:nvSpPr>
          <p:cNvPr id="33" name="矩形: 圆角 32">
            <a:extLst>
              <a:ext uri="{FF2B5EF4-FFF2-40B4-BE49-F238E27FC236}">
                <a16:creationId xmlns:a16="http://schemas.microsoft.com/office/drawing/2014/main" id="{BAA3FD90-0FDA-4554-85FD-FEAEF5A91660}"/>
              </a:ext>
            </a:extLst>
          </p:cNvPr>
          <p:cNvSpPr/>
          <p:nvPr/>
        </p:nvSpPr>
        <p:spPr>
          <a:xfrm>
            <a:off x="7104112" y="2271075"/>
            <a:ext cx="1080120" cy="4320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t>
            </a:r>
            <a:endParaRPr lang="zh-CN" altLang="en-US" dirty="0"/>
          </a:p>
        </p:txBody>
      </p:sp>
      <p:sp>
        <p:nvSpPr>
          <p:cNvPr id="34" name="矩形: 圆角 33">
            <a:extLst>
              <a:ext uri="{FF2B5EF4-FFF2-40B4-BE49-F238E27FC236}">
                <a16:creationId xmlns:a16="http://schemas.microsoft.com/office/drawing/2014/main" id="{1BDEF2AA-BEE9-4E6A-863A-37C71DE3425B}"/>
              </a:ext>
            </a:extLst>
          </p:cNvPr>
          <p:cNvSpPr/>
          <p:nvPr/>
        </p:nvSpPr>
        <p:spPr>
          <a:xfrm>
            <a:off x="6339408" y="3201382"/>
            <a:ext cx="1080120" cy="4320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t>
            </a:r>
            <a:endParaRPr lang="zh-CN" altLang="en-US" dirty="0"/>
          </a:p>
        </p:txBody>
      </p:sp>
      <p:sp>
        <p:nvSpPr>
          <p:cNvPr id="35" name="矩形: 圆角 34">
            <a:extLst>
              <a:ext uri="{FF2B5EF4-FFF2-40B4-BE49-F238E27FC236}">
                <a16:creationId xmlns:a16="http://schemas.microsoft.com/office/drawing/2014/main" id="{0A68F988-8DD7-46D8-9587-4350E8C3261E}"/>
              </a:ext>
            </a:extLst>
          </p:cNvPr>
          <p:cNvSpPr/>
          <p:nvPr/>
        </p:nvSpPr>
        <p:spPr>
          <a:xfrm>
            <a:off x="5750267" y="4149080"/>
            <a:ext cx="1080120" cy="4320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t>
            </a:r>
            <a:endParaRPr lang="zh-CN" altLang="en-US" dirty="0"/>
          </a:p>
        </p:txBody>
      </p:sp>
      <p:sp>
        <p:nvSpPr>
          <p:cNvPr id="37" name="椭圆 36">
            <a:extLst>
              <a:ext uri="{FF2B5EF4-FFF2-40B4-BE49-F238E27FC236}">
                <a16:creationId xmlns:a16="http://schemas.microsoft.com/office/drawing/2014/main" id="{A80024C6-E943-40B5-98C0-B602719D88F4}"/>
              </a:ext>
            </a:extLst>
          </p:cNvPr>
          <p:cNvSpPr/>
          <p:nvPr/>
        </p:nvSpPr>
        <p:spPr>
          <a:xfrm>
            <a:off x="5030208" y="5087410"/>
            <a:ext cx="1374067" cy="57606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t>
            </a:r>
            <a:endParaRPr lang="zh-CN" altLang="en-US" dirty="0"/>
          </a:p>
        </p:txBody>
      </p:sp>
    </p:spTree>
    <p:extLst>
      <p:ext uri="{BB962C8B-B14F-4D97-AF65-F5344CB8AC3E}">
        <p14:creationId xmlns:p14="http://schemas.microsoft.com/office/powerpoint/2010/main" val="3713648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9340BF-4E58-4ED7-847B-3B92850047EA}"/>
              </a:ext>
            </a:extLst>
          </p:cNvPr>
          <p:cNvSpPr>
            <a:spLocks noGrp="1"/>
          </p:cNvSpPr>
          <p:nvPr>
            <p:ph type="title"/>
          </p:nvPr>
        </p:nvSpPr>
        <p:spPr/>
        <p:txBody>
          <a:bodyPr>
            <a:normAutofit fontScale="90000"/>
          </a:bodyPr>
          <a:lstStyle/>
          <a:p>
            <a:r>
              <a:rPr lang="zh-CN" altLang="en-US" dirty="0"/>
              <a:t>基本流程</a:t>
            </a:r>
          </a:p>
        </p:txBody>
      </p:sp>
      <p:graphicFrame>
        <p:nvGraphicFramePr>
          <p:cNvPr id="4" name="内容占位符 3">
            <a:extLst>
              <a:ext uri="{FF2B5EF4-FFF2-40B4-BE49-F238E27FC236}">
                <a16:creationId xmlns:a16="http://schemas.microsoft.com/office/drawing/2014/main" id="{BB713450-0069-450B-9A84-717E3AAC4A0C}"/>
              </a:ext>
            </a:extLst>
          </p:cNvPr>
          <p:cNvGraphicFramePr>
            <a:graphicFrameLocks noGrp="1"/>
          </p:cNvGraphicFramePr>
          <p:nvPr>
            <p:ph idx="1"/>
            <p:extLst>
              <p:ext uri="{D42A27DB-BD31-4B8C-83A1-F6EECF244321}">
                <p14:modId xmlns:p14="http://schemas.microsoft.com/office/powerpoint/2010/main" val="2115081651"/>
              </p:ext>
            </p:extLst>
          </p:nvPr>
        </p:nvGraphicFramePr>
        <p:xfrm>
          <a:off x="590857" y="908720"/>
          <a:ext cx="4713055" cy="5852160"/>
        </p:xfrm>
        <a:graphic>
          <a:graphicData uri="http://schemas.openxmlformats.org/drawingml/2006/table">
            <a:tbl>
              <a:tblPr firstRow="1" bandRow="1">
                <a:tableStyleId>{5C22544A-7EE6-4342-B048-85BDC9FD1C3A}</a:tableStyleId>
              </a:tblPr>
              <a:tblGrid>
                <a:gridCol w="514900">
                  <a:extLst>
                    <a:ext uri="{9D8B030D-6E8A-4147-A177-3AD203B41FA5}">
                      <a16:colId xmlns:a16="http://schemas.microsoft.com/office/drawing/2014/main" val="347144563"/>
                    </a:ext>
                  </a:extLst>
                </a:gridCol>
                <a:gridCol w="720080">
                  <a:extLst>
                    <a:ext uri="{9D8B030D-6E8A-4147-A177-3AD203B41FA5}">
                      <a16:colId xmlns:a16="http://schemas.microsoft.com/office/drawing/2014/main" val="1777165848"/>
                    </a:ext>
                  </a:extLst>
                </a:gridCol>
                <a:gridCol w="723028">
                  <a:extLst>
                    <a:ext uri="{9D8B030D-6E8A-4147-A177-3AD203B41FA5}">
                      <a16:colId xmlns:a16="http://schemas.microsoft.com/office/drawing/2014/main" val="1163558706"/>
                    </a:ext>
                  </a:extLst>
                </a:gridCol>
                <a:gridCol w="792088">
                  <a:extLst>
                    <a:ext uri="{9D8B030D-6E8A-4147-A177-3AD203B41FA5}">
                      <a16:colId xmlns:a16="http://schemas.microsoft.com/office/drawing/2014/main" val="2616788061"/>
                    </a:ext>
                  </a:extLst>
                </a:gridCol>
                <a:gridCol w="1224136">
                  <a:extLst>
                    <a:ext uri="{9D8B030D-6E8A-4147-A177-3AD203B41FA5}">
                      <a16:colId xmlns:a16="http://schemas.microsoft.com/office/drawing/2014/main" val="1462084446"/>
                    </a:ext>
                  </a:extLst>
                </a:gridCol>
                <a:gridCol w="738823">
                  <a:extLst>
                    <a:ext uri="{9D8B030D-6E8A-4147-A177-3AD203B41FA5}">
                      <a16:colId xmlns:a16="http://schemas.microsoft.com/office/drawing/2014/main" val="3370525571"/>
                    </a:ext>
                  </a:extLst>
                </a:gridCol>
              </a:tblGrid>
              <a:tr h="324000">
                <a:tc>
                  <a:txBody>
                    <a:bodyPr/>
                    <a:lstStyle/>
                    <a:p>
                      <a:r>
                        <a:rPr lang="en-US" altLang="zh-CN" dirty="0"/>
                        <a:t>ID</a:t>
                      </a:r>
                      <a:endParaRPr lang="zh-CN" altLang="en-US" dirty="0"/>
                    </a:p>
                  </a:txBody>
                  <a:tcPr/>
                </a:tc>
                <a:tc>
                  <a:txBody>
                    <a:bodyPr/>
                    <a:lstStyle/>
                    <a:p>
                      <a:r>
                        <a:rPr lang="zh-CN" altLang="en-US" dirty="0"/>
                        <a:t>年龄</a:t>
                      </a:r>
                    </a:p>
                  </a:txBody>
                  <a:tcPr/>
                </a:tc>
                <a:tc>
                  <a:txBody>
                    <a:bodyPr/>
                    <a:lstStyle/>
                    <a:p>
                      <a:r>
                        <a:rPr lang="zh-CN" altLang="en-US" dirty="0"/>
                        <a:t>工作</a:t>
                      </a:r>
                    </a:p>
                  </a:txBody>
                  <a:tcPr/>
                </a:tc>
                <a:tc>
                  <a:txBody>
                    <a:bodyPr/>
                    <a:lstStyle/>
                    <a:p>
                      <a:r>
                        <a:rPr lang="zh-CN" altLang="en-US" dirty="0"/>
                        <a:t>有房</a:t>
                      </a:r>
                    </a:p>
                  </a:txBody>
                  <a:tcPr/>
                </a:tc>
                <a:tc>
                  <a:txBody>
                    <a:bodyPr/>
                    <a:lstStyle/>
                    <a:p>
                      <a:r>
                        <a:rPr lang="zh-CN" altLang="en-US" dirty="0"/>
                        <a:t>信贷情况</a:t>
                      </a:r>
                    </a:p>
                  </a:txBody>
                  <a:tcPr/>
                </a:tc>
                <a:tc>
                  <a:txBody>
                    <a:bodyPr/>
                    <a:lstStyle/>
                    <a:p>
                      <a:r>
                        <a:rPr lang="zh-CN" altLang="en-US" dirty="0"/>
                        <a:t>类别</a:t>
                      </a:r>
                    </a:p>
                  </a:txBody>
                  <a:tcPr/>
                </a:tc>
                <a:extLst>
                  <a:ext uri="{0D108BD9-81ED-4DB2-BD59-A6C34878D82A}">
                    <a16:rowId xmlns:a16="http://schemas.microsoft.com/office/drawing/2014/main" val="2187075"/>
                  </a:ext>
                </a:extLst>
              </a:tr>
              <a:tr h="324000">
                <a:tc>
                  <a:txBody>
                    <a:bodyPr/>
                    <a:lstStyle/>
                    <a:p>
                      <a:r>
                        <a:rPr lang="en-US" altLang="zh-CN" dirty="0"/>
                        <a:t>1</a:t>
                      </a:r>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2393830101"/>
                  </a:ext>
                </a:extLst>
              </a:tr>
              <a:tr h="324000">
                <a:tc>
                  <a:txBody>
                    <a:bodyPr/>
                    <a:lstStyle/>
                    <a:p>
                      <a:r>
                        <a:rPr lang="en-US" altLang="zh-CN" dirty="0"/>
                        <a:t>2</a:t>
                      </a:r>
                      <a:endParaRPr lang="zh-CN" altLang="en-US" dirty="0"/>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 </a:t>
                      </a:r>
                    </a:p>
                  </a:txBody>
                  <a:tcPr/>
                </a:tc>
                <a:tc>
                  <a:txBody>
                    <a:bodyPr/>
                    <a:lstStyle/>
                    <a:p>
                      <a:r>
                        <a:rPr lang="zh-CN" altLang="en-US" dirty="0"/>
                        <a:t>好 </a:t>
                      </a:r>
                    </a:p>
                  </a:txBody>
                  <a:tcPr/>
                </a:tc>
                <a:tc>
                  <a:txBody>
                    <a:bodyPr/>
                    <a:lstStyle/>
                    <a:p>
                      <a:r>
                        <a:rPr lang="zh-CN" altLang="en-US" dirty="0"/>
                        <a:t>否</a:t>
                      </a:r>
                    </a:p>
                  </a:txBody>
                  <a:tcPr/>
                </a:tc>
                <a:extLst>
                  <a:ext uri="{0D108BD9-81ED-4DB2-BD59-A6C34878D82A}">
                    <a16:rowId xmlns:a16="http://schemas.microsoft.com/office/drawing/2014/main" val="1754059633"/>
                  </a:ext>
                </a:extLst>
              </a:tr>
              <a:tr h="324000">
                <a:tc>
                  <a:txBody>
                    <a:bodyPr/>
                    <a:lstStyle/>
                    <a:p>
                      <a:r>
                        <a:rPr lang="en-US" altLang="zh-CN" dirty="0"/>
                        <a:t>3</a:t>
                      </a:r>
                      <a:endParaRPr lang="zh-CN" altLang="en-US" dirty="0"/>
                    </a:p>
                  </a:txBody>
                  <a:tcPr/>
                </a:tc>
                <a:tc>
                  <a:txBody>
                    <a:bodyPr/>
                    <a:lstStyle/>
                    <a:p>
                      <a:r>
                        <a:rPr lang="zh-CN" altLang="en-US" dirty="0"/>
                        <a:t>青年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2573685484"/>
                  </a:ext>
                </a:extLst>
              </a:tr>
              <a:tr h="324000">
                <a:tc>
                  <a:txBody>
                    <a:bodyPr/>
                    <a:lstStyle/>
                    <a:p>
                      <a:r>
                        <a:rPr lang="en-US" altLang="zh-CN" dirty="0"/>
                        <a:t>4</a:t>
                      </a:r>
                      <a:endParaRPr lang="zh-CN" altLang="en-US" dirty="0"/>
                    </a:p>
                  </a:txBody>
                  <a:tcPr/>
                </a:tc>
                <a:tc>
                  <a:txBody>
                    <a:bodyPr/>
                    <a:lstStyle/>
                    <a:p>
                      <a:r>
                        <a:rPr lang="zh-CN" altLang="en-US" dirty="0"/>
                        <a:t>青年</a:t>
                      </a:r>
                    </a:p>
                  </a:txBody>
                  <a:tcPr/>
                </a:tc>
                <a:tc>
                  <a:txBody>
                    <a:bodyPr/>
                    <a:lstStyle/>
                    <a:p>
                      <a:r>
                        <a:rPr lang="zh-CN" altLang="en-US" dirty="0"/>
                        <a:t>是</a:t>
                      </a:r>
                    </a:p>
                  </a:txBody>
                  <a:tcPr/>
                </a:tc>
                <a:tc>
                  <a:txBody>
                    <a:bodyPr/>
                    <a:lstStyle/>
                    <a:p>
                      <a:r>
                        <a:rPr lang="zh-CN" altLang="en-US" dirty="0"/>
                        <a:t>是</a:t>
                      </a:r>
                    </a:p>
                  </a:txBody>
                  <a:tcPr/>
                </a:tc>
                <a:tc>
                  <a:txBody>
                    <a:bodyPr/>
                    <a:lstStyle/>
                    <a:p>
                      <a:r>
                        <a:rPr lang="zh-CN" altLang="en-US" dirty="0"/>
                        <a:t>一般</a:t>
                      </a:r>
                    </a:p>
                  </a:txBody>
                  <a:tcPr/>
                </a:tc>
                <a:tc>
                  <a:txBody>
                    <a:bodyPr/>
                    <a:lstStyle/>
                    <a:p>
                      <a:r>
                        <a:rPr lang="zh-CN" altLang="en-US" dirty="0"/>
                        <a:t>是</a:t>
                      </a:r>
                    </a:p>
                  </a:txBody>
                  <a:tcPr/>
                </a:tc>
                <a:extLst>
                  <a:ext uri="{0D108BD9-81ED-4DB2-BD59-A6C34878D82A}">
                    <a16:rowId xmlns:a16="http://schemas.microsoft.com/office/drawing/2014/main" val="3310176373"/>
                  </a:ext>
                </a:extLst>
              </a:tr>
              <a:tr h="324000">
                <a:tc>
                  <a:txBody>
                    <a:bodyPr/>
                    <a:lstStyle/>
                    <a:p>
                      <a:r>
                        <a:rPr lang="en-US" altLang="zh-CN" dirty="0"/>
                        <a:t>5</a:t>
                      </a:r>
                      <a:endParaRPr lang="zh-CN" altLang="en-US" dirty="0"/>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363782592"/>
                  </a:ext>
                </a:extLst>
              </a:tr>
              <a:tr h="324000">
                <a:tc>
                  <a:txBody>
                    <a:bodyPr/>
                    <a:lstStyle/>
                    <a:p>
                      <a:r>
                        <a:rPr lang="en-US" altLang="zh-CN" dirty="0"/>
                        <a:t>6</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067555136"/>
                  </a:ext>
                </a:extLst>
              </a:tr>
              <a:tr h="324000">
                <a:tc>
                  <a:txBody>
                    <a:bodyPr/>
                    <a:lstStyle/>
                    <a:p>
                      <a:r>
                        <a:rPr lang="en-US" altLang="zh-CN" dirty="0"/>
                        <a:t>7</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否</a:t>
                      </a:r>
                    </a:p>
                  </a:txBody>
                  <a:tcPr/>
                </a:tc>
                <a:extLst>
                  <a:ext uri="{0D108BD9-81ED-4DB2-BD59-A6C34878D82A}">
                    <a16:rowId xmlns:a16="http://schemas.microsoft.com/office/drawing/2014/main" val="1165758690"/>
                  </a:ext>
                </a:extLst>
              </a:tr>
              <a:tr h="324000">
                <a:tc>
                  <a:txBody>
                    <a:bodyPr/>
                    <a:lstStyle/>
                    <a:p>
                      <a:r>
                        <a:rPr lang="en-US" altLang="zh-CN" dirty="0"/>
                        <a:t>8</a:t>
                      </a:r>
                      <a:endParaRPr lang="zh-CN" altLang="en-US" dirty="0"/>
                    </a:p>
                  </a:txBody>
                  <a:tcPr/>
                </a:tc>
                <a:tc>
                  <a:txBody>
                    <a:bodyPr/>
                    <a:lstStyle/>
                    <a:p>
                      <a:r>
                        <a:rPr lang="zh-CN" altLang="en-US" dirty="0"/>
                        <a:t>中年</a:t>
                      </a:r>
                    </a:p>
                  </a:txBody>
                  <a:tcPr/>
                </a:tc>
                <a:tc>
                  <a:txBody>
                    <a:bodyPr/>
                    <a:lstStyle/>
                    <a:p>
                      <a:r>
                        <a:rPr lang="zh-CN" altLang="en-US" dirty="0"/>
                        <a:t>是</a:t>
                      </a:r>
                    </a:p>
                  </a:txBody>
                  <a:tcPr/>
                </a:tc>
                <a:tc>
                  <a:txBody>
                    <a:bodyPr/>
                    <a:lstStyle/>
                    <a:p>
                      <a:r>
                        <a:rPr lang="zh-CN" altLang="en-US" dirty="0"/>
                        <a:t>是</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975294558"/>
                  </a:ext>
                </a:extLst>
              </a:tr>
              <a:tr h="324000">
                <a:tc>
                  <a:txBody>
                    <a:bodyPr/>
                    <a:lstStyle/>
                    <a:p>
                      <a:r>
                        <a:rPr lang="en-US" altLang="zh-CN" dirty="0"/>
                        <a:t>9</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663095979"/>
                  </a:ext>
                </a:extLst>
              </a:tr>
              <a:tr h="324000">
                <a:tc>
                  <a:txBody>
                    <a:bodyPr/>
                    <a:lstStyle/>
                    <a:p>
                      <a:r>
                        <a:rPr lang="en-US" altLang="zh-CN" dirty="0"/>
                        <a:t>10</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116314033"/>
                  </a:ext>
                </a:extLst>
              </a:tr>
              <a:tr h="324000">
                <a:tc>
                  <a:txBody>
                    <a:bodyPr/>
                    <a:lstStyle/>
                    <a:p>
                      <a:r>
                        <a:rPr lang="en-US" altLang="zh-CN" dirty="0"/>
                        <a:t>11</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4259767468"/>
                  </a:ext>
                </a:extLst>
              </a:tr>
              <a:tr h="324000">
                <a:tc>
                  <a:txBody>
                    <a:bodyPr/>
                    <a:lstStyle/>
                    <a:p>
                      <a:r>
                        <a:rPr lang="en-US" altLang="zh-CN" dirty="0"/>
                        <a:t>12</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647238134"/>
                  </a:ext>
                </a:extLst>
              </a:tr>
              <a:tr h="324000">
                <a:tc>
                  <a:txBody>
                    <a:bodyPr/>
                    <a:lstStyle/>
                    <a:p>
                      <a:r>
                        <a:rPr lang="en-US" altLang="zh-CN" dirty="0"/>
                        <a:t>13</a:t>
                      </a:r>
                      <a:endParaRPr lang="zh-CN" altLang="en-US" dirty="0"/>
                    </a:p>
                  </a:txBody>
                  <a:tcPr/>
                </a:tc>
                <a:tc>
                  <a:txBody>
                    <a:bodyPr/>
                    <a:lstStyle/>
                    <a:p>
                      <a:r>
                        <a:rPr lang="zh-CN" altLang="en-US" dirty="0"/>
                        <a:t>老年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273711359"/>
                  </a:ext>
                </a:extLst>
              </a:tr>
              <a:tr h="324000">
                <a:tc>
                  <a:txBody>
                    <a:bodyPr/>
                    <a:lstStyle/>
                    <a:p>
                      <a:r>
                        <a:rPr lang="en-US" altLang="zh-CN" dirty="0"/>
                        <a:t>14</a:t>
                      </a:r>
                      <a:endParaRPr lang="zh-CN" altLang="en-US" dirty="0"/>
                    </a:p>
                  </a:txBody>
                  <a:tcPr/>
                </a:tc>
                <a:tc>
                  <a:txBody>
                    <a:bodyPr/>
                    <a:lstStyle/>
                    <a:p>
                      <a:r>
                        <a:rPr lang="zh-CN" altLang="en-US" dirty="0"/>
                        <a:t>老年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083844636"/>
                  </a:ext>
                </a:extLst>
              </a:tr>
              <a:tr h="324000">
                <a:tc>
                  <a:txBody>
                    <a:bodyPr/>
                    <a:lstStyle/>
                    <a:p>
                      <a:r>
                        <a:rPr lang="en-US" altLang="zh-CN" dirty="0"/>
                        <a:t>15</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578012451"/>
                  </a:ext>
                </a:extLst>
              </a:tr>
            </a:tbl>
          </a:graphicData>
        </a:graphic>
      </p:graphicFrame>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B1A4CA0-D1A8-4E0A-8176-0EFCC1427B7F}"/>
                  </a:ext>
                </a:extLst>
              </p:cNvPr>
              <p:cNvSpPr txBox="1"/>
              <p:nvPr/>
            </p:nvSpPr>
            <p:spPr>
              <a:xfrm>
                <a:off x="5375920" y="908720"/>
                <a:ext cx="6816080" cy="5078313"/>
              </a:xfrm>
              <a:prstGeom prst="rect">
                <a:avLst/>
              </a:prstGeom>
              <a:noFill/>
            </p:spPr>
            <p:txBody>
              <a:bodyPr wrap="square" rtlCol="0">
                <a:spAutoFit/>
              </a:bodyPr>
              <a:lstStyle/>
              <a:p>
                <a:r>
                  <a:rPr lang="zh-CN" altLang="en-US" dirty="0"/>
                  <a:t>输入：</a:t>
                </a:r>
                <a:r>
                  <a:rPr lang="zh-CN" altLang="en-US" sz="1600" dirty="0">
                    <a:latin typeface="宋体" panose="02010600030101010101" pitchFamily="2" charset="-122"/>
                    <a:ea typeface="宋体" panose="02010600030101010101" pitchFamily="2" charset="-122"/>
                  </a:rPr>
                  <a:t>训练集 </a:t>
                </a:r>
                <a14:m>
                  <m:oMath xmlns:m="http://schemas.openxmlformats.org/officeDocument/2006/math">
                    <m:r>
                      <a:rPr lang="en-US" altLang="zh-CN" sz="1600" b="0" i="1" smtClean="0">
                        <a:latin typeface="Cambria Math" panose="02040503050406030204" pitchFamily="18" charset="0"/>
                        <a:ea typeface="宋体" panose="02010600030101010101" pitchFamily="2" charset="-122"/>
                      </a:rPr>
                      <m:t>𝐷</m:t>
                    </m:r>
                    <m:r>
                      <a:rPr lang="en-US" altLang="zh-CN" sz="1600" b="0" i="1" smtClean="0">
                        <a:latin typeface="Cambria Math" panose="02040503050406030204" pitchFamily="18" charset="0"/>
                        <a:ea typeface="宋体" panose="02010600030101010101" pitchFamily="2" charset="-122"/>
                      </a:rPr>
                      <m:t>={</m:t>
                    </m:r>
                    <m:d>
                      <m:dPr>
                        <m:ctrlPr>
                          <a:rPr lang="en-US" altLang="zh-CN" sz="1600" b="0" i="1" smtClean="0">
                            <a:latin typeface="Cambria Math" panose="02040503050406030204" pitchFamily="18" charset="0"/>
                            <a:ea typeface="宋体" panose="02010600030101010101" pitchFamily="2" charset="-122"/>
                          </a:rPr>
                        </m:ctrlPr>
                      </m:dPr>
                      <m:e>
                        <m:sSub>
                          <m:sSubPr>
                            <m:ctrlPr>
                              <a:rPr lang="en-US" altLang="zh-CN" sz="1600" b="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𝑥</m:t>
                            </m:r>
                          </m:e>
                          <m:sub>
                            <m:r>
                              <a:rPr lang="en-US" altLang="zh-CN" sz="1600" b="0" i="1" smtClean="0">
                                <a:latin typeface="Cambria Math" panose="02040503050406030204" pitchFamily="18" charset="0"/>
                                <a:ea typeface="宋体" panose="02010600030101010101" pitchFamily="2" charset="-122"/>
                              </a:rPr>
                              <m:t>1</m:t>
                            </m:r>
                          </m:sub>
                        </m:sSub>
                        <m:r>
                          <a:rPr lang="en-US" altLang="zh-CN" sz="1600" b="0" i="1" smtClean="0">
                            <a:latin typeface="Cambria Math" panose="02040503050406030204" pitchFamily="18" charset="0"/>
                            <a:ea typeface="宋体" panose="02010600030101010101" pitchFamily="2" charset="-122"/>
                          </a:rPr>
                          <m:t>,</m:t>
                        </m:r>
                        <m:sSub>
                          <m:sSubPr>
                            <m:ctrlPr>
                              <a:rPr lang="en-US" altLang="zh-CN" sz="1600" b="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𝑦</m:t>
                            </m:r>
                          </m:e>
                          <m:sub>
                            <m:r>
                              <a:rPr lang="en-US" altLang="zh-CN" sz="1600" b="0" i="1" smtClean="0">
                                <a:latin typeface="Cambria Math" panose="02040503050406030204" pitchFamily="18" charset="0"/>
                                <a:ea typeface="宋体" panose="02010600030101010101" pitchFamily="2" charset="-122"/>
                              </a:rPr>
                              <m:t>1</m:t>
                            </m:r>
                          </m:sub>
                        </m:sSub>
                      </m:e>
                    </m:d>
                    <m:r>
                      <a:rPr lang="en-US" altLang="zh-CN" sz="1600" b="0" i="1" smtClean="0">
                        <a:latin typeface="Cambria Math" panose="02040503050406030204" pitchFamily="18" charset="0"/>
                        <a:ea typeface="宋体" panose="02010600030101010101" pitchFamily="2" charset="-122"/>
                      </a:rPr>
                      <m:t>,</m:t>
                    </m:r>
                    <m:d>
                      <m:dPr>
                        <m:ctrlPr>
                          <a:rPr lang="en-US" altLang="zh-CN" sz="1600" b="0" i="1" smtClean="0">
                            <a:latin typeface="Cambria Math" panose="02040503050406030204" pitchFamily="18" charset="0"/>
                            <a:ea typeface="宋体" panose="02010600030101010101" pitchFamily="2" charset="-122"/>
                          </a:rPr>
                        </m:ctrlPr>
                      </m:dPr>
                      <m:e>
                        <m:sSub>
                          <m:sSubPr>
                            <m:ctrlPr>
                              <a:rPr lang="en-US" altLang="zh-CN" sz="1600" b="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𝑥</m:t>
                            </m:r>
                          </m:e>
                          <m:sub>
                            <m:r>
                              <a:rPr lang="en-US" altLang="zh-CN" sz="1600" b="0" i="1" smtClean="0">
                                <a:latin typeface="Cambria Math" panose="02040503050406030204" pitchFamily="18" charset="0"/>
                                <a:ea typeface="宋体" panose="02010600030101010101" pitchFamily="2" charset="-122"/>
                              </a:rPr>
                              <m:t>2</m:t>
                            </m:r>
                          </m:sub>
                        </m:sSub>
                        <m:r>
                          <a:rPr lang="en-US" altLang="zh-CN" sz="1600" b="0" i="1" smtClean="0">
                            <a:latin typeface="Cambria Math" panose="02040503050406030204" pitchFamily="18" charset="0"/>
                            <a:ea typeface="宋体" panose="02010600030101010101" pitchFamily="2" charset="-122"/>
                          </a:rPr>
                          <m:t>,</m:t>
                        </m:r>
                        <m:sSub>
                          <m:sSubPr>
                            <m:ctrlPr>
                              <a:rPr lang="en-US" altLang="zh-CN" sz="1600" b="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𝑦</m:t>
                            </m:r>
                          </m:e>
                          <m:sub>
                            <m:r>
                              <a:rPr lang="en-US" altLang="zh-CN" sz="1600" b="0" i="1" smtClean="0">
                                <a:latin typeface="Cambria Math" panose="02040503050406030204" pitchFamily="18" charset="0"/>
                                <a:ea typeface="宋体" panose="02010600030101010101" pitchFamily="2" charset="-122"/>
                              </a:rPr>
                              <m:t>2</m:t>
                            </m:r>
                          </m:sub>
                        </m:sSub>
                      </m:e>
                    </m:d>
                    <m:r>
                      <a:rPr lang="en-US" altLang="zh-CN" sz="1600" b="0" i="1" smtClean="0">
                        <a:latin typeface="Cambria Math" panose="02040503050406030204" pitchFamily="18" charset="0"/>
                        <a:ea typeface="宋体" panose="02010600030101010101" pitchFamily="2" charset="-122"/>
                      </a:rPr>
                      <m:t>, …, (</m:t>
                    </m:r>
                    <m:sSub>
                      <m:sSubPr>
                        <m:ctrlPr>
                          <a:rPr lang="en-US" altLang="zh-CN" sz="1600" b="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𝑥</m:t>
                        </m:r>
                      </m:e>
                      <m:sub>
                        <m:r>
                          <a:rPr lang="en-US" altLang="zh-CN" sz="1600" b="0" i="1" smtClean="0">
                            <a:latin typeface="Cambria Math" panose="02040503050406030204" pitchFamily="18" charset="0"/>
                            <a:ea typeface="宋体" panose="02010600030101010101" pitchFamily="2" charset="-122"/>
                          </a:rPr>
                          <m:t>𝑚</m:t>
                        </m:r>
                      </m:sub>
                    </m:sSub>
                    <m:r>
                      <a:rPr lang="en-US" altLang="zh-CN" sz="1600" b="0" i="1" smtClean="0">
                        <a:latin typeface="Cambria Math" panose="02040503050406030204" pitchFamily="18" charset="0"/>
                        <a:ea typeface="宋体" panose="02010600030101010101" pitchFamily="2" charset="-122"/>
                      </a:rPr>
                      <m:t>,</m:t>
                    </m:r>
                    <m:sSub>
                      <m:sSubPr>
                        <m:ctrlPr>
                          <a:rPr lang="en-US" altLang="zh-CN" sz="1600" b="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𝑦</m:t>
                        </m:r>
                      </m:e>
                      <m:sub>
                        <m:r>
                          <a:rPr lang="en-US" altLang="zh-CN" sz="1600" b="0" i="1" smtClean="0">
                            <a:latin typeface="Cambria Math" panose="02040503050406030204" pitchFamily="18" charset="0"/>
                            <a:ea typeface="宋体" panose="02010600030101010101" pitchFamily="2" charset="-122"/>
                          </a:rPr>
                          <m:t>𝑚</m:t>
                        </m:r>
                      </m:sub>
                    </m:sSub>
                    <m:r>
                      <a:rPr lang="en-US" altLang="zh-CN" sz="1600" b="0" i="1" smtClean="0">
                        <a:latin typeface="Cambria Math" panose="02040503050406030204" pitchFamily="18" charset="0"/>
                        <a:ea typeface="宋体" panose="02010600030101010101" pitchFamily="2" charset="-122"/>
                      </a:rPr>
                      <m:t>)}</m:t>
                    </m:r>
                  </m:oMath>
                </a14:m>
                <a:r>
                  <a:rPr lang="en-US" altLang="zh-CN" sz="1600" dirty="0">
                    <a:latin typeface="宋体" panose="02010600030101010101" pitchFamily="2" charset="-122"/>
                    <a:ea typeface="宋体" panose="02010600030101010101" pitchFamily="2" charset="-122"/>
                  </a:rPr>
                  <a:t>;</a:t>
                </a:r>
              </a:p>
              <a:p>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属性集 </a:t>
                </a:r>
                <a14:m>
                  <m:oMath xmlns:m="http://schemas.openxmlformats.org/officeDocument/2006/math">
                    <m:r>
                      <a:rPr lang="en-US" altLang="zh-CN" sz="1600" b="0" i="1" smtClean="0">
                        <a:latin typeface="Cambria Math" panose="02040503050406030204" pitchFamily="18" charset="0"/>
                        <a:ea typeface="宋体" panose="02010600030101010101" pitchFamily="2" charset="-122"/>
                      </a:rPr>
                      <m:t>𝐴</m:t>
                    </m:r>
                    <m:r>
                      <a:rPr lang="en-US" altLang="zh-CN" sz="1600" b="0" i="1" smtClean="0">
                        <a:latin typeface="Cambria Math" panose="02040503050406030204" pitchFamily="18" charset="0"/>
                        <a:ea typeface="宋体" panose="02010600030101010101" pitchFamily="2" charset="-122"/>
                      </a:rPr>
                      <m:t>={</m:t>
                    </m:r>
                    <m:sSub>
                      <m:sSubPr>
                        <m:ctrlPr>
                          <a:rPr lang="en-US" altLang="zh-CN" sz="1600" b="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𝑎</m:t>
                        </m:r>
                      </m:e>
                      <m:sub>
                        <m:r>
                          <a:rPr lang="en-US" altLang="zh-CN" sz="1600" b="0" i="1" smtClean="0">
                            <a:latin typeface="Cambria Math" panose="02040503050406030204" pitchFamily="18" charset="0"/>
                            <a:ea typeface="宋体" panose="02010600030101010101" pitchFamily="2" charset="-122"/>
                          </a:rPr>
                          <m:t>1</m:t>
                        </m:r>
                      </m:sub>
                    </m:sSub>
                    <m:r>
                      <a:rPr lang="en-US" altLang="zh-CN" sz="1600" b="0" i="1" smtClean="0">
                        <a:latin typeface="Cambria Math" panose="02040503050406030204" pitchFamily="18" charset="0"/>
                        <a:ea typeface="宋体" panose="02010600030101010101" pitchFamily="2" charset="-122"/>
                      </a:rPr>
                      <m:t>,</m:t>
                    </m:r>
                    <m:sSub>
                      <m:sSubPr>
                        <m:ctrlPr>
                          <a:rPr lang="en-US" altLang="zh-CN" sz="1600" b="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𝑎</m:t>
                        </m:r>
                      </m:e>
                      <m:sub>
                        <m:r>
                          <a:rPr lang="en-US" altLang="zh-CN" sz="1600" b="0" i="1" smtClean="0">
                            <a:latin typeface="Cambria Math" panose="02040503050406030204" pitchFamily="18" charset="0"/>
                            <a:ea typeface="宋体" panose="02010600030101010101" pitchFamily="2" charset="-122"/>
                          </a:rPr>
                          <m:t>2</m:t>
                        </m:r>
                      </m:sub>
                    </m:sSub>
                    <m:r>
                      <a:rPr lang="en-US" altLang="zh-CN" sz="1600" b="0" i="1" smtClean="0">
                        <a:latin typeface="Cambria Math" panose="02040503050406030204" pitchFamily="18" charset="0"/>
                        <a:ea typeface="宋体" panose="02010600030101010101" pitchFamily="2" charset="-122"/>
                      </a:rPr>
                      <m:t>,…,</m:t>
                    </m:r>
                    <m:sSub>
                      <m:sSubPr>
                        <m:ctrlPr>
                          <a:rPr lang="en-US" altLang="zh-CN" sz="1600" b="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𝑎</m:t>
                        </m:r>
                      </m:e>
                      <m:sub>
                        <m:r>
                          <a:rPr lang="en-US" altLang="zh-CN" sz="1600" b="0" i="1" smtClean="0">
                            <a:latin typeface="Cambria Math" panose="02040503050406030204" pitchFamily="18" charset="0"/>
                            <a:ea typeface="宋体" panose="02010600030101010101" pitchFamily="2" charset="-122"/>
                          </a:rPr>
                          <m:t>𝑑</m:t>
                        </m:r>
                      </m:sub>
                    </m:sSub>
                    <m:r>
                      <a:rPr lang="en-US" altLang="zh-CN" sz="1600" b="0" i="1" smtClean="0">
                        <a:latin typeface="Cambria Math" panose="02040503050406030204" pitchFamily="18" charset="0"/>
                        <a:ea typeface="宋体" panose="02010600030101010101" pitchFamily="2" charset="-122"/>
                      </a:rPr>
                      <m:t>}</m:t>
                    </m:r>
                  </m:oMath>
                </a14:m>
                <a:endParaRPr lang="en-US" altLang="zh-CN" sz="1600" dirty="0">
                  <a:latin typeface="宋体" panose="02010600030101010101" pitchFamily="2" charset="-122"/>
                  <a:ea typeface="宋体" panose="02010600030101010101" pitchFamily="2" charset="-122"/>
                </a:endParaRPr>
              </a:p>
              <a:p>
                <a:r>
                  <a:rPr lang="zh-CN" altLang="en-US" dirty="0">
                    <a:latin typeface="+mn-ea"/>
                  </a:rPr>
                  <a:t>过程：</a:t>
                </a:r>
                <a:r>
                  <a:rPr lang="zh-CN" altLang="en-US" sz="1600" dirty="0">
                    <a:latin typeface="宋体" panose="02010600030101010101" pitchFamily="2" charset="-122"/>
                    <a:ea typeface="宋体" panose="02010600030101010101" pitchFamily="2" charset="-122"/>
                  </a:rPr>
                  <a:t>函数</a:t>
                </a:r>
                <a:r>
                  <a:rPr lang="en-US" altLang="zh-CN" sz="1600" dirty="0" err="1">
                    <a:latin typeface="宋体" panose="02010600030101010101" pitchFamily="2" charset="-122"/>
                    <a:ea typeface="宋体" panose="02010600030101010101" pitchFamily="2" charset="-122"/>
                  </a:rPr>
                  <a:t>TreeGenerate</a:t>
                </a:r>
                <a:r>
                  <a:rPr lang="en-US" altLang="zh-CN" sz="1600" dirty="0">
                    <a:latin typeface="宋体" panose="02010600030101010101" pitchFamily="2" charset="-122"/>
                    <a:ea typeface="宋体" panose="02010600030101010101" pitchFamily="2" charset="-122"/>
                  </a:rPr>
                  <a:t>(D,A)</a:t>
                </a:r>
              </a:p>
              <a:p>
                <a:r>
                  <a:rPr lang="en-US" altLang="zh-CN" sz="1600" dirty="0">
                    <a:latin typeface="宋体" panose="02010600030101010101" pitchFamily="2" charset="-122"/>
                    <a:ea typeface="宋体" panose="02010600030101010101" pitchFamily="2" charset="-122"/>
                  </a:rPr>
                  <a:t>1: </a:t>
                </a:r>
                <a:r>
                  <a:rPr lang="zh-CN" altLang="en-US" sz="1600" dirty="0">
                    <a:latin typeface="宋体" panose="02010600030101010101" pitchFamily="2" charset="-122"/>
                    <a:ea typeface="宋体" panose="02010600030101010101" pitchFamily="2" charset="-122"/>
                  </a:rPr>
                  <a:t>生成节点 </a:t>
                </a:r>
                <a:r>
                  <a:rPr lang="en-US" altLang="zh-CN" sz="1600" dirty="0">
                    <a:latin typeface="宋体" panose="02010600030101010101" pitchFamily="2" charset="-122"/>
                    <a:ea typeface="宋体" panose="02010600030101010101" pitchFamily="2" charset="-122"/>
                  </a:rPr>
                  <a:t>node;</a:t>
                </a:r>
              </a:p>
              <a:p>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 </a:t>
                </a:r>
                <a:r>
                  <a:rPr lang="en-US" altLang="zh-CN" sz="1600" b="1" dirty="0">
                    <a:latin typeface="宋体" panose="02010600030101010101" pitchFamily="2" charset="-122"/>
                    <a:ea typeface="宋体" panose="02010600030101010101" pitchFamily="2" charset="-122"/>
                  </a:rPr>
                  <a:t>if</a:t>
                </a:r>
                <a:r>
                  <a:rPr lang="en-US" altLang="zh-CN" sz="1600" dirty="0">
                    <a:latin typeface="宋体" panose="02010600030101010101" pitchFamily="2" charset="-122"/>
                    <a:ea typeface="宋体" panose="02010600030101010101" pitchFamily="2" charset="-122"/>
                  </a:rPr>
                  <a:t> D</a:t>
                </a:r>
                <a:r>
                  <a:rPr lang="zh-CN" altLang="en-US" sz="1600" dirty="0">
                    <a:latin typeface="宋体" panose="02010600030101010101" pitchFamily="2" charset="-122"/>
                    <a:ea typeface="宋体" panose="02010600030101010101" pitchFamily="2" charset="-122"/>
                  </a:rPr>
                  <a:t>中样本全属于同一类别</a:t>
                </a:r>
                <a:r>
                  <a:rPr lang="en-US" altLang="zh-CN" sz="1600" dirty="0">
                    <a:latin typeface="宋体" panose="02010600030101010101" pitchFamily="2" charset="-122"/>
                    <a:ea typeface="宋体" panose="02010600030101010101" pitchFamily="2" charset="-122"/>
                  </a:rPr>
                  <a:t>C </a:t>
                </a:r>
                <a:r>
                  <a:rPr lang="en-US" altLang="zh-CN" sz="1600" b="1" dirty="0">
                    <a:latin typeface="宋体" panose="02010600030101010101" pitchFamily="2" charset="-122"/>
                    <a:ea typeface="宋体" panose="02010600030101010101" pitchFamily="2" charset="-122"/>
                  </a:rPr>
                  <a:t>then</a:t>
                </a:r>
              </a:p>
              <a:p>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将</a:t>
                </a:r>
                <a:r>
                  <a:rPr lang="en-US" altLang="zh-CN" sz="1600" dirty="0">
                    <a:latin typeface="宋体" panose="02010600030101010101" pitchFamily="2" charset="-122"/>
                    <a:ea typeface="宋体" panose="02010600030101010101" pitchFamily="2" charset="-122"/>
                  </a:rPr>
                  <a:t>node</a:t>
                </a:r>
                <a:r>
                  <a:rPr lang="zh-CN" altLang="en-US" sz="1600" dirty="0">
                    <a:latin typeface="宋体" panose="02010600030101010101" pitchFamily="2" charset="-122"/>
                    <a:ea typeface="宋体" panose="02010600030101010101" pitchFamily="2" charset="-122"/>
                  </a:rPr>
                  <a:t>标记为</a:t>
                </a:r>
                <a:r>
                  <a:rPr lang="en-US" altLang="zh-CN" sz="1600" dirty="0">
                    <a:latin typeface="宋体" panose="02010600030101010101" pitchFamily="2" charset="-122"/>
                    <a:ea typeface="宋体" panose="02010600030101010101" pitchFamily="2" charset="-122"/>
                  </a:rPr>
                  <a:t>C</a:t>
                </a:r>
                <a:r>
                  <a:rPr lang="zh-CN" altLang="en-US" sz="1600" dirty="0">
                    <a:latin typeface="宋体" panose="02010600030101010101" pitchFamily="2" charset="-122"/>
                    <a:ea typeface="宋体" panose="02010600030101010101" pitchFamily="2" charset="-122"/>
                  </a:rPr>
                  <a:t>类叶结点</a:t>
                </a:r>
                <a:r>
                  <a:rPr lang="en-US" altLang="zh-CN" sz="1600" dirty="0">
                    <a:latin typeface="宋体" panose="02010600030101010101" pitchFamily="2" charset="-122"/>
                    <a:ea typeface="宋体" panose="02010600030101010101" pitchFamily="2" charset="-122"/>
                  </a:rPr>
                  <a:t>; </a:t>
                </a:r>
                <a:r>
                  <a:rPr lang="en-US" altLang="zh-CN" sz="1600" b="1" dirty="0">
                    <a:latin typeface="宋体" panose="02010600030101010101" pitchFamily="2" charset="-122"/>
                    <a:ea typeface="宋体" panose="02010600030101010101" pitchFamily="2" charset="-122"/>
                  </a:rPr>
                  <a:t>return</a:t>
                </a:r>
              </a:p>
              <a:p>
                <a:r>
                  <a:rPr lang="en-US" altLang="zh-CN" sz="1600" dirty="0">
                    <a:latin typeface="宋体" panose="02010600030101010101" pitchFamily="2" charset="-122"/>
                    <a:ea typeface="宋体" panose="02010600030101010101" pitchFamily="2" charset="-122"/>
                  </a:rPr>
                  <a:t>4</a:t>
                </a:r>
                <a:r>
                  <a:rPr lang="zh-CN" altLang="en-US" sz="1600" dirty="0">
                    <a:latin typeface="宋体" panose="02010600030101010101" pitchFamily="2" charset="-122"/>
                    <a:ea typeface="宋体" panose="02010600030101010101" pitchFamily="2" charset="-122"/>
                  </a:rPr>
                  <a:t>：</a:t>
                </a:r>
                <a:r>
                  <a:rPr lang="en-US" altLang="zh-CN" sz="1600" b="1" dirty="0">
                    <a:latin typeface="宋体" panose="02010600030101010101" pitchFamily="2" charset="-122"/>
                    <a:ea typeface="宋体" panose="02010600030101010101" pitchFamily="2" charset="-122"/>
                  </a:rPr>
                  <a:t>end if</a:t>
                </a:r>
              </a:p>
              <a:p>
                <a:r>
                  <a:rPr lang="en-US" altLang="zh-CN" sz="1600" dirty="0">
                    <a:latin typeface="宋体" panose="02010600030101010101" pitchFamily="2" charset="-122"/>
                    <a:ea typeface="宋体" panose="02010600030101010101" pitchFamily="2" charset="-122"/>
                  </a:rPr>
                  <a:t>5</a:t>
                </a:r>
                <a:r>
                  <a:rPr lang="zh-CN" altLang="en-US" sz="1600" dirty="0">
                    <a:latin typeface="宋体" panose="02010600030101010101" pitchFamily="2" charset="-122"/>
                    <a:ea typeface="宋体" panose="02010600030101010101" pitchFamily="2" charset="-122"/>
                  </a:rPr>
                  <a:t>：</a:t>
                </a:r>
                <a:r>
                  <a:rPr lang="en-US" altLang="zh-CN" sz="1600" b="1" dirty="0">
                    <a:latin typeface="宋体" panose="02010600030101010101" pitchFamily="2" charset="-122"/>
                    <a:ea typeface="宋体" panose="02010600030101010101" pitchFamily="2" charset="-122"/>
                  </a:rPr>
                  <a:t>if</a:t>
                </a:r>
                <a:r>
                  <a:rPr lang="en-US" altLang="zh-CN" sz="1600" dirty="0">
                    <a:latin typeface="宋体" panose="02010600030101010101" pitchFamily="2" charset="-122"/>
                    <a:ea typeface="宋体" panose="02010600030101010101" pitchFamily="2" charset="-122"/>
                  </a:rPr>
                  <a:t> A = </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m:t>
                    </m:r>
                  </m:oMath>
                </a14:m>
                <a:r>
                  <a:rPr lang="en-US" altLang="zh-CN" sz="1600" dirty="0">
                    <a:latin typeface="宋体" panose="02010600030101010101" pitchFamily="2" charset="-122"/>
                    <a:ea typeface="宋体" panose="02010600030101010101" pitchFamily="2" charset="-122"/>
                  </a:rPr>
                  <a:t> </a:t>
                </a:r>
                <a:r>
                  <a:rPr lang="en-US" altLang="zh-CN" sz="1600" b="1" dirty="0">
                    <a:latin typeface="宋体" panose="02010600030101010101" pitchFamily="2" charset="-122"/>
                    <a:ea typeface="宋体" panose="02010600030101010101" pitchFamily="2" charset="-122"/>
                  </a:rPr>
                  <a:t>OR</a:t>
                </a:r>
                <a:r>
                  <a:rPr lang="en-US" altLang="zh-CN" sz="1600" dirty="0">
                    <a:latin typeface="宋体" panose="02010600030101010101" pitchFamily="2" charset="-122"/>
                    <a:ea typeface="宋体" panose="02010600030101010101" pitchFamily="2" charset="-122"/>
                  </a:rPr>
                  <a:t> D</a:t>
                </a:r>
                <a:r>
                  <a:rPr lang="zh-CN" altLang="en-US" sz="1600" dirty="0">
                    <a:latin typeface="宋体" panose="02010600030101010101" pitchFamily="2" charset="-122"/>
                    <a:ea typeface="宋体" panose="02010600030101010101" pitchFamily="2" charset="-122"/>
                  </a:rPr>
                  <a:t>中样本在</a:t>
                </a:r>
                <a:r>
                  <a:rPr lang="en-US" altLang="zh-CN" sz="1600" dirty="0">
                    <a:latin typeface="宋体" panose="02010600030101010101" pitchFamily="2" charset="-122"/>
                    <a:ea typeface="宋体" panose="02010600030101010101" pitchFamily="2" charset="-122"/>
                  </a:rPr>
                  <a:t>A</a:t>
                </a:r>
                <a:r>
                  <a:rPr lang="zh-CN" altLang="en-US" sz="1600" dirty="0">
                    <a:latin typeface="宋体" panose="02010600030101010101" pitchFamily="2" charset="-122"/>
                    <a:ea typeface="宋体" panose="02010600030101010101" pitchFamily="2" charset="-122"/>
                  </a:rPr>
                  <a:t>上取值相同 </a:t>
                </a:r>
                <a:r>
                  <a:rPr lang="en-US" altLang="zh-CN" sz="1600" b="1" dirty="0">
                    <a:latin typeface="宋体" panose="02010600030101010101" pitchFamily="2" charset="-122"/>
                    <a:ea typeface="宋体" panose="02010600030101010101" pitchFamily="2" charset="-122"/>
                  </a:rPr>
                  <a:t>then</a:t>
                </a:r>
              </a:p>
              <a:p>
                <a:r>
                  <a:rPr lang="en-US" altLang="zh-CN" sz="1600" dirty="0">
                    <a:latin typeface="宋体" panose="02010600030101010101" pitchFamily="2" charset="-122"/>
                    <a:ea typeface="宋体" panose="02010600030101010101" pitchFamily="2" charset="-122"/>
                  </a:rPr>
                  <a:t>6</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将</a:t>
                </a:r>
                <a:r>
                  <a:rPr lang="en-US" altLang="zh-CN" sz="1600" dirty="0">
                    <a:latin typeface="宋体" panose="02010600030101010101" pitchFamily="2" charset="-122"/>
                    <a:ea typeface="宋体" panose="02010600030101010101" pitchFamily="2" charset="-122"/>
                  </a:rPr>
                  <a:t>node</a:t>
                </a:r>
                <a:r>
                  <a:rPr lang="zh-CN" altLang="en-US" sz="1600" dirty="0">
                    <a:latin typeface="宋体" panose="02010600030101010101" pitchFamily="2" charset="-122"/>
                    <a:ea typeface="宋体" panose="02010600030101010101" pitchFamily="2" charset="-122"/>
                  </a:rPr>
                  <a:t>标记为叶结点，其类别标记为</a:t>
                </a:r>
                <a:r>
                  <a:rPr lang="en-US" altLang="zh-CN" sz="1600" dirty="0">
                    <a:latin typeface="宋体" panose="02010600030101010101" pitchFamily="2" charset="-122"/>
                    <a:ea typeface="宋体" panose="02010600030101010101" pitchFamily="2" charset="-122"/>
                  </a:rPr>
                  <a:t>D</a:t>
                </a:r>
                <a:r>
                  <a:rPr lang="zh-CN" altLang="en-US" sz="1600" dirty="0">
                    <a:latin typeface="宋体" panose="02010600030101010101" pitchFamily="2" charset="-122"/>
                    <a:ea typeface="宋体" panose="02010600030101010101" pitchFamily="2" charset="-122"/>
                  </a:rPr>
                  <a:t>中样本最多的类；</a:t>
                </a:r>
                <a:r>
                  <a:rPr lang="en-US" altLang="zh-CN" sz="1600" b="1" dirty="0">
                    <a:latin typeface="宋体" panose="02010600030101010101" pitchFamily="2" charset="-122"/>
                    <a:ea typeface="宋体" panose="02010600030101010101" pitchFamily="2" charset="-122"/>
                  </a:rPr>
                  <a:t>return</a:t>
                </a:r>
              </a:p>
              <a:p>
                <a:r>
                  <a:rPr lang="en-US" altLang="zh-CN" sz="1600" dirty="0">
                    <a:latin typeface="宋体" panose="02010600030101010101" pitchFamily="2" charset="-122"/>
                    <a:ea typeface="宋体" panose="02010600030101010101" pitchFamily="2" charset="-122"/>
                  </a:rPr>
                  <a:t>7</a:t>
                </a:r>
                <a:r>
                  <a:rPr lang="zh-CN" altLang="en-US" sz="1600" dirty="0">
                    <a:latin typeface="宋体" panose="02010600030101010101" pitchFamily="2" charset="-122"/>
                    <a:ea typeface="宋体" panose="02010600030101010101" pitchFamily="2" charset="-122"/>
                  </a:rPr>
                  <a:t>：</a:t>
                </a:r>
                <a:r>
                  <a:rPr lang="en-US" altLang="zh-CN" sz="1600" b="1" dirty="0">
                    <a:latin typeface="宋体" panose="02010600030101010101" pitchFamily="2" charset="-122"/>
                    <a:ea typeface="宋体" panose="02010600030101010101" pitchFamily="2" charset="-122"/>
                  </a:rPr>
                  <a:t>end</a:t>
                </a:r>
                <a:r>
                  <a:rPr lang="en-US" altLang="zh-CN" sz="1600" dirty="0">
                    <a:latin typeface="宋体" panose="02010600030101010101" pitchFamily="2" charset="-122"/>
                    <a:ea typeface="宋体" panose="02010600030101010101" pitchFamily="2" charset="-122"/>
                  </a:rPr>
                  <a:t> </a:t>
                </a:r>
                <a:r>
                  <a:rPr lang="en-US" altLang="zh-CN" sz="1600" b="1" dirty="0">
                    <a:latin typeface="宋体" panose="02010600030101010101" pitchFamily="2" charset="-122"/>
                    <a:ea typeface="宋体" panose="02010600030101010101" pitchFamily="2" charset="-122"/>
                  </a:rPr>
                  <a:t>if</a:t>
                </a:r>
              </a:p>
              <a:p>
                <a:r>
                  <a:rPr lang="en-US" altLang="zh-CN" sz="1600" dirty="0">
                    <a:latin typeface="宋体" panose="02010600030101010101" pitchFamily="2" charset="-122"/>
                    <a:ea typeface="宋体" panose="02010600030101010101" pitchFamily="2" charset="-122"/>
                  </a:rPr>
                  <a:t>8: </a:t>
                </a:r>
                <a:r>
                  <a:rPr lang="zh-CN" altLang="en-US" sz="1600" dirty="0">
                    <a:latin typeface="宋体" panose="02010600030101010101" pitchFamily="2" charset="-122"/>
                    <a:ea typeface="宋体" panose="02010600030101010101" pitchFamily="2" charset="-122"/>
                  </a:rPr>
                  <a:t>从</a:t>
                </a:r>
                <a:r>
                  <a:rPr lang="en-US" altLang="zh-CN" sz="1600" dirty="0">
                    <a:latin typeface="宋体" panose="02010600030101010101" pitchFamily="2" charset="-122"/>
                    <a:ea typeface="宋体" panose="02010600030101010101" pitchFamily="2" charset="-122"/>
                  </a:rPr>
                  <a:t>A</a:t>
                </a:r>
                <a:r>
                  <a:rPr lang="zh-CN" altLang="en-US" sz="1600" dirty="0">
                    <a:latin typeface="宋体" panose="02010600030101010101" pitchFamily="2" charset="-122"/>
                    <a:ea typeface="宋体" panose="02010600030101010101" pitchFamily="2" charset="-122"/>
                  </a:rPr>
                  <a:t>中选择最优划分属性</a:t>
                </a:r>
                <a14:m>
                  <m:oMath xmlns:m="http://schemas.openxmlformats.org/officeDocument/2006/math">
                    <m:sSub>
                      <m:sSubPr>
                        <m:ctrlPr>
                          <a:rPr lang="en-US" altLang="zh-CN" sz="1600" i="1" dirty="0" smtClean="0">
                            <a:latin typeface="Cambria Math" panose="02040503050406030204" pitchFamily="18" charset="0"/>
                            <a:ea typeface="宋体" panose="02010600030101010101" pitchFamily="2" charset="-122"/>
                          </a:rPr>
                        </m:ctrlPr>
                      </m:sSubPr>
                      <m:e>
                        <m:r>
                          <m:rPr>
                            <m:sty m:val="p"/>
                          </m:rPr>
                          <a:rPr lang="en-US" altLang="zh-CN" sz="1600" i="1" dirty="0">
                            <a:latin typeface="Cambria Math" panose="02040503050406030204" pitchFamily="18" charset="0"/>
                            <a:ea typeface="宋体" panose="02010600030101010101" pitchFamily="2" charset="-122"/>
                          </a:rPr>
                          <m:t>a</m:t>
                        </m:r>
                      </m:e>
                      <m:sub>
                        <m:r>
                          <a:rPr lang="en-US" altLang="zh-CN" sz="1600" b="0" i="1" dirty="0" smtClean="0">
                            <a:latin typeface="Cambria Math" panose="02040503050406030204" pitchFamily="18" charset="0"/>
                            <a:ea typeface="宋体" panose="02010600030101010101" pitchFamily="2" charset="-122"/>
                          </a:rPr>
                          <m:t>∗</m:t>
                        </m:r>
                      </m:sub>
                    </m:sSub>
                  </m:oMath>
                </a14:m>
                <a:r>
                  <a:rPr lang="en-US" altLang="zh-CN" sz="1600" dirty="0">
                    <a:latin typeface="宋体" panose="02010600030101010101" pitchFamily="2" charset="-122"/>
                    <a:ea typeface="宋体" panose="02010600030101010101" pitchFamily="2" charset="-122"/>
                  </a:rPr>
                  <a:t>;</a:t>
                </a:r>
              </a:p>
              <a:p>
                <a:r>
                  <a:rPr lang="en-US" altLang="zh-CN" sz="1600" dirty="0">
                    <a:latin typeface="宋体" panose="02010600030101010101" pitchFamily="2" charset="-122"/>
                    <a:ea typeface="宋体" panose="02010600030101010101" pitchFamily="2" charset="-122"/>
                  </a:rPr>
                  <a:t>9</a:t>
                </a:r>
                <a:r>
                  <a:rPr lang="zh-CN" altLang="en-US" sz="1600" dirty="0">
                    <a:latin typeface="宋体" panose="02010600030101010101" pitchFamily="2" charset="-122"/>
                    <a:ea typeface="宋体" panose="02010600030101010101" pitchFamily="2" charset="-122"/>
                  </a:rPr>
                  <a:t>：</a:t>
                </a:r>
                <a:r>
                  <a:rPr lang="en-US" altLang="zh-CN" sz="1600" b="1" dirty="0">
                    <a:latin typeface="宋体" panose="02010600030101010101" pitchFamily="2" charset="-122"/>
                    <a:ea typeface="宋体" panose="02010600030101010101" pitchFamily="2" charset="-122"/>
                  </a:rPr>
                  <a:t>for</a:t>
                </a:r>
                <a:r>
                  <a:rPr lang="en-US" altLang="zh-CN" sz="1600"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160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𝑎</m:t>
                        </m:r>
                      </m:e>
                      <m:sub>
                        <m:r>
                          <a:rPr lang="en-US" altLang="zh-CN" sz="1600" b="0" i="1" smtClean="0">
                            <a:latin typeface="Cambria Math" panose="02040503050406030204" pitchFamily="18" charset="0"/>
                            <a:ea typeface="宋体" panose="02010600030101010101" pitchFamily="2" charset="-122"/>
                          </a:rPr>
                          <m:t>∗</m:t>
                        </m:r>
                      </m:sub>
                    </m:sSub>
                  </m:oMath>
                </a14:m>
                <a:r>
                  <a:rPr lang="zh-CN" altLang="en-US" sz="1600" dirty="0">
                    <a:latin typeface="宋体" panose="02010600030101010101" pitchFamily="2" charset="-122"/>
                    <a:ea typeface="宋体" panose="02010600030101010101" pitchFamily="2" charset="-122"/>
                  </a:rPr>
                  <a:t> 的每一个值</a:t>
                </a:r>
                <a14:m>
                  <m:oMath xmlns:m="http://schemas.openxmlformats.org/officeDocument/2006/math">
                    <m:sSubSup>
                      <m:sSubSupPr>
                        <m:ctrlPr>
                          <a:rPr lang="en-US" altLang="zh-CN" sz="1600" i="1" smtClean="0">
                            <a:latin typeface="Cambria Math" panose="02040503050406030204" pitchFamily="18" charset="0"/>
                            <a:ea typeface="宋体" panose="02010600030101010101" pitchFamily="2" charset="-122"/>
                          </a:rPr>
                        </m:ctrlPr>
                      </m:sSubSupPr>
                      <m:e>
                        <m:r>
                          <a:rPr lang="en-US" altLang="zh-CN" sz="1600" b="0" i="1" smtClean="0">
                            <a:latin typeface="Cambria Math" panose="02040503050406030204" pitchFamily="18" charset="0"/>
                            <a:ea typeface="宋体" panose="02010600030101010101" pitchFamily="2" charset="-122"/>
                          </a:rPr>
                          <m:t>𝑎</m:t>
                        </m:r>
                      </m:e>
                      <m:sub>
                        <m:r>
                          <a:rPr lang="en-US" altLang="zh-CN" sz="1600" b="0" i="1" smtClean="0">
                            <a:latin typeface="Cambria Math" panose="02040503050406030204" pitchFamily="18" charset="0"/>
                            <a:ea typeface="宋体" panose="02010600030101010101" pitchFamily="2" charset="-122"/>
                          </a:rPr>
                          <m:t>∗</m:t>
                        </m:r>
                      </m:sub>
                      <m:sup>
                        <m:r>
                          <a:rPr lang="en-US" altLang="zh-CN" sz="1600" b="0" i="1" smtClean="0">
                            <a:latin typeface="Cambria Math" panose="02040503050406030204" pitchFamily="18" charset="0"/>
                            <a:ea typeface="宋体" panose="02010600030101010101" pitchFamily="2" charset="-122"/>
                          </a:rPr>
                          <m:t>𝑣</m:t>
                        </m:r>
                      </m:sup>
                    </m:sSubSup>
                  </m:oMath>
                </a14:m>
                <a:r>
                  <a:rPr lang="zh-CN" altLang="en-US" sz="1600" dirty="0">
                    <a:latin typeface="宋体" panose="02010600030101010101" pitchFamily="2" charset="-122"/>
                    <a:ea typeface="宋体" panose="02010600030101010101" pitchFamily="2" charset="-122"/>
                  </a:rPr>
                  <a:t> </a:t>
                </a:r>
                <a:r>
                  <a:rPr lang="en-US" altLang="zh-CN" sz="1600" dirty="0">
                    <a:latin typeface="宋体" panose="02010600030101010101" pitchFamily="2" charset="-122"/>
                    <a:ea typeface="宋体" panose="02010600030101010101" pitchFamily="2" charset="-122"/>
                  </a:rPr>
                  <a:t>do</a:t>
                </a:r>
              </a:p>
              <a:p>
                <a:r>
                  <a:rPr lang="en-US" altLang="zh-CN" sz="1600" dirty="0">
                    <a:latin typeface="宋体" panose="02010600030101010101" pitchFamily="2" charset="-122"/>
                    <a:ea typeface="宋体" panose="02010600030101010101" pitchFamily="2" charset="-122"/>
                  </a:rPr>
                  <a:t>10:   </a:t>
                </a:r>
                <a:r>
                  <a:rPr lang="zh-CN" altLang="en-US" sz="1600" dirty="0">
                    <a:latin typeface="宋体" panose="02010600030101010101" pitchFamily="2" charset="-122"/>
                    <a:ea typeface="宋体" panose="02010600030101010101" pitchFamily="2" charset="-122"/>
                  </a:rPr>
                  <a:t>为</a:t>
                </a:r>
                <a:r>
                  <a:rPr lang="en-US" altLang="zh-CN" sz="1600" dirty="0">
                    <a:latin typeface="宋体" panose="02010600030101010101" pitchFamily="2" charset="-122"/>
                    <a:ea typeface="宋体" panose="02010600030101010101" pitchFamily="2" charset="-122"/>
                  </a:rPr>
                  <a:t>node</a:t>
                </a:r>
                <a:r>
                  <a:rPr lang="zh-CN" altLang="en-US" sz="1600" dirty="0">
                    <a:latin typeface="宋体" panose="02010600030101010101" pitchFamily="2" charset="-122"/>
                    <a:ea typeface="宋体" panose="02010600030101010101" pitchFamily="2" charset="-122"/>
                  </a:rPr>
                  <a:t>生成一个分支</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令</a:t>
                </a:r>
                <a14:m>
                  <m:oMath xmlns:m="http://schemas.openxmlformats.org/officeDocument/2006/math">
                    <m:sSub>
                      <m:sSubPr>
                        <m:ctrlPr>
                          <a:rPr lang="en-US" altLang="zh-CN" sz="160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𝐷</m:t>
                        </m:r>
                      </m:e>
                      <m:sub>
                        <m:r>
                          <m:rPr>
                            <m:sty m:val="p"/>
                          </m:rPr>
                          <a:rPr lang="en-US" altLang="zh-CN" sz="1600" i="1">
                            <a:latin typeface="Cambria Math" panose="02040503050406030204" pitchFamily="18" charset="0"/>
                            <a:ea typeface="宋体" panose="02010600030101010101" pitchFamily="2" charset="-122"/>
                          </a:rPr>
                          <m:t>v</m:t>
                        </m:r>
                      </m:sub>
                    </m:sSub>
                    <m:r>
                      <a:rPr lang="zh-CN" altLang="en-US" sz="1600" i="1">
                        <a:latin typeface="Cambria Math" panose="02040503050406030204" pitchFamily="18" charset="0"/>
                        <a:ea typeface="宋体" panose="02010600030101010101" pitchFamily="2" charset="-122"/>
                      </a:rPr>
                      <m:t>表示</m:t>
                    </m:r>
                  </m:oMath>
                </a14:m>
                <a:r>
                  <a:rPr lang="en-US" altLang="zh-CN" sz="1600" dirty="0">
                    <a:latin typeface="宋体" panose="02010600030101010101" pitchFamily="2" charset="-122"/>
                    <a:ea typeface="宋体" panose="02010600030101010101" pitchFamily="2" charset="-122"/>
                  </a:rPr>
                  <a:t>D</a:t>
                </a:r>
                <a:r>
                  <a:rPr lang="zh-CN" altLang="en-US" sz="1600" dirty="0">
                    <a:latin typeface="宋体" panose="02010600030101010101" pitchFamily="2" charset="-122"/>
                    <a:ea typeface="宋体" panose="02010600030101010101" pitchFamily="2" charset="-122"/>
                  </a:rPr>
                  <a:t>中在</a:t>
                </a:r>
                <a14:m>
                  <m:oMath xmlns:m="http://schemas.openxmlformats.org/officeDocument/2006/math">
                    <m:sSub>
                      <m:sSubPr>
                        <m:ctrlPr>
                          <a:rPr lang="en-US" altLang="zh-CN" sz="1600" i="1" smtClean="0">
                            <a:latin typeface="Cambria Math" panose="02040503050406030204" pitchFamily="18" charset="0"/>
                            <a:ea typeface="宋体" panose="02010600030101010101" pitchFamily="2" charset="-122"/>
                          </a:rPr>
                        </m:ctrlPr>
                      </m:sSubPr>
                      <m:e>
                        <m:r>
                          <m:rPr>
                            <m:sty m:val="p"/>
                          </m:rPr>
                          <a:rPr lang="en-US" altLang="zh-CN" sz="1600" i="1">
                            <a:latin typeface="Cambria Math" panose="02040503050406030204" pitchFamily="18" charset="0"/>
                            <a:ea typeface="宋体" panose="02010600030101010101" pitchFamily="2" charset="-122"/>
                          </a:rPr>
                          <m:t>a</m:t>
                        </m:r>
                      </m:e>
                      <m:sub>
                        <m:r>
                          <a:rPr lang="en-US" altLang="zh-CN" sz="1600" b="0" i="1" smtClean="0">
                            <a:latin typeface="Cambria Math" panose="02040503050406030204" pitchFamily="18" charset="0"/>
                            <a:ea typeface="宋体" panose="02010600030101010101" pitchFamily="2" charset="-122"/>
                          </a:rPr>
                          <m:t>∗</m:t>
                        </m:r>
                      </m:sub>
                    </m:sSub>
                  </m:oMath>
                </a14:m>
                <a:r>
                  <a:rPr lang="zh-CN" altLang="en-US" sz="1600" dirty="0">
                    <a:latin typeface="宋体" panose="02010600030101010101" pitchFamily="2" charset="-122"/>
                    <a:ea typeface="宋体" panose="02010600030101010101" pitchFamily="2" charset="-122"/>
                  </a:rPr>
                  <a:t>上取值为</a:t>
                </a:r>
                <a14:m>
                  <m:oMath xmlns:m="http://schemas.openxmlformats.org/officeDocument/2006/math">
                    <m:sSubSup>
                      <m:sSubSupPr>
                        <m:ctrlPr>
                          <a:rPr lang="en-US" altLang="zh-CN" sz="1600" i="1" smtClean="0">
                            <a:latin typeface="Cambria Math" panose="02040503050406030204" pitchFamily="18" charset="0"/>
                            <a:ea typeface="宋体" panose="02010600030101010101" pitchFamily="2" charset="-122"/>
                          </a:rPr>
                        </m:ctrlPr>
                      </m:sSubSupPr>
                      <m:e>
                        <m:r>
                          <m:rPr>
                            <m:sty m:val="p"/>
                          </m:rPr>
                          <a:rPr lang="en-US" altLang="zh-CN" sz="1600" i="1">
                            <a:latin typeface="Cambria Math" panose="02040503050406030204" pitchFamily="18" charset="0"/>
                            <a:ea typeface="宋体" panose="02010600030101010101" pitchFamily="2" charset="-122"/>
                          </a:rPr>
                          <m:t>a</m:t>
                        </m:r>
                      </m:e>
                      <m:sub>
                        <m:r>
                          <a:rPr lang="en-US" altLang="zh-CN" sz="1600" b="0" i="1" smtClean="0">
                            <a:latin typeface="Cambria Math" panose="02040503050406030204" pitchFamily="18" charset="0"/>
                            <a:ea typeface="宋体" panose="02010600030101010101" pitchFamily="2" charset="-122"/>
                          </a:rPr>
                          <m:t>∗</m:t>
                        </m:r>
                      </m:sub>
                      <m:sup>
                        <m:r>
                          <a:rPr lang="en-US" altLang="zh-CN" sz="1600" b="0" i="1" smtClean="0">
                            <a:latin typeface="Cambria Math" panose="02040503050406030204" pitchFamily="18" charset="0"/>
                            <a:ea typeface="宋体" panose="02010600030101010101" pitchFamily="2" charset="-122"/>
                          </a:rPr>
                          <m:t>𝑣</m:t>
                        </m:r>
                      </m:sup>
                    </m:sSubSup>
                    <m:r>
                      <a:rPr lang="zh-CN" altLang="en-US" sz="1600" i="1">
                        <a:latin typeface="Cambria Math" panose="02040503050406030204" pitchFamily="18" charset="0"/>
                        <a:ea typeface="宋体" panose="02010600030101010101" pitchFamily="2" charset="-122"/>
                      </a:rPr>
                      <m:t>的</m:t>
                    </m:r>
                  </m:oMath>
                </a14:m>
                <a:r>
                  <a:rPr lang="zh-CN" altLang="en-US" sz="1600" dirty="0">
                    <a:latin typeface="宋体" panose="02010600030101010101" pitchFamily="2" charset="-122"/>
                    <a:ea typeface="宋体" panose="02010600030101010101" pitchFamily="2" charset="-122"/>
                  </a:rPr>
                  <a:t>样本子集</a:t>
                </a:r>
                <a:r>
                  <a:rPr lang="en-US" altLang="zh-CN" sz="1600" dirty="0">
                    <a:latin typeface="宋体" panose="02010600030101010101" pitchFamily="2" charset="-122"/>
                    <a:ea typeface="宋体" panose="02010600030101010101" pitchFamily="2" charset="-122"/>
                  </a:rPr>
                  <a:t>;</a:t>
                </a:r>
              </a:p>
              <a:p>
                <a:r>
                  <a:rPr lang="en-US" altLang="zh-CN" sz="1600" dirty="0">
                    <a:latin typeface="宋体" panose="02010600030101010101" pitchFamily="2" charset="-122"/>
                    <a:ea typeface="宋体" panose="02010600030101010101" pitchFamily="2" charset="-122"/>
                  </a:rPr>
                  <a:t>11:   </a:t>
                </a:r>
                <a:r>
                  <a:rPr lang="en-US" altLang="zh-CN" sz="1600" b="1" dirty="0">
                    <a:latin typeface="宋体" panose="02010600030101010101" pitchFamily="2" charset="-122"/>
                    <a:ea typeface="宋体" panose="02010600030101010101" pitchFamily="2" charset="-122"/>
                  </a:rPr>
                  <a:t>if</a:t>
                </a:r>
                <a:r>
                  <a:rPr lang="en-US" altLang="zh-CN" sz="1600"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160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𝐷</m:t>
                        </m:r>
                      </m:e>
                      <m:sub>
                        <m:r>
                          <a:rPr lang="en-US" altLang="zh-CN" sz="1600" b="0" i="1" smtClean="0">
                            <a:latin typeface="Cambria Math" panose="02040503050406030204" pitchFamily="18" charset="0"/>
                            <a:ea typeface="宋体" panose="02010600030101010101" pitchFamily="2" charset="-122"/>
                          </a:rPr>
                          <m:t>𝑣</m:t>
                        </m:r>
                      </m:sub>
                    </m:sSub>
                    <m:r>
                      <a:rPr lang="en-US" altLang="zh-CN" sz="1600" b="0" i="0" smtClean="0">
                        <a:latin typeface="Cambria Math" panose="02040503050406030204" pitchFamily="18" charset="0"/>
                        <a:ea typeface="宋体" panose="02010600030101010101" pitchFamily="2" charset="-122"/>
                      </a:rPr>
                      <m:t> </m:t>
                    </m:r>
                    <m:r>
                      <a:rPr lang="zh-CN" altLang="en-US" sz="1600" i="1">
                        <a:latin typeface="Cambria Math" panose="02040503050406030204" pitchFamily="18" charset="0"/>
                        <a:ea typeface="宋体" panose="02010600030101010101" pitchFamily="2" charset="-122"/>
                      </a:rPr>
                      <m:t>为</m:t>
                    </m:r>
                  </m:oMath>
                </a14:m>
                <a:r>
                  <a:rPr lang="zh-CN" altLang="en-US" sz="1600" dirty="0">
                    <a:latin typeface="宋体" panose="02010600030101010101" pitchFamily="2" charset="-122"/>
                    <a:ea typeface="宋体" panose="02010600030101010101" pitchFamily="2" charset="-122"/>
                  </a:rPr>
                  <a:t>空 </a:t>
                </a:r>
                <a:r>
                  <a:rPr lang="en-US" altLang="zh-CN" sz="1600" b="1" dirty="0">
                    <a:latin typeface="宋体" panose="02010600030101010101" pitchFamily="2" charset="-122"/>
                    <a:ea typeface="宋体" panose="02010600030101010101" pitchFamily="2" charset="-122"/>
                  </a:rPr>
                  <a:t>then</a:t>
                </a:r>
              </a:p>
              <a:p>
                <a:r>
                  <a:rPr lang="en-US" altLang="zh-CN" sz="1600" dirty="0">
                    <a:latin typeface="宋体" panose="02010600030101010101" pitchFamily="2" charset="-122"/>
                    <a:ea typeface="宋体" panose="02010600030101010101" pitchFamily="2" charset="-122"/>
                  </a:rPr>
                  <a:t>12</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将</a:t>
                </a:r>
                <a:r>
                  <a:rPr lang="en-US" altLang="zh-CN" sz="1600" dirty="0">
                    <a:latin typeface="宋体" panose="02010600030101010101" pitchFamily="2" charset="-122"/>
                    <a:ea typeface="宋体" panose="02010600030101010101" pitchFamily="2" charset="-122"/>
                  </a:rPr>
                  <a:t>node</a:t>
                </a:r>
                <a:r>
                  <a:rPr lang="zh-CN" altLang="en-US" sz="1600" dirty="0">
                    <a:latin typeface="宋体" panose="02010600030101010101" pitchFamily="2" charset="-122"/>
                    <a:ea typeface="宋体" panose="02010600030101010101" pitchFamily="2" charset="-122"/>
                  </a:rPr>
                  <a:t>标记为叶结点，其类别标记为</a:t>
                </a:r>
                <a:r>
                  <a:rPr lang="en-US" altLang="zh-CN" sz="1600" dirty="0">
                    <a:latin typeface="宋体" panose="02010600030101010101" pitchFamily="2" charset="-122"/>
                    <a:ea typeface="宋体" panose="02010600030101010101" pitchFamily="2" charset="-122"/>
                  </a:rPr>
                  <a:t>D</a:t>
                </a:r>
                <a:r>
                  <a:rPr lang="zh-CN" altLang="en-US" sz="1600" dirty="0">
                    <a:latin typeface="宋体" panose="02010600030101010101" pitchFamily="2" charset="-122"/>
                    <a:ea typeface="宋体" panose="02010600030101010101" pitchFamily="2" charset="-122"/>
                  </a:rPr>
                  <a:t>中样本最多的类；</a:t>
                </a:r>
                <a:r>
                  <a:rPr lang="en-US" altLang="zh-CN" sz="1600" b="1" dirty="0">
                    <a:latin typeface="宋体" panose="02010600030101010101" pitchFamily="2" charset="-122"/>
                    <a:ea typeface="宋体" panose="02010600030101010101" pitchFamily="2" charset="-122"/>
                  </a:rPr>
                  <a:t>return</a:t>
                </a:r>
              </a:p>
              <a:p>
                <a:r>
                  <a:rPr lang="en-US" altLang="zh-CN" sz="1600" dirty="0">
                    <a:latin typeface="宋体" panose="02010600030101010101" pitchFamily="2" charset="-122"/>
                    <a:ea typeface="宋体" panose="02010600030101010101" pitchFamily="2" charset="-122"/>
                  </a:rPr>
                  <a:t>13</a:t>
                </a:r>
                <a:r>
                  <a:rPr lang="zh-CN" altLang="en-US" sz="1600" dirty="0">
                    <a:latin typeface="宋体" panose="02010600030101010101" pitchFamily="2" charset="-122"/>
                    <a:ea typeface="宋体" panose="02010600030101010101" pitchFamily="2" charset="-122"/>
                  </a:rPr>
                  <a:t>：  </a:t>
                </a:r>
                <a:r>
                  <a:rPr lang="en-US" altLang="zh-CN" sz="1600" b="1" dirty="0">
                    <a:latin typeface="宋体" panose="02010600030101010101" pitchFamily="2" charset="-122"/>
                    <a:ea typeface="宋体" panose="02010600030101010101" pitchFamily="2" charset="-122"/>
                  </a:rPr>
                  <a:t>else</a:t>
                </a:r>
              </a:p>
              <a:p>
                <a:r>
                  <a:rPr lang="en-US" altLang="zh-CN" sz="1600" dirty="0">
                    <a:latin typeface="宋体" panose="02010600030101010101" pitchFamily="2" charset="-122"/>
                    <a:ea typeface="宋体" panose="02010600030101010101" pitchFamily="2" charset="-122"/>
                  </a:rPr>
                  <a:t>14:       </a:t>
                </a:r>
                <a:r>
                  <a:rPr lang="zh-CN" altLang="en-US" sz="1600" dirty="0">
                    <a:latin typeface="宋体" panose="02010600030101010101" pitchFamily="2" charset="-122"/>
                    <a:ea typeface="宋体" panose="02010600030101010101" pitchFamily="2" charset="-122"/>
                  </a:rPr>
                  <a:t>以</a:t>
                </a:r>
                <a:r>
                  <a:rPr lang="en-US" altLang="zh-CN" sz="1600" dirty="0" err="1">
                    <a:latin typeface="宋体" panose="02010600030101010101" pitchFamily="2" charset="-122"/>
                    <a:ea typeface="宋体" panose="02010600030101010101" pitchFamily="2" charset="-122"/>
                  </a:rPr>
                  <a:t>TreeGenerate</a:t>
                </a:r>
                <a14:m>
                  <m:oMath xmlns:m="http://schemas.openxmlformats.org/officeDocument/2006/math">
                    <m:sSub>
                      <m:sSubPr>
                        <m:ctrlPr>
                          <a:rPr lang="en-US" altLang="zh-CN" sz="160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m:t>
                        </m:r>
                        <m:r>
                          <a:rPr lang="en-US" altLang="zh-CN" sz="1600" b="0" i="1" smtClean="0">
                            <a:latin typeface="Cambria Math" panose="02040503050406030204" pitchFamily="18" charset="0"/>
                            <a:ea typeface="宋体" panose="02010600030101010101" pitchFamily="2" charset="-122"/>
                          </a:rPr>
                          <m:t>𝐷</m:t>
                        </m:r>
                      </m:e>
                      <m:sub>
                        <m:r>
                          <a:rPr lang="en-US" altLang="zh-CN" sz="1600" b="0" i="1" smtClean="0">
                            <a:latin typeface="Cambria Math" panose="02040503050406030204" pitchFamily="18" charset="0"/>
                            <a:ea typeface="宋体" panose="02010600030101010101" pitchFamily="2" charset="-122"/>
                          </a:rPr>
                          <m:t>𝑣</m:t>
                        </m:r>
                      </m:sub>
                    </m:sSub>
                    <m:r>
                      <a:rPr lang="en-US" altLang="zh-CN" sz="1600" b="0" i="0" smtClean="0">
                        <a:latin typeface="Cambria Math" panose="02040503050406030204" pitchFamily="18" charset="0"/>
                        <a:ea typeface="宋体" panose="02010600030101010101" pitchFamily="2" charset="-122"/>
                      </a:rPr>
                      <m:t>, </m:t>
                    </m:r>
                    <m:r>
                      <m:rPr>
                        <m:sty m:val="p"/>
                      </m:rPr>
                      <a:rPr lang="en-US" altLang="zh-CN" sz="1600" b="0" i="0" smtClean="0">
                        <a:latin typeface="Cambria Math" panose="02040503050406030204" pitchFamily="18" charset="0"/>
                        <a:ea typeface="宋体" panose="02010600030101010101" pitchFamily="2" charset="-122"/>
                      </a:rPr>
                      <m:t>A</m:t>
                    </m:r>
                    <m:r>
                      <m:rPr>
                        <m:lit/>
                      </m:rPr>
                      <a:rPr lang="en-US" altLang="zh-CN" sz="1600" b="0" i="0" smtClean="0">
                        <a:latin typeface="Cambria Math" panose="02040503050406030204" pitchFamily="18" charset="0"/>
                        <a:ea typeface="宋体" panose="02010600030101010101" pitchFamily="2" charset="-122"/>
                      </a:rPr>
                      <m:t> </m:t>
                    </m:r>
                    <m:r>
                      <a:rPr lang="en-US" altLang="zh-CN" sz="1600" b="0" i="0" smtClean="0">
                        <a:latin typeface="Cambria Math" panose="02040503050406030204" pitchFamily="18" charset="0"/>
                        <a:ea typeface="宋体" panose="02010600030101010101" pitchFamily="2" charset="-122"/>
                      </a:rPr>
                      <m:t>\</m:t>
                    </m:r>
                    <m:r>
                      <m:rPr>
                        <m:lit/>
                      </m:rPr>
                      <a:rPr lang="en-US" altLang="zh-CN" sz="1600" b="0" i="0" smtClean="0">
                        <a:latin typeface="Cambria Math" panose="02040503050406030204" pitchFamily="18" charset="0"/>
                        <a:ea typeface="宋体" panose="02010600030101010101" pitchFamily="2" charset="-122"/>
                      </a:rPr>
                      <m:t>{</m:t>
                    </m:r>
                    <m:sSub>
                      <m:sSubPr>
                        <m:ctrlPr>
                          <a:rPr lang="en-US" altLang="zh-CN" sz="1600" b="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𝑎</m:t>
                        </m:r>
                      </m:e>
                      <m:sub>
                        <m:r>
                          <a:rPr lang="en-US" altLang="zh-CN" sz="1600" b="0" i="1" smtClean="0">
                            <a:latin typeface="Cambria Math" panose="02040503050406030204" pitchFamily="18" charset="0"/>
                            <a:ea typeface="宋体" panose="02010600030101010101" pitchFamily="2" charset="-122"/>
                          </a:rPr>
                          <m:t>∗</m:t>
                        </m:r>
                      </m:sub>
                    </m:sSub>
                    <m:r>
                      <a:rPr lang="en-US" altLang="zh-CN" sz="1600" b="0" i="0" smtClean="0">
                        <a:latin typeface="Cambria Math" panose="02040503050406030204" pitchFamily="18" charset="0"/>
                        <a:ea typeface="宋体" panose="02010600030101010101" pitchFamily="2" charset="-122"/>
                      </a:rPr>
                      <m:t>})</m:t>
                    </m:r>
                  </m:oMath>
                </a14:m>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15:   </a:t>
                </a:r>
                <a:r>
                  <a:rPr lang="en-US" altLang="zh-CN" sz="1600" b="1" dirty="0">
                    <a:latin typeface="宋体" panose="02010600030101010101" pitchFamily="2" charset="-122"/>
                    <a:ea typeface="宋体" panose="02010600030101010101" pitchFamily="2" charset="-122"/>
                  </a:rPr>
                  <a:t>end if</a:t>
                </a:r>
              </a:p>
              <a:p>
                <a:r>
                  <a:rPr lang="en-US" altLang="zh-CN" sz="1600" dirty="0">
                    <a:latin typeface="宋体" panose="02010600030101010101" pitchFamily="2" charset="-122"/>
                    <a:ea typeface="宋体" panose="02010600030101010101" pitchFamily="2" charset="-122"/>
                  </a:rPr>
                  <a:t>16:</a:t>
                </a:r>
                <a:r>
                  <a:rPr lang="en-US" altLang="zh-CN" sz="1600" b="1" dirty="0">
                    <a:latin typeface="宋体" panose="02010600030101010101" pitchFamily="2" charset="-122"/>
                    <a:ea typeface="宋体" panose="02010600030101010101" pitchFamily="2" charset="-122"/>
                  </a:rPr>
                  <a:t>end for</a:t>
                </a:r>
              </a:p>
              <a:p>
                <a:r>
                  <a:rPr lang="zh-CN" altLang="en-US" dirty="0">
                    <a:latin typeface="+mn-ea"/>
                  </a:rPr>
                  <a:t>输出</a:t>
                </a:r>
                <a:r>
                  <a:rPr lang="zh-CN" altLang="en-US"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以</a:t>
                </a:r>
                <a:r>
                  <a:rPr lang="en-US" altLang="zh-CN" sz="1600" dirty="0">
                    <a:latin typeface="宋体" panose="02010600030101010101" pitchFamily="2" charset="-122"/>
                    <a:ea typeface="宋体" panose="02010600030101010101" pitchFamily="2" charset="-122"/>
                  </a:rPr>
                  <a:t>node</a:t>
                </a:r>
                <a:r>
                  <a:rPr lang="zh-CN" altLang="en-US" sz="1600" dirty="0">
                    <a:latin typeface="宋体" panose="02010600030101010101" pitchFamily="2" charset="-122"/>
                    <a:ea typeface="宋体" panose="02010600030101010101" pitchFamily="2" charset="-122"/>
                  </a:rPr>
                  <a:t>为根结点的一颗决策树</a:t>
                </a:r>
                <a:endParaRPr lang="en-US" altLang="zh-CN" dirty="0">
                  <a:latin typeface="宋体" panose="02010600030101010101" pitchFamily="2" charset="-122"/>
                  <a:ea typeface="宋体" panose="02010600030101010101" pitchFamily="2" charset="-122"/>
                </a:endParaRPr>
              </a:p>
            </p:txBody>
          </p:sp>
        </mc:Choice>
        <mc:Fallback xmlns="">
          <p:sp>
            <p:nvSpPr>
              <p:cNvPr id="7" name="文本框 6">
                <a:extLst>
                  <a:ext uri="{FF2B5EF4-FFF2-40B4-BE49-F238E27FC236}">
                    <a16:creationId xmlns:a16="http://schemas.microsoft.com/office/drawing/2014/main" id="{4B1A4CA0-D1A8-4E0A-8176-0EFCC1427B7F}"/>
                  </a:ext>
                </a:extLst>
              </p:cNvPr>
              <p:cNvSpPr txBox="1">
                <a:spLocks noRot="1" noChangeAspect="1" noMove="1" noResize="1" noEditPoints="1" noAdjustHandles="1" noChangeArrowheads="1" noChangeShapeType="1" noTextEdit="1"/>
              </p:cNvSpPr>
              <p:nvPr/>
            </p:nvSpPr>
            <p:spPr>
              <a:xfrm>
                <a:off x="5375920" y="908720"/>
                <a:ext cx="6816080" cy="5078313"/>
              </a:xfrm>
              <a:prstGeom prst="rect">
                <a:avLst/>
              </a:prstGeom>
              <a:blipFill>
                <a:blip r:embed="rId2"/>
                <a:stretch>
                  <a:fillRect l="-805" t="-720" b="-15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4605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412C0-10AA-45EE-A05D-C57946EB4FE4}"/>
              </a:ext>
            </a:extLst>
          </p:cNvPr>
          <p:cNvSpPr>
            <a:spLocks noGrp="1"/>
          </p:cNvSpPr>
          <p:nvPr>
            <p:ph type="title"/>
          </p:nvPr>
        </p:nvSpPr>
        <p:spPr/>
        <p:txBody>
          <a:bodyPr>
            <a:normAutofit fontScale="90000"/>
          </a:bodyPr>
          <a:lstStyle/>
          <a:p>
            <a:r>
              <a:rPr lang="zh-CN" altLang="en-US" dirty="0"/>
              <a:t>划分选择</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3E6DADF-FB6E-4972-BDC2-FBD84C779C5B}"/>
                  </a:ext>
                </a:extLst>
              </p:cNvPr>
              <p:cNvSpPr txBox="1"/>
              <p:nvPr/>
            </p:nvSpPr>
            <p:spPr>
              <a:xfrm>
                <a:off x="5519936" y="1052736"/>
                <a:ext cx="6062464" cy="3461269"/>
              </a:xfrm>
              <a:prstGeom prst="rect">
                <a:avLst/>
              </a:prstGeom>
              <a:noFill/>
            </p:spPr>
            <p:txBody>
              <a:bodyPr wrap="square" rtlCol="0">
                <a:spAutoFit/>
              </a:bodyPr>
              <a:lstStyle/>
              <a:p>
                <a:r>
                  <a:rPr lang="en-US" altLang="zh-CN" dirty="0"/>
                  <a:t>1. </a:t>
                </a:r>
                <a:r>
                  <a:rPr lang="zh-CN" altLang="en-US" dirty="0"/>
                  <a:t>信息增益</a:t>
                </a:r>
                <a:endParaRPr lang="en-US" altLang="zh-CN" dirty="0"/>
              </a:p>
              <a:p>
                <a:r>
                  <a:rPr lang="zh-CN" altLang="en-US" dirty="0"/>
                  <a:t>信息熵：</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r>
                        <m:rPr>
                          <m:sty m:val="p"/>
                        </m:rPr>
                        <a:rPr lang="en-US" altLang="zh-CN" i="1">
                          <a:latin typeface="Cambria Math" panose="02040503050406030204" pitchFamily="18" charset="0"/>
                        </a:rPr>
                        <m:t>nt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r>
                            <m:rPr>
                              <m:sty m:val="p"/>
                            </m:rPr>
                            <a:rPr lang="en-US" altLang="zh-CN" i="1">
                              <a:latin typeface="Cambria Math" panose="02040503050406030204" pitchFamily="18" charset="0"/>
                            </a:rPr>
                            <m:t>y</m:t>
                          </m:r>
                          <m:r>
                            <a:rPr lang="en-US" altLang="zh-CN" b="0" i="1" smtClean="0">
                              <a:latin typeface="Cambria Math" panose="02040503050406030204" pitchFamily="18" charset="0"/>
                            </a:rPr>
                            <m:t>|</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func>
                        </m:e>
                      </m:nary>
                    </m:oMath>
                  </m:oMathPara>
                </a14:m>
                <a:endParaRPr lang="en-US" altLang="zh-CN" dirty="0"/>
              </a:p>
              <a:p>
                <a:r>
                  <a:rPr lang="zh-CN" altLang="en-US" dirty="0"/>
                  <a:t>信息增益：</a:t>
                </a:r>
                <a:endParaRPr lang="en-US"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𝐺</m:t>
                      </m:r>
                      <m:r>
                        <m:rPr>
                          <m:sty m:val="p"/>
                        </m:rPr>
                        <a:rPr lang="en-US" altLang="zh-CN" i="1">
                          <a:latin typeface="Cambria Math" panose="02040503050406030204" pitchFamily="18" charset="0"/>
                        </a:rPr>
                        <m:t>ain</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D</m:t>
                          </m:r>
                          <m:r>
                            <a:rPr lang="en-US" altLang="zh-CN">
                              <a:latin typeface="Cambria Math" panose="02040503050406030204" pitchFamily="18" charset="0"/>
                            </a:rPr>
                            <m:t>, </m:t>
                          </m:r>
                          <m:r>
                            <m:rPr>
                              <m:sty m:val="p"/>
                            </m:rPr>
                            <a:rPr lang="en-US" altLang="zh-CN">
                              <a:latin typeface="Cambria Math" panose="02040503050406030204" pitchFamily="18" charset="0"/>
                            </a:rPr>
                            <m:t>a</m:t>
                          </m:r>
                        </m:e>
                      </m:d>
                      <m:r>
                        <a:rPr lang="en-US" altLang="zh-CN">
                          <a:latin typeface="Cambria Math" panose="02040503050406030204" pitchFamily="18" charset="0"/>
                        </a:rPr>
                        <m:t>=</m:t>
                      </m:r>
                      <m:r>
                        <m:rPr>
                          <m:sty m:val="p"/>
                        </m:rPr>
                        <a:rPr lang="en-US" altLang="zh-CN">
                          <a:latin typeface="Cambria Math" panose="02040503050406030204" pitchFamily="18" charset="0"/>
                        </a:rPr>
                        <m:t>Ent</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D</m:t>
                          </m:r>
                        </m:e>
                      </m:d>
                      <m:r>
                        <a:rPr lang="en-US" altLang="zh-CN">
                          <a:latin typeface="Cambria Math" panose="02040503050406030204" pitchFamily="18" charset="0"/>
                        </a:rPr>
                        <m:t>−</m:t>
                      </m:r>
                      <m:nary>
                        <m:naryPr>
                          <m:chr m:val="∑"/>
                          <m:ctrlPr>
                            <a:rPr lang="en-US" altLang="zh-CN" i="1">
                              <a:latin typeface="Cambria Math" panose="02040503050406030204" pitchFamily="18" charset="0"/>
                            </a:rPr>
                          </m:ctrlPr>
                        </m:naryPr>
                        <m:sub>
                          <m:r>
                            <m:rPr>
                              <m:sty m:val="p"/>
                              <m:brk m:alnAt="23"/>
                            </m:rPr>
                            <a:rPr lang="en-US" altLang="zh-CN" i="1">
                              <a:latin typeface="Cambria Math" panose="02040503050406030204" pitchFamily="18" charset="0"/>
                            </a:rPr>
                            <m:t>v</m:t>
                          </m:r>
                          <m:r>
                            <a:rPr lang="en-US" altLang="zh-CN" i="1">
                              <a:latin typeface="Cambria Math" panose="02040503050406030204" pitchFamily="18" charset="0"/>
                            </a:rPr>
                            <m:t>=1</m:t>
                          </m:r>
                        </m:sub>
                        <m:sup>
                          <m:r>
                            <a:rPr lang="en-US" altLang="zh-CN" i="1">
                              <a:latin typeface="Cambria Math" panose="02040503050406030204" pitchFamily="18" charset="0"/>
                            </a:rPr>
                            <m:t>𝑉</m:t>
                          </m:r>
                        </m:sup>
                        <m:e>
                          <m:f>
                            <m:fPr>
                              <m:ctrlPr>
                                <a:rPr lang="en-US" altLang="zh-CN" i="1">
                                  <a:latin typeface="Cambria Math" panose="02040503050406030204" pitchFamily="18" charset="0"/>
                                </a:rPr>
                              </m:ctrlPr>
                            </m:fPr>
                            <m:num>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𝑣</m:t>
                                  </m:r>
                                </m:sup>
                              </m:sSup>
                              <m:r>
                                <a:rPr lang="en-US" altLang="zh-CN" i="1">
                                  <a:latin typeface="Cambria Math" panose="02040503050406030204" pitchFamily="18" charset="0"/>
                                </a:rPr>
                                <m:t>|</m:t>
                              </m:r>
                            </m:num>
                            <m:den>
                              <m:r>
                                <a:rPr lang="en-US" altLang="zh-CN" i="1">
                                  <a:latin typeface="Cambria Math" panose="02040503050406030204" pitchFamily="18" charset="0"/>
                                </a:rPr>
                                <m:t>|</m:t>
                              </m:r>
                              <m:r>
                                <a:rPr lang="en-US" altLang="zh-CN" i="1">
                                  <a:latin typeface="Cambria Math" panose="02040503050406030204" pitchFamily="18" charset="0"/>
                                </a:rPr>
                                <m:t>𝐷</m:t>
                              </m:r>
                              <m:r>
                                <a:rPr lang="en-US" altLang="zh-CN" i="1">
                                  <a:latin typeface="Cambria Math" panose="02040503050406030204" pitchFamily="18" charset="0"/>
                                </a:rPr>
                                <m:t>|</m:t>
                              </m:r>
                            </m:den>
                          </m:f>
                          <m:r>
                            <a:rPr lang="en-US" altLang="zh-CN" i="1">
                              <a:latin typeface="Cambria Math" panose="02040503050406030204" pitchFamily="18" charset="0"/>
                            </a:rPr>
                            <m:t>𝐸𝑛𝑡</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𝑉</m:t>
                              </m:r>
                            </m:sup>
                          </m:sSup>
                          <m:r>
                            <a:rPr lang="en-US" altLang="zh-CN" i="1">
                              <a:latin typeface="Cambria Math" panose="02040503050406030204" pitchFamily="18" charset="0"/>
                            </a:rPr>
                            <m:t>)</m:t>
                          </m:r>
                        </m:e>
                      </m:nary>
                    </m:oMath>
                  </m:oMathPara>
                </a14:m>
                <a:endParaRPr lang="en-US" altLang="zh-CN" dirty="0"/>
              </a:p>
              <a:p>
                <a:endParaRPr lang="en-US" altLang="zh-CN" dirty="0"/>
              </a:p>
              <a:p>
                <a:r>
                  <a:rPr lang="zh-CN" altLang="en-US" dirty="0"/>
                  <a:t>选择最优划分属性：</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argmax</m:t>
                              </m:r>
                            </m:e>
                            <m:lim>
                              <m:r>
                                <a:rPr lang="en-US" altLang="zh-CN" b="0" i="1" smtClean="0">
                                  <a:latin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lim>
                          </m:limLow>
                        </m:fName>
                        <m:e>
                          <m:r>
                            <a:rPr lang="en-US" altLang="zh-CN" b="0" i="1" smtClean="0">
                              <a:latin typeface="Cambria Math" panose="02040503050406030204" pitchFamily="18" charset="0"/>
                            </a:rPr>
                            <m:t>𝐺𝑎𝑖𝑛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e>
                      </m:func>
                    </m:oMath>
                  </m:oMathPara>
                </a14:m>
                <a:endParaRPr lang="en-US" altLang="zh-CN" dirty="0"/>
              </a:p>
            </p:txBody>
          </p:sp>
        </mc:Choice>
        <mc:Fallback xmlns="">
          <p:sp>
            <p:nvSpPr>
              <p:cNvPr id="4" name="文本框 3">
                <a:extLst>
                  <a:ext uri="{FF2B5EF4-FFF2-40B4-BE49-F238E27FC236}">
                    <a16:creationId xmlns:a16="http://schemas.microsoft.com/office/drawing/2014/main" id="{43E6DADF-FB6E-4972-BDC2-FBD84C779C5B}"/>
                  </a:ext>
                </a:extLst>
              </p:cNvPr>
              <p:cNvSpPr txBox="1">
                <a:spLocks noRot="1" noChangeAspect="1" noMove="1" noResize="1" noEditPoints="1" noAdjustHandles="1" noChangeArrowheads="1" noChangeShapeType="1" noTextEdit="1"/>
              </p:cNvSpPr>
              <p:nvPr/>
            </p:nvSpPr>
            <p:spPr>
              <a:xfrm>
                <a:off x="5519936" y="1052736"/>
                <a:ext cx="6062464" cy="3461269"/>
              </a:xfrm>
              <a:prstGeom prst="rect">
                <a:avLst/>
              </a:prstGeom>
              <a:blipFill>
                <a:blip r:embed="rId2"/>
                <a:stretch>
                  <a:fillRect l="-905" t="-1587"/>
                </a:stretch>
              </a:blipFill>
            </p:spPr>
            <p:txBody>
              <a:bodyPr/>
              <a:lstStyle/>
              <a:p>
                <a:r>
                  <a:rPr lang="zh-CN" altLang="en-US">
                    <a:noFill/>
                  </a:rPr>
                  <a:t> </a:t>
                </a:r>
              </a:p>
            </p:txBody>
          </p:sp>
        </mc:Fallback>
      </mc:AlternateContent>
      <p:graphicFrame>
        <p:nvGraphicFramePr>
          <p:cNvPr id="5" name="内容占位符 3">
            <a:extLst>
              <a:ext uri="{FF2B5EF4-FFF2-40B4-BE49-F238E27FC236}">
                <a16:creationId xmlns:a16="http://schemas.microsoft.com/office/drawing/2014/main" id="{7C4BE24D-F157-46B3-BF40-812CBF163B5F}"/>
              </a:ext>
            </a:extLst>
          </p:cNvPr>
          <p:cNvGraphicFramePr>
            <a:graphicFrameLocks noGrp="1"/>
          </p:cNvGraphicFramePr>
          <p:nvPr>
            <p:ph idx="1"/>
            <p:extLst>
              <p:ext uri="{D42A27DB-BD31-4B8C-83A1-F6EECF244321}">
                <p14:modId xmlns:p14="http://schemas.microsoft.com/office/powerpoint/2010/main" val="3271273933"/>
              </p:ext>
            </p:extLst>
          </p:nvPr>
        </p:nvGraphicFramePr>
        <p:xfrm>
          <a:off x="590857" y="908720"/>
          <a:ext cx="4713055" cy="5852160"/>
        </p:xfrm>
        <a:graphic>
          <a:graphicData uri="http://schemas.openxmlformats.org/drawingml/2006/table">
            <a:tbl>
              <a:tblPr firstRow="1" bandRow="1">
                <a:tableStyleId>{5C22544A-7EE6-4342-B048-85BDC9FD1C3A}</a:tableStyleId>
              </a:tblPr>
              <a:tblGrid>
                <a:gridCol w="514900">
                  <a:extLst>
                    <a:ext uri="{9D8B030D-6E8A-4147-A177-3AD203B41FA5}">
                      <a16:colId xmlns:a16="http://schemas.microsoft.com/office/drawing/2014/main" val="347144563"/>
                    </a:ext>
                  </a:extLst>
                </a:gridCol>
                <a:gridCol w="720080">
                  <a:extLst>
                    <a:ext uri="{9D8B030D-6E8A-4147-A177-3AD203B41FA5}">
                      <a16:colId xmlns:a16="http://schemas.microsoft.com/office/drawing/2014/main" val="1777165848"/>
                    </a:ext>
                  </a:extLst>
                </a:gridCol>
                <a:gridCol w="723028">
                  <a:extLst>
                    <a:ext uri="{9D8B030D-6E8A-4147-A177-3AD203B41FA5}">
                      <a16:colId xmlns:a16="http://schemas.microsoft.com/office/drawing/2014/main" val="1163558706"/>
                    </a:ext>
                  </a:extLst>
                </a:gridCol>
                <a:gridCol w="792088">
                  <a:extLst>
                    <a:ext uri="{9D8B030D-6E8A-4147-A177-3AD203B41FA5}">
                      <a16:colId xmlns:a16="http://schemas.microsoft.com/office/drawing/2014/main" val="2616788061"/>
                    </a:ext>
                  </a:extLst>
                </a:gridCol>
                <a:gridCol w="1224136">
                  <a:extLst>
                    <a:ext uri="{9D8B030D-6E8A-4147-A177-3AD203B41FA5}">
                      <a16:colId xmlns:a16="http://schemas.microsoft.com/office/drawing/2014/main" val="1462084446"/>
                    </a:ext>
                  </a:extLst>
                </a:gridCol>
                <a:gridCol w="738823">
                  <a:extLst>
                    <a:ext uri="{9D8B030D-6E8A-4147-A177-3AD203B41FA5}">
                      <a16:colId xmlns:a16="http://schemas.microsoft.com/office/drawing/2014/main" val="3370525571"/>
                    </a:ext>
                  </a:extLst>
                </a:gridCol>
              </a:tblGrid>
              <a:tr h="324000">
                <a:tc>
                  <a:txBody>
                    <a:bodyPr/>
                    <a:lstStyle/>
                    <a:p>
                      <a:r>
                        <a:rPr lang="en-US" altLang="zh-CN" dirty="0"/>
                        <a:t>ID</a:t>
                      </a:r>
                      <a:endParaRPr lang="zh-CN" altLang="en-US" dirty="0"/>
                    </a:p>
                  </a:txBody>
                  <a:tcPr/>
                </a:tc>
                <a:tc>
                  <a:txBody>
                    <a:bodyPr/>
                    <a:lstStyle/>
                    <a:p>
                      <a:r>
                        <a:rPr lang="zh-CN" altLang="en-US" dirty="0"/>
                        <a:t>年龄</a:t>
                      </a:r>
                    </a:p>
                  </a:txBody>
                  <a:tcPr/>
                </a:tc>
                <a:tc>
                  <a:txBody>
                    <a:bodyPr/>
                    <a:lstStyle/>
                    <a:p>
                      <a:r>
                        <a:rPr lang="zh-CN" altLang="en-US" dirty="0"/>
                        <a:t>工作</a:t>
                      </a:r>
                    </a:p>
                  </a:txBody>
                  <a:tcPr/>
                </a:tc>
                <a:tc>
                  <a:txBody>
                    <a:bodyPr/>
                    <a:lstStyle/>
                    <a:p>
                      <a:r>
                        <a:rPr lang="zh-CN" altLang="en-US" dirty="0"/>
                        <a:t>有房</a:t>
                      </a:r>
                    </a:p>
                  </a:txBody>
                  <a:tcPr/>
                </a:tc>
                <a:tc>
                  <a:txBody>
                    <a:bodyPr/>
                    <a:lstStyle/>
                    <a:p>
                      <a:r>
                        <a:rPr lang="zh-CN" altLang="en-US" dirty="0"/>
                        <a:t>信贷情况</a:t>
                      </a:r>
                    </a:p>
                  </a:txBody>
                  <a:tcPr/>
                </a:tc>
                <a:tc>
                  <a:txBody>
                    <a:bodyPr/>
                    <a:lstStyle/>
                    <a:p>
                      <a:r>
                        <a:rPr lang="zh-CN" altLang="en-US" dirty="0"/>
                        <a:t>类别</a:t>
                      </a:r>
                    </a:p>
                  </a:txBody>
                  <a:tcPr/>
                </a:tc>
                <a:extLst>
                  <a:ext uri="{0D108BD9-81ED-4DB2-BD59-A6C34878D82A}">
                    <a16:rowId xmlns:a16="http://schemas.microsoft.com/office/drawing/2014/main" val="2187075"/>
                  </a:ext>
                </a:extLst>
              </a:tr>
              <a:tr h="324000">
                <a:tc>
                  <a:txBody>
                    <a:bodyPr/>
                    <a:lstStyle/>
                    <a:p>
                      <a:r>
                        <a:rPr lang="en-US" altLang="zh-CN" dirty="0"/>
                        <a:t>1</a:t>
                      </a:r>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2393830101"/>
                  </a:ext>
                </a:extLst>
              </a:tr>
              <a:tr h="324000">
                <a:tc>
                  <a:txBody>
                    <a:bodyPr/>
                    <a:lstStyle/>
                    <a:p>
                      <a:r>
                        <a:rPr lang="en-US" altLang="zh-CN" dirty="0"/>
                        <a:t>2</a:t>
                      </a:r>
                      <a:endParaRPr lang="zh-CN" altLang="en-US" dirty="0"/>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 </a:t>
                      </a:r>
                    </a:p>
                  </a:txBody>
                  <a:tcPr/>
                </a:tc>
                <a:tc>
                  <a:txBody>
                    <a:bodyPr/>
                    <a:lstStyle/>
                    <a:p>
                      <a:r>
                        <a:rPr lang="zh-CN" altLang="en-US" dirty="0"/>
                        <a:t>好 </a:t>
                      </a:r>
                    </a:p>
                  </a:txBody>
                  <a:tcPr/>
                </a:tc>
                <a:tc>
                  <a:txBody>
                    <a:bodyPr/>
                    <a:lstStyle/>
                    <a:p>
                      <a:r>
                        <a:rPr lang="zh-CN" altLang="en-US" dirty="0"/>
                        <a:t>否</a:t>
                      </a:r>
                    </a:p>
                  </a:txBody>
                  <a:tcPr/>
                </a:tc>
                <a:extLst>
                  <a:ext uri="{0D108BD9-81ED-4DB2-BD59-A6C34878D82A}">
                    <a16:rowId xmlns:a16="http://schemas.microsoft.com/office/drawing/2014/main" val="1754059633"/>
                  </a:ext>
                </a:extLst>
              </a:tr>
              <a:tr h="324000">
                <a:tc>
                  <a:txBody>
                    <a:bodyPr/>
                    <a:lstStyle/>
                    <a:p>
                      <a:r>
                        <a:rPr lang="en-US" altLang="zh-CN" dirty="0"/>
                        <a:t>3</a:t>
                      </a:r>
                      <a:endParaRPr lang="zh-CN" altLang="en-US" dirty="0"/>
                    </a:p>
                  </a:txBody>
                  <a:tcPr/>
                </a:tc>
                <a:tc>
                  <a:txBody>
                    <a:bodyPr/>
                    <a:lstStyle/>
                    <a:p>
                      <a:r>
                        <a:rPr lang="zh-CN" altLang="en-US" dirty="0"/>
                        <a:t>青年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2573685484"/>
                  </a:ext>
                </a:extLst>
              </a:tr>
              <a:tr h="324000">
                <a:tc>
                  <a:txBody>
                    <a:bodyPr/>
                    <a:lstStyle/>
                    <a:p>
                      <a:r>
                        <a:rPr lang="en-US" altLang="zh-CN" dirty="0"/>
                        <a:t>4</a:t>
                      </a:r>
                      <a:endParaRPr lang="zh-CN" altLang="en-US" dirty="0"/>
                    </a:p>
                  </a:txBody>
                  <a:tcPr/>
                </a:tc>
                <a:tc>
                  <a:txBody>
                    <a:bodyPr/>
                    <a:lstStyle/>
                    <a:p>
                      <a:r>
                        <a:rPr lang="zh-CN" altLang="en-US" dirty="0"/>
                        <a:t>青年</a:t>
                      </a:r>
                    </a:p>
                  </a:txBody>
                  <a:tcPr/>
                </a:tc>
                <a:tc>
                  <a:txBody>
                    <a:bodyPr/>
                    <a:lstStyle/>
                    <a:p>
                      <a:r>
                        <a:rPr lang="zh-CN" altLang="en-US" dirty="0"/>
                        <a:t>是</a:t>
                      </a:r>
                    </a:p>
                  </a:txBody>
                  <a:tcPr/>
                </a:tc>
                <a:tc>
                  <a:txBody>
                    <a:bodyPr/>
                    <a:lstStyle/>
                    <a:p>
                      <a:r>
                        <a:rPr lang="zh-CN" altLang="en-US" dirty="0"/>
                        <a:t>是</a:t>
                      </a:r>
                    </a:p>
                  </a:txBody>
                  <a:tcPr/>
                </a:tc>
                <a:tc>
                  <a:txBody>
                    <a:bodyPr/>
                    <a:lstStyle/>
                    <a:p>
                      <a:r>
                        <a:rPr lang="zh-CN" altLang="en-US" dirty="0"/>
                        <a:t>一般</a:t>
                      </a:r>
                    </a:p>
                  </a:txBody>
                  <a:tcPr/>
                </a:tc>
                <a:tc>
                  <a:txBody>
                    <a:bodyPr/>
                    <a:lstStyle/>
                    <a:p>
                      <a:r>
                        <a:rPr lang="zh-CN" altLang="en-US" dirty="0"/>
                        <a:t>是</a:t>
                      </a:r>
                    </a:p>
                  </a:txBody>
                  <a:tcPr/>
                </a:tc>
                <a:extLst>
                  <a:ext uri="{0D108BD9-81ED-4DB2-BD59-A6C34878D82A}">
                    <a16:rowId xmlns:a16="http://schemas.microsoft.com/office/drawing/2014/main" val="3310176373"/>
                  </a:ext>
                </a:extLst>
              </a:tr>
              <a:tr h="324000">
                <a:tc>
                  <a:txBody>
                    <a:bodyPr/>
                    <a:lstStyle/>
                    <a:p>
                      <a:r>
                        <a:rPr lang="en-US" altLang="zh-CN" dirty="0"/>
                        <a:t>5</a:t>
                      </a:r>
                      <a:endParaRPr lang="zh-CN" altLang="en-US" dirty="0"/>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363782592"/>
                  </a:ext>
                </a:extLst>
              </a:tr>
              <a:tr h="324000">
                <a:tc>
                  <a:txBody>
                    <a:bodyPr/>
                    <a:lstStyle/>
                    <a:p>
                      <a:r>
                        <a:rPr lang="en-US" altLang="zh-CN" dirty="0"/>
                        <a:t>6</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067555136"/>
                  </a:ext>
                </a:extLst>
              </a:tr>
              <a:tr h="324000">
                <a:tc>
                  <a:txBody>
                    <a:bodyPr/>
                    <a:lstStyle/>
                    <a:p>
                      <a:r>
                        <a:rPr lang="en-US" altLang="zh-CN" dirty="0"/>
                        <a:t>7</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否</a:t>
                      </a:r>
                    </a:p>
                  </a:txBody>
                  <a:tcPr/>
                </a:tc>
                <a:extLst>
                  <a:ext uri="{0D108BD9-81ED-4DB2-BD59-A6C34878D82A}">
                    <a16:rowId xmlns:a16="http://schemas.microsoft.com/office/drawing/2014/main" val="1165758690"/>
                  </a:ext>
                </a:extLst>
              </a:tr>
              <a:tr h="324000">
                <a:tc>
                  <a:txBody>
                    <a:bodyPr/>
                    <a:lstStyle/>
                    <a:p>
                      <a:r>
                        <a:rPr lang="en-US" altLang="zh-CN" dirty="0"/>
                        <a:t>8</a:t>
                      </a:r>
                      <a:endParaRPr lang="zh-CN" altLang="en-US" dirty="0"/>
                    </a:p>
                  </a:txBody>
                  <a:tcPr/>
                </a:tc>
                <a:tc>
                  <a:txBody>
                    <a:bodyPr/>
                    <a:lstStyle/>
                    <a:p>
                      <a:r>
                        <a:rPr lang="zh-CN" altLang="en-US" dirty="0"/>
                        <a:t>中年</a:t>
                      </a:r>
                    </a:p>
                  </a:txBody>
                  <a:tcPr/>
                </a:tc>
                <a:tc>
                  <a:txBody>
                    <a:bodyPr/>
                    <a:lstStyle/>
                    <a:p>
                      <a:r>
                        <a:rPr lang="zh-CN" altLang="en-US" dirty="0"/>
                        <a:t>是</a:t>
                      </a:r>
                    </a:p>
                  </a:txBody>
                  <a:tcPr/>
                </a:tc>
                <a:tc>
                  <a:txBody>
                    <a:bodyPr/>
                    <a:lstStyle/>
                    <a:p>
                      <a:r>
                        <a:rPr lang="zh-CN" altLang="en-US" dirty="0"/>
                        <a:t>是</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975294558"/>
                  </a:ext>
                </a:extLst>
              </a:tr>
              <a:tr h="324000">
                <a:tc>
                  <a:txBody>
                    <a:bodyPr/>
                    <a:lstStyle/>
                    <a:p>
                      <a:r>
                        <a:rPr lang="en-US" altLang="zh-CN" dirty="0"/>
                        <a:t>9</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663095979"/>
                  </a:ext>
                </a:extLst>
              </a:tr>
              <a:tr h="324000">
                <a:tc>
                  <a:txBody>
                    <a:bodyPr/>
                    <a:lstStyle/>
                    <a:p>
                      <a:r>
                        <a:rPr lang="en-US" altLang="zh-CN" dirty="0"/>
                        <a:t>10</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116314033"/>
                  </a:ext>
                </a:extLst>
              </a:tr>
              <a:tr h="324000">
                <a:tc>
                  <a:txBody>
                    <a:bodyPr/>
                    <a:lstStyle/>
                    <a:p>
                      <a:r>
                        <a:rPr lang="en-US" altLang="zh-CN" dirty="0"/>
                        <a:t>11</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4259767468"/>
                  </a:ext>
                </a:extLst>
              </a:tr>
              <a:tr h="324000">
                <a:tc>
                  <a:txBody>
                    <a:bodyPr/>
                    <a:lstStyle/>
                    <a:p>
                      <a:r>
                        <a:rPr lang="en-US" altLang="zh-CN" dirty="0"/>
                        <a:t>12</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647238134"/>
                  </a:ext>
                </a:extLst>
              </a:tr>
              <a:tr h="324000">
                <a:tc>
                  <a:txBody>
                    <a:bodyPr/>
                    <a:lstStyle/>
                    <a:p>
                      <a:r>
                        <a:rPr lang="en-US" altLang="zh-CN" dirty="0"/>
                        <a:t>13</a:t>
                      </a:r>
                      <a:endParaRPr lang="zh-CN" altLang="en-US" dirty="0"/>
                    </a:p>
                  </a:txBody>
                  <a:tcPr/>
                </a:tc>
                <a:tc>
                  <a:txBody>
                    <a:bodyPr/>
                    <a:lstStyle/>
                    <a:p>
                      <a:r>
                        <a:rPr lang="zh-CN" altLang="en-US" dirty="0"/>
                        <a:t>老年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273711359"/>
                  </a:ext>
                </a:extLst>
              </a:tr>
              <a:tr h="324000">
                <a:tc>
                  <a:txBody>
                    <a:bodyPr/>
                    <a:lstStyle/>
                    <a:p>
                      <a:r>
                        <a:rPr lang="en-US" altLang="zh-CN" dirty="0"/>
                        <a:t>14</a:t>
                      </a:r>
                      <a:endParaRPr lang="zh-CN" altLang="en-US" dirty="0"/>
                    </a:p>
                  </a:txBody>
                  <a:tcPr/>
                </a:tc>
                <a:tc>
                  <a:txBody>
                    <a:bodyPr/>
                    <a:lstStyle/>
                    <a:p>
                      <a:r>
                        <a:rPr lang="zh-CN" altLang="en-US" dirty="0"/>
                        <a:t>老年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083844636"/>
                  </a:ext>
                </a:extLst>
              </a:tr>
              <a:tr h="324000">
                <a:tc>
                  <a:txBody>
                    <a:bodyPr/>
                    <a:lstStyle/>
                    <a:p>
                      <a:r>
                        <a:rPr lang="en-US" altLang="zh-CN" dirty="0"/>
                        <a:t>15</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578012451"/>
                  </a:ext>
                </a:extLst>
              </a:tr>
            </a:tbl>
          </a:graphicData>
        </a:graphic>
      </p:graphicFrame>
    </p:spTree>
    <p:extLst>
      <p:ext uri="{BB962C8B-B14F-4D97-AF65-F5344CB8AC3E}">
        <p14:creationId xmlns:p14="http://schemas.microsoft.com/office/powerpoint/2010/main" val="2161180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64C0A-773C-4A0F-B8AD-D292AB541FC8}"/>
              </a:ext>
            </a:extLst>
          </p:cNvPr>
          <p:cNvSpPr>
            <a:spLocks noGrp="1"/>
          </p:cNvSpPr>
          <p:nvPr>
            <p:ph type="title"/>
          </p:nvPr>
        </p:nvSpPr>
        <p:spPr/>
        <p:txBody>
          <a:bodyPr>
            <a:normAutofit fontScale="90000"/>
          </a:bodyPr>
          <a:lstStyle/>
          <a:p>
            <a:r>
              <a:rPr lang="en-US" altLang="zh-CN" dirty="0"/>
              <a:t>ID3</a:t>
            </a:r>
            <a:endParaRPr lang="zh-CN" altLang="en-US" dirty="0"/>
          </a:p>
        </p:txBody>
      </p:sp>
      <p:graphicFrame>
        <p:nvGraphicFramePr>
          <p:cNvPr id="5" name="内容占位符 3">
            <a:extLst>
              <a:ext uri="{FF2B5EF4-FFF2-40B4-BE49-F238E27FC236}">
                <a16:creationId xmlns:a16="http://schemas.microsoft.com/office/drawing/2014/main" id="{DC38A4D4-9584-4AE2-A983-997D08557B45}"/>
              </a:ext>
            </a:extLst>
          </p:cNvPr>
          <p:cNvGraphicFramePr>
            <a:graphicFrameLocks noGrp="1"/>
          </p:cNvGraphicFramePr>
          <p:nvPr>
            <p:ph idx="1"/>
            <p:extLst>
              <p:ext uri="{D42A27DB-BD31-4B8C-83A1-F6EECF244321}">
                <p14:modId xmlns:p14="http://schemas.microsoft.com/office/powerpoint/2010/main" val="4123882216"/>
              </p:ext>
            </p:extLst>
          </p:nvPr>
        </p:nvGraphicFramePr>
        <p:xfrm>
          <a:off x="590857" y="908720"/>
          <a:ext cx="4713055" cy="5852160"/>
        </p:xfrm>
        <a:graphic>
          <a:graphicData uri="http://schemas.openxmlformats.org/drawingml/2006/table">
            <a:tbl>
              <a:tblPr firstRow="1" bandRow="1">
                <a:tableStyleId>{5C22544A-7EE6-4342-B048-85BDC9FD1C3A}</a:tableStyleId>
              </a:tblPr>
              <a:tblGrid>
                <a:gridCol w="514900">
                  <a:extLst>
                    <a:ext uri="{9D8B030D-6E8A-4147-A177-3AD203B41FA5}">
                      <a16:colId xmlns:a16="http://schemas.microsoft.com/office/drawing/2014/main" val="347144563"/>
                    </a:ext>
                  </a:extLst>
                </a:gridCol>
                <a:gridCol w="720080">
                  <a:extLst>
                    <a:ext uri="{9D8B030D-6E8A-4147-A177-3AD203B41FA5}">
                      <a16:colId xmlns:a16="http://schemas.microsoft.com/office/drawing/2014/main" val="1777165848"/>
                    </a:ext>
                  </a:extLst>
                </a:gridCol>
                <a:gridCol w="723028">
                  <a:extLst>
                    <a:ext uri="{9D8B030D-6E8A-4147-A177-3AD203B41FA5}">
                      <a16:colId xmlns:a16="http://schemas.microsoft.com/office/drawing/2014/main" val="1163558706"/>
                    </a:ext>
                  </a:extLst>
                </a:gridCol>
                <a:gridCol w="792088">
                  <a:extLst>
                    <a:ext uri="{9D8B030D-6E8A-4147-A177-3AD203B41FA5}">
                      <a16:colId xmlns:a16="http://schemas.microsoft.com/office/drawing/2014/main" val="2616788061"/>
                    </a:ext>
                  </a:extLst>
                </a:gridCol>
                <a:gridCol w="1224136">
                  <a:extLst>
                    <a:ext uri="{9D8B030D-6E8A-4147-A177-3AD203B41FA5}">
                      <a16:colId xmlns:a16="http://schemas.microsoft.com/office/drawing/2014/main" val="1462084446"/>
                    </a:ext>
                  </a:extLst>
                </a:gridCol>
                <a:gridCol w="738823">
                  <a:extLst>
                    <a:ext uri="{9D8B030D-6E8A-4147-A177-3AD203B41FA5}">
                      <a16:colId xmlns:a16="http://schemas.microsoft.com/office/drawing/2014/main" val="3370525571"/>
                    </a:ext>
                  </a:extLst>
                </a:gridCol>
              </a:tblGrid>
              <a:tr h="324000">
                <a:tc>
                  <a:txBody>
                    <a:bodyPr/>
                    <a:lstStyle/>
                    <a:p>
                      <a:r>
                        <a:rPr lang="en-US" altLang="zh-CN" dirty="0"/>
                        <a:t>ID</a:t>
                      </a:r>
                      <a:endParaRPr lang="zh-CN" altLang="en-US" dirty="0"/>
                    </a:p>
                  </a:txBody>
                  <a:tcPr/>
                </a:tc>
                <a:tc>
                  <a:txBody>
                    <a:bodyPr/>
                    <a:lstStyle/>
                    <a:p>
                      <a:r>
                        <a:rPr lang="zh-CN" altLang="en-US" dirty="0"/>
                        <a:t>年龄</a:t>
                      </a:r>
                    </a:p>
                  </a:txBody>
                  <a:tcPr/>
                </a:tc>
                <a:tc>
                  <a:txBody>
                    <a:bodyPr/>
                    <a:lstStyle/>
                    <a:p>
                      <a:r>
                        <a:rPr lang="zh-CN" altLang="en-US" dirty="0"/>
                        <a:t>工作</a:t>
                      </a:r>
                    </a:p>
                  </a:txBody>
                  <a:tcPr/>
                </a:tc>
                <a:tc>
                  <a:txBody>
                    <a:bodyPr/>
                    <a:lstStyle/>
                    <a:p>
                      <a:r>
                        <a:rPr lang="zh-CN" altLang="en-US" dirty="0"/>
                        <a:t>有房</a:t>
                      </a:r>
                    </a:p>
                  </a:txBody>
                  <a:tcPr/>
                </a:tc>
                <a:tc>
                  <a:txBody>
                    <a:bodyPr/>
                    <a:lstStyle/>
                    <a:p>
                      <a:r>
                        <a:rPr lang="zh-CN" altLang="en-US" dirty="0"/>
                        <a:t>信贷情况</a:t>
                      </a:r>
                    </a:p>
                  </a:txBody>
                  <a:tcPr/>
                </a:tc>
                <a:tc>
                  <a:txBody>
                    <a:bodyPr/>
                    <a:lstStyle/>
                    <a:p>
                      <a:r>
                        <a:rPr lang="zh-CN" altLang="en-US" dirty="0"/>
                        <a:t>类别</a:t>
                      </a:r>
                    </a:p>
                  </a:txBody>
                  <a:tcPr/>
                </a:tc>
                <a:extLst>
                  <a:ext uri="{0D108BD9-81ED-4DB2-BD59-A6C34878D82A}">
                    <a16:rowId xmlns:a16="http://schemas.microsoft.com/office/drawing/2014/main" val="2187075"/>
                  </a:ext>
                </a:extLst>
              </a:tr>
              <a:tr h="324000">
                <a:tc>
                  <a:txBody>
                    <a:bodyPr/>
                    <a:lstStyle/>
                    <a:p>
                      <a:r>
                        <a:rPr lang="en-US" altLang="zh-CN" dirty="0"/>
                        <a:t>1</a:t>
                      </a:r>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2393830101"/>
                  </a:ext>
                </a:extLst>
              </a:tr>
              <a:tr h="324000">
                <a:tc>
                  <a:txBody>
                    <a:bodyPr/>
                    <a:lstStyle/>
                    <a:p>
                      <a:r>
                        <a:rPr lang="en-US" altLang="zh-CN" dirty="0"/>
                        <a:t>2</a:t>
                      </a:r>
                      <a:endParaRPr lang="zh-CN" altLang="en-US" dirty="0"/>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 </a:t>
                      </a:r>
                    </a:p>
                  </a:txBody>
                  <a:tcPr/>
                </a:tc>
                <a:tc>
                  <a:txBody>
                    <a:bodyPr/>
                    <a:lstStyle/>
                    <a:p>
                      <a:r>
                        <a:rPr lang="zh-CN" altLang="en-US" dirty="0"/>
                        <a:t>好 </a:t>
                      </a:r>
                    </a:p>
                  </a:txBody>
                  <a:tcPr/>
                </a:tc>
                <a:tc>
                  <a:txBody>
                    <a:bodyPr/>
                    <a:lstStyle/>
                    <a:p>
                      <a:r>
                        <a:rPr lang="zh-CN" altLang="en-US" dirty="0"/>
                        <a:t>否</a:t>
                      </a:r>
                    </a:p>
                  </a:txBody>
                  <a:tcPr/>
                </a:tc>
                <a:extLst>
                  <a:ext uri="{0D108BD9-81ED-4DB2-BD59-A6C34878D82A}">
                    <a16:rowId xmlns:a16="http://schemas.microsoft.com/office/drawing/2014/main" val="1754059633"/>
                  </a:ext>
                </a:extLst>
              </a:tr>
              <a:tr h="324000">
                <a:tc>
                  <a:txBody>
                    <a:bodyPr/>
                    <a:lstStyle/>
                    <a:p>
                      <a:r>
                        <a:rPr lang="en-US" altLang="zh-CN" dirty="0"/>
                        <a:t>3</a:t>
                      </a:r>
                      <a:endParaRPr lang="zh-CN" altLang="en-US" dirty="0"/>
                    </a:p>
                  </a:txBody>
                  <a:tcPr/>
                </a:tc>
                <a:tc>
                  <a:txBody>
                    <a:bodyPr/>
                    <a:lstStyle/>
                    <a:p>
                      <a:r>
                        <a:rPr lang="zh-CN" altLang="en-US" dirty="0"/>
                        <a:t>青年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2573685484"/>
                  </a:ext>
                </a:extLst>
              </a:tr>
              <a:tr h="324000">
                <a:tc>
                  <a:txBody>
                    <a:bodyPr/>
                    <a:lstStyle/>
                    <a:p>
                      <a:r>
                        <a:rPr lang="en-US" altLang="zh-CN" dirty="0"/>
                        <a:t>4</a:t>
                      </a:r>
                      <a:endParaRPr lang="zh-CN" altLang="en-US" dirty="0"/>
                    </a:p>
                  </a:txBody>
                  <a:tcPr/>
                </a:tc>
                <a:tc>
                  <a:txBody>
                    <a:bodyPr/>
                    <a:lstStyle/>
                    <a:p>
                      <a:r>
                        <a:rPr lang="zh-CN" altLang="en-US" dirty="0"/>
                        <a:t>青年</a:t>
                      </a:r>
                    </a:p>
                  </a:txBody>
                  <a:tcPr/>
                </a:tc>
                <a:tc>
                  <a:txBody>
                    <a:bodyPr/>
                    <a:lstStyle/>
                    <a:p>
                      <a:r>
                        <a:rPr lang="zh-CN" altLang="en-US" dirty="0"/>
                        <a:t>是</a:t>
                      </a:r>
                    </a:p>
                  </a:txBody>
                  <a:tcPr/>
                </a:tc>
                <a:tc>
                  <a:txBody>
                    <a:bodyPr/>
                    <a:lstStyle/>
                    <a:p>
                      <a:r>
                        <a:rPr lang="zh-CN" altLang="en-US" dirty="0"/>
                        <a:t>是</a:t>
                      </a:r>
                    </a:p>
                  </a:txBody>
                  <a:tcPr/>
                </a:tc>
                <a:tc>
                  <a:txBody>
                    <a:bodyPr/>
                    <a:lstStyle/>
                    <a:p>
                      <a:r>
                        <a:rPr lang="zh-CN" altLang="en-US" dirty="0"/>
                        <a:t>一般</a:t>
                      </a:r>
                    </a:p>
                  </a:txBody>
                  <a:tcPr/>
                </a:tc>
                <a:tc>
                  <a:txBody>
                    <a:bodyPr/>
                    <a:lstStyle/>
                    <a:p>
                      <a:r>
                        <a:rPr lang="zh-CN" altLang="en-US" dirty="0"/>
                        <a:t>是</a:t>
                      </a:r>
                    </a:p>
                  </a:txBody>
                  <a:tcPr/>
                </a:tc>
                <a:extLst>
                  <a:ext uri="{0D108BD9-81ED-4DB2-BD59-A6C34878D82A}">
                    <a16:rowId xmlns:a16="http://schemas.microsoft.com/office/drawing/2014/main" val="3310176373"/>
                  </a:ext>
                </a:extLst>
              </a:tr>
              <a:tr h="324000">
                <a:tc>
                  <a:txBody>
                    <a:bodyPr/>
                    <a:lstStyle/>
                    <a:p>
                      <a:r>
                        <a:rPr lang="en-US" altLang="zh-CN" dirty="0"/>
                        <a:t>5</a:t>
                      </a:r>
                      <a:endParaRPr lang="zh-CN" altLang="en-US" dirty="0"/>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363782592"/>
                  </a:ext>
                </a:extLst>
              </a:tr>
              <a:tr h="324000">
                <a:tc>
                  <a:txBody>
                    <a:bodyPr/>
                    <a:lstStyle/>
                    <a:p>
                      <a:r>
                        <a:rPr lang="en-US" altLang="zh-CN" dirty="0"/>
                        <a:t>6</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067555136"/>
                  </a:ext>
                </a:extLst>
              </a:tr>
              <a:tr h="324000">
                <a:tc>
                  <a:txBody>
                    <a:bodyPr/>
                    <a:lstStyle/>
                    <a:p>
                      <a:r>
                        <a:rPr lang="en-US" altLang="zh-CN" dirty="0"/>
                        <a:t>7</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否</a:t>
                      </a:r>
                    </a:p>
                  </a:txBody>
                  <a:tcPr/>
                </a:tc>
                <a:extLst>
                  <a:ext uri="{0D108BD9-81ED-4DB2-BD59-A6C34878D82A}">
                    <a16:rowId xmlns:a16="http://schemas.microsoft.com/office/drawing/2014/main" val="1165758690"/>
                  </a:ext>
                </a:extLst>
              </a:tr>
              <a:tr h="324000">
                <a:tc>
                  <a:txBody>
                    <a:bodyPr/>
                    <a:lstStyle/>
                    <a:p>
                      <a:r>
                        <a:rPr lang="en-US" altLang="zh-CN" dirty="0"/>
                        <a:t>8</a:t>
                      </a:r>
                      <a:endParaRPr lang="zh-CN" altLang="en-US" dirty="0"/>
                    </a:p>
                  </a:txBody>
                  <a:tcPr/>
                </a:tc>
                <a:tc>
                  <a:txBody>
                    <a:bodyPr/>
                    <a:lstStyle/>
                    <a:p>
                      <a:r>
                        <a:rPr lang="zh-CN" altLang="en-US" dirty="0"/>
                        <a:t>中年</a:t>
                      </a:r>
                    </a:p>
                  </a:txBody>
                  <a:tcPr/>
                </a:tc>
                <a:tc>
                  <a:txBody>
                    <a:bodyPr/>
                    <a:lstStyle/>
                    <a:p>
                      <a:r>
                        <a:rPr lang="zh-CN" altLang="en-US" dirty="0"/>
                        <a:t>是</a:t>
                      </a:r>
                    </a:p>
                  </a:txBody>
                  <a:tcPr/>
                </a:tc>
                <a:tc>
                  <a:txBody>
                    <a:bodyPr/>
                    <a:lstStyle/>
                    <a:p>
                      <a:r>
                        <a:rPr lang="zh-CN" altLang="en-US" dirty="0"/>
                        <a:t>是</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975294558"/>
                  </a:ext>
                </a:extLst>
              </a:tr>
              <a:tr h="324000">
                <a:tc>
                  <a:txBody>
                    <a:bodyPr/>
                    <a:lstStyle/>
                    <a:p>
                      <a:r>
                        <a:rPr lang="en-US" altLang="zh-CN" dirty="0"/>
                        <a:t>9</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663095979"/>
                  </a:ext>
                </a:extLst>
              </a:tr>
              <a:tr h="324000">
                <a:tc>
                  <a:txBody>
                    <a:bodyPr/>
                    <a:lstStyle/>
                    <a:p>
                      <a:r>
                        <a:rPr lang="en-US" altLang="zh-CN" dirty="0"/>
                        <a:t>10</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116314033"/>
                  </a:ext>
                </a:extLst>
              </a:tr>
              <a:tr h="324000">
                <a:tc>
                  <a:txBody>
                    <a:bodyPr/>
                    <a:lstStyle/>
                    <a:p>
                      <a:r>
                        <a:rPr lang="en-US" altLang="zh-CN" dirty="0"/>
                        <a:t>11</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4259767468"/>
                  </a:ext>
                </a:extLst>
              </a:tr>
              <a:tr h="324000">
                <a:tc>
                  <a:txBody>
                    <a:bodyPr/>
                    <a:lstStyle/>
                    <a:p>
                      <a:r>
                        <a:rPr lang="en-US" altLang="zh-CN" dirty="0"/>
                        <a:t>12</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647238134"/>
                  </a:ext>
                </a:extLst>
              </a:tr>
              <a:tr h="324000">
                <a:tc>
                  <a:txBody>
                    <a:bodyPr/>
                    <a:lstStyle/>
                    <a:p>
                      <a:r>
                        <a:rPr lang="en-US" altLang="zh-CN" dirty="0"/>
                        <a:t>13</a:t>
                      </a:r>
                      <a:endParaRPr lang="zh-CN" altLang="en-US" dirty="0"/>
                    </a:p>
                  </a:txBody>
                  <a:tcPr/>
                </a:tc>
                <a:tc>
                  <a:txBody>
                    <a:bodyPr/>
                    <a:lstStyle/>
                    <a:p>
                      <a:r>
                        <a:rPr lang="zh-CN" altLang="en-US" dirty="0"/>
                        <a:t>老年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273711359"/>
                  </a:ext>
                </a:extLst>
              </a:tr>
              <a:tr h="324000">
                <a:tc>
                  <a:txBody>
                    <a:bodyPr/>
                    <a:lstStyle/>
                    <a:p>
                      <a:r>
                        <a:rPr lang="en-US" altLang="zh-CN" dirty="0"/>
                        <a:t>14</a:t>
                      </a:r>
                      <a:endParaRPr lang="zh-CN" altLang="en-US" dirty="0"/>
                    </a:p>
                  </a:txBody>
                  <a:tcPr/>
                </a:tc>
                <a:tc>
                  <a:txBody>
                    <a:bodyPr/>
                    <a:lstStyle/>
                    <a:p>
                      <a:r>
                        <a:rPr lang="zh-CN" altLang="en-US" dirty="0"/>
                        <a:t>老年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083844636"/>
                  </a:ext>
                </a:extLst>
              </a:tr>
              <a:tr h="324000">
                <a:tc>
                  <a:txBody>
                    <a:bodyPr/>
                    <a:lstStyle/>
                    <a:p>
                      <a:r>
                        <a:rPr lang="en-US" altLang="zh-CN" dirty="0"/>
                        <a:t>15</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578012451"/>
                  </a:ext>
                </a:extLst>
              </a:tr>
            </a:tbl>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41A8ABD-349A-46A0-B949-7D4DD555620F}"/>
                  </a:ext>
                </a:extLst>
              </p:cNvPr>
              <p:cNvSpPr txBox="1"/>
              <p:nvPr/>
            </p:nvSpPr>
            <p:spPr>
              <a:xfrm>
                <a:off x="5519936" y="1052736"/>
                <a:ext cx="6062464" cy="4877041"/>
              </a:xfrm>
              <a:prstGeom prst="rect">
                <a:avLst/>
              </a:prstGeom>
              <a:noFill/>
            </p:spPr>
            <p:txBody>
              <a:bodyPr wrap="square" rtlCol="0">
                <a:spAutoFit/>
              </a:bodyPr>
              <a:lstStyle/>
              <a:p>
                <a:endParaRPr lang="en-US" altLang="zh-CN" dirty="0"/>
              </a:p>
              <a:p>
                <a:r>
                  <a:rPr lang="zh-CN" altLang="en-US" dirty="0"/>
                  <a:t>根结点信息熵：</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r>
                        <m:rPr>
                          <m:sty m:val="p"/>
                        </m:rPr>
                        <a:rPr lang="en-US" altLang="zh-CN" i="1">
                          <a:latin typeface="Cambria Math" panose="02040503050406030204" pitchFamily="18" charset="0"/>
                        </a:rPr>
                        <m:t>nt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2</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func>
                        </m:e>
                      </m:nary>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9</m:t>
                              </m:r>
                            </m:num>
                            <m:den>
                              <m:r>
                                <a:rPr lang="en-US" altLang="zh-CN" b="0" i="1" smtClean="0">
                                  <a:latin typeface="Cambria Math" panose="02040503050406030204" pitchFamily="18" charset="0"/>
                                </a:rPr>
                                <m:t>15</m:t>
                              </m:r>
                            </m:den>
                          </m:f>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9</m:t>
                                  </m:r>
                                </m:num>
                                <m:den>
                                  <m:r>
                                    <a:rPr lang="en-US" altLang="zh-CN" b="0" i="1" smtClean="0">
                                      <a:latin typeface="Cambria Math" panose="02040503050406030204" pitchFamily="18" charset="0"/>
                                    </a:rPr>
                                    <m:t>15</m:t>
                                  </m:r>
                                </m:den>
                              </m:f>
                            </m:e>
                          </m:func>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6</m:t>
                              </m:r>
                            </m:num>
                            <m:den>
                              <m:r>
                                <a:rPr lang="en-US" altLang="zh-CN" i="1">
                                  <a:latin typeface="Cambria Math" panose="02040503050406030204" pitchFamily="18" charset="0"/>
                                </a:rPr>
                                <m:t>15</m:t>
                              </m:r>
                            </m:den>
                          </m:f>
                          <m:func>
                            <m:funcPr>
                              <m:ctrlPr>
                                <a:rPr lang="en-US" altLang="zh-CN" i="1">
                                  <a:latin typeface="Cambria Math" panose="02040503050406030204" pitchFamily="18" charset="0"/>
                                </a:rPr>
                              </m:ctrlPr>
                            </m:funcPr>
                            <m:fNa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2</m:t>
                                  </m:r>
                                </m:sub>
                              </m:sSub>
                            </m:fName>
                            <m:e>
                              <m:f>
                                <m:fPr>
                                  <m:ctrlPr>
                                    <a:rPr lang="en-US" altLang="zh-CN" i="1">
                                      <a:latin typeface="Cambria Math" panose="02040503050406030204" pitchFamily="18" charset="0"/>
                                    </a:rPr>
                                  </m:ctrlPr>
                                </m:fPr>
                                <m:num>
                                  <m:r>
                                    <a:rPr lang="en-US" altLang="zh-CN" b="0" i="1" smtClean="0">
                                      <a:latin typeface="Cambria Math" panose="02040503050406030204" pitchFamily="18" charset="0"/>
                                    </a:rPr>
                                    <m:t>6</m:t>
                                  </m:r>
                                </m:num>
                                <m:den>
                                  <m:r>
                                    <a:rPr lang="en-US" altLang="zh-CN" i="1">
                                      <a:latin typeface="Cambria Math" panose="02040503050406030204" pitchFamily="18" charset="0"/>
                                    </a:rPr>
                                    <m:t>15</m:t>
                                  </m:r>
                                </m:den>
                              </m:f>
                            </m:e>
                          </m:func>
                        </m:e>
                      </m:d>
                      <m:r>
                        <a:rPr lang="en-US" altLang="zh-CN" b="0" i="1" smtClean="0">
                          <a:latin typeface="Cambria Math" panose="02040503050406030204" pitchFamily="18" charset="0"/>
                        </a:rPr>
                        <m:t>=0.971</m:t>
                      </m:r>
                    </m:oMath>
                  </m:oMathPara>
                </a14:m>
                <a:endParaRPr lang="en-US" altLang="zh-CN" dirty="0"/>
              </a:p>
              <a:p>
                <a:r>
                  <a:rPr lang="zh-CN" altLang="en-US" dirty="0"/>
                  <a:t>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4</m:t>
                        </m:r>
                      </m:sub>
                    </m:sSub>
                    <m:r>
                      <a:rPr lang="zh-CN" altLang="en-US" i="1">
                        <a:latin typeface="Cambria Math" panose="02040503050406030204" pitchFamily="18" charset="0"/>
                      </a:rPr>
                      <m:t>表示</m:t>
                    </m:r>
                  </m:oMath>
                </a14:m>
                <a:r>
                  <a:rPr lang="zh-CN" altLang="en-US" dirty="0"/>
                  <a:t>年龄，工作，有房，信贷情况等特征，并计算信息增益：</a:t>
                </a:r>
                <a:endParaRPr lang="en-US" altLang="zh-CN" dirty="0"/>
              </a:p>
              <a:p>
                <a14:m>
                  <m:oMath xmlns:m="http://schemas.openxmlformats.org/officeDocument/2006/math">
                    <m:r>
                      <a:rPr lang="en-US" altLang="zh-CN" i="1">
                        <a:latin typeface="Cambria Math" panose="02040503050406030204" pitchFamily="18" charset="0"/>
                      </a:rPr>
                      <m:t>𝐺</m:t>
                    </m:r>
                    <m:r>
                      <m:rPr>
                        <m:sty m:val="p"/>
                      </m:rPr>
                      <a:rPr lang="en-US" altLang="zh-CN" i="1">
                        <a:latin typeface="Cambria Math" panose="02040503050406030204" pitchFamily="18" charset="0"/>
                      </a:rPr>
                      <m:t>ain</m:t>
                    </m:r>
                    <m:d>
                      <m:dPr>
                        <m:ctrlPr>
                          <a:rPr lang="en-US" altLang="zh-CN" i="1" smtClean="0">
                            <a:latin typeface="Cambria Math" panose="02040503050406030204" pitchFamily="18" charset="0"/>
                          </a:rPr>
                        </m:ctrlPr>
                      </m:dPr>
                      <m:e>
                        <m:r>
                          <m:rPr>
                            <m:sty m:val="p"/>
                          </m:rPr>
                          <a:rPr lang="en-US" altLang="zh-CN">
                            <a:latin typeface="Cambria Math" panose="02040503050406030204" pitchFamily="18" charset="0"/>
                          </a:rPr>
                          <m:t>D</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sub>
                        </m:sSub>
                      </m:e>
                    </m:d>
                    <m:r>
                      <a:rPr lang="en-US" altLang="zh-CN">
                        <a:latin typeface="Cambria Math" panose="02040503050406030204" pitchFamily="18" charset="0"/>
                      </a:rPr>
                      <m:t>=</m:t>
                    </m:r>
                    <m:r>
                      <m:rPr>
                        <m:sty m:val="p"/>
                      </m:rPr>
                      <a:rPr lang="en-US" altLang="zh-CN">
                        <a:latin typeface="Cambria Math" panose="02040503050406030204" pitchFamily="18" charset="0"/>
                      </a:rPr>
                      <m:t>Ent</m:t>
                    </m:r>
                    <m:d>
                      <m:dPr>
                        <m:ctrlPr>
                          <a:rPr lang="en-US" altLang="zh-CN" i="1" smtClean="0">
                            <a:latin typeface="Cambria Math" panose="02040503050406030204" pitchFamily="18" charset="0"/>
                          </a:rPr>
                        </m:ctrlPr>
                      </m:dPr>
                      <m:e>
                        <m:r>
                          <m:rPr>
                            <m:sty m:val="p"/>
                          </m:rPr>
                          <a:rPr lang="en-US" altLang="zh-CN">
                            <a:latin typeface="Cambria Math" panose="02040503050406030204" pitchFamily="18" charset="0"/>
                          </a:rPr>
                          <m:t>D</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m:t>
                            </m:r>
                          </m:num>
                          <m:den>
                            <m:r>
                              <a:rPr lang="en-US" altLang="zh-CN" b="0" i="1" smtClean="0">
                                <a:latin typeface="Cambria Math" panose="02040503050406030204" pitchFamily="18" charset="0"/>
                              </a:rPr>
                              <m:t>15</m:t>
                            </m:r>
                          </m:den>
                        </m:f>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5</m:t>
                            </m:r>
                          </m:num>
                          <m:den>
                            <m:r>
                              <a:rPr lang="en-US" altLang="zh-CN" i="1">
                                <a:latin typeface="Cambria Math" panose="02040503050406030204" pitchFamily="18" charset="0"/>
                              </a:rPr>
                              <m:t>15</m:t>
                            </m:r>
                          </m:den>
                        </m:f>
                        <m:r>
                          <a:rPr lang="en-US" altLang="zh-CN" i="1">
                            <a:latin typeface="Cambria Math" panose="02040503050406030204" pitchFamily="18" charset="0"/>
                          </a:rPr>
                          <m:t>𝐸𝑛𝑡</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5</m:t>
                            </m:r>
                          </m:num>
                          <m:den>
                            <m:r>
                              <a:rPr lang="en-US" altLang="zh-CN" i="1">
                                <a:latin typeface="Cambria Math" panose="02040503050406030204" pitchFamily="18" charset="0"/>
                              </a:rPr>
                              <m:t>15</m:t>
                            </m:r>
                          </m:den>
                        </m:f>
                        <m:r>
                          <a:rPr lang="en-US" altLang="zh-CN" i="1">
                            <a:latin typeface="Cambria Math" panose="02040503050406030204" pitchFamily="18" charset="0"/>
                          </a:rPr>
                          <m:t>𝐸𝑛𝑡</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3</m:t>
                                </m:r>
                              </m:sub>
                            </m:sSub>
                          </m:e>
                        </m:d>
                      </m:e>
                    </m:d>
                  </m:oMath>
                </a14:m>
                <a:r>
                  <a:rPr lang="en-US" altLang="zh-CN" dirty="0"/>
                  <a:t>=0.083</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𝐺</m:t>
                      </m:r>
                      <m:r>
                        <m:rPr>
                          <m:sty m:val="p"/>
                        </m:rPr>
                        <a:rPr lang="en-US" altLang="zh-CN" i="1">
                          <a:latin typeface="Cambria Math" panose="02040503050406030204" pitchFamily="18" charset="0"/>
                        </a:rPr>
                        <m:t>ain</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D</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=0.324</m:t>
                      </m:r>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𝐺</m:t>
                      </m:r>
                      <m:r>
                        <m:rPr>
                          <m:sty m:val="p"/>
                        </m:rPr>
                        <a:rPr lang="en-US" altLang="zh-CN" i="1">
                          <a:latin typeface="Cambria Math" panose="02040503050406030204" pitchFamily="18" charset="0"/>
                        </a:rPr>
                        <m:t>ain</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D</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b="0" i="1" smtClean="0">
                                  <a:latin typeface="Cambria Math" panose="02040503050406030204" pitchFamily="18" charset="0"/>
                                </a:rPr>
                                <m:t>3</m:t>
                              </m:r>
                            </m:sub>
                          </m:sSub>
                        </m:e>
                      </m:d>
                      <m:r>
                        <a:rPr lang="en-US" altLang="zh-CN" i="1">
                          <a:latin typeface="Cambria Math" panose="02040503050406030204" pitchFamily="18" charset="0"/>
                        </a:rPr>
                        <m:t>=</m:t>
                      </m:r>
                      <m:r>
                        <a:rPr lang="en-US" altLang="zh-CN" b="0" i="1" smtClean="0">
                          <a:latin typeface="Cambria Math" panose="02040503050406030204" pitchFamily="18" charset="0"/>
                        </a:rPr>
                        <m:t>0.420</m:t>
                      </m:r>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𝐺</m:t>
                      </m:r>
                      <m:r>
                        <m:rPr>
                          <m:sty m:val="p"/>
                        </m:rPr>
                        <a:rPr lang="en-US" altLang="zh-CN" i="1">
                          <a:latin typeface="Cambria Math" panose="02040503050406030204" pitchFamily="18" charset="0"/>
                        </a:rPr>
                        <m:t>ain</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D</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b="0" i="1" smtClean="0">
                                  <a:latin typeface="Cambria Math" panose="02040503050406030204" pitchFamily="18" charset="0"/>
                                </a:rPr>
                                <m:t>4</m:t>
                              </m:r>
                            </m:sub>
                          </m:sSub>
                        </m:e>
                      </m:d>
                      <m:r>
                        <a:rPr lang="en-US" altLang="zh-CN" i="1">
                          <a:latin typeface="Cambria Math" panose="02040503050406030204" pitchFamily="18" charset="0"/>
                        </a:rPr>
                        <m:t>=</m:t>
                      </m:r>
                      <m:r>
                        <a:rPr lang="en-US" altLang="zh-CN" b="0" i="1" smtClean="0">
                          <a:latin typeface="Cambria Math" panose="02040503050406030204" pitchFamily="18" charset="0"/>
                        </a:rPr>
                        <m:t>0.363</m:t>
                      </m:r>
                    </m:oMath>
                  </m:oMathPara>
                </a14:m>
                <a:endParaRPr lang="en-US" altLang="zh-CN" dirty="0"/>
              </a:p>
              <a:p>
                <a:endParaRPr lang="en-US" altLang="zh-CN" dirty="0"/>
              </a:p>
              <a:p>
                <a:r>
                  <a:rPr lang="zh-CN" altLang="en-US" dirty="0"/>
                  <a:t>选择最优划分属性：</a:t>
                </a:r>
                <a:endParaRPr lang="en-US" altLang="zh-CN" dirty="0"/>
              </a:p>
              <a:p>
                <a:pP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选择</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3</m:t>
                          </m:r>
                        </m:sub>
                      </m:sSub>
                    </m:oMath>
                  </m:oMathPara>
                </a14:m>
                <a:endParaRPr lang="en-US" altLang="zh-CN" dirty="0"/>
              </a:p>
            </p:txBody>
          </p:sp>
        </mc:Choice>
        <mc:Fallback xmlns="">
          <p:sp>
            <p:nvSpPr>
              <p:cNvPr id="6" name="文本框 5">
                <a:extLst>
                  <a:ext uri="{FF2B5EF4-FFF2-40B4-BE49-F238E27FC236}">
                    <a16:creationId xmlns:a16="http://schemas.microsoft.com/office/drawing/2014/main" id="{041A8ABD-349A-46A0-B949-7D4DD555620F}"/>
                  </a:ext>
                </a:extLst>
              </p:cNvPr>
              <p:cNvSpPr txBox="1">
                <a:spLocks noRot="1" noChangeAspect="1" noMove="1" noResize="1" noEditPoints="1" noAdjustHandles="1" noChangeArrowheads="1" noChangeShapeType="1" noTextEdit="1"/>
              </p:cNvSpPr>
              <p:nvPr/>
            </p:nvSpPr>
            <p:spPr>
              <a:xfrm>
                <a:off x="5519936" y="1052736"/>
                <a:ext cx="6062464" cy="4877041"/>
              </a:xfrm>
              <a:prstGeom prst="rect">
                <a:avLst/>
              </a:prstGeom>
              <a:blipFill>
                <a:blip r:embed="rId2"/>
                <a:stretch>
                  <a:fillRect l="-9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0956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A44B6C-05E8-4643-B895-132839B42939}"/>
              </a:ext>
            </a:extLst>
          </p:cNvPr>
          <p:cNvSpPr>
            <a:spLocks noGrp="1"/>
          </p:cNvSpPr>
          <p:nvPr>
            <p:ph type="title"/>
          </p:nvPr>
        </p:nvSpPr>
        <p:spPr/>
        <p:txBody>
          <a:bodyPr>
            <a:normAutofit fontScale="90000"/>
          </a:bodyPr>
          <a:lstStyle/>
          <a:p>
            <a:r>
              <a:rPr lang="en-US" altLang="zh-CN" dirty="0"/>
              <a:t>ID3</a:t>
            </a:r>
            <a:endParaRPr lang="zh-CN" altLang="en-US" dirty="0"/>
          </a:p>
        </p:txBody>
      </p:sp>
      <p:pic>
        <p:nvPicPr>
          <p:cNvPr id="4" name="图片 3">
            <a:extLst>
              <a:ext uri="{FF2B5EF4-FFF2-40B4-BE49-F238E27FC236}">
                <a16:creationId xmlns:a16="http://schemas.microsoft.com/office/drawing/2014/main" id="{900E28C1-34D7-400C-AA53-2EA7C86C1FCC}"/>
              </a:ext>
            </a:extLst>
          </p:cNvPr>
          <p:cNvPicPr>
            <a:picLocks noChangeAspect="1"/>
          </p:cNvPicPr>
          <p:nvPr/>
        </p:nvPicPr>
        <p:blipFill>
          <a:blip r:embed="rId2"/>
          <a:stretch>
            <a:fillRect/>
          </a:stretch>
        </p:blipFill>
        <p:spPr>
          <a:xfrm>
            <a:off x="2022852" y="1196752"/>
            <a:ext cx="8146296" cy="4569874"/>
          </a:xfrm>
          <a:prstGeom prst="rect">
            <a:avLst/>
          </a:prstGeom>
        </p:spPr>
      </p:pic>
    </p:spTree>
    <p:extLst>
      <p:ext uri="{BB962C8B-B14F-4D97-AF65-F5344CB8AC3E}">
        <p14:creationId xmlns:p14="http://schemas.microsoft.com/office/powerpoint/2010/main" val="3109189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F358C-FDC5-438A-9295-1F11717133A0}"/>
              </a:ext>
            </a:extLst>
          </p:cNvPr>
          <p:cNvSpPr>
            <a:spLocks noGrp="1"/>
          </p:cNvSpPr>
          <p:nvPr>
            <p:ph type="title"/>
          </p:nvPr>
        </p:nvSpPr>
        <p:spPr/>
        <p:txBody>
          <a:bodyPr>
            <a:normAutofit fontScale="90000"/>
          </a:bodyPr>
          <a:lstStyle/>
          <a:p>
            <a:r>
              <a:rPr lang="en-US" altLang="zh-CN" dirty="0"/>
              <a:t>ID3</a:t>
            </a:r>
            <a:endParaRPr lang="zh-CN" altLang="en-US" dirty="0"/>
          </a:p>
        </p:txBody>
      </p:sp>
      <p:pic>
        <p:nvPicPr>
          <p:cNvPr id="4" name="图片 3">
            <a:extLst>
              <a:ext uri="{FF2B5EF4-FFF2-40B4-BE49-F238E27FC236}">
                <a16:creationId xmlns:a16="http://schemas.microsoft.com/office/drawing/2014/main" id="{11A453E8-140C-4805-9A73-1D7777D16BAF}"/>
              </a:ext>
            </a:extLst>
          </p:cNvPr>
          <p:cNvPicPr>
            <a:picLocks noChangeAspect="1"/>
          </p:cNvPicPr>
          <p:nvPr/>
        </p:nvPicPr>
        <p:blipFill>
          <a:blip r:embed="rId2"/>
          <a:stretch>
            <a:fillRect/>
          </a:stretch>
        </p:blipFill>
        <p:spPr>
          <a:xfrm>
            <a:off x="2099937" y="1268760"/>
            <a:ext cx="7992126" cy="4410254"/>
          </a:xfrm>
          <a:prstGeom prst="rect">
            <a:avLst/>
          </a:prstGeom>
        </p:spPr>
      </p:pic>
    </p:spTree>
    <p:extLst>
      <p:ext uri="{BB962C8B-B14F-4D97-AF65-F5344CB8AC3E}">
        <p14:creationId xmlns:p14="http://schemas.microsoft.com/office/powerpoint/2010/main" val="1748106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F1AE4-8B22-4722-A771-7E8685CAEB1E}"/>
              </a:ext>
            </a:extLst>
          </p:cNvPr>
          <p:cNvSpPr>
            <a:spLocks noGrp="1"/>
          </p:cNvSpPr>
          <p:nvPr>
            <p:ph type="title"/>
          </p:nvPr>
        </p:nvSpPr>
        <p:spPr/>
        <p:txBody>
          <a:bodyPr>
            <a:normAutofit fontScale="90000"/>
          </a:bodyPr>
          <a:lstStyle/>
          <a:p>
            <a:r>
              <a:rPr lang="zh-CN" altLang="en-US" dirty="0"/>
              <a:t>划分选择</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17FE119-3040-48E5-B191-97C4818D3FB9}"/>
                  </a:ext>
                </a:extLst>
              </p:cNvPr>
              <p:cNvSpPr txBox="1"/>
              <p:nvPr/>
            </p:nvSpPr>
            <p:spPr>
              <a:xfrm>
                <a:off x="609600" y="1052736"/>
                <a:ext cx="10972800" cy="2254784"/>
              </a:xfrm>
              <a:prstGeom prst="rect">
                <a:avLst/>
              </a:prstGeom>
              <a:noFill/>
            </p:spPr>
            <p:txBody>
              <a:bodyPr wrap="square" rtlCol="0">
                <a:spAutoFit/>
              </a:bodyPr>
              <a:lstStyle/>
              <a:p>
                <a:r>
                  <a:rPr lang="en-US" altLang="zh-CN" dirty="0"/>
                  <a:t>2. </a:t>
                </a:r>
                <a:r>
                  <a:rPr lang="zh-CN" altLang="en-US" dirty="0"/>
                  <a:t>信息增益比：特征</a:t>
                </a:r>
                <a:r>
                  <a:rPr lang="en-US" altLang="zh-CN" dirty="0"/>
                  <a:t>A</a:t>
                </a:r>
                <a:r>
                  <a:rPr lang="zh-CN" altLang="en-US" dirty="0"/>
                  <a:t>对训练数据集</a:t>
                </a:r>
                <a:r>
                  <a:rPr lang="en-US" altLang="zh-CN" dirty="0"/>
                  <a:t>D</a:t>
                </a:r>
                <a:r>
                  <a:rPr lang="zh-CN" altLang="en-US" dirty="0"/>
                  <a:t>的信息增益比</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g</m:t>
                        </m:r>
                      </m:e>
                      <m:sub>
                        <m:r>
                          <a:rPr lang="en-US" altLang="zh-CN" b="0" i="1" smtClean="0">
                            <a:latin typeface="Cambria Math" panose="02040503050406030204" pitchFamily="18" charset="0"/>
                          </a:rPr>
                          <m:t>𝑅</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oMath>
                </a14:m>
                <a:r>
                  <a:rPr lang="zh-CN" altLang="en-US" dirty="0"/>
                  <a:t>定义为其信息增益</a:t>
                </a:r>
                <a14:m>
                  <m:oMath xmlns:m="http://schemas.openxmlformats.org/officeDocument/2006/math">
                    <m:r>
                      <m:rPr>
                        <m:sty m:val="p"/>
                      </m:rPr>
                      <a:rPr lang="en-US" altLang="zh-CN" i="1" dirty="0">
                        <a:latin typeface="Cambria Math" panose="02040503050406030204" pitchFamily="18" charset="0"/>
                      </a:rPr>
                      <m:t>g</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𝐷</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𝐴</m:t>
                        </m:r>
                      </m:e>
                    </m:d>
                  </m:oMath>
                </a14:m>
                <a:r>
                  <a:rPr lang="zh-CN" altLang="en-US" dirty="0"/>
                  <a:t>与训练数据集</a:t>
                </a:r>
                <a:r>
                  <a:rPr lang="en-US" altLang="zh-CN" dirty="0"/>
                  <a:t>D</a:t>
                </a:r>
                <a:r>
                  <a:rPr lang="zh-CN" altLang="en-US" dirty="0"/>
                  <a:t>关于特征</a:t>
                </a:r>
                <a:r>
                  <a:rPr lang="en-US" altLang="zh-CN" dirty="0"/>
                  <a:t>A</a:t>
                </a:r>
                <a:r>
                  <a:rPr lang="zh-CN" altLang="en-US" dirty="0"/>
                  <a:t>的值的熵</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zh-CN" altLang="en-US" i="1">
                        <a:latin typeface="Cambria Math" panose="02040503050406030204" pitchFamily="18" charset="0"/>
                      </a:rPr>
                      <m:t>之</m:t>
                    </m:r>
                  </m:oMath>
                </a14:m>
                <a:r>
                  <a:rPr lang="zh-CN" altLang="en-US" dirty="0"/>
                  <a:t>比，即</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𝑅</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den>
                      </m:f>
                    </m:oMath>
                  </m:oMathPara>
                </a14:m>
                <a:endParaRPr lang="en-US" altLang="zh-CN" b="0" dirty="0"/>
              </a:p>
              <a:p>
                <a:r>
                  <a:rPr lang="zh-CN" altLang="en-US" dirty="0"/>
                  <a:t>其中：</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𝐴</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f>
                            <m:fPr>
                              <m:ctrlPr>
                                <a:rPr lang="en-US" altLang="zh-CN" b="0" i="1" smtClean="0">
                                  <a:latin typeface="Cambria Math" panose="02040503050406030204" pitchFamily="18" charset="0"/>
                                </a:rPr>
                              </m:ctrlPr>
                            </m:fPr>
                            <m:num>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m:rPr>
                                      <m:sty m:val="p"/>
                                    </m:rPr>
                                    <a:rPr lang="en-US" altLang="zh-CN" i="1">
                                      <a:latin typeface="Cambria Math" panose="02040503050406030204" pitchFamily="18" charset="0"/>
                                    </a:rPr>
                                    <m:t>i</m:t>
                                  </m:r>
                                </m:sub>
                              </m:sSub>
                              <m:r>
                                <a:rPr lang="en-US" altLang="zh-CN" i="1" smtClean="0">
                                  <a:latin typeface="Cambria Math" panose="02040503050406030204" pitchFamily="18" charset="0"/>
                                </a:rPr>
                                <m:t>|</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den>
                          </m:f>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den>
                              </m:f>
                            </m:e>
                          </m:func>
                        </m:e>
                      </m:nary>
                    </m:oMath>
                  </m:oMathPara>
                </a14:m>
                <a:endParaRPr lang="en-US" altLang="zh-CN" dirty="0"/>
              </a:p>
            </p:txBody>
          </p:sp>
        </mc:Choice>
        <mc:Fallback xmlns="">
          <p:sp>
            <p:nvSpPr>
              <p:cNvPr id="6" name="文本框 5">
                <a:extLst>
                  <a:ext uri="{FF2B5EF4-FFF2-40B4-BE49-F238E27FC236}">
                    <a16:creationId xmlns:a16="http://schemas.microsoft.com/office/drawing/2014/main" id="{E17FE119-3040-48E5-B191-97C4818D3FB9}"/>
                  </a:ext>
                </a:extLst>
              </p:cNvPr>
              <p:cNvSpPr txBox="1">
                <a:spLocks noRot="1" noChangeAspect="1" noMove="1" noResize="1" noEditPoints="1" noAdjustHandles="1" noChangeArrowheads="1" noChangeShapeType="1" noTextEdit="1"/>
              </p:cNvSpPr>
              <p:nvPr/>
            </p:nvSpPr>
            <p:spPr>
              <a:xfrm>
                <a:off x="609600" y="1052736"/>
                <a:ext cx="10972800" cy="2254784"/>
              </a:xfrm>
              <a:prstGeom prst="rect">
                <a:avLst/>
              </a:prstGeom>
              <a:blipFill>
                <a:blip r:embed="rId2"/>
                <a:stretch>
                  <a:fillRect l="-444" t="-24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866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23452-C1E1-481A-B442-7515DB6AB987}"/>
              </a:ext>
            </a:extLst>
          </p:cNvPr>
          <p:cNvSpPr>
            <a:spLocks noGrp="1"/>
          </p:cNvSpPr>
          <p:nvPr>
            <p:ph type="title"/>
          </p:nvPr>
        </p:nvSpPr>
        <p:spPr/>
        <p:txBody>
          <a:bodyPr>
            <a:normAutofit fontScale="90000"/>
          </a:bodyPr>
          <a:lstStyle/>
          <a:p>
            <a:r>
              <a:rPr lang="en-US" altLang="zh-CN" dirty="0"/>
              <a:t>C4.5</a:t>
            </a:r>
            <a:endParaRPr lang="zh-CN" altLang="en-US" dirty="0"/>
          </a:p>
        </p:txBody>
      </p:sp>
      <p:pic>
        <p:nvPicPr>
          <p:cNvPr id="4" name="图片 3">
            <a:extLst>
              <a:ext uri="{FF2B5EF4-FFF2-40B4-BE49-F238E27FC236}">
                <a16:creationId xmlns:a16="http://schemas.microsoft.com/office/drawing/2014/main" id="{8B7287C9-D7B7-431C-814B-F3714F8D2664}"/>
              </a:ext>
            </a:extLst>
          </p:cNvPr>
          <p:cNvPicPr>
            <a:picLocks noChangeAspect="1"/>
          </p:cNvPicPr>
          <p:nvPr/>
        </p:nvPicPr>
        <p:blipFill>
          <a:blip r:embed="rId2"/>
          <a:stretch>
            <a:fillRect/>
          </a:stretch>
        </p:blipFill>
        <p:spPr>
          <a:xfrm>
            <a:off x="609600" y="1124744"/>
            <a:ext cx="5544616" cy="5097303"/>
          </a:xfrm>
          <a:prstGeom prst="rect">
            <a:avLst/>
          </a:prstGeom>
        </p:spPr>
      </p:pic>
      <p:pic>
        <p:nvPicPr>
          <p:cNvPr id="6" name="图片 5">
            <a:extLst>
              <a:ext uri="{FF2B5EF4-FFF2-40B4-BE49-F238E27FC236}">
                <a16:creationId xmlns:a16="http://schemas.microsoft.com/office/drawing/2014/main" id="{9F4D386D-0CDC-4674-B118-4BDC4A658A27}"/>
              </a:ext>
            </a:extLst>
          </p:cNvPr>
          <p:cNvPicPr>
            <a:picLocks noChangeAspect="1"/>
          </p:cNvPicPr>
          <p:nvPr/>
        </p:nvPicPr>
        <p:blipFill>
          <a:blip r:embed="rId3"/>
          <a:stretch>
            <a:fillRect/>
          </a:stretch>
        </p:blipFill>
        <p:spPr>
          <a:xfrm>
            <a:off x="6312024" y="1844824"/>
            <a:ext cx="5270376" cy="2886158"/>
          </a:xfrm>
          <a:prstGeom prst="rect">
            <a:avLst/>
          </a:prstGeom>
        </p:spPr>
      </p:pic>
    </p:spTree>
    <p:extLst>
      <p:ext uri="{BB962C8B-B14F-4D97-AF65-F5344CB8AC3E}">
        <p14:creationId xmlns:p14="http://schemas.microsoft.com/office/powerpoint/2010/main" val="2557558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楷体"/>
        <a:cs typeface=""/>
      </a:majorFont>
      <a:minorFont>
        <a:latin typeface="Calibri"/>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932</TotalTime>
  <Words>1045</Words>
  <Application>Microsoft Office PowerPoint</Application>
  <PresentationFormat>宽屏</PresentationFormat>
  <Paragraphs>473</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黑体</vt:lpstr>
      <vt:lpstr>华文中宋</vt:lpstr>
      <vt:lpstr>楷体</vt:lpstr>
      <vt:lpstr>宋体</vt:lpstr>
      <vt:lpstr>Arial</vt:lpstr>
      <vt:lpstr>Bookman Old Style</vt:lpstr>
      <vt:lpstr>Calibri</vt:lpstr>
      <vt:lpstr>Cambria Math</vt:lpstr>
      <vt:lpstr>Century Schoolbook</vt:lpstr>
      <vt:lpstr>Courier New</vt:lpstr>
      <vt:lpstr>Office 主题</vt:lpstr>
      <vt:lpstr>Decision Tree</vt:lpstr>
      <vt:lpstr>Decision Tree</vt:lpstr>
      <vt:lpstr>基本流程</vt:lpstr>
      <vt:lpstr>划分选择</vt:lpstr>
      <vt:lpstr>ID3</vt:lpstr>
      <vt:lpstr>ID3</vt:lpstr>
      <vt:lpstr>ID3</vt:lpstr>
      <vt:lpstr>划分选择</vt:lpstr>
      <vt:lpstr>C4.5</vt:lpstr>
      <vt:lpstr>划分选择</vt:lpstr>
      <vt:lpstr>CART</vt:lpstr>
      <vt:lpstr>CART</vt:lpstr>
      <vt:lpstr>CART</vt:lpstr>
      <vt:lpstr>CART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Fei Gao</dc:creator>
  <cp:lastModifiedBy>jim lee</cp:lastModifiedBy>
  <cp:revision>236</cp:revision>
  <dcterms:created xsi:type="dcterms:W3CDTF">2016-09-27T06:32:47Z</dcterms:created>
  <dcterms:modified xsi:type="dcterms:W3CDTF">2017-07-31T11:15:45Z</dcterms:modified>
</cp:coreProperties>
</file>