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56" r:id="rId5"/>
    <p:sldId id="257" r:id="rId6"/>
    <p:sldId id="258" r:id="rId7"/>
    <p:sldId id="313" r:id="rId8"/>
    <p:sldId id="263" r:id="rId9"/>
    <p:sldId id="314" r:id="rId10"/>
    <p:sldId id="315" r:id="rId11"/>
    <p:sldId id="316" r:id="rId12"/>
    <p:sldId id="31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FB86-E8A7-46CE-B7C0-EE8B10C1CD91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961DF-645F-4600-A2D1-AADE409B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4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命令节点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 delete pod &lt;pod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961DF-645F-4600-A2D1-AADE409B0D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0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54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4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2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7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AF88E988-FB04-AB4E-BE5A-59F242AF7F7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062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214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91AF2B4D-6B12-4EDF-87BB-2B55CECB661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292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093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906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4844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39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2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C6B1FF6-39B9-40F5-8B67-33C6354A3D4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srgbClr val="9BBB59">
                  <a:shade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9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06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9294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596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77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53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3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9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9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505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09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srgbClr val="9BBB59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772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56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53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6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FE44-8C92-43BD-B2F3-9A1C279FA8E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5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">
          <p15:clr>
            <a:srgbClr val="F26B43"/>
          </p15:clr>
        </p15:guide>
        <p15:guide id="2" orient="horz" pos="2984">
          <p15:clr>
            <a:srgbClr val="F26B43"/>
          </p15:clr>
        </p15:guide>
        <p15:guide id="3" pos="152">
          <p15:clr>
            <a:srgbClr val="F26B43"/>
          </p15:clr>
        </p15:guide>
        <p15:guide id="4" pos="56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4/24/2019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50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">
          <p15:clr>
            <a:srgbClr val="F26B43"/>
          </p15:clr>
        </p15:guide>
        <p15:guide id="2" orient="horz" pos="2984">
          <p15:clr>
            <a:srgbClr val="F26B43"/>
          </p15:clr>
        </p15:guide>
        <p15:guide id="3" pos="152">
          <p15:clr>
            <a:srgbClr val="F26B43"/>
          </p15:clr>
        </p15:guide>
        <p15:guide id="4" pos="560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2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">
          <p15:clr>
            <a:srgbClr val="F26B43"/>
          </p15:clr>
        </p15:guide>
        <p15:guide id="2" orient="horz" pos="2984">
          <p15:clr>
            <a:srgbClr val="F26B43"/>
          </p15:clr>
        </p15:guide>
        <p15:guide id="3" pos="152">
          <p15:clr>
            <a:srgbClr val="F26B43"/>
          </p15:clr>
        </p15:guide>
        <p15:guide id="4" pos="56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" Target="slide3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chaosblade-io/chaosblad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54688" y="4758794"/>
            <a:ext cx="2082622" cy="1323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smtClean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Jim Li</a:t>
            </a:r>
            <a:endParaRPr kumimoji="1" lang="en-US" altLang="zh-CN" sz="2667" dirty="0" smtClean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  <a:p>
            <a:pPr algn="ctr" defTabSz="609585"/>
            <a:endParaRPr kumimoji="1" lang="en-US" altLang="zh-CN" sz="2667" dirty="0" smtClean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  <a:p>
            <a:pPr algn="ctr" defTabSz="609585"/>
            <a:r>
              <a:rPr kumimoji="1" lang="en-US" altLang="zh-CN" sz="2667" smtClean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2019-04-25</a:t>
            </a:r>
            <a:endParaRPr kumimoji="1" lang="zh-CN" altLang="en-US" sz="2667" dirty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pic>
        <p:nvPicPr>
          <p:cNvPr id="5" name="图片 4" descr="PPT封面联合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0" y="945080"/>
            <a:ext cx="5455280" cy="1530619"/>
          </a:xfrm>
          <a:prstGeom prst="rect">
            <a:avLst/>
          </a:prstGeom>
        </p:spPr>
      </p:pic>
      <p:sp>
        <p:nvSpPr>
          <p:cNvPr id="10" name="文本框 6"/>
          <p:cNvSpPr txBox="1"/>
          <p:nvPr/>
        </p:nvSpPr>
        <p:spPr>
          <a:xfrm>
            <a:off x="2368654" y="2523102"/>
            <a:ext cx="801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4800" b="1" spc="267" smtClean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故障注入工具</a:t>
            </a:r>
            <a:r>
              <a:rPr kumimoji="1" lang="en-US" altLang="zh-CN" sz="4800" b="1" spc="267" smtClean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Chaosblade</a:t>
            </a:r>
            <a:endParaRPr kumimoji="1" lang="zh-CN" altLang="en-US" sz="4800" b="1" spc="267" dirty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75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0822" y="2314215"/>
            <a:ext cx="11402511" cy="182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en-US" altLang="zh-CN" sz="9600" b="1" dirty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End</a:t>
            </a:r>
            <a:endParaRPr kumimoji="1" lang="zh-CN" altLang="en-US" sz="9600" b="1" dirty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pic>
        <p:nvPicPr>
          <p:cNvPr id="4" name="图片 3" descr="PPT封面联合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0" y="478269"/>
            <a:ext cx="5455280" cy="15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13681" y="118557"/>
            <a:ext cx="1648208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933" b="1" dirty="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Agenda</a:t>
            </a:r>
            <a:endParaRPr lang="zh-CN" altLang="en-US" sz="2933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5" name="MH_Entry_2">
            <a:hlinkClick r:id="rId6" action="ppaction://hlinksldjump"/>
            <a:extLst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88294" y="4052510"/>
            <a:ext cx="6602857" cy="5355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chaosblade</a:t>
            </a:r>
            <a:r>
              <a:rPr lang="zh-CN" altLang="en-US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使用</a:t>
            </a:r>
            <a:r>
              <a:rPr lang="en-US" altLang="zh-CN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case</a:t>
            </a:r>
            <a:endParaRPr lang="en-US" altLang="zh-CN" sz="2400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6" name="MH_Entry_2">
            <a:hlinkClick r:id="rId6" action="ppaction://hlinksldjump"/>
            <a:extLst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88294" y="2079422"/>
            <a:ext cx="6602857" cy="53448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chaosblade</a:t>
            </a:r>
            <a:r>
              <a:rPr lang="zh-CN" altLang="en-US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7" name="MH_Entry_2">
            <a:hlinkClick r:id="rId6" action="ppaction://hlinksldjump"/>
            <a:extLst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88294" y="3103531"/>
            <a:ext cx="7762800" cy="52542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chaosblade</a:t>
            </a:r>
            <a:r>
              <a:rPr lang="zh-CN" altLang="en-US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下载和使用</a:t>
            </a:r>
            <a:endParaRPr lang="en-US" altLang="zh-CN" sz="2400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7949" y="2047741"/>
            <a:ext cx="687679" cy="566165"/>
          </a:xfrm>
          <a:prstGeom prst="rect">
            <a:avLst/>
          </a:prstGeom>
          <a:solidFill>
            <a:srgbClr val="159C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Microsoft YaHei"/>
                <a:ea typeface="Microsoft YaHei"/>
                <a:cs typeface="+mn-ea"/>
                <a:sym typeface="+mn-lt"/>
              </a:rPr>
              <a:t>1</a:t>
            </a:r>
            <a:endParaRPr lang="zh-CN" altLang="en-US" sz="2800" b="1">
              <a:solidFill>
                <a:srgbClr val="FFFFFF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49" y="3044663"/>
            <a:ext cx="687679" cy="566165"/>
          </a:xfrm>
          <a:prstGeom prst="rect">
            <a:avLst/>
          </a:prstGeom>
          <a:solidFill>
            <a:srgbClr val="159C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Microsoft YaHei"/>
                <a:ea typeface="Microsoft YaHei"/>
                <a:cs typeface="+mn-ea"/>
                <a:sym typeface="+mn-lt"/>
              </a:rPr>
              <a:t>2</a:t>
            </a:r>
            <a:endParaRPr lang="zh-CN" altLang="en-US" sz="2800" b="1">
              <a:solidFill>
                <a:srgbClr val="FFFFFF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7949" y="4021928"/>
            <a:ext cx="687679" cy="566165"/>
          </a:xfrm>
          <a:prstGeom prst="rect">
            <a:avLst/>
          </a:prstGeom>
          <a:solidFill>
            <a:srgbClr val="159C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Microsoft YaHei"/>
                <a:ea typeface="Microsoft YaHei"/>
                <a:cs typeface="+mn-ea"/>
                <a:sym typeface="+mn-lt"/>
              </a:rPr>
              <a:t>3</a:t>
            </a:r>
            <a:endParaRPr lang="zh-CN" altLang="en-US" sz="2800" b="1">
              <a:solidFill>
                <a:srgbClr val="FFFFFF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6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7" name="文本框 24"/>
          <p:cNvSpPr txBox="1"/>
          <p:nvPr/>
        </p:nvSpPr>
        <p:spPr>
          <a:xfrm>
            <a:off x="213680" y="105305"/>
            <a:ext cx="7856529" cy="633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933" b="1">
                <a:solidFill>
                  <a:srgbClr val="009EA1"/>
                </a:solidFill>
                <a:cs typeface="+mn-ea"/>
                <a:sym typeface="+mn-lt"/>
              </a:rPr>
              <a:t>1. </a:t>
            </a:r>
            <a:r>
              <a:rPr lang="en-US" altLang="zh-CN" sz="2933" b="1" smtClean="0">
                <a:solidFill>
                  <a:srgbClr val="009EA1"/>
                </a:solidFill>
                <a:cs typeface="+mn-ea"/>
                <a:sym typeface="+mn-lt"/>
              </a:rPr>
              <a:t>Chaosblade</a:t>
            </a:r>
            <a:endParaRPr lang="zh-CN" altLang="en-US" sz="2933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868" y="963234"/>
            <a:ext cx="108505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lt"/>
              </a:rPr>
              <a:t>一</a:t>
            </a:r>
            <a:r>
              <a:rPr lang="zh-CN" altLang="en-US">
                <a:sym typeface="+mn-lt"/>
              </a:rPr>
              <a:t>个简单易用且功能强大的混沌实验实施工具</a:t>
            </a:r>
          </a:p>
          <a:p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Chaosblade </a:t>
            </a:r>
            <a:r>
              <a:rPr lang="zh-CN" altLang="en-US"/>
              <a:t>是遵循混沌工程（</a:t>
            </a:r>
            <a:r>
              <a:rPr lang="en-US" altLang="zh-CN"/>
              <a:t>Chaos Engineering</a:t>
            </a:r>
            <a:r>
              <a:rPr lang="zh-CN" altLang="en-US"/>
              <a:t>）原理的实验工具，用于模拟常见的故障场景，帮助提升分布式系统的可恢复性和对故障的容错性。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Chaosblade </a:t>
            </a:r>
            <a:r>
              <a:rPr lang="zh-CN" altLang="en-US"/>
              <a:t>是内部 </a:t>
            </a:r>
            <a:r>
              <a:rPr lang="en-US" altLang="zh-CN"/>
              <a:t>MonkeyKing </a:t>
            </a:r>
            <a:r>
              <a:rPr lang="zh-CN" altLang="en-US"/>
              <a:t>对外开源的项目，其建立在阿里巴巴近十年故障测试和演练实践基础上，结合了集团各业务的最佳创意和实践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Chaosblade </a:t>
            </a:r>
            <a:r>
              <a:rPr lang="zh-CN" altLang="en-US"/>
              <a:t>可直接编译运行，</a:t>
            </a:r>
            <a:r>
              <a:rPr lang="en-US" altLang="zh-CN"/>
              <a:t>cli </a:t>
            </a:r>
            <a:r>
              <a:rPr lang="zh-CN" altLang="en-US"/>
              <a:t>命令提示使执行混沌实验更加简单。目前支持的演练场景有操作系统类的 </a:t>
            </a:r>
            <a:r>
              <a:rPr lang="en-US" altLang="zh-CN"/>
              <a:t>CPU</a:t>
            </a:r>
            <a:r>
              <a:rPr lang="zh-CN" altLang="en-US"/>
              <a:t>、磁盘、进程、网络，</a:t>
            </a:r>
            <a:r>
              <a:rPr lang="en-US" altLang="zh-CN"/>
              <a:t>Java </a:t>
            </a:r>
            <a:r>
              <a:rPr lang="zh-CN" altLang="en-US"/>
              <a:t>应用类的 </a:t>
            </a:r>
            <a:r>
              <a:rPr lang="en-US" altLang="zh-CN"/>
              <a:t>Dubbo</a:t>
            </a:r>
            <a:r>
              <a:rPr lang="zh-CN" altLang="en-US"/>
              <a:t>、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Servlet </a:t>
            </a:r>
            <a:r>
              <a:rPr lang="zh-CN" altLang="en-US"/>
              <a:t>和自定义类方法延迟或抛异常等以及杀容器、杀 </a:t>
            </a:r>
            <a:r>
              <a:rPr lang="en-US" altLang="zh-CN"/>
              <a:t>Pod</a:t>
            </a:r>
            <a:r>
              <a:rPr lang="zh-CN" altLang="en-US"/>
              <a:t>，具体可执行 </a:t>
            </a:r>
            <a:r>
              <a:rPr lang="en-US" altLang="zh-CN"/>
              <a:t>blade create -h </a:t>
            </a:r>
            <a:r>
              <a:rPr lang="zh-CN" altLang="en-US"/>
              <a:t>查看：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Github</a:t>
            </a:r>
            <a:r>
              <a:rPr lang="zh-CN" altLang="en-US"/>
              <a:t>项目地址：</a:t>
            </a:r>
            <a:r>
              <a:rPr lang="en-US" altLang="zh-CN"/>
              <a:t> </a:t>
            </a:r>
            <a:r>
              <a:rPr lang="en-US" altLang="zh-CN">
                <a:ea typeface="Arial Unicode MS" panose="020B0604020202020204" pitchFamily="34" charset="-122"/>
                <a:cs typeface="Arial Unicode MS" panose="020B0604020202020204" pitchFamily="34" charset="-122"/>
                <a:hlinkClick r:id="rId4"/>
              </a:rPr>
              <a:t>https://github.com/chaosblade-io/chaosblade</a:t>
            </a:r>
            <a:r>
              <a:rPr lang="en-US" altLang="zh-CN" smtClean="0">
                <a:ea typeface="Arial Unicode MS" panose="020B0604020202020204" pitchFamily="34" charset="-122"/>
                <a:cs typeface="Arial Unicode MS" panose="020B0604020202020204" pitchFamily="34" charset="-122"/>
                <a:hlinkClick r:id="rId4"/>
              </a:rPr>
              <a:t>/</a:t>
            </a:r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23"/>
          <p:cNvSpPr txBox="1"/>
          <p:nvPr/>
        </p:nvSpPr>
        <p:spPr>
          <a:xfrm>
            <a:off x="10863265" y="631854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1/8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10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7" name="文本框 24"/>
          <p:cNvSpPr txBox="1"/>
          <p:nvPr/>
        </p:nvSpPr>
        <p:spPr>
          <a:xfrm>
            <a:off x="213680" y="105305"/>
            <a:ext cx="7856529" cy="633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933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2. </a:t>
            </a:r>
            <a:r>
              <a:rPr lang="en-US" altLang="zh-CN" sz="2933" b="1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C</a:t>
            </a:r>
            <a:r>
              <a:rPr lang="en-US" altLang="zh-CN" sz="2933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haosblade</a:t>
            </a:r>
            <a:r>
              <a:rPr lang="zh-CN" altLang="en-US" sz="2933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下载和使用</a:t>
            </a:r>
            <a:endParaRPr lang="zh-CN" altLang="en-US" sz="2933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868" y="739261"/>
            <a:ext cx="10850592" cy="570156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1600" smtClean="0">
                <a:latin typeface="+mn-ea"/>
                <a:cs typeface="Arial Unicode MS" panose="020B0604020202020204" pitchFamily="34" charset="-122"/>
              </a:rPr>
              <a:t>、安装</a:t>
            </a:r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golang</a:t>
            </a:r>
          </a:p>
          <a:p>
            <a:r>
              <a:rPr lang="en-US" altLang="zh-CN" sz="1600"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centos</a:t>
            </a:r>
            <a:r>
              <a:rPr lang="zh-CN" altLang="en-US" sz="1600" smtClean="0">
                <a:latin typeface="+mn-ea"/>
                <a:cs typeface="Arial Unicode MS" panose="020B0604020202020204" pitchFamily="34" charset="-122"/>
              </a:rPr>
              <a:t>下： </a:t>
            </a:r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yum install –y go</a:t>
            </a:r>
          </a:p>
          <a:p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2</a:t>
            </a:r>
            <a:r>
              <a:rPr lang="zh-CN" altLang="en-US" sz="1600" smtClean="0">
                <a:latin typeface="+mn-ea"/>
                <a:cs typeface="Arial Unicode MS" panose="020B0604020202020204" pitchFamily="34" charset="-122"/>
              </a:rPr>
              <a:t>、获取源码</a:t>
            </a:r>
            <a:endParaRPr lang="en-US" altLang="zh-CN" sz="1600" smtClean="0">
              <a:latin typeface="+mn-ea"/>
              <a:cs typeface="Arial Unicode MS" panose="020B0604020202020204" pitchFamily="34" charset="-122"/>
            </a:endParaRPr>
          </a:p>
          <a:p>
            <a:r>
              <a:rPr lang="en-US" altLang="zh-CN" sz="1600">
                <a:latin typeface="+mn-ea"/>
                <a:cs typeface="Arial Unicode MS" panose="020B0604020202020204" pitchFamily="34" charset="-122"/>
              </a:rPr>
              <a:t>go get </a:t>
            </a:r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github.com/chaosblade-io/chaosblade</a:t>
            </a:r>
          </a:p>
          <a:p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3</a:t>
            </a:r>
            <a:r>
              <a:rPr lang="zh-CN" altLang="en-US" sz="1600" smtClean="0">
                <a:latin typeface="+mn-ea"/>
                <a:cs typeface="Arial Unicode MS" panose="020B0604020202020204" pitchFamily="34" charset="-122"/>
              </a:rPr>
              <a:t>、编译</a:t>
            </a:r>
            <a:endParaRPr lang="en-US" altLang="zh-CN" sz="1600" smtClean="0">
              <a:latin typeface="+mn-ea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+mn-ea"/>
                <a:cs typeface="Arial Unicode MS" panose="020B0604020202020204" pitchFamily="34" charset="-122"/>
              </a:rPr>
              <a:t>执行</a:t>
            </a:r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go env</a:t>
            </a:r>
            <a:r>
              <a:rPr lang="zh-CN" altLang="en-US" sz="1600" smtClean="0">
                <a:latin typeface="+mn-ea"/>
                <a:cs typeface="Arial Unicode MS" panose="020B0604020202020204" pitchFamily="34" charset="-122"/>
              </a:rPr>
              <a:t>获取</a:t>
            </a:r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GOPATH</a:t>
            </a:r>
            <a:r>
              <a:rPr lang="zh-CN" altLang="en-US" sz="1600" smtClean="0">
                <a:latin typeface="+mn-ea"/>
                <a:cs typeface="Arial Unicode MS" panose="020B0604020202020204" pitchFamily="34" charset="-122"/>
              </a:rPr>
              <a:t>地址，如</a:t>
            </a:r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/root/go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进入源码目录，并编译</a:t>
            </a:r>
            <a:endParaRPr lang="en-US" altLang="zh-CN" sz="1600" smtClean="0"/>
          </a:p>
          <a:p>
            <a:r>
              <a:rPr lang="en-US" altLang="zh-CN" sz="1600"/>
              <a:t> </a:t>
            </a:r>
            <a:r>
              <a:rPr lang="en-US" altLang="zh-CN" sz="1600" smtClean="0"/>
              <a:t>   cd GOPATH/src/github.com/chaosblade-io/chaosblade</a:t>
            </a:r>
            <a:r>
              <a:rPr lang="en-US" altLang="zh-CN" sz="1600"/>
              <a:t>;</a:t>
            </a:r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make</a:t>
            </a:r>
          </a:p>
          <a:p>
            <a:r>
              <a:rPr lang="en-US" altLang="zh-CN" sz="1600" smtClean="0">
                <a:latin typeface="+mn-ea"/>
                <a:cs typeface="Arial Unicode MS" panose="020B0604020202020204" pitchFamily="34" charset="-122"/>
              </a:rPr>
              <a:t>4</a:t>
            </a:r>
            <a:r>
              <a:rPr lang="zh-CN" altLang="en-US" sz="1600" smtClean="0">
                <a:latin typeface="+mn-ea"/>
                <a:cs typeface="Arial Unicode MS" panose="020B0604020202020204" pitchFamily="34" charset="-122"/>
              </a:rPr>
              <a:t>、开始执行命令</a:t>
            </a:r>
            <a:endParaRPr lang="en-US" altLang="zh-CN" sz="1600" smtClean="0">
              <a:latin typeface="+mn-ea"/>
              <a:cs typeface="Arial Unicode MS" panose="020B0604020202020204" pitchFamily="34" charset="-122"/>
            </a:endParaRP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root@ip-192-171-1-119 chaosblade-0.0.2]# blade help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An easy to use and powerful chaos engineering experiment toolkit</a:t>
            </a:r>
          </a:p>
          <a:p>
            <a:pPr lvl="3"/>
            <a:endParaRPr lang="en-US" altLang="zh-CN" sz="1050">
              <a:latin typeface="+mn-ea"/>
              <a:cs typeface="Arial Unicode MS" panose="020B0604020202020204" pitchFamily="34" charset="-122"/>
            </a:endParaRP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Usage: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blade [command]</a:t>
            </a:r>
          </a:p>
          <a:p>
            <a:pPr lvl="3"/>
            <a:endParaRPr lang="en-US" altLang="zh-CN" sz="1050">
              <a:latin typeface="+mn-ea"/>
              <a:cs typeface="Arial Unicode MS" panose="020B0604020202020204" pitchFamily="34" charset="-122"/>
            </a:endParaRP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Available Commands: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create      Create a chaos engineering experiment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destroy     Destroy a chaos experiment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help        Help about any command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prepare     Prepare to experiment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query       Query the parameter values required for chaos experiments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revoke      Undo chaos engineering experiment preparation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status      Query preparation stage or experiment status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version     Print version info</a:t>
            </a:r>
          </a:p>
          <a:p>
            <a:pPr lvl="3"/>
            <a:endParaRPr lang="en-US" altLang="zh-CN" sz="1050">
              <a:latin typeface="+mn-ea"/>
              <a:cs typeface="Arial Unicode MS" panose="020B0604020202020204" pitchFamily="34" charset="-122"/>
            </a:endParaRP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Flags: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-d, --debug   Set client to DEBUG mode</a:t>
            </a:r>
          </a:p>
          <a:p>
            <a:pPr lvl="3"/>
            <a:r>
              <a:rPr lang="en-US" altLang="zh-CN" sz="1050">
                <a:latin typeface="+mn-ea"/>
                <a:cs typeface="Arial Unicode MS" panose="020B0604020202020204" pitchFamily="34" charset="-122"/>
              </a:rPr>
              <a:t>  -h, --help    help for </a:t>
            </a:r>
            <a:r>
              <a:rPr lang="en-US" altLang="zh-CN" sz="1050" smtClean="0">
                <a:latin typeface="+mn-ea"/>
                <a:cs typeface="Arial Unicode MS" panose="020B0604020202020204" pitchFamily="34" charset="-122"/>
              </a:rPr>
              <a:t>blade</a:t>
            </a:r>
          </a:p>
          <a:p>
            <a:pPr lvl="3"/>
            <a:r>
              <a:rPr lang="en-US" altLang="zh-CN" sz="1050" smtClean="0">
                <a:latin typeface="+mn-ea"/>
                <a:cs typeface="Arial Unicode MS" panose="020B0604020202020204" pitchFamily="34" charset="-122"/>
              </a:rPr>
              <a:t>Use "blade [command] --help" for more information about a command.</a:t>
            </a:r>
            <a:endParaRPr lang="en-US" altLang="zh-CN" sz="105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" name="文本框 23"/>
          <p:cNvSpPr txBox="1"/>
          <p:nvPr/>
        </p:nvSpPr>
        <p:spPr>
          <a:xfrm>
            <a:off x="10863265" y="631854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2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70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3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</a:t>
            </a: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C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haosblade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1: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增加容器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CPU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使用率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24731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i="1"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i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docker run -it -d --name test centos</a:t>
            </a:r>
          </a:p>
          <a:p>
            <a:r>
              <a:rPr lang="en-US" altLang="zh-CN" i="1"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i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docker run -it -d --name test1 centos</a:t>
            </a:r>
          </a:p>
          <a:p>
            <a:r>
              <a:rPr lang="en-US" altLang="zh-CN" i="1"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i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docker run -it -d --name test2 centos</a:t>
            </a:r>
          </a:p>
          <a:p>
            <a:endParaRPr lang="en-US" altLang="zh-CN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查看容器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i="1" smtClean="0"/>
              <a:t>docker ps</a:t>
            </a:r>
          </a:p>
          <a:p>
            <a:endParaRPr lang="en-US" altLang="zh-CN" smtClean="0"/>
          </a:p>
          <a:p>
            <a:r>
              <a:rPr lang="en-US" altLang="zh-CN" smtClean="0"/>
              <a:t>Step3:kill</a:t>
            </a:r>
            <a:r>
              <a:rPr lang="zh-CN" altLang="en-US" smtClean="0"/>
              <a:t>容器</a:t>
            </a:r>
            <a:r>
              <a:rPr lang="en-US" altLang="zh-CN" smtClean="0"/>
              <a:t>test</a:t>
            </a:r>
          </a:p>
          <a:p>
            <a:r>
              <a:rPr lang="en-US" altLang="zh-CN" smtClean="0"/>
              <a:t>	</a:t>
            </a:r>
            <a:r>
              <a:rPr lang="en-US" altLang="zh-CN" i="1"/>
              <a:t> blade create docker cpu fullload --container 28b553307453 </a:t>
            </a:r>
            <a:r>
              <a:rPr lang="en-US" altLang="zh-CN" i="1" smtClean="0"/>
              <a:t>--</a:t>
            </a:r>
            <a:r>
              <a:rPr lang="en-US" altLang="zh-CN" i="1"/>
              <a:t>numcpu </a:t>
            </a:r>
            <a:r>
              <a:rPr lang="en-US" altLang="zh-CN" i="1" smtClean="0"/>
              <a:t>1</a:t>
            </a:r>
          </a:p>
          <a:p>
            <a:endParaRPr lang="en-US" altLang="zh-CN" smtClean="0"/>
          </a:p>
          <a:p>
            <a:r>
              <a:rPr lang="en-US" altLang="zh-CN" smtClean="0"/>
              <a:t>Step3:</a:t>
            </a:r>
            <a:r>
              <a:rPr lang="zh-CN" altLang="en-US" smtClean="0"/>
              <a:t>登录容器查看</a:t>
            </a:r>
            <a:r>
              <a:rPr lang="en-US" altLang="zh-CN" smtClean="0"/>
              <a:t>cpu</a:t>
            </a:r>
          </a:p>
          <a:p>
            <a:r>
              <a:rPr lang="en-US" altLang="zh-CN" i="1"/>
              <a:t>	 docker exec -it 28b553307453 /</a:t>
            </a:r>
            <a:r>
              <a:rPr lang="en-US" altLang="zh-CN" i="1" smtClean="0"/>
              <a:t>bin/bash</a:t>
            </a:r>
          </a:p>
          <a:p>
            <a:r>
              <a:rPr lang="en-US" altLang="zh-CN" i="1"/>
              <a:t>	</a:t>
            </a:r>
            <a:r>
              <a:rPr lang="en-US" altLang="zh-CN" i="1" smtClean="0"/>
              <a:t>top</a:t>
            </a:r>
          </a:p>
          <a:p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124991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4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Chaosblade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2:kill Pod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31700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查看</a:t>
            </a:r>
            <a:r>
              <a:rPr lang="en-US" altLang="zh-CN" smtClean="0"/>
              <a:t>pod</a:t>
            </a:r>
            <a:endParaRPr lang="en-US" altLang="zh-CN" smtClean="0"/>
          </a:p>
          <a:p>
            <a:pPr lvl="2"/>
            <a:r>
              <a:rPr lang="en-US" altLang="zh-CN" sz="1100" smtClean="0"/>
              <a:t>[</a:t>
            </a:r>
            <a:r>
              <a:rPr lang="en-US" altLang="zh-CN" sz="1100"/>
              <a:t>root@k8s-master-01 chaosblade-0.0.2]# kubectl -n kube-system get pod -o wide</a:t>
            </a:r>
          </a:p>
          <a:p>
            <a:pPr lvl="2"/>
            <a:r>
              <a:rPr lang="en-US" altLang="zh-CN" sz="1100"/>
              <a:t>NAME                                         READY     STATUS    RESTARTS   AGE       IP               NODE</a:t>
            </a:r>
          </a:p>
          <a:p>
            <a:pPr lvl="2"/>
            <a:r>
              <a:rPr lang="en-US" altLang="zh-CN" sz="1100"/>
              <a:t>api-nodectl-service-2217710093-qzb1t         1/1       Running   0          6d        10.178.151.131   k8s-master-01</a:t>
            </a:r>
          </a:p>
          <a:p>
            <a:pPr lvl="2"/>
            <a:r>
              <a:rPr lang="en-US" altLang="zh-CN" sz="1100"/>
              <a:t>calico-node-76dvh                            2/2       Running   0          6d        192.168.30.91    k8s-slave-01</a:t>
            </a:r>
          </a:p>
          <a:p>
            <a:pPr lvl="2"/>
            <a:r>
              <a:rPr lang="en-US" altLang="zh-CN" sz="1100"/>
              <a:t>calico-node-bx75r                            2/2       Running   0          3d        192.168.30.69    wj-lease-k8s-node-01</a:t>
            </a:r>
          </a:p>
          <a:p>
            <a:pPr lvl="2"/>
            <a:r>
              <a:rPr lang="en-US" altLang="zh-CN" sz="1100"/>
              <a:t>calico-node-wt39l                            2/2       Running   0          6d        192.168.30.90    k8s-master-01</a:t>
            </a:r>
          </a:p>
          <a:p>
            <a:pPr lvl="2"/>
            <a:r>
              <a:rPr lang="en-US" altLang="zh-CN" sz="1100"/>
              <a:t>calico-policy-controller-143197382-6m7jj     1/1       Running   0          6d        192.168.30.91    k8s-slave-01</a:t>
            </a:r>
          </a:p>
          <a:p>
            <a:pPr lvl="2"/>
            <a:r>
              <a:rPr lang="en-US" altLang="zh-CN" sz="1100"/>
              <a:t>fluentd-ds-bxqtz                             1/1       Running   0          3d        10.178.151.134   k8s-master-01</a:t>
            </a:r>
          </a:p>
          <a:p>
            <a:pPr lvl="2"/>
            <a:r>
              <a:rPr lang="en-US" altLang="zh-CN" sz="1100"/>
              <a:t>fluentd-ds-fld51                             1/1       Running   0          1m        10.178.193.13    k8s-slave-01</a:t>
            </a:r>
          </a:p>
          <a:p>
            <a:pPr lvl="2"/>
            <a:r>
              <a:rPr lang="en-US" altLang="zh-CN" sz="1100"/>
              <a:t>fluentd-ds-mkg0q                             1/1       Running   0          3d        10.178.116.2     wj-lease-k8s-node-01</a:t>
            </a:r>
          </a:p>
          <a:p>
            <a:r>
              <a:rPr lang="en-US" altLang="zh-CN" smtClean="0"/>
              <a:t>Step2:kill Pod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sz="1600" i="1"/>
              <a:t>./blade create k8s delete --</a:t>
            </a:r>
            <a:r>
              <a:rPr lang="en-US" altLang="zh-CN" sz="1600" i="1"/>
              <a:t>pod </a:t>
            </a:r>
            <a:r>
              <a:rPr lang="en-US" altLang="zh-CN" sz="1600" i="1" smtClean="0"/>
              <a:t>fluentd-ds-</a:t>
            </a:r>
            <a:r>
              <a:rPr lang="en-US" altLang="zh-CN" sz="1600"/>
              <a:t>fld51</a:t>
            </a:r>
            <a:r>
              <a:rPr lang="en-US" altLang="zh-CN" sz="1600" i="1" smtClean="0"/>
              <a:t> </a:t>
            </a:r>
            <a:r>
              <a:rPr lang="en-US" altLang="zh-CN" sz="1600" i="1"/>
              <a:t>--namespace kube-system</a:t>
            </a:r>
          </a:p>
          <a:p>
            <a:r>
              <a:rPr lang="en-US" altLang="zh-CN" sz="1600" i="1"/>
              <a:t>{"code":200,"success":true,"result":"23f5fc3ba6121457"}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54418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5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3:pause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容器内进程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24731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test1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test2 </a:t>
            </a:r>
            <a:r>
              <a:rPr lang="en-US" altLang="zh-CN" i="1" smtClean="0"/>
              <a:t>centos</a:t>
            </a:r>
          </a:p>
          <a:p>
            <a:endParaRPr lang="en-US" altLang="zh-CN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登录容器，执行</a:t>
            </a:r>
            <a:r>
              <a:rPr lang="en-US" altLang="zh-CN" smtClean="0"/>
              <a:t>ping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en-US" altLang="zh-CN" i="1" smtClean="0"/>
              <a:t>	docker </a:t>
            </a:r>
            <a:r>
              <a:rPr lang="en-US" altLang="zh-CN" i="1"/>
              <a:t>exec -it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28b553307453</a:t>
            </a:r>
            <a:r>
              <a:rPr lang="en-US" altLang="zh-CN" i="1"/>
              <a:t> /bin/bash</a:t>
            </a:r>
          </a:p>
          <a:p>
            <a:r>
              <a:rPr lang="en-US" altLang="zh-CN" i="1" smtClean="0"/>
              <a:t>	ping www.baidu.com</a:t>
            </a:r>
          </a:p>
          <a:p>
            <a:endParaRPr lang="en-US" altLang="zh-CN" smtClean="0"/>
          </a:p>
          <a:p>
            <a:r>
              <a:rPr lang="en-US" altLang="zh-CN" smtClean="0"/>
              <a:t>Step3:</a:t>
            </a:r>
            <a:r>
              <a:rPr lang="zh-CN" altLang="en-US" smtClean="0"/>
              <a:t>暂停容器</a:t>
            </a:r>
            <a:r>
              <a:rPr lang="en-US" altLang="zh-CN" smtClean="0"/>
              <a:t>test</a:t>
            </a:r>
            <a:r>
              <a:rPr lang="zh-CN" altLang="en-US" smtClean="0"/>
              <a:t>内</a:t>
            </a:r>
            <a:r>
              <a:rPr lang="zh-CN" altLang="en-US"/>
              <a:t>的</a:t>
            </a:r>
            <a:r>
              <a:rPr lang="zh-CN" altLang="en-US" smtClean="0"/>
              <a:t>进程，持续</a:t>
            </a:r>
            <a:r>
              <a:rPr lang="en-US" altLang="zh-CN" smtClean="0"/>
              <a:t>10</a:t>
            </a:r>
            <a:r>
              <a:rPr lang="zh-CN" altLang="en-US" smtClean="0"/>
              <a:t>秒</a:t>
            </a:r>
            <a:endParaRPr lang="en-US" altLang="zh-CN" smtClean="0"/>
          </a:p>
          <a:p>
            <a:r>
              <a:rPr lang="en-US" altLang="zh-CN" i="1" smtClean="0"/>
              <a:t>	./</a:t>
            </a:r>
            <a:r>
              <a:rPr lang="en-US" altLang="zh-CN" i="1"/>
              <a:t>pumba pause --duration 10s </a:t>
            </a:r>
            <a:r>
              <a:rPr lang="en-US" altLang="zh-CN" i="1" smtClean="0"/>
              <a:t>test</a:t>
            </a:r>
          </a:p>
          <a:p>
            <a:endParaRPr lang="en-US" altLang="zh-CN" i="1"/>
          </a:p>
          <a:p>
            <a:r>
              <a:rPr lang="en-US" altLang="zh-CN" smtClean="0"/>
              <a:t>Step4:</a:t>
            </a:r>
            <a:r>
              <a:rPr lang="zh-CN" altLang="en-US" smtClean="0"/>
              <a:t>查看</a:t>
            </a:r>
            <a:r>
              <a:rPr lang="en-US" altLang="zh-CN" smtClean="0"/>
              <a:t>step2</a:t>
            </a:r>
            <a:r>
              <a:rPr lang="zh-CN" altLang="en-US" smtClean="0"/>
              <a:t>中</a:t>
            </a:r>
            <a:r>
              <a:rPr lang="en-US" altLang="zh-CN"/>
              <a:t>p</a:t>
            </a:r>
            <a:r>
              <a:rPr lang="en-US" altLang="zh-CN" smtClean="0"/>
              <a:t>ing</a:t>
            </a:r>
            <a:r>
              <a:rPr lang="zh-CN" altLang="en-US" smtClean="0"/>
              <a:t>命令的输出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i="1"/>
              <a:t>docker ps</a:t>
            </a:r>
          </a:p>
          <a:p>
            <a:endParaRPr lang="en-US" altLang="zh-CN" i="1" smtClean="0"/>
          </a:p>
        </p:txBody>
      </p:sp>
    </p:spTree>
    <p:extLst>
      <p:ext uri="{BB962C8B-B14F-4D97-AF65-F5344CB8AC3E}">
        <p14:creationId xmlns:p14="http://schemas.microsoft.com/office/powerpoint/2010/main" val="275783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6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4: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增加容器网络延时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8013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</a:t>
            </a:r>
            <a:r>
              <a:rPr lang="en-US" altLang="zh-CN" i="1"/>
              <a:t>run -it -d --name test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test1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test2 </a:t>
            </a:r>
            <a:r>
              <a:rPr lang="en-US" altLang="zh-CN" i="1" smtClean="0"/>
              <a:t>centos</a:t>
            </a:r>
          </a:p>
          <a:p>
            <a:endParaRPr lang="en-US" altLang="zh-CN" i="1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查看容器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ps</a:t>
            </a:r>
          </a:p>
          <a:p>
            <a:endParaRPr lang="en-US" altLang="zh-CN" i="1" smtClean="0"/>
          </a:p>
          <a:p>
            <a:r>
              <a:rPr lang="en-US" altLang="zh-CN" smtClean="0"/>
              <a:t>Step3:</a:t>
            </a:r>
            <a:r>
              <a:rPr lang="zh-CN" altLang="en-US"/>
              <a:t>登录容器，执行</a:t>
            </a:r>
            <a:r>
              <a:rPr lang="en-US" altLang="zh-CN"/>
              <a:t>ping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en-US" altLang="zh-CN" i="1"/>
              <a:t>	docker exec -it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28b553307453</a:t>
            </a:r>
            <a:r>
              <a:rPr lang="en-US" altLang="zh-CN" i="1"/>
              <a:t> /bin/bash</a:t>
            </a:r>
          </a:p>
          <a:p>
            <a:r>
              <a:rPr lang="en-US" altLang="zh-CN" i="1"/>
              <a:t>	ping www.baidu.com</a:t>
            </a:r>
          </a:p>
          <a:p>
            <a:endParaRPr lang="en-US" altLang="zh-CN" smtClean="0"/>
          </a:p>
          <a:p>
            <a:r>
              <a:rPr lang="en-US" altLang="zh-CN" smtClean="0"/>
              <a:t>Step4:</a:t>
            </a:r>
            <a:r>
              <a:rPr lang="zh-CN" altLang="en-US" smtClean="0"/>
              <a:t>增加网络延时</a:t>
            </a:r>
            <a:r>
              <a:rPr lang="en-US" altLang="zh-CN" smtClean="0"/>
              <a:t>3000ms,</a:t>
            </a:r>
            <a:r>
              <a:rPr lang="zh-CN" altLang="en-US" smtClean="0"/>
              <a:t>持续</a:t>
            </a:r>
            <a:r>
              <a:rPr lang="en-US" altLang="zh-CN" smtClean="0"/>
              <a:t>1</a:t>
            </a:r>
            <a:r>
              <a:rPr lang="zh-CN" altLang="en-US" smtClean="0"/>
              <a:t>分钟</a:t>
            </a:r>
            <a:endParaRPr lang="en-US" altLang="zh-CN" smtClean="0"/>
          </a:p>
          <a:p>
            <a:r>
              <a:rPr lang="en-US" altLang="zh-CN" i="1"/>
              <a:t>	./pumba netem  --tc-image  gaiadocker/iproute2 --duration 1m delay --time 3000 </a:t>
            </a:r>
            <a:r>
              <a:rPr lang="en-US" altLang="zh-CN" i="1" smtClean="0"/>
              <a:t>test</a:t>
            </a:r>
          </a:p>
          <a:p>
            <a:endParaRPr lang="en-US" altLang="zh-CN" i="1"/>
          </a:p>
          <a:p>
            <a:r>
              <a:rPr lang="en-US" altLang="zh-CN" smtClean="0"/>
              <a:t>Step5:</a:t>
            </a:r>
            <a:r>
              <a:rPr lang="zh-CN" altLang="en-US" smtClean="0"/>
              <a:t>观察</a:t>
            </a:r>
            <a:r>
              <a:rPr lang="en-US" altLang="zh-CN" smtClean="0"/>
              <a:t>step3</a:t>
            </a:r>
            <a:r>
              <a:rPr lang="zh-CN" altLang="en-US" smtClean="0"/>
              <a:t>中的</a:t>
            </a:r>
            <a:r>
              <a:rPr lang="en-US" altLang="zh-CN" smtClean="0"/>
              <a:t>ping</a:t>
            </a:r>
            <a:r>
              <a:rPr lang="zh-CN" altLang="en-US" smtClean="0"/>
              <a:t>命令输出</a:t>
            </a:r>
            <a:endParaRPr lang="en-US" altLang="zh-CN" i="1"/>
          </a:p>
          <a:p>
            <a:r>
              <a:rPr lang="en-US" altLang="zh-CN" i="1" smtClean="0"/>
              <a:t>	</a:t>
            </a: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267663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7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5: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增加容器网络丢包率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8013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</a:t>
            </a:r>
            <a:r>
              <a:rPr lang="en-US" altLang="zh-CN" i="1"/>
              <a:t>run -it -d --name test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test1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test2 </a:t>
            </a:r>
            <a:r>
              <a:rPr lang="en-US" altLang="zh-CN" i="1" smtClean="0"/>
              <a:t>centos</a:t>
            </a:r>
          </a:p>
          <a:p>
            <a:endParaRPr lang="en-US" altLang="zh-CN" i="1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查看容器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ps</a:t>
            </a:r>
          </a:p>
          <a:p>
            <a:endParaRPr lang="en-US" altLang="zh-CN" i="1" smtClean="0"/>
          </a:p>
          <a:p>
            <a:r>
              <a:rPr lang="en-US" altLang="zh-CN" smtClean="0"/>
              <a:t>Step3:</a:t>
            </a:r>
            <a:r>
              <a:rPr lang="zh-CN" altLang="en-US"/>
              <a:t>登录容器，执行</a:t>
            </a:r>
            <a:r>
              <a:rPr lang="en-US" altLang="zh-CN"/>
              <a:t>ping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en-US" altLang="zh-CN" i="1"/>
              <a:t>	docker exec -it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28b553307453</a:t>
            </a:r>
            <a:r>
              <a:rPr lang="en-US" altLang="zh-CN" i="1"/>
              <a:t> /bin/bash</a:t>
            </a:r>
          </a:p>
          <a:p>
            <a:r>
              <a:rPr lang="en-US" altLang="zh-CN" i="1"/>
              <a:t>	ping www.baidu.com</a:t>
            </a:r>
          </a:p>
          <a:p>
            <a:endParaRPr lang="en-US" altLang="zh-CN" smtClean="0"/>
          </a:p>
          <a:p>
            <a:r>
              <a:rPr lang="en-US" altLang="zh-CN" smtClean="0"/>
              <a:t>Step4:</a:t>
            </a:r>
            <a:r>
              <a:rPr lang="zh-CN" altLang="en-US" smtClean="0"/>
              <a:t>增加网络丢包率</a:t>
            </a:r>
            <a:r>
              <a:rPr lang="en-US" altLang="zh-CN" smtClean="0"/>
              <a:t>20%</a:t>
            </a:r>
            <a:r>
              <a:rPr lang="zh-CN" altLang="en-US" smtClean="0"/>
              <a:t>，持续</a:t>
            </a:r>
            <a:r>
              <a:rPr lang="en-US" altLang="zh-CN" smtClean="0"/>
              <a:t>5</a:t>
            </a:r>
            <a:r>
              <a:rPr lang="zh-CN" altLang="en-US" smtClean="0"/>
              <a:t>分钟</a:t>
            </a:r>
            <a:endParaRPr lang="en-US" altLang="zh-CN" smtClean="0"/>
          </a:p>
          <a:p>
            <a:r>
              <a:rPr lang="en-US" altLang="zh-CN" i="1"/>
              <a:t>	./pumba netem --tc-image  gaiadocker/iproute2 --duration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5m</a:t>
            </a:r>
            <a:r>
              <a:rPr lang="en-US" altLang="zh-CN" i="1"/>
              <a:t> corrupt --percent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20 </a:t>
            </a:r>
            <a:r>
              <a:rPr lang="en-US" altLang="zh-CN" i="1"/>
              <a:t> </a:t>
            </a:r>
            <a:r>
              <a:rPr lang="en-US" altLang="zh-CN" i="1" smtClean="0"/>
              <a:t>test</a:t>
            </a:r>
          </a:p>
          <a:p>
            <a:endParaRPr lang="en-US" altLang="zh-CN" i="1"/>
          </a:p>
          <a:p>
            <a:r>
              <a:rPr lang="en-US" altLang="zh-CN" smtClean="0"/>
              <a:t>Step5:</a:t>
            </a:r>
            <a:r>
              <a:rPr lang="zh-CN" altLang="en-US" smtClean="0"/>
              <a:t>观察</a:t>
            </a:r>
            <a:r>
              <a:rPr lang="en-US" altLang="zh-CN" smtClean="0"/>
              <a:t>step3</a:t>
            </a:r>
            <a:r>
              <a:rPr lang="zh-CN" altLang="en-US" smtClean="0"/>
              <a:t>中的</a:t>
            </a:r>
            <a:r>
              <a:rPr lang="en-US" altLang="zh-CN" smtClean="0"/>
              <a:t>ping</a:t>
            </a:r>
            <a:r>
              <a:rPr lang="zh-CN" altLang="en-US" smtClean="0"/>
              <a:t>命令输出</a:t>
            </a:r>
            <a:endParaRPr lang="en-US" altLang="zh-CN" i="1"/>
          </a:p>
          <a:p>
            <a:r>
              <a:rPr lang="en-US" altLang="zh-CN" i="1" smtClean="0"/>
              <a:t>	</a:t>
            </a: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386620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7103401"/>
  <p:tag name="MH_LIBRARY" val="CONTENTS"/>
  <p:tag name="MH_TYPE" val="ENTRY"/>
  <p:tag name="ID" val="54713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7103401"/>
  <p:tag name="MH_LIBRARY" val="CONTENTS"/>
  <p:tag name="MH_TYPE" val="ENTRY"/>
  <p:tag name="ID" val="547130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7103401"/>
  <p:tag name="MH_LIBRARY" val="CONTENTS"/>
  <p:tag name="MH_TYPE" val="ENTRY"/>
  <p:tag name="ID" val="547130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quj2me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quj2me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quj2me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554</Words>
  <Application>Microsoft Office PowerPoint</Application>
  <PresentationFormat>宽屏</PresentationFormat>
  <Paragraphs>150</Paragraphs>
  <Slides>10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 Unicode MS</vt:lpstr>
      <vt:lpstr>等线</vt:lpstr>
      <vt:lpstr>等线 Light</vt:lpstr>
      <vt:lpstr>宋体</vt:lpstr>
      <vt:lpstr>Microsoft YaHei</vt:lpstr>
      <vt:lpstr>Arial</vt:lpstr>
      <vt:lpstr>Calibri</vt:lpstr>
      <vt:lpstr>Wingdings</vt:lpstr>
      <vt:lpstr>Office 主题​​</vt:lpstr>
      <vt:lpstr>Office Theme</vt:lpstr>
      <vt:lpstr>8_Office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ElastiCache</dc:title>
  <dc:creator>韩健</dc:creator>
  <cp:lastModifiedBy>李永福</cp:lastModifiedBy>
  <cp:revision>173</cp:revision>
  <dcterms:created xsi:type="dcterms:W3CDTF">2018-08-25T01:52:13Z</dcterms:created>
  <dcterms:modified xsi:type="dcterms:W3CDTF">2019-04-25T09:23:40Z</dcterms:modified>
</cp:coreProperties>
</file>