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2"/>
  </p:notesMasterIdLst>
  <p:handoutMasterIdLst>
    <p:handoutMasterId r:id="rId33"/>
  </p:handoutMasterIdLst>
  <p:sldIdLst>
    <p:sldId id="256" r:id="rId2"/>
    <p:sldId id="472" r:id="rId3"/>
    <p:sldId id="443" r:id="rId4"/>
    <p:sldId id="445" r:id="rId5"/>
    <p:sldId id="448" r:id="rId6"/>
    <p:sldId id="459" r:id="rId7"/>
    <p:sldId id="476" r:id="rId8"/>
    <p:sldId id="460" r:id="rId9"/>
    <p:sldId id="465" r:id="rId10"/>
    <p:sldId id="451" r:id="rId11"/>
    <p:sldId id="463" r:id="rId12"/>
    <p:sldId id="452" r:id="rId13"/>
    <p:sldId id="466" r:id="rId14"/>
    <p:sldId id="475" r:id="rId15"/>
    <p:sldId id="467" r:id="rId16"/>
    <p:sldId id="468" r:id="rId17"/>
    <p:sldId id="458" r:id="rId18"/>
    <p:sldId id="474" r:id="rId19"/>
    <p:sldId id="469" r:id="rId20"/>
    <p:sldId id="470" r:id="rId21"/>
    <p:sldId id="471" r:id="rId22"/>
    <p:sldId id="414" r:id="rId23"/>
    <p:sldId id="473" r:id="rId24"/>
    <p:sldId id="454" r:id="rId25"/>
    <p:sldId id="455" r:id="rId26"/>
    <p:sldId id="456" r:id="rId27"/>
    <p:sldId id="457" r:id="rId28"/>
    <p:sldId id="462" r:id="rId29"/>
    <p:sldId id="461" r:id="rId30"/>
    <p:sldId id="446"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0">
          <p15:clr>
            <a:srgbClr val="A4A3A4"/>
          </p15:clr>
        </p15:guide>
        <p15:guide id="2" pos="29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鹏" initials="王" lastIdx="2" clrIdx="0">
    <p:extLst>
      <p:ext uri="{19B8F6BF-5375-455C-9EA6-DF929625EA0E}">
        <p15:presenceInfo xmlns:p15="http://schemas.microsoft.com/office/powerpoint/2012/main" userId="2a82b1e4f6c1eb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E6A"/>
    <a:srgbClr val="009EA1"/>
    <a:srgbClr val="C03B78"/>
    <a:srgbClr val="86467E"/>
    <a:srgbClr val="3AA2AB"/>
    <a:srgbClr val="84EAF0"/>
    <a:srgbClr val="91EEC8"/>
    <a:srgbClr val="F694C1"/>
    <a:srgbClr val="D084C4"/>
    <a:srgbClr val="159C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894" autoAdjust="0"/>
  </p:normalViewPr>
  <p:slideViewPr>
    <p:cSldViewPr snapToGrid="0" snapToObjects="1">
      <p:cViewPr varScale="1">
        <p:scale>
          <a:sx n="130" d="100"/>
          <a:sy n="130" d="100"/>
        </p:scale>
        <p:origin x="1080" y="96"/>
      </p:cViewPr>
      <p:guideLst>
        <p:guide orient="horz" pos="1610"/>
        <p:guide pos="2944"/>
      </p:guideLst>
    </p:cSldViewPr>
  </p:slid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2019/4/1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196023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7ECA-F946-413E-A6DB-827F3AF7CD22}"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D6FA7-6BFA-4F5E-A9F1-C136224AC5F3}" type="slidenum">
              <a:rPr lang="en-US" smtClean="0"/>
              <a:t>‹#›</a:t>
            </a:fld>
            <a:endParaRPr lang="en-US"/>
          </a:p>
        </p:txBody>
      </p:sp>
    </p:spTree>
    <p:extLst>
      <p:ext uri="{BB962C8B-B14F-4D97-AF65-F5344CB8AC3E}">
        <p14:creationId xmlns:p14="http://schemas.microsoft.com/office/powerpoint/2010/main" val="331171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50D6FA7-6BFA-4F5E-A9F1-C136224AC5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112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10</a:t>
            </a:fld>
            <a:endParaRPr lang="en-US"/>
          </a:p>
        </p:txBody>
      </p:sp>
    </p:spTree>
    <p:extLst>
      <p:ext uri="{BB962C8B-B14F-4D97-AF65-F5344CB8AC3E}">
        <p14:creationId xmlns:p14="http://schemas.microsoft.com/office/powerpoint/2010/main" val="175100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11</a:t>
            </a:fld>
            <a:endParaRPr lang="en-US"/>
          </a:p>
        </p:txBody>
      </p:sp>
    </p:spTree>
    <p:extLst>
      <p:ext uri="{BB962C8B-B14F-4D97-AF65-F5344CB8AC3E}">
        <p14:creationId xmlns:p14="http://schemas.microsoft.com/office/powerpoint/2010/main" val="3324983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12</a:t>
            </a:fld>
            <a:endParaRPr lang="en-US"/>
          </a:p>
        </p:txBody>
      </p:sp>
    </p:spTree>
    <p:extLst>
      <p:ext uri="{BB962C8B-B14F-4D97-AF65-F5344CB8AC3E}">
        <p14:creationId xmlns:p14="http://schemas.microsoft.com/office/powerpoint/2010/main" val="146939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14</a:t>
            </a:fld>
            <a:endParaRPr lang="en-US"/>
          </a:p>
        </p:txBody>
      </p:sp>
    </p:spTree>
    <p:extLst>
      <p:ext uri="{BB962C8B-B14F-4D97-AF65-F5344CB8AC3E}">
        <p14:creationId xmlns:p14="http://schemas.microsoft.com/office/powerpoint/2010/main" val="379536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15</a:t>
            </a:fld>
            <a:endParaRPr lang="en-US"/>
          </a:p>
        </p:txBody>
      </p:sp>
    </p:spTree>
    <p:extLst>
      <p:ext uri="{BB962C8B-B14F-4D97-AF65-F5344CB8AC3E}">
        <p14:creationId xmlns:p14="http://schemas.microsoft.com/office/powerpoint/2010/main" val="176849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16</a:t>
            </a:fld>
            <a:endParaRPr lang="en-US"/>
          </a:p>
        </p:txBody>
      </p:sp>
    </p:spTree>
    <p:extLst>
      <p:ext uri="{BB962C8B-B14F-4D97-AF65-F5344CB8AC3E}">
        <p14:creationId xmlns:p14="http://schemas.microsoft.com/office/powerpoint/2010/main" val="414583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17</a:t>
            </a:fld>
            <a:endParaRPr lang="en-US"/>
          </a:p>
        </p:txBody>
      </p:sp>
    </p:spTree>
    <p:extLst>
      <p:ext uri="{BB962C8B-B14F-4D97-AF65-F5344CB8AC3E}">
        <p14:creationId xmlns:p14="http://schemas.microsoft.com/office/powerpoint/2010/main" val="2211149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18</a:t>
            </a:fld>
            <a:endParaRPr lang="en-US"/>
          </a:p>
        </p:txBody>
      </p:sp>
    </p:spTree>
    <p:extLst>
      <p:ext uri="{BB962C8B-B14F-4D97-AF65-F5344CB8AC3E}">
        <p14:creationId xmlns:p14="http://schemas.microsoft.com/office/powerpoint/2010/main" val="3704130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19</a:t>
            </a:fld>
            <a:endParaRPr lang="en-US"/>
          </a:p>
        </p:txBody>
      </p:sp>
    </p:spTree>
    <p:extLst>
      <p:ext uri="{BB962C8B-B14F-4D97-AF65-F5344CB8AC3E}">
        <p14:creationId xmlns:p14="http://schemas.microsoft.com/office/powerpoint/2010/main" val="2154370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20</a:t>
            </a:fld>
            <a:endParaRPr lang="en-US"/>
          </a:p>
        </p:txBody>
      </p:sp>
    </p:spTree>
    <p:extLst>
      <p:ext uri="{BB962C8B-B14F-4D97-AF65-F5344CB8AC3E}">
        <p14:creationId xmlns:p14="http://schemas.microsoft.com/office/powerpoint/2010/main" val="190343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故障注入就是通过安全的工具和方法，主动寻找系统问题</a:t>
            </a:r>
            <a:endParaRPr lang="en-US" altLang="zh-CN" smtClean="0"/>
          </a:p>
          <a:p>
            <a:r>
              <a:rPr lang="zh-CN" altLang="en-US" smtClean="0"/>
              <a:t>工作时间没事找事，减少休息时间的折腾</a:t>
            </a:r>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a:t>
            </a:fld>
            <a:endParaRPr lang="en-US"/>
          </a:p>
        </p:txBody>
      </p:sp>
    </p:spTree>
    <p:extLst>
      <p:ext uri="{BB962C8B-B14F-4D97-AF65-F5344CB8AC3E}">
        <p14:creationId xmlns:p14="http://schemas.microsoft.com/office/powerpoint/2010/main" val="1560848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0D6FA7-6BFA-4F5E-A9F1-C136224AC5F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9763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22</a:t>
            </a:fld>
            <a:endParaRPr lang="en-US"/>
          </a:p>
        </p:txBody>
      </p:sp>
    </p:spTree>
    <p:extLst>
      <p:ext uri="{BB962C8B-B14F-4D97-AF65-F5344CB8AC3E}">
        <p14:creationId xmlns:p14="http://schemas.microsoft.com/office/powerpoint/2010/main" val="3238013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23</a:t>
            </a:fld>
            <a:endParaRPr lang="en-US"/>
          </a:p>
        </p:txBody>
      </p:sp>
    </p:spTree>
    <p:extLst>
      <p:ext uri="{BB962C8B-B14F-4D97-AF65-F5344CB8AC3E}">
        <p14:creationId xmlns:p14="http://schemas.microsoft.com/office/powerpoint/2010/main" val="2896459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24</a:t>
            </a:fld>
            <a:endParaRPr lang="en-US"/>
          </a:p>
        </p:txBody>
      </p:sp>
    </p:spTree>
    <p:extLst>
      <p:ext uri="{BB962C8B-B14F-4D97-AF65-F5344CB8AC3E}">
        <p14:creationId xmlns:p14="http://schemas.microsoft.com/office/powerpoint/2010/main" val="238348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25</a:t>
            </a:fld>
            <a:endParaRPr lang="en-US"/>
          </a:p>
        </p:txBody>
      </p:sp>
    </p:spTree>
    <p:extLst>
      <p:ext uri="{BB962C8B-B14F-4D97-AF65-F5344CB8AC3E}">
        <p14:creationId xmlns:p14="http://schemas.microsoft.com/office/powerpoint/2010/main" val="3431839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26</a:t>
            </a:fld>
            <a:endParaRPr lang="en-US"/>
          </a:p>
        </p:txBody>
      </p:sp>
    </p:spTree>
    <p:extLst>
      <p:ext uri="{BB962C8B-B14F-4D97-AF65-F5344CB8AC3E}">
        <p14:creationId xmlns:p14="http://schemas.microsoft.com/office/powerpoint/2010/main" val="251892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28</a:t>
            </a:fld>
            <a:endParaRPr lang="en-US"/>
          </a:p>
        </p:txBody>
      </p:sp>
    </p:spTree>
    <p:extLst>
      <p:ext uri="{BB962C8B-B14F-4D97-AF65-F5344CB8AC3E}">
        <p14:creationId xmlns:p14="http://schemas.microsoft.com/office/powerpoint/2010/main" val="3625845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29</a:t>
            </a:fld>
            <a:endParaRPr lang="en-US"/>
          </a:p>
        </p:txBody>
      </p:sp>
    </p:spTree>
    <p:extLst>
      <p:ext uri="{BB962C8B-B14F-4D97-AF65-F5344CB8AC3E}">
        <p14:creationId xmlns:p14="http://schemas.microsoft.com/office/powerpoint/2010/main" val="245856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3</a:t>
            </a:fld>
            <a:endParaRPr lang="en-US"/>
          </a:p>
        </p:txBody>
      </p:sp>
    </p:spTree>
    <p:extLst>
      <p:ext uri="{BB962C8B-B14F-4D97-AF65-F5344CB8AC3E}">
        <p14:creationId xmlns:p14="http://schemas.microsoft.com/office/powerpoint/2010/main" val="185051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4</a:t>
            </a:fld>
            <a:endParaRPr lang="en-US"/>
          </a:p>
        </p:txBody>
      </p:sp>
    </p:spTree>
    <p:extLst>
      <p:ext uri="{BB962C8B-B14F-4D97-AF65-F5344CB8AC3E}">
        <p14:creationId xmlns:p14="http://schemas.microsoft.com/office/powerpoint/2010/main" val="208825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5</a:t>
            </a:fld>
            <a:endParaRPr lang="en-US"/>
          </a:p>
        </p:txBody>
      </p:sp>
    </p:spTree>
    <p:extLst>
      <p:ext uri="{BB962C8B-B14F-4D97-AF65-F5344CB8AC3E}">
        <p14:creationId xmlns:p14="http://schemas.microsoft.com/office/powerpoint/2010/main" val="232188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6</a:t>
            </a:fld>
            <a:endParaRPr lang="en-US"/>
          </a:p>
        </p:txBody>
      </p:sp>
    </p:spTree>
    <p:extLst>
      <p:ext uri="{BB962C8B-B14F-4D97-AF65-F5344CB8AC3E}">
        <p14:creationId xmlns:p14="http://schemas.microsoft.com/office/powerpoint/2010/main" val="298136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7</a:t>
            </a:fld>
            <a:endParaRPr lang="en-US"/>
          </a:p>
        </p:txBody>
      </p:sp>
    </p:spTree>
    <p:extLst>
      <p:ext uri="{BB962C8B-B14F-4D97-AF65-F5344CB8AC3E}">
        <p14:creationId xmlns:p14="http://schemas.microsoft.com/office/powerpoint/2010/main" val="91044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启动</a:t>
            </a:r>
            <a:r>
              <a:rPr lang="en-US" altLang="zh-CN" smtClean="0"/>
              <a:t>docker run -it --rm --name lyftest centos sh -c "yum install -y iproute &amp;&amp; ping www.baidu.com“</a:t>
            </a:r>
          </a:p>
          <a:p>
            <a:r>
              <a:rPr lang="zh-CN" altLang="en-US" smtClean="0"/>
              <a:t>增加网络延时</a:t>
            </a:r>
            <a:r>
              <a:rPr lang="en-US" altLang="zh-CN" smtClean="0"/>
              <a:t>./pumba netem  --tc-image  gaiadocker/iproute2 --duration 1m delay --time 3000 lyftest</a:t>
            </a:r>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8</a:t>
            </a:fld>
            <a:endParaRPr lang="en-US"/>
          </a:p>
        </p:txBody>
      </p:sp>
    </p:spTree>
    <p:extLst>
      <p:ext uri="{BB962C8B-B14F-4D97-AF65-F5344CB8AC3E}">
        <p14:creationId xmlns:p14="http://schemas.microsoft.com/office/powerpoint/2010/main" val="340598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0D6FA7-6BFA-4F5E-A9F1-C136224AC5F3}" type="slidenum">
              <a:rPr lang="en-US" smtClean="0"/>
              <a:t>9</a:t>
            </a:fld>
            <a:endParaRPr lang="en-US"/>
          </a:p>
        </p:txBody>
      </p:sp>
    </p:spTree>
    <p:extLst>
      <p:ext uri="{BB962C8B-B14F-4D97-AF65-F5344CB8AC3E}">
        <p14:creationId xmlns:p14="http://schemas.microsoft.com/office/powerpoint/2010/main" val="513089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3792" y="1881988"/>
            <a:ext cx="7772400" cy="1102519"/>
          </a:xfrm>
          <a:prstGeom prst="rect">
            <a:avLst/>
          </a:prstGeom>
        </p:spPr>
        <p:txBody>
          <a:bodyPr>
            <a:noAutofit/>
          </a:bodyPr>
          <a:lstStyle>
            <a:lvl1pPr algn="ctr">
              <a:defRPr sz="4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3559359"/>
            <a:ext cx="6400800" cy="66974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0645" y="266169"/>
            <a:ext cx="5602710" cy="157290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97308"/>
            <a:ext cx="2057400" cy="411480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97309"/>
            <a:ext cx="6019800"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zh-CN" altLang="en-US"/>
              <a:t>公司名称：</a:t>
            </a:r>
            <a:endParaRPr lang="en-US"/>
          </a:p>
        </p:txBody>
      </p:sp>
      <p:sp>
        <p:nvSpPr>
          <p:cNvPr id="6" name="Slide Number Placeholder 5"/>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t>‹#›</a:t>
            </a:fld>
            <a:endParaRPr lang="en-US" dirty="0"/>
          </a:p>
        </p:txBody>
      </p:sp>
      <p:sp>
        <p:nvSpPr>
          <p:cNvPr id="7" name="Title 1"/>
          <p:cNvSpPr txBox="1"/>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40" y="556314"/>
            <a:ext cx="8879505" cy="4247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409242" y="4803950"/>
            <a:ext cx="1368403" cy="329077"/>
          </a:xfrm>
        </p:spPr>
        <p:txBody>
          <a:bodyPr/>
          <a:lstStyle>
            <a:lvl1pPr>
              <a:defRPr sz="1200"/>
            </a:lvl1pPr>
          </a:lstStyle>
          <a:p>
            <a:r>
              <a:rPr lang="zh-CN" altLang="en-US"/>
              <a:t>公司名称：</a:t>
            </a:r>
            <a:endParaRPr lang="en-US" dirty="0"/>
          </a:p>
        </p:txBody>
      </p:sp>
      <p:sp>
        <p:nvSpPr>
          <p:cNvPr id="6" name="Slide Number Placeholder 5"/>
          <p:cNvSpPr>
            <a:spLocks noGrp="1"/>
          </p:cNvSpPr>
          <p:nvPr>
            <p:ph type="sldNum" sz="quarter" idx="12"/>
          </p:nvPr>
        </p:nvSpPr>
        <p:spPr>
          <a:xfrm>
            <a:off x="8044161" y="4803950"/>
            <a:ext cx="687399" cy="329077"/>
          </a:xfrm>
          <a:prstGeom prst="rect">
            <a:avLst/>
          </a:prstGeom>
        </p:spPr>
        <p:txBody>
          <a:bodyPr/>
          <a:lstStyle>
            <a:lvl1pPr>
              <a:defRPr sz="1200"/>
            </a:lvl1pPr>
          </a:lstStyle>
          <a:p>
            <a:fld id="{2066355A-084C-D24E-9AD2-7E4FC41EA627}" type="slidenum">
              <a:rPr lang="en-US" smtClean="0"/>
              <a:t>‹#›</a:t>
            </a:fld>
            <a:r>
              <a:rPr lang="en-US" dirty="0"/>
              <a:t>/7</a:t>
            </a:r>
          </a:p>
        </p:txBody>
      </p:sp>
      <p:sp>
        <p:nvSpPr>
          <p:cNvPr id="7" name="Title 1"/>
          <p:cNvSpPr txBox="1"/>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40" y="556314"/>
            <a:ext cx="8879505" cy="4247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09242" y="4803950"/>
            <a:ext cx="1368403" cy="329077"/>
          </a:xfrm>
        </p:spPr>
        <p:txBody>
          <a:bodyPr/>
          <a:lstStyle>
            <a:lvl1pPr>
              <a:defRPr sz="1200"/>
            </a:lvl1pPr>
          </a:lstStyle>
          <a:p>
            <a:r>
              <a:rPr lang="zh-CN" altLang="en-US" dirty="0"/>
              <a:t>公司名称：</a:t>
            </a:r>
            <a:endParaRPr lang="en-US" dirty="0"/>
          </a:p>
        </p:txBody>
      </p:sp>
      <p:sp>
        <p:nvSpPr>
          <p:cNvPr id="7"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a:t>Click to edit Master title style</a:t>
            </a:r>
          </a:p>
        </p:txBody>
      </p:sp>
      <p:sp>
        <p:nvSpPr>
          <p:cNvPr id="8" name="Slide Number Placeholder 5"/>
          <p:cNvSpPr>
            <a:spLocks noGrp="1"/>
          </p:cNvSpPr>
          <p:nvPr>
            <p:ph type="sldNum" sz="quarter" idx="4"/>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t>‹#›</a:t>
            </a:fld>
            <a:r>
              <a:rPr lang="en-US" dirty="0"/>
              <a:t>/7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050" y="590550"/>
            <a:ext cx="4432344" cy="41540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590550"/>
            <a:ext cx="4292600" cy="41540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t>‹#›</a:t>
            </a:fld>
            <a:endParaRPr lang="en-US"/>
          </a:p>
        </p:txBody>
      </p:sp>
      <p:sp>
        <p:nvSpPr>
          <p:cNvPr id="8"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95029" y="581942"/>
            <a:ext cx="4364181" cy="479822"/>
          </a:xfrm>
        </p:spPr>
        <p:txBody>
          <a:bodyPr anchor="b"/>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a:t>
            </a:r>
          </a:p>
        </p:txBody>
      </p:sp>
      <p:sp>
        <p:nvSpPr>
          <p:cNvPr id="4" name="Content Placeholder 3"/>
          <p:cNvSpPr>
            <a:spLocks noGrp="1"/>
          </p:cNvSpPr>
          <p:nvPr>
            <p:ph sz="half" idx="2"/>
          </p:nvPr>
        </p:nvSpPr>
        <p:spPr>
          <a:xfrm>
            <a:off x="195028" y="1112970"/>
            <a:ext cx="4364181" cy="3644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6" y="581942"/>
            <a:ext cx="4287959" cy="479822"/>
          </a:xfrm>
        </p:spPr>
        <p:txBody>
          <a:bodyPr anchor="b">
            <a:normAutofit/>
          </a:bodyPr>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6" y="1112970"/>
            <a:ext cx="4287959" cy="36444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zh-CN" altLang="en-US"/>
              <a:t>公司名称：</a:t>
            </a:r>
            <a:endParaRPr lang="en-US"/>
          </a:p>
        </p:txBody>
      </p:sp>
      <p:sp>
        <p:nvSpPr>
          <p:cNvPr id="10"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a:t>Click to edit Master title style</a:t>
            </a:r>
          </a:p>
        </p:txBody>
      </p:sp>
      <p:sp>
        <p:nvSpPr>
          <p:cNvPr id="11" name="Slide Number Placeholder 5"/>
          <p:cNvSpPr>
            <a:spLocks noGrp="1"/>
          </p:cNvSpPr>
          <p:nvPr>
            <p:ph type="sldNum" sz="quarter" idx="12"/>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t>‹#›</a:t>
            </a:fld>
            <a:r>
              <a:rPr lang="en-US" dirty="0"/>
              <a:t>/7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zh-CN" altLang="en-US"/>
              <a:t>公司名称：</a:t>
            </a:r>
            <a:endParaRPr lang="en-US"/>
          </a:p>
        </p:txBody>
      </p:sp>
      <p:sp>
        <p:nvSpPr>
          <p:cNvPr id="5" name="Slide Number Placeholder 4"/>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t>‹#›</a:t>
            </a:fld>
            <a:endParaRPr lang="en-US"/>
          </a:p>
        </p:txBody>
      </p:sp>
      <p:sp>
        <p:nvSpPr>
          <p:cNvPr id="6" name="Text Placeholder 2"/>
          <p:cNvSpPr>
            <a:spLocks noGrp="1"/>
          </p:cNvSpPr>
          <p:nvPr>
            <p:ph type="body" idx="1" hasCustomPrompt="1"/>
          </p:nvPr>
        </p:nvSpPr>
        <p:spPr>
          <a:xfrm>
            <a:off x="265367" y="560027"/>
            <a:ext cx="8584491" cy="392739"/>
          </a:xfrm>
        </p:spPr>
        <p:txBody>
          <a:bodyPr anchor="b"/>
          <a:lstStyle>
            <a:lvl1pPr marL="0" indent="0">
              <a:buNone/>
              <a:defRPr sz="2000" b="1">
                <a:solidFill>
                  <a:srgbClr val="009E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a:t>
            </a:r>
          </a:p>
        </p:txBody>
      </p:sp>
      <p:sp>
        <p:nvSpPr>
          <p:cNvPr id="7" name="Content Placeholder 3"/>
          <p:cNvSpPr>
            <a:spLocks noGrp="1"/>
          </p:cNvSpPr>
          <p:nvPr>
            <p:ph sz="half" idx="2"/>
          </p:nvPr>
        </p:nvSpPr>
        <p:spPr>
          <a:xfrm>
            <a:off x="265366" y="952766"/>
            <a:ext cx="8584491" cy="37827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015" y="73743"/>
            <a:ext cx="7126564" cy="424558"/>
          </a:xfrm>
          <a:prstGeom prst="rect">
            <a:avLst/>
          </a:prstGeom>
        </p:spPr>
        <p:txBody>
          <a:bodyPr anchor="b">
            <a:noAutofit/>
          </a:bodyPr>
          <a:lstStyle>
            <a:lvl1pPr algn="l">
              <a:defRPr sz="2200" b="1"/>
            </a:lvl1pPr>
          </a:lstStyle>
          <a:p>
            <a:r>
              <a:rPr lang="en-US" dirty="0"/>
              <a:t>Click to edit Master title style</a:t>
            </a:r>
          </a:p>
        </p:txBody>
      </p:sp>
      <p:sp>
        <p:nvSpPr>
          <p:cNvPr id="3" name="Content Placeholder 2"/>
          <p:cNvSpPr>
            <a:spLocks noGrp="1"/>
          </p:cNvSpPr>
          <p:nvPr>
            <p:ph idx="1"/>
          </p:nvPr>
        </p:nvSpPr>
        <p:spPr>
          <a:xfrm>
            <a:off x="3575049" y="562708"/>
            <a:ext cx="5332357" cy="4241242"/>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11015" y="562708"/>
            <a:ext cx="3302177" cy="42412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C6B1FF6-39B9-40F5-8B67-33C6354A3D4F}" type="slidenum">
              <a:rPr kumimoji="0" lang="en-US" smtClean="0"/>
              <a:t>‹#›</a:t>
            </a:fld>
            <a:endParaRPr kumimoji="0" lang="en-US" dirty="0">
              <a:solidFill>
                <a:schemeClr val="accent3">
                  <a:shade val="75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2543" y="1873046"/>
            <a:ext cx="5762218" cy="1541206"/>
          </a:xfrm>
          <a:prstGeom prst="rect">
            <a:avLst/>
          </a:prstGeom>
        </p:spPr>
        <p:txBody>
          <a:bodyPr anchor="b">
            <a:noAutofit/>
          </a:bodyPr>
          <a:lstStyle>
            <a:lvl1pPr algn="l">
              <a:defRPr sz="4000" b="1">
                <a:solidFill>
                  <a:schemeClr val="bg1"/>
                </a:solidFill>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17090" y="553602"/>
            <a:ext cx="6961598"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zh-CN" altLang="en-US"/>
              <a:t>公司名称：</a:t>
            </a:r>
            <a:endParaRPr lang="en-US"/>
          </a:p>
        </p:txBody>
      </p:sp>
      <p:sp>
        <p:nvSpPr>
          <p:cNvPr id="7" name="Slide Number Placeholder 6"/>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t>‹#›</a:t>
            </a:fld>
            <a:endParaRPr lang="en-US"/>
          </a:p>
        </p:txBody>
      </p:sp>
      <p:sp>
        <p:nvSpPr>
          <p:cNvPr id="8" name="Title 1"/>
          <p:cNvSpPr txBox="1"/>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zh-CN" altLang="en-US"/>
              <a:t>公司名称：</a:t>
            </a:r>
            <a:endParaRPr lang="en-US"/>
          </a:p>
        </p:txBody>
      </p:sp>
      <p:sp>
        <p:nvSpPr>
          <p:cNvPr id="6" name="Slide Number Placeholder 5"/>
          <p:cNvSpPr>
            <a:spLocks noGrp="1"/>
          </p:cNvSpPr>
          <p:nvPr>
            <p:ph type="sldNum" sz="quarter" idx="12"/>
          </p:nvPr>
        </p:nvSpPr>
        <p:spPr>
          <a:xfrm>
            <a:off x="7315197" y="4803950"/>
            <a:ext cx="1416363" cy="339549"/>
          </a:xfrm>
          <a:prstGeom prst="rect">
            <a:avLst/>
          </a:prstGeom>
        </p:spPr>
        <p:txBody>
          <a:bodyPr/>
          <a:lstStyle/>
          <a:p>
            <a:fld id="{2066355A-084C-D24E-9AD2-7E4FC41EA627}" type="slidenum">
              <a:rPr lang="en-US" smtClean="0"/>
              <a:t>‹#›</a:t>
            </a:fld>
            <a:endParaRPr lang="en-US"/>
          </a:p>
        </p:txBody>
      </p:sp>
      <p:sp>
        <p:nvSpPr>
          <p:cNvPr id="7" name="Title 1"/>
          <p:cNvSpPr txBox="1"/>
          <p:nvPr userDrawn="1"/>
        </p:nvSpPr>
        <p:spPr>
          <a:xfrm>
            <a:off x="211015" y="73743"/>
            <a:ext cx="7126564" cy="424558"/>
          </a:xfrm>
          <a:prstGeom prst="rect">
            <a:avLst/>
          </a:prstGeom>
        </p:spPr>
        <p:txBody>
          <a:bodyPr anchor="b">
            <a:noAutofit/>
          </a:bodyPr>
          <a:lst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a:lstStyle>
          <a:p>
            <a:r>
              <a:rPr lang="en-US" dirty="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912" y="560028"/>
            <a:ext cx="8887062" cy="42439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13192" y="4803951"/>
            <a:ext cx="2133600" cy="329076"/>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en-US"/>
          </a:p>
        </p:txBody>
      </p:sp>
      <p:sp>
        <p:nvSpPr>
          <p:cNvPr id="5" name="Footer Placeholder 4"/>
          <p:cNvSpPr>
            <a:spLocks noGrp="1"/>
          </p:cNvSpPr>
          <p:nvPr>
            <p:ph type="ftr" sz="quarter" idx="3"/>
          </p:nvPr>
        </p:nvSpPr>
        <p:spPr>
          <a:xfrm>
            <a:off x="409242" y="4803950"/>
            <a:ext cx="1435544" cy="339549"/>
          </a:xfrm>
          <a:prstGeom prst="rect">
            <a:avLst/>
          </a:prstGeom>
        </p:spPr>
        <p:txBody>
          <a:bodyPr vert="horz" lIns="91440" tIns="45720" rIns="91440" bIns="45720" rtlCol="0" anchor="ctr"/>
          <a:lstStyle>
            <a:lvl1pPr algn="l">
              <a:defRPr sz="1200">
                <a:solidFill>
                  <a:srgbClr val="009EA1"/>
                </a:solidFill>
                <a:latin typeface="微软雅黑" panose="020B0503020204020204" pitchFamily="34" charset="-122"/>
                <a:ea typeface="微软雅黑" panose="020B0503020204020204" pitchFamily="34" charset="-122"/>
              </a:defRPr>
            </a:lvl1pPr>
          </a:lstStyle>
          <a:p>
            <a:r>
              <a:rPr lang="zh-CN" altLang="en-US"/>
              <a:t>公司名称：</a:t>
            </a:r>
            <a:endParaRPr lang="en-US" dirty="0"/>
          </a:p>
        </p:txBody>
      </p:sp>
      <p:sp>
        <p:nvSpPr>
          <p:cNvPr id="8" name="Slide Number Placeholder 5"/>
          <p:cNvSpPr>
            <a:spLocks noGrp="1"/>
          </p:cNvSpPr>
          <p:nvPr>
            <p:ph type="sldNum" sz="quarter" idx="4"/>
          </p:nvPr>
        </p:nvSpPr>
        <p:spPr>
          <a:xfrm>
            <a:off x="7315197" y="4803950"/>
            <a:ext cx="1416363" cy="339549"/>
          </a:xfrm>
          <a:prstGeom prst="rect">
            <a:avLst/>
          </a:prstGeom>
        </p:spPr>
        <p:txBody>
          <a:bodyPr vert="horz" lIns="91440" tIns="45720" rIns="91440" bIns="45720" rtlCol="0" anchor="ctr"/>
          <a:lstStyle>
            <a:lvl1pPr algn="r">
              <a:defRPr sz="1800">
                <a:solidFill>
                  <a:srgbClr val="009EA1"/>
                </a:solidFill>
                <a:latin typeface="微软雅黑" panose="020B0503020204020204" pitchFamily="34" charset="-122"/>
                <a:ea typeface="微软雅黑" panose="020B0503020204020204" pitchFamily="34" charset="-122"/>
              </a:defRPr>
            </a:lvl1pPr>
          </a:lstStyle>
          <a:p>
            <a:fld id="{2066355A-084C-D24E-9AD2-7E4FC41EA627}" type="slidenum">
              <a:rPr lang="en-US" smtClean="0"/>
              <a:t>‹#›</a:t>
            </a:fld>
            <a:r>
              <a:rPr lang="en-US" dirty="0"/>
              <a:t>/7</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200" b="1" kern="1200">
          <a:solidFill>
            <a:srgbClr val="009EA1"/>
          </a:solidFill>
          <a:latin typeface="微软雅黑" panose="020B0503020204020204" pitchFamily="34" charset="-122"/>
          <a:ea typeface="微软雅黑" panose="020B0503020204020204" pitchFamily="34" charset="-122"/>
          <a:cs typeface="+mj-cs"/>
        </a:defRPr>
      </a:lvl1pPr>
    </p:titleStyle>
    <p:bodyStyle>
      <a:lvl1pPr marL="342900" indent="-342900" algn="l" defTabSz="4572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remlin.com/chaos-monkey/for-engineers/#chaos-too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 Target="slide3.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baplus.cn/news-160-2221-1.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gineering.linkedin.com/testing/quality-control-linkedins-testing-methodolog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ibm.com/recipes/tutorials/chaos-monkey-on-ibm-cloud-private-simple-script-to-randomly-kill-your-k8-po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ckernoon.com/pumba-chaos-testing-for-docker-1b8815c6b61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asciinema.org/a/82428" TargetMode="External"/><Relationship Id="rId4" Type="http://schemas.openxmlformats.org/officeDocument/2006/relationships/hyperlink" Target="https://github.com/alexei-led/pumb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524264" y="2155999"/>
            <a:ext cx="1826141" cy="584775"/>
          </a:xfrm>
          <a:prstGeom prst="rect">
            <a:avLst/>
          </a:prstGeom>
          <a:noFill/>
        </p:spPr>
        <p:txBody>
          <a:bodyPr wrap="none" rtlCol="0">
            <a:spAutoFit/>
          </a:bodyPr>
          <a:lstStyle/>
          <a:p>
            <a:pPr lvl="0">
              <a:defRPr/>
            </a:pPr>
            <a:r>
              <a:rPr lang="zh-CN" altLang="en-US" sz="3200" noProof="0" smtClean="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故障注入</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7"/>
          <p:cNvSpPr txBox="1"/>
          <p:nvPr/>
        </p:nvSpPr>
        <p:spPr>
          <a:xfrm>
            <a:off x="3524264" y="3547993"/>
            <a:ext cx="1980029" cy="40011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研发中心</a:t>
            </a:r>
            <a:r>
              <a:rPr lang="zh-CN" altLang="en-US" sz="2000"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运维</a:t>
            </a: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部</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5" name="灯片编号占位符 4"/>
          <p:cNvSpPr>
            <a:spLocks noGrp="1"/>
          </p:cNvSpPr>
          <p:nvPr>
            <p:ph type="sldNum" sz="quarter" idx="4"/>
          </p:nvPr>
        </p:nvSpPr>
        <p:spPr/>
        <p:txBody>
          <a:bodyPr/>
          <a:lstStyle/>
          <a:p>
            <a:r>
              <a:rPr lang="en-US" smtClean="0"/>
              <a:t>7/16</a:t>
            </a:r>
            <a:endParaRPr lang="en-US" dirty="0"/>
          </a:p>
        </p:txBody>
      </p:sp>
      <p:sp>
        <p:nvSpPr>
          <p:cNvPr id="13" name="圆角矩形 12"/>
          <p:cNvSpPr/>
          <p:nvPr/>
        </p:nvSpPr>
        <p:spPr>
          <a:xfrm>
            <a:off x="365699" y="1306284"/>
            <a:ext cx="3183044" cy="2667000"/>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 name="文本框 14"/>
          <p:cNvSpPr txBox="1"/>
          <p:nvPr/>
        </p:nvSpPr>
        <p:spPr>
          <a:xfrm>
            <a:off x="576943" y="1731843"/>
            <a:ext cx="2819400" cy="2000548"/>
          </a:xfrm>
          <a:prstGeom prst="rect">
            <a:avLst/>
          </a:prstGeom>
          <a:noFill/>
        </p:spPr>
        <p:txBody>
          <a:bodyPr wrap="square" rtlCol="0">
            <a:spAutoFit/>
          </a:bodyPr>
          <a:lstStyle/>
          <a:p>
            <a:pPr marL="285750" indent="-285750">
              <a:buFont typeface="Wingdings" panose="05000000000000000000" pitchFamily="2" charset="2"/>
              <a:buChar char="u"/>
            </a:pPr>
            <a:r>
              <a:rPr lang="zh-CN" altLang="en-US" sz="1200" smtClean="0">
                <a:latin typeface="微软雅黑" panose="020B0503020204020204" pitchFamily="34" charset="-122"/>
                <a:ea typeface="微软雅黑" panose="020B0503020204020204" pitchFamily="34" charset="-122"/>
              </a:rPr>
              <a:t>建立</a:t>
            </a:r>
            <a:r>
              <a:rPr lang="zh-CN" altLang="en-US" sz="1200">
                <a:latin typeface="微软雅黑" panose="020B0503020204020204" pitchFamily="34" charset="-122"/>
                <a:ea typeface="微软雅黑" panose="020B0503020204020204" pitchFamily="34" charset="-122"/>
              </a:rPr>
              <a:t>一个围绕稳定状态行为的假说</a:t>
            </a:r>
          </a:p>
          <a:p>
            <a:pPr marL="285750" indent="-285750">
              <a:buFont typeface="Wingdings" panose="05000000000000000000" pitchFamily="2" charset="2"/>
              <a:buChar char="u"/>
            </a:pPr>
            <a:endParaRPr lang="en-US" altLang="zh-CN" sz="120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200" smtClean="0">
                <a:latin typeface="微软雅黑" panose="020B0503020204020204" pitchFamily="34" charset="-122"/>
                <a:ea typeface="微软雅黑" panose="020B0503020204020204" pitchFamily="34" charset="-122"/>
              </a:rPr>
              <a:t>多样化</a:t>
            </a:r>
            <a:r>
              <a:rPr lang="zh-CN" altLang="en-US" sz="1200">
                <a:latin typeface="微软雅黑" panose="020B0503020204020204" pitchFamily="34" charset="-122"/>
                <a:ea typeface="微软雅黑" panose="020B0503020204020204" pitchFamily="34" charset="-122"/>
              </a:rPr>
              <a:t>真实世界的事件</a:t>
            </a:r>
          </a:p>
          <a:p>
            <a:pPr marL="285750" indent="-285750">
              <a:buFont typeface="Wingdings" panose="05000000000000000000" pitchFamily="2" charset="2"/>
              <a:buChar char="u"/>
            </a:pPr>
            <a:endParaRPr lang="en-US" altLang="zh-CN" sz="120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200" smtClean="0">
                <a:latin typeface="微软雅黑" panose="020B0503020204020204" pitchFamily="34" charset="-122"/>
                <a:ea typeface="微软雅黑" panose="020B0503020204020204" pitchFamily="34" charset="-122"/>
              </a:rPr>
              <a:t>在</a:t>
            </a:r>
            <a:r>
              <a:rPr lang="zh-CN" altLang="en-US" sz="1200">
                <a:latin typeface="微软雅黑" panose="020B0503020204020204" pitchFamily="34" charset="-122"/>
                <a:ea typeface="微软雅黑" panose="020B0503020204020204" pitchFamily="34" charset="-122"/>
              </a:rPr>
              <a:t>生产环境中运行</a:t>
            </a:r>
            <a:r>
              <a:rPr lang="zh-CN" altLang="en-US" sz="1200" smtClean="0">
                <a:latin typeface="微软雅黑" panose="020B0503020204020204" pitchFamily="34" charset="-122"/>
                <a:ea typeface="微软雅黑" panose="020B0503020204020204" pitchFamily="34" charset="-122"/>
              </a:rPr>
              <a:t>实验</a:t>
            </a:r>
            <a:endParaRPr lang="en-US" altLang="zh-CN" sz="120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zh-CN" altLang="en-US" sz="120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200">
                <a:latin typeface="微软雅黑" panose="020B0503020204020204" pitchFamily="34" charset="-122"/>
                <a:ea typeface="微软雅黑" panose="020B0503020204020204" pitchFamily="34" charset="-122"/>
              </a:rPr>
              <a:t>持续自动化运行实验</a:t>
            </a:r>
          </a:p>
          <a:p>
            <a:pPr marL="285750" indent="-285750">
              <a:buFont typeface="Wingdings" panose="05000000000000000000" pitchFamily="2" charset="2"/>
              <a:buChar char="u"/>
            </a:pPr>
            <a:endParaRPr lang="en-US" altLang="zh-CN" sz="120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200" smtClean="0">
                <a:solidFill>
                  <a:srgbClr val="FF0000"/>
                </a:solidFill>
                <a:latin typeface="微软雅黑" panose="020B0503020204020204" pitchFamily="34" charset="-122"/>
                <a:ea typeface="微软雅黑" panose="020B0503020204020204" pitchFamily="34" charset="-122"/>
              </a:rPr>
              <a:t>最小</a:t>
            </a:r>
            <a:r>
              <a:rPr lang="zh-CN" altLang="en-US" sz="1200">
                <a:solidFill>
                  <a:srgbClr val="FF0000"/>
                </a:solidFill>
                <a:latin typeface="微软雅黑" panose="020B0503020204020204" pitchFamily="34" charset="-122"/>
                <a:ea typeface="微软雅黑" panose="020B0503020204020204" pitchFamily="34" charset="-122"/>
              </a:rPr>
              <a:t>化爆炸</a:t>
            </a:r>
            <a:r>
              <a:rPr lang="zh-CN" altLang="en-US" sz="1200" smtClean="0">
                <a:solidFill>
                  <a:srgbClr val="FF0000"/>
                </a:solidFill>
                <a:latin typeface="微软雅黑" panose="020B0503020204020204" pitchFamily="34" charset="-122"/>
                <a:ea typeface="微软雅黑" panose="020B0503020204020204" pitchFamily="34" charset="-122"/>
              </a:rPr>
              <a:t>半径</a:t>
            </a:r>
            <a:endParaRPr lang="en-US" altLang="zh-CN" sz="1400" smtClean="0">
              <a:solidFill>
                <a:srgbClr val="FF0000"/>
              </a:solidFill>
              <a:latin typeface="微软雅黑" panose="020B0503020204020204" pitchFamily="34" charset="-122"/>
              <a:ea typeface="微软雅黑" panose="020B0503020204020204" pitchFamily="34" charset="-122"/>
            </a:endParaRPr>
          </a:p>
          <a:p>
            <a:endParaRPr lang="zh-CN" altLang="en-US" sz="1600"/>
          </a:p>
        </p:txBody>
      </p:sp>
      <p:sp>
        <p:nvSpPr>
          <p:cNvPr id="16" name="圆角矩形 15"/>
          <p:cNvSpPr/>
          <p:nvPr/>
        </p:nvSpPr>
        <p:spPr>
          <a:xfrm>
            <a:off x="4419598" y="1022866"/>
            <a:ext cx="3951515" cy="3374963"/>
          </a:xfrm>
          <a:prstGeom prst="roundRect">
            <a:avLst/>
          </a:prstGeom>
          <a:ln>
            <a:solidFill>
              <a:schemeClr val="bg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7" name="文本框 16"/>
          <p:cNvSpPr txBox="1"/>
          <p:nvPr/>
        </p:nvSpPr>
        <p:spPr>
          <a:xfrm>
            <a:off x="1066801" y="870857"/>
            <a:ext cx="1937657"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混沌工程原则</a:t>
            </a:r>
            <a:endParaRPr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4595977" y="1513310"/>
            <a:ext cx="3644509" cy="2492990"/>
          </a:xfrm>
          <a:prstGeom prst="rect">
            <a:avLst/>
          </a:prstGeom>
          <a:noFill/>
        </p:spPr>
        <p:txBody>
          <a:bodyPr wrap="square" rtlCol="0">
            <a:spAutoFit/>
          </a:bodyPr>
          <a:lstStyle/>
          <a:p>
            <a:pPr marL="171450" indent="-171450">
              <a:buFont typeface="Wingdings" panose="05000000000000000000" pitchFamily="2" charset="2"/>
              <a:buChar char="ü"/>
            </a:pPr>
            <a:r>
              <a:rPr lang="zh-CN" altLang="en-US" sz="1200" smtClean="0">
                <a:latin typeface="微软雅黑" panose="020B0503020204020204" pitchFamily="34" charset="-122"/>
                <a:ea typeface="微软雅黑" panose="020B0503020204020204" pitchFamily="34" charset="-122"/>
              </a:rPr>
              <a:t>通过监控系统收集系统正常运行时的各指标作为“稳态”标准</a:t>
            </a: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z="1200" smtClean="0">
                <a:latin typeface="微软雅黑" panose="020B0503020204020204" pitchFamily="34" charset="-122"/>
                <a:ea typeface="微软雅黑" panose="020B0503020204020204" pitchFamily="34" charset="-122"/>
              </a:rPr>
              <a:t>模拟各种可能发生的情况，如</a:t>
            </a:r>
            <a:r>
              <a:rPr lang="en-US" altLang="zh-CN" sz="1200" smtClean="0">
                <a:latin typeface="微软雅黑" panose="020B0503020204020204" pitchFamily="34" charset="-122"/>
                <a:ea typeface="微软雅黑" panose="020B0503020204020204" pitchFamily="34" charset="-122"/>
              </a:rPr>
              <a:t>IaaS</a:t>
            </a:r>
            <a:r>
              <a:rPr lang="zh-CN" altLang="en-US" sz="1200" smtClean="0">
                <a:latin typeface="微软雅黑" panose="020B0503020204020204" pitchFamily="34" charset="-122"/>
                <a:ea typeface="微软雅黑" panose="020B0503020204020204" pitchFamily="34" charset="-122"/>
              </a:rPr>
              <a:t>层的物理机故障，</a:t>
            </a:r>
            <a:r>
              <a:rPr lang="en-US" altLang="zh-CN" sz="1200" smtClean="0">
                <a:latin typeface="微软雅黑" panose="020B0503020204020204" pitchFamily="34" charset="-122"/>
                <a:ea typeface="微软雅黑" panose="020B0503020204020204" pitchFamily="34" charset="-122"/>
              </a:rPr>
              <a:t>PaaS</a:t>
            </a:r>
            <a:r>
              <a:rPr lang="zh-CN" altLang="en-US" sz="1200" smtClean="0">
                <a:latin typeface="微软雅黑" panose="020B0503020204020204" pitchFamily="34" charset="-122"/>
                <a:ea typeface="微软雅黑" panose="020B0503020204020204" pitchFamily="34" charset="-122"/>
              </a:rPr>
              <a:t>层容器异常，</a:t>
            </a:r>
            <a:r>
              <a:rPr lang="en-US" altLang="zh-CN" sz="1200" smtClean="0">
                <a:latin typeface="微软雅黑" panose="020B0503020204020204" pitchFamily="34" charset="-122"/>
                <a:ea typeface="微软雅黑" panose="020B0503020204020204" pitchFamily="34" charset="-122"/>
              </a:rPr>
              <a:t>Saas</a:t>
            </a:r>
            <a:r>
              <a:rPr lang="zh-CN" altLang="en-US" sz="1200" smtClean="0">
                <a:latin typeface="微软雅黑" panose="020B0503020204020204" pitchFamily="34" charset="-122"/>
                <a:ea typeface="微软雅黑" panose="020B0503020204020204" pitchFamily="34" charset="-122"/>
              </a:rPr>
              <a:t>层应用进程异常等</a:t>
            </a: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z="1200" smtClean="0">
                <a:latin typeface="微软雅黑" panose="020B0503020204020204" pitchFamily="34" charset="-122"/>
                <a:ea typeface="微软雅黑" panose="020B0503020204020204" pitchFamily="34" charset="-122"/>
              </a:rPr>
              <a:t>针对核心业务搭建容灾环境，复制生产流量；同步在生产环境中模拟简单故障</a:t>
            </a: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z="1200">
                <a:latin typeface="微软雅黑" panose="020B0503020204020204" pitchFamily="34" charset="-122"/>
                <a:ea typeface="微软雅黑" panose="020B0503020204020204" pitchFamily="34" charset="-122"/>
              </a:rPr>
              <a:t>逐步开发自动化工具代替手工执行</a:t>
            </a:r>
            <a:endParaRPr lang="en-US" altLang="zh-CN" sz="120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sz="120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z="1200" smtClean="0">
                <a:latin typeface="微软雅黑" panose="020B0503020204020204" pitchFamily="34" charset="-122"/>
                <a:ea typeface="微软雅黑" panose="020B0503020204020204" pitchFamily="34" charset="-122"/>
              </a:rPr>
              <a:t>将每次故障注入严格作为变更来执行，严格控制故障级别和影响范围，经评审和审批后方可执行</a:t>
            </a:r>
            <a:endParaRPr lang="zh-CN" altLang="en-US" sz="1200">
              <a:latin typeface="微软雅黑" panose="020B0503020204020204" pitchFamily="34" charset="-122"/>
              <a:ea typeface="微软雅黑" panose="020B0503020204020204" pitchFamily="34" charset="-122"/>
            </a:endParaRPr>
          </a:p>
        </p:txBody>
      </p:sp>
      <p:sp>
        <p:nvSpPr>
          <p:cNvPr id="20" name="文本框 19"/>
          <p:cNvSpPr txBox="1"/>
          <p:nvPr/>
        </p:nvSpPr>
        <p:spPr>
          <a:xfrm>
            <a:off x="5560392" y="653534"/>
            <a:ext cx="1937657"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聚好看</a:t>
            </a:r>
            <a:endParaRPr lang="zh-CN" altLang="en-US">
              <a:latin typeface="微软雅黑" panose="020B0503020204020204" pitchFamily="34" charset="-122"/>
              <a:ea typeface="微软雅黑" panose="020B0503020204020204" pitchFamily="34" charset="-122"/>
            </a:endParaRPr>
          </a:p>
        </p:txBody>
      </p:sp>
      <p:sp>
        <p:nvSpPr>
          <p:cNvPr id="21" name="燕尾形 20"/>
          <p:cNvSpPr/>
          <p:nvPr/>
        </p:nvSpPr>
        <p:spPr>
          <a:xfrm>
            <a:off x="3638036" y="2343873"/>
            <a:ext cx="705363" cy="49385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2" name="标题 3"/>
          <p:cNvSpPr>
            <a:spLocks noGrp="1"/>
          </p:cNvSpPr>
          <p:nvPr>
            <p:ph type="title"/>
          </p:nvPr>
        </p:nvSpPr>
        <p:spPr>
          <a:xfrm>
            <a:off x="211015" y="73743"/>
            <a:ext cx="7126564" cy="424558"/>
          </a:xfrm>
        </p:spPr>
        <p:txBody>
          <a:bodyPr/>
          <a:lstStyle/>
          <a:p>
            <a:r>
              <a:rPr lang="zh-CN" altLang="en-US" smtClean="0"/>
              <a:t>混沌工程原则</a:t>
            </a:r>
            <a:endParaRPr lang="zh-CN" altLang="en-US"/>
          </a:p>
        </p:txBody>
      </p:sp>
    </p:spTree>
    <p:extLst>
      <p:ext uri="{BB962C8B-B14F-4D97-AF65-F5344CB8AC3E}">
        <p14:creationId xmlns:p14="http://schemas.microsoft.com/office/powerpoint/2010/main" val="1897677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5" name="灯片编号占位符 4"/>
          <p:cNvSpPr>
            <a:spLocks noGrp="1"/>
          </p:cNvSpPr>
          <p:nvPr>
            <p:ph type="sldNum" sz="quarter" idx="4"/>
          </p:nvPr>
        </p:nvSpPr>
        <p:spPr/>
        <p:txBody>
          <a:bodyPr/>
          <a:lstStyle/>
          <a:p>
            <a:r>
              <a:rPr lang="en-US" smtClean="0"/>
              <a:t>8/16</a:t>
            </a:r>
            <a:endParaRPr lang="en-US" dirty="0"/>
          </a:p>
        </p:txBody>
      </p:sp>
      <p:sp>
        <p:nvSpPr>
          <p:cNvPr id="22" name="标题 3"/>
          <p:cNvSpPr>
            <a:spLocks noGrp="1"/>
          </p:cNvSpPr>
          <p:nvPr>
            <p:ph type="title"/>
          </p:nvPr>
        </p:nvSpPr>
        <p:spPr>
          <a:xfrm>
            <a:off x="211015" y="73743"/>
            <a:ext cx="7126564" cy="424558"/>
          </a:xfrm>
        </p:spPr>
        <p:txBody>
          <a:bodyPr/>
          <a:lstStyle/>
          <a:p>
            <a:r>
              <a:rPr lang="zh-CN" altLang="en-US" smtClean="0"/>
              <a:t>混沌工程流程</a:t>
            </a:r>
            <a:endParaRPr lang="zh-CN" altLang="en-US"/>
          </a:p>
        </p:txBody>
      </p:sp>
      <p:grpSp>
        <p:nvGrpSpPr>
          <p:cNvPr id="2" name="组合 1"/>
          <p:cNvGrpSpPr/>
          <p:nvPr/>
        </p:nvGrpSpPr>
        <p:grpSpPr>
          <a:xfrm>
            <a:off x="409242" y="1406255"/>
            <a:ext cx="7966662" cy="1607605"/>
            <a:chOff x="409242" y="1874427"/>
            <a:chExt cx="7966662" cy="1607605"/>
          </a:xfrm>
        </p:grpSpPr>
        <p:sp>
          <p:nvSpPr>
            <p:cNvPr id="7" name="流程图: 延期 6"/>
            <p:cNvSpPr/>
            <p:nvPr/>
          </p:nvSpPr>
          <p:spPr>
            <a:xfrm>
              <a:off x="409242" y="1874430"/>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smtClean="0">
                  <a:solidFill>
                    <a:schemeClr val="tx1"/>
                  </a:solidFill>
                  <a:latin typeface="微软雅黑" panose="020B0503020204020204" pitchFamily="34" charset="-122"/>
                  <a:ea typeface="微软雅黑" panose="020B0503020204020204" pitchFamily="34" charset="-122"/>
                </a:rPr>
                <a:t>研究故障注入技术方案</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0" name="流程图: 延期 9"/>
            <p:cNvSpPr/>
            <p:nvPr/>
          </p:nvSpPr>
          <p:spPr>
            <a:xfrm>
              <a:off x="1654629" y="1874429"/>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smtClean="0">
                  <a:solidFill>
                    <a:schemeClr val="tx1"/>
                  </a:solidFill>
                  <a:latin typeface="微软雅黑" panose="020B0503020204020204" pitchFamily="34" charset="-122"/>
                  <a:ea typeface="微软雅黑" panose="020B0503020204020204" pitchFamily="34" charset="-122"/>
                </a:rPr>
                <a:t>定义系统稳态</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1" name="流程图: 延期 10"/>
            <p:cNvSpPr/>
            <p:nvPr/>
          </p:nvSpPr>
          <p:spPr>
            <a:xfrm>
              <a:off x="2900016" y="1874428"/>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评估系统健康情况</a:t>
              </a:r>
            </a:p>
          </p:txBody>
        </p:sp>
        <p:sp>
          <p:nvSpPr>
            <p:cNvPr id="12" name="流程图: 延期 11"/>
            <p:cNvSpPr/>
            <p:nvPr/>
          </p:nvSpPr>
          <p:spPr>
            <a:xfrm>
              <a:off x="4145403" y="1888155"/>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smtClean="0">
                  <a:solidFill>
                    <a:schemeClr val="tx1"/>
                  </a:solidFill>
                  <a:latin typeface="微软雅黑" panose="020B0503020204020204" pitchFamily="34" charset="-122"/>
                  <a:ea typeface="微软雅黑" panose="020B0503020204020204" pitchFamily="34" charset="-122"/>
                </a:rPr>
                <a:t>设定要验证的假设</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3" name="流程图: 延期 12"/>
            <p:cNvSpPr/>
            <p:nvPr/>
          </p:nvSpPr>
          <p:spPr>
            <a:xfrm>
              <a:off x="5415223" y="1874427"/>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smtClean="0">
                  <a:solidFill>
                    <a:schemeClr val="tx1"/>
                  </a:solidFill>
                  <a:latin typeface="微软雅黑" panose="020B0503020204020204" pitchFamily="34" charset="-122"/>
                  <a:ea typeface="微软雅黑" panose="020B0503020204020204" pitchFamily="34" charset="-122"/>
                </a:rPr>
                <a:t>提交申请开始实验</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4" name="流程图: 延期 13"/>
            <p:cNvSpPr/>
            <p:nvPr/>
          </p:nvSpPr>
          <p:spPr>
            <a:xfrm>
              <a:off x="6660610" y="1888154"/>
              <a:ext cx="1245387" cy="729343"/>
            </a:xfrm>
            <a:prstGeom prst="flowChartDela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smtClean="0">
                  <a:solidFill>
                    <a:schemeClr val="tx1"/>
                  </a:solidFill>
                  <a:latin typeface="微软雅黑" panose="020B0503020204020204" pitchFamily="34" charset="-122"/>
                  <a:ea typeface="微软雅黑" panose="020B0503020204020204" pitchFamily="34" charset="-122"/>
                </a:rPr>
                <a:t>复盘</a:t>
              </a:r>
              <a:endParaRPr lang="zh-CN" altLang="en-US" sz="1400">
                <a:solidFill>
                  <a:schemeClr val="tx1"/>
                </a:solidFill>
                <a:latin typeface="微软雅黑" panose="020B0503020204020204" pitchFamily="34" charset="-122"/>
                <a:ea typeface="微软雅黑" panose="020B0503020204020204" pitchFamily="34" charset="-122"/>
              </a:endParaRPr>
            </a:p>
          </p:txBody>
        </p:sp>
        <p:cxnSp>
          <p:nvCxnSpPr>
            <p:cNvPr id="24" name="肘形连接符 23"/>
            <p:cNvCxnSpPr>
              <a:stCxn id="14" idx="3"/>
            </p:cNvCxnSpPr>
            <p:nvPr/>
          </p:nvCxnSpPr>
          <p:spPr>
            <a:xfrm>
              <a:off x="7905997" y="2252826"/>
              <a:ext cx="469907" cy="12292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p:nvPr/>
          </p:nvCxnSpPr>
          <p:spPr>
            <a:xfrm flipH="1">
              <a:off x="1031935" y="3482032"/>
              <a:ext cx="73439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endCxn id="7" idx="2"/>
            </p:cNvCxnSpPr>
            <p:nvPr/>
          </p:nvCxnSpPr>
          <p:spPr>
            <a:xfrm flipV="1">
              <a:off x="1031935" y="2603773"/>
              <a:ext cx="1" cy="878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2838005" y="3076526"/>
              <a:ext cx="3860182"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固化流程，工具，经验，实现自动化</a:t>
              </a: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90178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研究故障注入技术</a:t>
            </a:r>
            <a:endParaRPr lang="zh-CN" altLang="en-US"/>
          </a:p>
        </p:txBody>
      </p:sp>
      <p:sp>
        <p:nvSpPr>
          <p:cNvPr id="5" name="灯片编号占位符 4"/>
          <p:cNvSpPr>
            <a:spLocks noGrp="1"/>
          </p:cNvSpPr>
          <p:nvPr>
            <p:ph type="sldNum" sz="quarter" idx="4"/>
          </p:nvPr>
        </p:nvSpPr>
        <p:spPr/>
        <p:txBody>
          <a:bodyPr/>
          <a:lstStyle/>
          <a:p>
            <a:r>
              <a:rPr lang="en-US"/>
              <a:t>9</a:t>
            </a:r>
            <a:r>
              <a:rPr lang="en-US" smtClean="0"/>
              <a:t>/16</a:t>
            </a:r>
            <a:endParaRPr lang="en-US" dirty="0"/>
          </a:p>
        </p:txBody>
      </p:sp>
      <p:sp>
        <p:nvSpPr>
          <p:cNvPr id="6" name="矩形 5"/>
          <p:cNvSpPr/>
          <p:nvPr/>
        </p:nvSpPr>
        <p:spPr>
          <a:xfrm>
            <a:off x="211015" y="513590"/>
            <a:ext cx="7872281" cy="369332"/>
          </a:xfrm>
          <a:prstGeom prst="rect">
            <a:avLst/>
          </a:prstGeom>
        </p:spPr>
        <p:txBody>
          <a:bodyPr wrap="square">
            <a:spAutoFit/>
          </a:bodyPr>
          <a:lstStyle/>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业界已经开源各种各样的工具，链接</a:t>
            </a:r>
            <a:r>
              <a:rPr lang="en-US" altLang="zh-CN" sz="800" smtClean="0">
                <a:latin typeface="微软雅黑" panose="020B0503020204020204" pitchFamily="34" charset="-122"/>
                <a:ea typeface="微软雅黑" panose="020B0503020204020204" pitchFamily="34" charset="-122"/>
                <a:hlinkClick r:id="rId3"/>
              </a:rPr>
              <a:t>https</a:t>
            </a:r>
            <a:r>
              <a:rPr lang="en-US" altLang="zh-CN" sz="800">
                <a:latin typeface="微软雅黑" panose="020B0503020204020204" pitchFamily="34" charset="-122"/>
                <a:ea typeface="微软雅黑" panose="020B0503020204020204" pitchFamily="34" charset="-122"/>
                <a:hlinkClick r:id="rId3"/>
              </a:rPr>
              <a:t>://www.gremlin.com/chaos-monkey/for-engineers/#chaos-tools</a:t>
            </a:r>
            <a:endParaRPr lang="en-US" altLang="zh-CN" sz="80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a:stretch>
            <a:fillRect/>
          </a:stretch>
        </p:blipFill>
        <p:spPr>
          <a:xfrm>
            <a:off x="151140" y="922859"/>
            <a:ext cx="8229600" cy="4170231"/>
          </a:xfrm>
          <a:prstGeom prst="rect">
            <a:avLst/>
          </a:prstGeom>
        </p:spPr>
      </p:pic>
    </p:spTree>
    <p:extLst>
      <p:ext uri="{BB962C8B-B14F-4D97-AF65-F5344CB8AC3E}">
        <p14:creationId xmlns:p14="http://schemas.microsoft.com/office/powerpoint/2010/main" val="337923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5" name="灯片编号占位符 4"/>
          <p:cNvSpPr>
            <a:spLocks noGrp="1"/>
          </p:cNvSpPr>
          <p:nvPr>
            <p:ph type="sldNum" sz="quarter" idx="4"/>
          </p:nvPr>
        </p:nvSpPr>
        <p:spPr/>
        <p:txBody>
          <a:bodyPr/>
          <a:lstStyle/>
          <a:p>
            <a:r>
              <a:rPr lang="en-US" smtClean="0"/>
              <a:t>10/16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pic>
        <p:nvPicPr>
          <p:cNvPr id="6" name="图片 5"/>
          <p:cNvPicPr>
            <a:picLocks noChangeAspect="1"/>
          </p:cNvPicPr>
          <p:nvPr/>
        </p:nvPicPr>
        <p:blipFill>
          <a:blip r:embed="rId3"/>
          <a:stretch>
            <a:fillRect/>
          </a:stretch>
        </p:blipFill>
        <p:spPr>
          <a:xfrm>
            <a:off x="138989" y="270814"/>
            <a:ext cx="8191500" cy="4872686"/>
          </a:xfrm>
          <a:prstGeom prst="rect">
            <a:avLst/>
          </a:prstGeom>
        </p:spPr>
      </p:pic>
    </p:spTree>
    <p:extLst>
      <p:ext uri="{BB962C8B-B14F-4D97-AF65-F5344CB8AC3E}">
        <p14:creationId xmlns:p14="http://schemas.microsoft.com/office/powerpoint/2010/main" val="1675840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a:t>概览</a:t>
            </a:r>
          </a:p>
        </p:txBody>
      </p:sp>
      <p:sp>
        <p:nvSpPr>
          <p:cNvPr id="5" name="灯片编号占位符 4"/>
          <p:cNvSpPr>
            <a:spLocks noGrp="1"/>
          </p:cNvSpPr>
          <p:nvPr>
            <p:ph type="sldNum" sz="quarter" idx="4"/>
          </p:nvPr>
        </p:nvSpPr>
        <p:spPr/>
        <p:txBody>
          <a:bodyPr/>
          <a:lstStyle/>
          <a:p>
            <a:fld id="{2066355A-084C-D24E-9AD2-7E4FC41EA627}" type="slidenum">
              <a:rPr lang="en-US" smtClean="0"/>
              <a:t>13</a:t>
            </a:fld>
            <a:r>
              <a:rPr lang="en-US" smtClean="0"/>
              <a:t>/7</a:t>
            </a:r>
            <a:endParaRPr lang="en-US" dirty="0"/>
          </a:p>
        </p:txBody>
      </p:sp>
      <p:graphicFrame>
        <p:nvGraphicFramePr>
          <p:cNvPr id="9" name="表格 8"/>
          <p:cNvGraphicFramePr>
            <a:graphicFrameLocks noGrp="1"/>
          </p:cNvGraphicFramePr>
          <p:nvPr/>
        </p:nvGraphicFramePr>
        <p:xfrm>
          <a:off x="120650" y="756552"/>
          <a:ext cx="8886825" cy="3851059"/>
        </p:xfrm>
        <a:graphic>
          <a:graphicData uri="http://schemas.openxmlformats.org/drawingml/2006/table">
            <a:tbl>
              <a:tblPr/>
              <a:tblGrid>
                <a:gridCol w="600625"/>
                <a:gridCol w="2751394"/>
                <a:gridCol w="1391154"/>
                <a:gridCol w="1391154"/>
                <a:gridCol w="2752498"/>
              </a:tblGrid>
              <a:tr h="124291">
                <a:tc>
                  <a:txBody>
                    <a:bodyPr/>
                    <a:lstStyle/>
                    <a:p>
                      <a:pPr algn="ctr" fontAlgn="ctr"/>
                      <a:r>
                        <a:rPr lang="en-US" sz="700" b="1" i="0" u="none" strike="noStrike">
                          <a:solidFill>
                            <a:srgbClr val="333333"/>
                          </a:solidFill>
                          <a:effectLst/>
                          <a:latin typeface="微软雅黑" panose="020B0503020204020204" pitchFamily="34" charset="-122"/>
                          <a:ea typeface="微软雅黑" panose="020B0503020204020204" pitchFamily="34" charset="-122"/>
                        </a:rPr>
                        <a:t>Layer</a:t>
                      </a:r>
                    </a:p>
                  </a:txBody>
                  <a:tcPr marL="5179" marR="5179" marT="5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3">
                  <a:txBody>
                    <a:bodyPr/>
                    <a:lstStyle/>
                    <a:p>
                      <a:pPr algn="ctr" fontAlgn="t"/>
                      <a:r>
                        <a:rPr lang="en-US" sz="700" b="1" i="0" u="none" strike="noStrike">
                          <a:solidFill>
                            <a:srgbClr val="333333"/>
                          </a:solidFill>
                          <a:effectLst/>
                          <a:latin typeface="微软雅黑" panose="020B0503020204020204" pitchFamily="34" charset="-122"/>
                          <a:ea typeface="微软雅黑" panose="020B0503020204020204" pitchFamily="34" charset="-122"/>
                        </a:rPr>
                        <a:t>Type</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600" b="1" i="0" u="none" strike="noStrike">
                          <a:solidFill>
                            <a:srgbClr val="000000"/>
                          </a:solidFill>
                          <a:effectLst/>
                          <a:latin typeface="微软雅黑" panose="020B0503020204020204" pitchFamily="34" charset="-122"/>
                          <a:ea typeface="微软雅黑" panose="020B0503020204020204" pitchFamily="34" charset="-122"/>
                        </a:rPr>
                        <a:t>可用的工具</a:t>
                      </a:r>
                    </a:p>
                  </a:txBody>
                  <a:tcPr marL="5179" marR="5179" marT="5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19112">
                <a:tc rowSpan="11">
                  <a:txBody>
                    <a:bodyPr/>
                    <a:lstStyle/>
                    <a:p>
                      <a:pPr algn="ctr" fontAlgn="ctr"/>
                      <a:r>
                        <a:rPr lang="en-US" sz="700" b="1" i="0" u="none" strike="noStrike">
                          <a:solidFill>
                            <a:srgbClr val="000000"/>
                          </a:solidFill>
                          <a:effectLst/>
                          <a:latin typeface="Arial Unicode MS" panose="020B0604020202020204" pitchFamily="34" charset="-122"/>
                          <a:ea typeface="Arial Unicode MS" panose="020B0604020202020204" pitchFamily="34" charset="-122"/>
                        </a:rPr>
                        <a:t>Infrastructure Layer</a:t>
                      </a:r>
                    </a:p>
                  </a:txBody>
                  <a:tcPr marL="5179" marR="5179" marT="5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rowSpan="4">
                  <a:txBody>
                    <a:bodyPr/>
                    <a:lstStyle/>
                    <a:p>
                      <a:pPr algn="ctr" fontAlgn="ctr"/>
                      <a:r>
                        <a:rPr lang="zh-CN" altLang="en-US" sz="700" b="0" i="0" u="none" strike="noStrike">
                          <a:solidFill>
                            <a:srgbClr val="000000"/>
                          </a:solidFill>
                          <a:effectLst/>
                          <a:latin typeface="Arial Unicode MS" panose="020B0604020202020204" pitchFamily="34" charset="-122"/>
                          <a:ea typeface="Arial Unicode MS" panose="020B0604020202020204" pitchFamily="34" charset="-122"/>
                        </a:rPr>
                        <a:t>应用运行资源</a:t>
                      </a:r>
                    </a:p>
                  </a:txBody>
                  <a:tcPr marL="5179" marR="5179" marT="5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CPU</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增加</a:t>
                      </a:r>
                      <a:r>
                        <a:rPr lang="en-US" sz="700" b="0" i="0" u="none" strike="noStrike">
                          <a:solidFill>
                            <a:srgbClr val="333333"/>
                          </a:solidFill>
                          <a:effectLst/>
                          <a:latin typeface="Arial Unicode MS" panose="020B0604020202020204" pitchFamily="34" charset="-122"/>
                          <a:ea typeface="Arial Unicode MS" panose="020B0604020202020204" pitchFamily="34" charset="-122"/>
                        </a:rPr>
                        <a:t>CPU</a:t>
                      </a:r>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利用率</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1">
                  <a:txBody>
                    <a:bodyPr/>
                    <a:lstStyle/>
                    <a:p>
                      <a:pPr algn="l" fontAlgn="t"/>
                      <a:r>
                        <a:rPr lang="en-US" sz="600" b="1" i="0" u="none" strike="noStrike">
                          <a:solidFill>
                            <a:srgbClr val="000000"/>
                          </a:solidFill>
                          <a:effectLst/>
                          <a:latin typeface="Arial Unicode MS" panose="020B0604020202020204" pitchFamily="34" charset="-122"/>
                          <a:ea typeface="Arial Unicode MS" panose="020B0604020202020204" pitchFamily="34" charset="-122"/>
                        </a:rPr>
                        <a:t>ChaosMonkey</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随机杀死实例，需结合</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spinnaker(CI/CDpingt)</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使用，</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Spinnaker</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支持</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AWS, Google Compute Engine, Azure, Kubernetes, Cloud Foundry；</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GomJabbar</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设计用于在私有云架构中执行攻击。攻击通过</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yaml</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配置文件定义，并以普通</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shell</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命令（例如</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sudo service$module stop）</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执行。它还集成了</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Ansible</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和</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Rundeck </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Gremlin</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在您的私有云架构中找出弱点，避免引发问题。</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Gremlin</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使混沌工程变得简单、安全和安全，提高了私有云的稳定性和弹性</a:t>
                      </a:r>
                      <a:r>
                        <a:rPr lang="en-US" altLang="zh-CN" sz="600" b="0" i="0" u="none" strike="noStrike">
                          <a:solidFill>
                            <a:srgbClr val="000000"/>
                          </a:solidFill>
                          <a:effectLst/>
                          <a:latin typeface="Arial Unicode MS" panose="020B0604020202020204" pitchFamily="34" charset="-122"/>
                          <a:ea typeface="Arial Unicode MS" panose="020B0604020202020204" pitchFamily="34" charset="-122"/>
                        </a:rPr>
                        <a:t>;</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Free</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版本可以机型</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Shutdown and CPU</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攻击，专业版本可以进行</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InfrastructureLayer</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的所有攻击</a:t>
                      </a:r>
                      <a:r>
                        <a:rPr lang="en-US" altLang="zh-CN" sz="600" b="0" i="0" u="none" strike="noStrike">
                          <a:solidFill>
                            <a:srgbClr val="000000"/>
                          </a:solidFill>
                          <a:effectLst/>
                          <a:latin typeface="Arial Unicode MS" panose="020B0604020202020204" pitchFamily="34" charset="-122"/>
                          <a:ea typeface="Arial Unicode MS" panose="020B0604020202020204" pitchFamily="34" charset="-122"/>
                        </a:rPr>
                        <a:t>.</a:t>
                      </a:r>
                      <a:br>
                        <a:rPr lang="en-US" altLang="zh-CN"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Muxy</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是一个用</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go</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编写的开源工具，它允许您在系统的传输层、</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TCP</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层或</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HTTP</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协议层篡改网络流量。它可以模拟真实的网络连接问题，也可以通过</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Plugo</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接口使用插件进行扩展</a:t>
                      </a:r>
                      <a:b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OS-faults</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提供了一个统一的抽象</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API，</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用于对</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OpenStack</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云执行破坏性操作，可以针对</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service,container,node</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进行</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start/kill/terminate</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等操作；</a:t>
                      </a:r>
                      <a:b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Blockade</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 </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可用于模拟测试分布式系统的网络状况，基于</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docker;</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Chaos Toolkit</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是个开源的工具集，可以进行多种混沌实验，支持</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AWS,kubenates</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等</a:t>
                      </a:r>
                    </a:p>
                  </a:txBody>
                  <a:tcPr marL="5179" marR="5179" marT="517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0543">
                <a:tc vMerge="1">
                  <a:txBody>
                    <a:bodyPr/>
                    <a:lstStyle/>
                    <a:p>
                      <a:endParaRPr lang="zh-CN" altLang="en-US"/>
                    </a:p>
                  </a:txBody>
                  <a:tcPr/>
                </a:tc>
                <a:tc vMerge="1">
                  <a:txBody>
                    <a:bodyPr/>
                    <a:lstStyle/>
                    <a:p>
                      <a:endParaRPr lang="zh-CN" altLang="en-US"/>
                    </a:p>
                  </a:txBody>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Memory</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增加内存利用率</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19112">
                <a:tc vMerge="1">
                  <a:txBody>
                    <a:bodyPr/>
                    <a:lstStyle/>
                    <a:p>
                      <a:endParaRPr lang="zh-CN" altLang="en-US"/>
                    </a:p>
                  </a:txBody>
                  <a:tcPr/>
                </a:tc>
                <a:tc vMerge="1">
                  <a:txBody>
                    <a:bodyPr/>
                    <a:lstStyle/>
                    <a:p>
                      <a:endParaRPr lang="zh-CN" altLang="en-US"/>
                    </a:p>
                  </a:txBody>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IO</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增加</a:t>
                      </a:r>
                      <a:r>
                        <a:rPr lang="en-US" altLang="zh-CN" sz="700" b="0" i="0" u="none" strike="noStrike">
                          <a:solidFill>
                            <a:srgbClr val="333333"/>
                          </a:solidFill>
                          <a:effectLst/>
                          <a:latin typeface="Arial Unicode MS" panose="020B0604020202020204" pitchFamily="34" charset="-122"/>
                          <a:ea typeface="Arial Unicode MS" panose="020B0604020202020204" pitchFamily="34" charset="-122"/>
                        </a:rPr>
                        <a:t>I/O</a:t>
                      </a:r>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读写压力</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60543">
                <a:tc vMerge="1">
                  <a:txBody>
                    <a:bodyPr/>
                    <a:lstStyle/>
                    <a:p>
                      <a:endParaRPr lang="zh-CN" altLang="en-US"/>
                    </a:p>
                  </a:txBody>
                  <a:tcPr/>
                </a:tc>
                <a:tc vMerge="1">
                  <a:txBody>
                    <a:bodyPr/>
                    <a:lstStyle/>
                    <a:p>
                      <a:endParaRPr lang="zh-CN" altLang="en-US"/>
                    </a:p>
                  </a:txBody>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Disk</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增加磁盘利用率</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38225">
                <a:tc vMerge="1">
                  <a:txBody>
                    <a:bodyPr/>
                    <a:lstStyle/>
                    <a:p>
                      <a:endParaRPr lang="zh-CN" altLang="en-US"/>
                    </a:p>
                  </a:txBody>
                  <a:tcPr/>
                </a:tc>
                <a:tc rowSpan="3">
                  <a:txBody>
                    <a:bodyPr/>
                    <a:lstStyle/>
                    <a:p>
                      <a:pPr algn="ctr" fontAlgn="ctr"/>
                      <a:r>
                        <a:rPr lang="zh-CN" altLang="en-US" sz="700" b="0" i="0" u="none" strike="noStrike">
                          <a:solidFill>
                            <a:srgbClr val="000000"/>
                          </a:solidFill>
                          <a:effectLst/>
                          <a:latin typeface="Arial Unicode MS" panose="020B0604020202020204" pitchFamily="34" charset="-122"/>
                          <a:ea typeface="Arial Unicode MS" panose="020B0604020202020204" pitchFamily="34" charset="-122"/>
                        </a:rPr>
                        <a:t>应用运行状态</a:t>
                      </a:r>
                    </a:p>
                  </a:txBody>
                  <a:tcPr marL="5179" marR="5179" marT="5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Terminate/Shutdown/Restart/PowerOn-Off</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终止、重启、关机、暂停，下电主机操作系统</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19112">
                <a:tc vMerge="1">
                  <a:txBody>
                    <a:bodyPr/>
                    <a:lstStyle/>
                    <a:p>
                      <a:endParaRPr lang="zh-CN" altLang="en-US"/>
                    </a:p>
                  </a:txBody>
                  <a:tcPr/>
                </a:tc>
                <a:tc vMerge="1">
                  <a:txBody>
                    <a:bodyPr/>
                    <a:lstStyle/>
                    <a:p>
                      <a:endParaRPr lang="zh-CN" altLang="en-US"/>
                    </a:p>
                  </a:txBody>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Time travel</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修改主机系统时间</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19112">
                <a:tc vMerge="1">
                  <a:txBody>
                    <a:bodyPr/>
                    <a:lstStyle/>
                    <a:p>
                      <a:endParaRPr lang="zh-CN" altLang="en-US"/>
                    </a:p>
                  </a:txBody>
                  <a:tcPr/>
                </a:tc>
                <a:tc vMerge="1">
                  <a:txBody>
                    <a:bodyPr/>
                    <a:lstStyle/>
                    <a:p>
                      <a:endParaRPr lang="zh-CN" altLang="en-US"/>
                    </a:p>
                  </a:txBody>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Process killer</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杀掉进程</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13934">
                <a:tc vMerge="1">
                  <a:txBody>
                    <a:bodyPr/>
                    <a:lstStyle/>
                    <a:p>
                      <a:endParaRPr lang="zh-CN" altLang="en-US"/>
                    </a:p>
                  </a:txBody>
                  <a:tcPr/>
                </a:tc>
                <a:tc rowSpan="4">
                  <a:txBody>
                    <a:bodyPr/>
                    <a:lstStyle/>
                    <a:p>
                      <a:pPr algn="ctr" fontAlgn="ctr"/>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网络</a:t>
                      </a:r>
                    </a:p>
                  </a:txBody>
                  <a:tcPr marL="5179" marR="5179" marT="5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Blackhole</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Drops all matching network traffic.</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04045">
                <a:tc vMerge="1">
                  <a:txBody>
                    <a:bodyPr/>
                    <a:lstStyle/>
                    <a:p>
                      <a:endParaRPr lang="zh-CN" altLang="en-US"/>
                    </a:p>
                  </a:txBody>
                  <a:tcPr/>
                </a:tc>
                <a:tc vMerge="1">
                  <a:txBody>
                    <a:bodyPr/>
                    <a:lstStyle/>
                    <a:p>
                      <a:endParaRPr lang="zh-CN" altLang="en-US"/>
                    </a:p>
                  </a:txBody>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Latency</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Injects latency into all matching egress network traffic.</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04045">
                <a:tc vMerge="1">
                  <a:txBody>
                    <a:bodyPr/>
                    <a:lstStyle/>
                    <a:p>
                      <a:endParaRPr lang="zh-CN" altLang="en-US"/>
                    </a:p>
                  </a:txBody>
                  <a:tcPr/>
                </a:tc>
                <a:tc vMerge="1">
                  <a:txBody>
                    <a:bodyPr/>
                    <a:lstStyle/>
                    <a:p>
                      <a:endParaRPr lang="zh-CN" altLang="en-US"/>
                    </a:p>
                  </a:txBody>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Packet loss</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Induces packet loss into all matching egress network traffic.</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19112">
                <a:tc vMerge="1">
                  <a:txBody>
                    <a:bodyPr/>
                    <a:lstStyle/>
                    <a:p>
                      <a:endParaRPr lang="zh-CN" altLang="en-US"/>
                    </a:p>
                  </a:txBody>
                  <a:tcPr/>
                </a:tc>
                <a:tc vMerge="1">
                  <a:txBody>
                    <a:bodyPr/>
                    <a:lstStyle/>
                    <a:p>
                      <a:endParaRPr lang="zh-CN" altLang="en-US"/>
                    </a:p>
                  </a:txBody>
                  <a:tcPr/>
                </a:tc>
                <a:tc>
                  <a:txBody>
                    <a:bodyPr/>
                    <a:lstStyle/>
                    <a:p>
                      <a:pPr algn="l" fontAlgn="b"/>
                      <a:r>
                        <a:rPr lang="en-US" sz="700" b="0" i="0" u="none" strike="noStrike">
                          <a:solidFill>
                            <a:srgbClr val="333333"/>
                          </a:solidFill>
                          <a:effectLst/>
                          <a:latin typeface="Arial Unicode MS" panose="020B0604020202020204" pitchFamily="34" charset="-122"/>
                          <a:ea typeface="Arial Unicode MS" panose="020B0604020202020204" pitchFamily="34" charset="-122"/>
                        </a:rPr>
                        <a:t>DNS</a:t>
                      </a:r>
                    </a:p>
                  </a:txBody>
                  <a:tcPr marL="5179" marR="5179" marT="51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Blocks access to DNS servers.</a:t>
                      </a: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007795">
                <a:tc>
                  <a:txBody>
                    <a:bodyPr/>
                    <a:lstStyle/>
                    <a:p>
                      <a:pPr algn="ctr" fontAlgn="ctr"/>
                      <a:r>
                        <a:rPr lang="en-US" sz="700" b="1" i="0" u="none" strike="noStrike">
                          <a:solidFill>
                            <a:srgbClr val="000000"/>
                          </a:solidFill>
                          <a:effectLst/>
                          <a:latin typeface="Arial Unicode MS" panose="020B0604020202020204" pitchFamily="34" charset="-122"/>
                          <a:ea typeface="Arial Unicode MS" panose="020B0604020202020204" pitchFamily="34" charset="-122"/>
                        </a:rPr>
                        <a:t>Platform Layer</a:t>
                      </a:r>
                    </a:p>
                  </a:txBody>
                  <a:tcPr marL="5179" marR="5179" marT="5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gridSpan="3">
                  <a:txBody>
                    <a:bodyPr/>
                    <a:lstStyle/>
                    <a:p>
                      <a:pPr algn="l" fontAlgn="ctr"/>
                      <a:r>
                        <a:rPr lang="en-US" sz="700" b="0" i="0" u="none" strike="noStrike">
                          <a:solidFill>
                            <a:srgbClr val="333333"/>
                          </a:solidFill>
                          <a:effectLst/>
                          <a:latin typeface="Arial Unicode MS" panose="020B0604020202020204" pitchFamily="34" charset="-122"/>
                          <a:ea typeface="Arial Unicode MS" panose="020B0604020202020204" pitchFamily="34" charset="-122"/>
                        </a:rPr>
                        <a:t>Openstack,Vmware，Java,Kafka,Kubernetes,Docker,Hadoop,Spark</a:t>
                      </a:r>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等</a:t>
                      </a:r>
                    </a:p>
                  </a:txBody>
                  <a:tcPr marL="5179" marR="5179" marT="5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r>
                        <a:rPr lang="en-US" sz="600" b="1" i="0" u="none" strike="noStrike">
                          <a:solidFill>
                            <a:srgbClr val="000000"/>
                          </a:solidFill>
                          <a:effectLst/>
                          <a:latin typeface="Arial Unicode MS" panose="020B0604020202020204" pitchFamily="34" charset="-122"/>
                          <a:ea typeface="Arial Unicode MS" panose="020B0604020202020204" pitchFamily="34" charset="-122"/>
                        </a:rPr>
                        <a:t>PowerfulSeal</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用于</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kubernetes</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集群，它可以杀死目标</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pod，</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启动或停止</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VM；</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Kube Monkey</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随机删除集群里的</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pods，</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可以在工作日的特定时间执行，时间可配置；</a:t>
                      </a:r>
                      <a:b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Kubernetes Pod Chaos Monkey</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是一个</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shell</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脚本，功能是随机删除</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pods；</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Hadoop Killer</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 is an open-source tool written in Ruby that kills random Java processes on a local system. It can be installed using RubyGems and is configured via a simple YAML syntax；</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Trogdor</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 executes fault injection through a single-coordinator multi-agent process for Kafka；</a:t>
                      </a:r>
                      <a:br>
                        <a:rPr lang="en-US" sz="600" b="0" i="0" u="none" strike="noStrike">
                          <a:solidFill>
                            <a:srgbClr val="000000"/>
                          </a:solidFill>
                          <a:effectLst/>
                          <a:latin typeface="Arial Unicode MS" panose="020B0604020202020204" pitchFamily="34" charset="-122"/>
                          <a:ea typeface="Arial Unicode MS" panose="020B0604020202020204" pitchFamily="34" charset="-122"/>
                        </a:rPr>
                      </a:br>
                      <a:r>
                        <a:rPr lang="en-US" sz="600" b="1" i="0" u="none" strike="noStrike">
                          <a:solidFill>
                            <a:srgbClr val="000000"/>
                          </a:solidFill>
                          <a:effectLst/>
                          <a:latin typeface="Arial Unicode MS" panose="020B0604020202020204" pitchFamily="34" charset="-122"/>
                          <a:ea typeface="Arial Unicode MS" panose="020B0604020202020204" pitchFamily="34" charset="-122"/>
                        </a:rPr>
                        <a:t>Byte-Monkey</a:t>
                      </a:r>
                      <a:r>
                        <a:rPr lang="en-US" sz="600" b="0" i="0" u="none" strike="noStrike">
                          <a:solidFill>
                            <a:srgbClr val="000000"/>
                          </a:solidFill>
                          <a:effectLst/>
                          <a:latin typeface="Arial Unicode MS" panose="020B0604020202020204" pitchFamily="34" charset="-122"/>
                          <a:ea typeface="Arial Unicode MS" panose="020B0604020202020204" pitchFamily="34" charset="-122"/>
                        </a:rPr>
                        <a:t>：JVM</a:t>
                      </a:r>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的字节码级错误注入。它通过动态检测应用程序代码来故意引入异常和延迟等错误</a:t>
                      </a:r>
                    </a:p>
                  </a:txBody>
                  <a:tcPr marL="5179" marR="5179" marT="517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516">
                <a:tc rowSpan="2">
                  <a:txBody>
                    <a:bodyPr/>
                    <a:lstStyle/>
                    <a:p>
                      <a:pPr algn="ctr" fontAlgn="ctr"/>
                      <a:r>
                        <a:rPr lang="en-US" sz="700" b="1" i="0" u="none" strike="noStrike">
                          <a:solidFill>
                            <a:srgbClr val="000000"/>
                          </a:solidFill>
                          <a:effectLst/>
                          <a:latin typeface="Arial Unicode MS" panose="020B0604020202020204" pitchFamily="34" charset="-122"/>
                          <a:ea typeface="Arial Unicode MS" panose="020B0604020202020204" pitchFamily="34" charset="-122"/>
                        </a:rPr>
                        <a:t>Application Layer</a:t>
                      </a:r>
                    </a:p>
                  </a:txBody>
                  <a:tcPr marL="5179" marR="5179" marT="5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Simulate an outage in production by creating an attack on your customer ID only. Then you can look for signs of problems when logged in as yourself, while no other users are even aware an attack is occurring.</a:t>
                      </a:r>
                      <a:r>
                        <a:rPr lang="zh-CN" altLang="en-US" sz="700" b="1" i="0" u="none" strike="noStrike">
                          <a:solidFill>
                            <a:srgbClr val="333333"/>
                          </a:solidFill>
                          <a:effectLst/>
                          <a:latin typeface="Arial Unicode MS" panose="020B0604020202020204" pitchFamily="34" charset="-122"/>
                          <a:ea typeface="Arial Unicode MS" panose="020B0604020202020204" pitchFamily="34" charset="-122"/>
                        </a:rPr>
                        <a:t>模拟攻击特定用户或特定请求，观察该用户的情况</a:t>
                      </a:r>
                      <a:endParaRPr lang="zh-CN" altLang="en-US" sz="700" b="0" i="0" u="none" strike="noStrike">
                        <a:solidFill>
                          <a:srgbClr val="333333"/>
                        </a:solidFill>
                        <a:effectLst/>
                        <a:latin typeface="Arial Unicode MS" panose="020B0604020202020204" pitchFamily="34" charset="-122"/>
                        <a:ea typeface="Arial Unicode MS" panose="020B0604020202020204" pitchFamily="34" charset="-122"/>
                      </a:endParaRP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600" b="0" i="0" u="none" strike="noStrike">
                          <a:solidFill>
                            <a:srgbClr val="000000"/>
                          </a:solidFill>
                          <a:effectLst/>
                          <a:latin typeface="Arial Unicode MS" panose="020B0604020202020204" pitchFamily="34" charset="-122"/>
                          <a:ea typeface="Arial Unicode MS" panose="020B0604020202020204" pitchFamily="34" charset="-122"/>
                        </a:rPr>
                        <a:t>　</a:t>
                      </a:r>
                    </a:p>
                  </a:txBody>
                  <a:tcPr marL="5179" marR="5179" marT="517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7350">
                <a:tc vMerge="1">
                  <a:txBody>
                    <a:bodyPr/>
                    <a:lstStyle/>
                    <a:p>
                      <a:endParaRPr lang="zh-CN" altLang="en-US"/>
                    </a:p>
                  </a:txBody>
                  <a:tcPr/>
                </a:tc>
                <a:tc gridSpan="3">
                  <a:txBody>
                    <a:bodyPr/>
                    <a:lstStyle/>
                    <a:p>
                      <a:pPr algn="l" fontAlgn="t"/>
                      <a:r>
                        <a:rPr lang="en-US" sz="700" b="0" i="0" u="none" strike="noStrike">
                          <a:solidFill>
                            <a:srgbClr val="333333"/>
                          </a:solidFill>
                          <a:effectLst/>
                          <a:latin typeface="Arial Unicode MS" panose="020B0604020202020204" pitchFamily="34" charset="-122"/>
                          <a:ea typeface="Arial Unicode MS" panose="020B0604020202020204" pitchFamily="34" charset="-122"/>
                        </a:rPr>
                        <a:t>Simulate a problem with a specific endpoint. Partial failure in distributed systems is quite common - some endpoints may be unavailable while others are working perfectly. In order to simulate such a scenario, you can create an attack targeted to some endpoints only and then determine how your system reacts.</a:t>
                      </a:r>
                      <a:br>
                        <a:rPr lang="en-US" sz="700" b="0" i="0" u="none" strike="noStrike">
                          <a:solidFill>
                            <a:srgbClr val="333333"/>
                          </a:solidFill>
                          <a:effectLst/>
                          <a:latin typeface="Arial Unicode MS" panose="020B0604020202020204" pitchFamily="34" charset="-122"/>
                          <a:ea typeface="Arial Unicode MS" panose="020B0604020202020204" pitchFamily="34" charset="-122"/>
                        </a:rPr>
                      </a:br>
                      <a:r>
                        <a:rPr lang="zh-CN" altLang="en-US" sz="700" b="1" i="0" u="none" strike="noStrike">
                          <a:solidFill>
                            <a:srgbClr val="333333"/>
                          </a:solidFill>
                          <a:effectLst/>
                          <a:latin typeface="Arial Unicode MS" panose="020B0604020202020204" pitchFamily="34" charset="-122"/>
                          <a:ea typeface="Arial Unicode MS" panose="020B0604020202020204" pitchFamily="34" charset="-122"/>
                        </a:rPr>
                        <a:t>模拟攻击特定的</a:t>
                      </a:r>
                      <a:r>
                        <a:rPr lang="en-US" sz="700" b="1" i="0" u="none" strike="noStrike">
                          <a:solidFill>
                            <a:srgbClr val="333333"/>
                          </a:solidFill>
                          <a:effectLst/>
                          <a:latin typeface="Arial Unicode MS" panose="020B0604020202020204" pitchFamily="34" charset="-122"/>
                          <a:ea typeface="Arial Unicode MS" panose="020B0604020202020204" pitchFamily="34" charset="-122"/>
                        </a:rPr>
                        <a:t>endpoints，</a:t>
                      </a:r>
                      <a:r>
                        <a:rPr lang="zh-CN" altLang="en-US" sz="700" b="1" i="0" u="none" strike="noStrike">
                          <a:solidFill>
                            <a:srgbClr val="333333"/>
                          </a:solidFill>
                          <a:effectLst/>
                          <a:latin typeface="Arial Unicode MS" panose="020B0604020202020204" pitchFamily="34" charset="-122"/>
                          <a:ea typeface="Arial Unicode MS" panose="020B0604020202020204" pitchFamily="34" charset="-122"/>
                        </a:rPr>
                        <a:t>观察系统情况</a:t>
                      </a:r>
                      <a:endParaRPr lang="zh-CN" altLang="en-US" sz="700" b="0" i="0" u="none" strike="noStrike">
                        <a:solidFill>
                          <a:srgbClr val="333333"/>
                        </a:solidFill>
                        <a:effectLst/>
                        <a:latin typeface="Arial Unicode MS" panose="020B0604020202020204" pitchFamily="34" charset="-122"/>
                        <a:ea typeface="Arial Unicode MS" panose="020B0604020202020204" pitchFamily="34" charset="-122"/>
                      </a:endParaRPr>
                    </a:p>
                  </a:txBody>
                  <a:tcPr marL="5179" marR="5179" marT="517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t"/>
                      <a:r>
                        <a:rPr lang="zh-CN" altLang="en-US" sz="700" b="0" i="0" u="none" strike="noStrike">
                          <a:solidFill>
                            <a:srgbClr val="333333"/>
                          </a:solidFill>
                          <a:effectLst/>
                          <a:latin typeface="Arial Unicode MS" panose="020B0604020202020204" pitchFamily="34" charset="-122"/>
                          <a:ea typeface="Arial Unicode MS" panose="020B0604020202020204" pitchFamily="34" charset="-122"/>
                        </a:rPr>
                        <a:t>　</a:t>
                      </a:r>
                    </a:p>
                  </a:txBody>
                  <a:tcPr marL="5179" marR="5179" marT="517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11182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评估系统健康情况</a:t>
            </a:r>
            <a:endParaRPr lang="zh-CN" altLang="en-US"/>
          </a:p>
        </p:txBody>
      </p:sp>
      <p:sp>
        <p:nvSpPr>
          <p:cNvPr id="5" name="灯片编号占位符 4"/>
          <p:cNvSpPr>
            <a:spLocks noGrp="1"/>
          </p:cNvSpPr>
          <p:nvPr>
            <p:ph type="sldNum" sz="quarter" idx="4"/>
          </p:nvPr>
        </p:nvSpPr>
        <p:spPr/>
        <p:txBody>
          <a:bodyPr/>
          <a:lstStyle/>
          <a:p>
            <a:r>
              <a:rPr lang="en-US" smtClean="0"/>
              <a:t>11/16</a:t>
            </a:r>
            <a:endParaRPr lang="en-US" dirty="0"/>
          </a:p>
        </p:txBody>
      </p:sp>
      <p:graphicFrame>
        <p:nvGraphicFramePr>
          <p:cNvPr id="12" name="表格 11"/>
          <p:cNvGraphicFramePr>
            <a:graphicFrameLocks noGrp="1"/>
          </p:cNvGraphicFramePr>
          <p:nvPr>
            <p:extLst>
              <p:ext uri="{D42A27DB-BD31-4B8C-83A1-F6EECF244321}">
                <p14:modId xmlns:p14="http://schemas.microsoft.com/office/powerpoint/2010/main" val="2569726436"/>
              </p:ext>
            </p:extLst>
          </p:nvPr>
        </p:nvGraphicFramePr>
        <p:xfrm>
          <a:off x="741274" y="1103019"/>
          <a:ext cx="6206935" cy="3600705"/>
        </p:xfrm>
        <a:graphic>
          <a:graphicData uri="http://schemas.openxmlformats.org/drawingml/2006/table">
            <a:tbl>
              <a:tblPr firstRow="1" bandRow="1">
                <a:tableStyleId>{5C22544A-7EE6-4342-B048-85BDC9FD1C3A}</a:tableStyleId>
              </a:tblPr>
              <a:tblGrid>
                <a:gridCol w="708343"/>
                <a:gridCol w="2450592"/>
                <a:gridCol w="1524000"/>
                <a:gridCol w="1524000"/>
              </a:tblGrid>
              <a:tr h="351935">
                <a:tc>
                  <a:txBody>
                    <a:bodyPr/>
                    <a:lstStyle/>
                    <a:p>
                      <a:r>
                        <a:rPr lang="zh-CN" altLang="en-US" smtClean="0">
                          <a:latin typeface="微软雅黑" panose="020B0503020204020204" pitchFamily="34" charset="-122"/>
                          <a:ea typeface="微软雅黑" panose="020B0503020204020204" pitchFamily="34" charset="-122"/>
                        </a:rPr>
                        <a:t>序号</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点检项</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是否通过</a:t>
                      </a: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确认人</a:t>
                      </a:r>
                      <a:endParaRPr lang="zh-CN" altLang="en-US">
                        <a:latin typeface="微软雅黑" panose="020B0503020204020204" pitchFamily="34" charset="-122"/>
                        <a:ea typeface="微软雅黑" panose="020B0503020204020204" pitchFamily="34" charset="-122"/>
                      </a:endParaRPr>
                    </a:p>
                  </a:txBody>
                  <a:tcPr/>
                </a:tc>
              </a:tr>
              <a:tr h="491745">
                <a:tc>
                  <a:txBody>
                    <a:bodyPr/>
                    <a:lstStyle/>
                    <a:p>
                      <a:r>
                        <a:rPr lang="en-US" altLang="zh-CN" sz="1400" smtClean="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a:txBody>
                  <a:tcPr/>
                </a:tc>
                <a:tc>
                  <a:txBody>
                    <a:bodyPr/>
                    <a:lstStyle/>
                    <a:p>
                      <a:pPr algn="l"/>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当前业务系统是否健壮，是否支持弹性伸缩</a:t>
                      </a:r>
                      <a:endParaRPr lang="zh-CN" altLang="en-US" sz="1200">
                        <a:latin typeface="微软雅黑" panose="020B0503020204020204" pitchFamily="34" charset="-122"/>
                        <a:ea typeface="微软雅黑" panose="020B0503020204020204" pitchFamily="34" charset="-122"/>
                      </a:endParaRPr>
                    </a:p>
                  </a:txBody>
                  <a:tcPr/>
                </a:tc>
                <a:tc>
                  <a:txBody>
                    <a:bodyPr/>
                    <a:lstStyle/>
                    <a:p>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a:latin typeface="微软雅黑" panose="020B0503020204020204" pitchFamily="34" charset="-122"/>
                        <a:ea typeface="微软雅黑" panose="020B0503020204020204" pitchFamily="34" charset="-122"/>
                      </a:endParaRPr>
                    </a:p>
                  </a:txBody>
                  <a:tcPr/>
                </a:tc>
                <a:tc>
                  <a:txBody>
                    <a:bodyPr/>
                    <a:lstStyle/>
                    <a:p>
                      <a:endParaRPr lang="zh-CN" altLang="en-US"/>
                    </a:p>
                  </a:txBody>
                  <a:tcPr/>
                </a:tc>
              </a:tr>
              <a:tr h="520671">
                <a:tc>
                  <a:txBody>
                    <a:bodyPr/>
                    <a:lstStyle/>
                    <a:p>
                      <a:r>
                        <a:rPr lang="en-US" altLang="zh-CN" sz="1400" smtClean="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dk1"/>
                        </a:solidFill>
                        <a:effectLst/>
                        <a:latin typeface="微软雅黑" panose="020B0503020204020204" pitchFamily="34" charset="-122"/>
                        <a:ea typeface="微软雅黑" panose="020B0503020204020204" pitchFamily="34" charset="-122"/>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当前业务系统无故障时长</a:t>
                      </a:r>
                      <a:endParaRPr lang="en-US" altLang="zh-CN" sz="1200" kern="1200" smtClean="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kern="120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a:p>
                  </a:txBody>
                  <a:tcPr/>
                </a:tc>
                <a:tc>
                  <a:txBody>
                    <a:bodyPr/>
                    <a:lstStyle/>
                    <a:p>
                      <a:endParaRPr lang="zh-CN" altLang="en-US"/>
                    </a:p>
                  </a:txBody>
                  <a:tcPr/>
                </a:tc>
              </a:tr>
              <a:tr h="520671">
                <a:tc>
                  <a:txBody>
                    <a:bodyPr/>
                    <a:lstStyle/>
                    <a:p>
                      <a:r>
                        <a:rPr lang="en-US" altLang="zh-CN" sz="1400" smtClean="0">
                          <a:latin typeface="微软雅黑" panose="020B0503020204020204" pitchFamily="34" charset="-122"/>
                          <a:ea typeface="微软雅黑" panose="020B0503020204020204" pitchFamily="34" charset="-122"/>
                        </a:rPr>
                        <a:t>3</a:t>
                      </a:r>
                      <a:endParaRPr lang="zh-CN" altLang="en-US" sz="1400">
                        <a:latin typeface="微软雅黑" panose="020B0503020204020204" pitchFamily="34" charset="-122"/>
                        <a:ea typeface="微软雅黑" panose="020B0503020204020204" pitchFamily="34" charset="-122"/>
                      </a:endParaRPr>
                    </a:p>
                  </a:txBody>
                  <a:tcPr/>
                </a:tc>
                <a:tc>
                  <a:txBody>
                    <a:bodyPr/>
                    <a:lstStyle/>
                    <a:p>
                      <a:pPr algn="l"/>
                      <a:endParaRPr lang="en-US" altLang="zh-CN" sz="1200" kern="1200" smtClean="0">
                        <a:solidFill>
                          <a:schemeClr val="dk1"/>
                        </a:solidFill>
                        <a:effectLst/>
                        <a:latin typeface="微软雅黑" panose="020B0503020204020204" pitchFamily="34" charset="-122"/>
                        <a:ea typeface="微软雅黑" panose="020B0503020204020204" pitchFamily="34" charset="-122"/>
                        <a:cs typeface="+mn-cs"/>
                      </a:endParaRPr>
                    </a:p>
                    <a:p>
                      <a:pPr algn="l"/>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当前业务系统是否适合注入故障</a:t>
                      </a:r>
                      <a:endParaRPr lang="zh-CN" altLang="en-US" sz="120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kern="120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a:p>
                  </a:txBody>
                  <a:tcPr/>
                </a:tc>
                <a:tc>
                  <a:txBody>
                    <a:bodyPr/>
                    <a:lstStyle/>
                    <a:p>
                      <a:endParaRPr lang="zh-CN" altLang="en-US"/>
                    </a:p>
                  </a:txBody>
                  <a:tcPr/>
                </a:tc>
              </a:tr>
              <a:tr h="520671">
                <a:tc>
                  <a:txBody>
                    <a:bodyPr/>
                    <a:lstStyle/>
                    <a:p>
                      <a:r>
                        <a:rPr lang="en-US" altLang="zh-CN" sz="1400" smtClean="0">
                          <a:latin typeface="微软雅黑" panose="020B0503020204020204" pitchFamily="34" charset="-122"/>
                          <a:ea typeface="微软雅黑" panose="020B0503020204020204" pitchFamily="34" charset="-122"/>
                        </a:rPr>
                        <a:t>4</a:t>
                      </a:r>
                      <a:endParaRPr lang="zh-CN" altLang="en-US" sz="140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dk1"/>
                        </a:solidFill>
                        <a:effectLst/>
                        <a:latin typeface="微软雅黑" panose="020B0503020204020204" pitchFamily="34" charset="-122"/>
                        <a:ea typeface="微软雅黑" panose="020B0503020204020204" pitchFamily="34" charset="-122"/>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最近有无重大事件</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kern="120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a:p>
                  </a:txBody>
                  <a:tcPr/>
                </a:tc>
                <a:tc>
                  <a:txBody>
                    <a:bodyPr/>
                    <a:lstStyle/>
                    <a:p>
                      <a:endParaRPr lang="zh-CN" altLang="en-US"/>
                    </a:p>
                  </a:txBody>
                  <a:tcPr/>
                </a:tc>
              </a:tr>
              <a:tr h="520671">
                <a:tc>
                  <a:txBody>
                    <a:bodyPr/>
                    <a:lstStyle/>
                    <a:p>
                      <a:r>
                        <a:rPr lang="en-US" altLang="zh-CN" sz="1400" smtClean="0">
                          <a:latin typeface="微软雅黑" panose="020B0503020204020204" pitchFamily="34" charset="-122"/>
                          <a:ea typeface="微软雅黑" panose="020B0503020204020204" pitchFamily="34" charset="-122"/>
                        </a:rPr>
                        <a:t>5</a:t>
                      </a:r>
                      <a:endParaRPr lang="zh-CN" altLang="en-US" sz="1400">
                        <a:latin typeface="微软雅黑" panose="020B0503020204020204" pitchFamily="34" charset="-122"/>
                        <a:ea typeface="微软雅黑" panose="020B0503020204020204" pitchFamily="34" charset="-122"/>
                      </a:endParaRPr>
                    </a:p>
                  </a:txBody>
                  <a:tcPr/>
                </a:tc>
                <a:tc>
                  <a:txBody>
                    <a:bodyPr/>
                    <a:lstStyle/>
                    <a:p>
                      <a:pPr algn="l"/>
                      <a:endParaRPr lang="en-US" altLang="zh-CN" sz="1200" smtClean="0">
                        <a:latin typeface="微软雅黑" panose="020B0503020204020204" pitchFamily="34" charset="-122"/>
                        <a:ea typeface="微软雅黑" panose="020B0503020204020204" pitchFamily="34" charset="-122"/>
                      </a:endParaRPr>
                    </a:p>
                    <a:p>
                      <a:pPr algn="l"/>
                      <a:r>
                        <a:rPr lang="zh-CN" altLang="en-US" sz="1200" smtClean="0">
                          <a:latin typeface="微软雅黑" panose="020B0503020204020204" pitchFamily="34" charset="-122"/>
                          <a:ea typeface="微软雅黑" panose="020B0503020204020204" pitchFamily="34" charset="-122"/>
                        </a:rPr>
                        <a:t>运营是否知会</a:t>
                      </a:r>
                      <a:endParaRPr lang="zh-CN" altLang="en-US" sz="120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kern="120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a:p>
                  </a:txBody>
                  <a:tcPr/>
                </a:tc>
                <a:tc>
                  <a:txBody>
                    <a:bodyPr/>
                    <a:lstStyle/>
                    <a:p>
                      <a:endParaRPr lang="zh-CN" altLang="en-US"/>
                    </a:p>
                  </a:txBody>
                  <a:tcPr/>
                </a:tc>
              </a:tr>
              <a:tr h="520671">
                <a:tc>
                  <a:txBody>
                    <a:bodyPr/>
                    <a:lstStyle/>
                    <a:p>
                      <a:r>
                        <a:rPr lang="en-US" altLang="zh-CN" sz="1400" smtClean="0">
                          <a:latin typeface="微软雅黑" panose="020B0503020204020204" pitchFamily="34" charset="-122"/>
                          <a:ea typeface="微软雅黑" panose="020B0503020204020204" pitchFamily="34" charset="-122"/>
                        </a:rPr>
                        <a:t>6</a:t>
                      </a:r>
                      <a:endParaRPr lang="zh-CN" altLang="en-US" sz="1400">
                        <a:latin typeface="微软雅黑" panose="020B0503020204020204" pitchFamily="34" charset="-122"/>
                        <a:ea typeface="微软雅黑" panose="020B0503020204020204" pitchFamily="34" charset="-122"/>
                      </a:endParaRPr>
                    </a:p>
                  </a:txBody>
                  <a:tcPr/>
                </a:tc>
                <a:tc>
                  <a:txBody>
                    <a:bodyPr/>
                    <a:lstStyle/>
                    <a:p>
                      <a:pPr algn="l"/>
                      <a:endParaRPr lang="en-US" altLang="zh-CN" sz="1200" smtClean="0">
                        <a:latin typeface="微软雅黑" panose="020B0503020204020204" pitchFamily="34" charset="-122"/>
                        <a:ea typeface="微软雅黑" panose="020B0503020204020204" pitchFamily="34" charset="-122"/>
                      </a:endParaRPr>
                    </a:p>
                    <a:p>
                      <a:pPr algn="l"/>
                      <a:r>
                        <a:rPr lang="en-US" altLang="zh-CN" sz="1200" smtClean="0">
                          <a:latin typeface="微软雅黑" panose="020B0503020204020204" pitchFamily="34" charset="-122"/>
                          <a:ea typeface="微软雅黑" panose="020B0503020204020204" pitchFamily="34" charset="-122"/>
                        </a:rPr>
                        <a:t>More</a:t>
                      </a:r>
                      <a:r>
                        <a:rPr lang="zh-CN" altLang="en-US" sz="1200" smtClean="0">
                          <a:latin typeface="微软雅黑" panose="020B0503020204020204" pitchFamily="34" charset="-122"/>
                          <a:ea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 通过；</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sym typeface="Wingdings" panose="05000000000000000000" pitchFamily="2" charset="2"/>
                        </a:rPr>
                        <a:t></a:t>
                      </a:r>
                      <a:r>
                        <a:rPr lang="en-US" altLang="zh-CN" sz="1200" kern="1200" smtClean="0">
                          <a:solidFill>
                            <a:schemeClr val="dk1"/>
                          </a:solidFill>
                          <a:effectLst/>
                          <a:latin typeface="微软雅黑" panose="020B0503020204020204" pitchFamily="34" charset="-122"/>
                          <a:ea typeface="微软雅黑" panose="020B0503020204020204" pitchFamily="34" charset="-122"/>
                          <a:cs typeface="+mn-cs"/>
                        </a:rPr>
                        <a:t> </a:t>
                      </a:r>
                      <a:r>
                        <a:rPr lang="zh-CN" altLang="zh-CN" sz="1200" kern="1200" smtClean="0">
                          <a:solidFill>
                            <a:schemeClr val="dk1"/>
                          </a:solidFill>
                          <a:effectLst/>
                          <a:latin typeface="微软雅黑" panose="020B0503020204020204" pitchFamily="34" charset="-122"/>
                          <a:ea typeface="微软雅黑" panose="020B0503020204020204" pitchFamily="34" charset="-122"/>
                          <a:cs typeface="+mn-cs"/>
                        </a:rPr>
                        <a:t>不通过</a:t>
                      </a:r>
                      <a:endParaRPr lang="zh-CN" altLang="en-US" sz="1200" kern="1200" smtClean="0">
                        <a:solidFill>
                          <a:schemeClr val="dk1"/>
                        </a:solidFill>
                        <a:effectLst/>
                        <a:latin typeface="微软雅黑" panose="020B0503020204020204" pitchFamily="34" charset="-122"/>
                        <a:ea typeface="微软雅黑" panose="020B0503020204020204" pitchFamily="34" charset="-122"/>
                        <a:cs typeface="+mn-cs"/>
                      </a:endParaRPr>
                    </a:p>
                    <a:p>
                      <a:endParaRPr lang="zh-CN" altLang="en-US"/>
                    </a:p>
                  </a:txBody>
                  <a:tcPr/>
                </a:tc>
                <a:tc>
                  <a:txBody>
                    <a:bodyPr/>
                    <a:lstStyle/>
                    <a:p>
                      <a:endParaRPr lang="zh-CN" altLang="en-US"/>
                    </a:p>
                  </a:txBody>
                  <a:tcPr/>
                </a:tc>
              </a:tr>
            </a:tbl>
          </a:graphicData>
        </a:graphic>
      </p:graphicFrame>
      <p:sp>
        <p:nvSpPr>
          <p:cNvPr id="13" name="文本框 12"/>
          <p:cNvSpPr txBox="1"/>
          <p:nvPr/>
        </p:nvSpPr>
        <p:spPr>
          <a:xfrm>
            <a:off x="512064" y="680314"/>
            <a:ext cx="3606394"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综合评估当前系统状况</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8186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定义</a:t>
            </a:r>
            <a:r>
              <a:rPr lang="en-US" altLang="zh-CN" smtClean="0"/>
              <a:t>”</a:t>
            </a:r>
            <a:r>
              <a:rPr lang="zh-CN" altLang="en-US" smtClean="0"/>
              <a:t>稳态</a:t>
            </a:r>
            <a:r>
              <a:rPr lang="en-US" altLang="zh-CN" smtClean="0"/>
              <a:t>”</a:t>
            </a:r>
            <a:r>
              <a:rPr lang="zh-CN" altLang="en-US" smtClean="0"/>
              <a:t>标准</a:t>
            </a:r>
            <a:endParaRPr lang="zh-CN" altLang="en-US"/>
          </a:p>
        </p:txBody>
      </p:sp>
      <p:sp>
        <p:nvSpPr>
          <p:cNvPr id="5" name="灯片编号占位符 4"/>
          <p:cNvSpPr>
            <a:spLocks noGrp="1"/>
          </p:cNvSpPr>
          <p:nvPr>
            <p:ph type="sldNum" sz="quarter" idx="4"/>
          </p:nvPr>
        </p:nvSpPr>
        <p:spPr/>
        <p:txBody>
          <a:bodyPr/>
          <a:lstStyle/>
          <a:p>
            <a:r>
              <a:rPr lang="en-US" smtClean="0"/>
              <a:t>12/16</a:t>
            </a:r>
            <a:endParaRPr lang="en-US" dirty="0"/>
          </a:p>
        </p:txBody>
      </p:sp>
      <p:sp>
        <p:nvSpPr>
          <p:cNvPr id="6" name="矩形 5"/>
          <p:cNvSpPr/>
          <p:nvPr/>
        </p:nvSpPr>
        <p:spPr>
          <a:xfrm>
            <a:off x="394282" y="714090"/>
            <a:ext cx="6760029" cy="369332"/>
          </a:xfrm>
          <a:prstGeom prst="rect">
            <a:avLst/>
          </a:prstGeom>
        </p:spPr>
        <p:txBody>
          <a:bodyPr wrap="square">
            <a:spAutoFit/>
          </a:bodyPr>
          <a:lstStyle/>
          <a:p>
            <a:pPr marL="171450" indent="-171450">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通过监控系统收集系统正常运行时的各指标作为“稳态”</a:t>
            </a:r>
            <a:r>
              <a:rPr lang="zh-CN" altLang="en-US" smtClean="0">
                <a:latin typeface="微软雅黑" panose="020B0503020204020204" pitchFamily="34" charset="-122"/>
                <a:ea typeface="微软雅黑" panose="020B0503020204020204" pitchFamily="34" charset="-122"/>
              </a:rPr>
              <a:t>标准</a:t>
            </a:r>
            <a:endParaRPr lang="en-US" altLang="zh-CN">
              <a:latin typeface="微软雅黑" panose="020B0503020204020204" pitchFamily="34" charset="-122"/>
              <a:ea typeface="微软雅黑" panose="020B0503020204020204" pitchFamily="34" charset="-122"/>
            </a:endParaRPr>
          </a:p>
        </p:txBody>
      </p:sp>
      <p:sp>
        <p:nvSpPr>
          <p:cNvPr id="8" name="文本框 7"/>
          <p:cNvSpPr txBox="1"/>
          <p:nvPr/>
        </p:nvSpPr>
        <p:spPr>
          <a:xfrm>
            <a:off x="211015" y="1306286"/>
            <a:ext cx="3974814" cy="1015663"/>
          </a:xfrm>
          <a:prstGeom prst="rect">
            <a:avLst/>
          </a:prstGeom>
          <a:solidFill>
            <a:schemeClr val="tx2">
              <a:lumMod val="20000"/>
              <a:lumOff val="80000"/>
            </a:schemeClr>
          </a:solidFill>
        </p:spPr>
        <p:txBody>
          <a:bodyPr wrap="square" rtlCol="0">
            <a:spAutoFit/>
          </a:bodyPr>
          <a:lstStyle/>
          <a:p>
            <a:r>
              <a:rPr lang="en-US" altLang="zh-CN" b="1">
                <a:latin typeface="Arial Unicode MS" panose="020B0604020202020204" pitchFamily="34" charset="-122"/>
                <a:ea typeface="Arial Unicode MS" panose="020B0604020202020204" pitchFamily="34" charset="-122"/>
                <a:cs typeface="Arial Unicode MS" panose="020B0604020202020204" pitchFamily="34" charset="-122"/>
              </a:rPr>
              <a:t>Infrastructure Monitoring Metrics</a:t>
            </a:r>
            <a:endParaRPr lang="en-US" altLang="zh-CN">
              <a:latin typeface="Arial Unicode MS" panose="020B0604020202020204" pitchFamily="34" charset="-122"/>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Resource: CPU, IO, Disk &amp; Memory</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State: Shutdown, Processes, Clock Time</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Network: DNS, Latency, Packet </a:t>
            </a:r>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Loss</a:t>
            </a: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文本框 8"/>
          <p:cNvSpPr txBox="1"/>
          <p:nvPr/>
        </p:nvSpPr>
        <p:spPr>
          <a:xfrm>
            <a:off x="4245704" y="1295627"/>
            <a:ext cx="4719903" cy="1231106"/>
          </a:xfrm>
          <a:prstGeom prst="rect">
            <a:avLst/>
          </a:prstGeom>
          <a:solidFill>
            <a:schemeClr val="tx2">
              <a:lumMod val="20000"/>
              <a:lumOff val="80000"/>
            </a:schemeClr>
          </a:solidFill>
        </p:spPr>
        <p:txBody>
          <a:bodyPr wrap="square" rtlCol="0">
            <a:spAutoFit/>
          </a:bodyPr>
          <a:lstStyle/>
          <a:p>
            <a:r>
              <a:rPr lang="en-US" altLang="zh-CN" b="1">
                <a:latin typeface="Arial Unicode MS" panose="020B0604020202020204" pitchFamily="34" charset="-122"/>
                <a:ea typeface="Arial Unicode MS" panose="020B0604020202020204" pitchFamily="34" charset="-122"/>
                <a:cs typeface="Arial Unicode MS" panose="020B0604020202020204" pitchFamily="34" charset="-122"/>
              </a:rPr>
              <a:t>Alerting and On-Call </a:t>
            </a:r>
            <a:r>
              <a:rPr lang="en-US" altLang="zh-CN" b="1" smtClean="0">
                <a:latin typeface="Arial Unicode MS" panose="020B0604020202020204" pitchFamily="34" charset="-122"/>
                <a:ea typeface="Arial Unicode MS" panose="020B0604020202020204" pitchFamily="34" charset="-122"/>
                <a:cs typeface="Arial Unicode MS" panose="020B0604020202020204" pitchFamily="34" charset="-122"/>
              </a:rPr>
              <a:t>Metrics</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Total alert counts by service per week</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Time to resolution for alerts per service</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Noisy alerts by service per week (self-resolving)</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Top 20 most frequent alerts per week for each service</a:t>
            </a:r>
            <a:r>
              <a:rPr lang="en-US" altLang="zh-CN" sz="1400"/>
              <a:t>.</a:t>
            </a:r>
          </a:p>
        </p:txBody>
      </p:sp>
      <p:sp>
        <p:nvSpPr>
          <p:cNvPr id="10" name="文本框 9"/>
          <p:cNvSpPr txBox="1"/>
          <p:nvPr/>
        </p:nvSpPr>
        <p:spPr>
          <a:xfrm>
            <a:off x="211015" y="2786743"/>
            <a:ext cx="3974814" cy="1446550"/>
          </a:xfrm>
          <a:prstGeom prst="rect">
            <a:avLst/>
          </a:prstGeom>
          <a:solidFill>
            <a:schemeClr val="tx2">
              <a:lumMod val="20000"/>
              <a:lumOff val="80000"/>
            </a:schemeClr>
          </a:solidFill>
        </p:spPr>
        <p:txBody>
          <a:bodyPr wrap="square" rtlCol="0">
            <a:spAutoFit/>
          </a:bodyPr>
          <a:lstStyle/>
          <a:p>
            <a:r>
              <a:rPr lang="en-US" altLang="zh-CN" b="1">
                <a:latin typeface="Arial Unicode MS" panose="020B0604020202020204" pitchFamily="34" charset="-122"/>
                <a:ea typeface="Arial Unicode MS" panose="020B0604020202020204" pitchFamily="34" charset="-122"/>
                <a:cs typeface="Arial Unicode MS" panose="020B0604020202020204" pitchFamily="34" charset="-122"/>
              </a:rPr>
              <a:t>High Severity Incident (SEV) </a:t>
            </a:r>
            <a:r>
              <a:rPr lang="en-US" altLang="zh-CN" b="1" smtClean="0">
                <a:latin typeface="Arial Unicode MS" panose="020B0604020202020204" pitchFamily="34" charset="-122"/>
                <a:ea typeface="Arial Unicode MS" panose="020B0604020202020204" pitchFamily="34" charset="-122"/>
                <a:cs typeface="Arial Unicode MS" panose="020B0604020202020204" pitchFamily="34" charset="-122"/>
              </a:rPr>
              <a:t>Metrics</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Total count of incidents per week by SEV level</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Total count of SEVs per week by service</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MTTD, MTTR and MTBF for SEVs by </a:t>
            </a:r>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service</a:t>
            </a: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p:cNvSpPr txBox="1"/>
          <p:nvPr/>
        </p:nvSpPr>
        <p:spPr>
          <a:xfrm>
            <a:off x="4490965" y="2786743"/>
            <a:ext cx="4234544" cy="1231106"/>
          </a:xfrm>
          <a:prstGeom prst="rect">
            <a:avLst/>
          </a:prstGeom>
          <a:solidFill>
            <a:schemeClr val="tx2">
              <a:lumMod val="20000"/>
              <a:lumOff val="80000"/>
            </a:schemeClr>
          </a:solidFill>
        </p:spPr>
        <p:txBody>
          <a:bodyPr wrap="square" rtlCol="0">
            <a:spAutoFit/>
          </a:bodyPr>
          <a:lstStyle/>
          <a:p>
            <a:r>
              <a:rPr lang="en-US" altLang="zh-CN" b="1">
                <a:latin typeface="Arial Unicode MS" panose="020B0604020202020204" pitchFamily="34" charset="-122"/>
                <a:ea typeface="Arial Unicode MS" panose="020B0604020202020204" pitchFamily="34" charset="-122"/>
                <a:cs typeface="Arial Unicode MS" panose="020B0604020202020204" pitchFamily="34" charset="-122"/>
              </a:rPr>
              <a:t>Application </a:t>
            </a:r>
            <a:r>
              <a:rPr lang="en-US" altLang="zh-CN" b="1" smtClean="0">
                <a:latin typeface="Arial Unicode MS" panose="020B0604020202020204" pitchFamily="34" charset="-122"/>
                <a:ea typeface="Arial Unicode MS" panose="020B0604020202020204" pitchFamily="34" charset="-122"/>
                <a:cs typeface="Arial Unicode MS" panose="020B0604020202020204" pitchFamily="34" charset="-122"/>
              </a:rPr>
              <a:t>Metrics</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Events</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Stack traces</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Context</a:t>
            </a:r>
          </a:p>
          <a:p>
            <a:pPr marL="285750" indent="-285750">
              <a:buFont typeface="Arial" panose="020B0604020202020204" pitchFamily="34" charset="0"/>
              <a:buChar char="•"/>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Breadcrumbs</a:t>
            </a:r>
          </a:p>
        </p:txBody>
      </p:sp>
    </p:spTree>
    <p:extLst>
      <p:ext uri="{BB962C8B-B14F-4D97-AF65-F5344CB8AC3E}">
        <p14:creationId xmlns:p14="http://schemas.microsoft.com/office/powerpoint/2010/main" val="2983327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664926" y="1389995"/>
            <a:ext cx="587829" cy="3116006"/>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smtClean="0"/>
              <a:t>多样化故障和假设</a:t>
            </a:r>
            <a:endParaRPr lang="zh-CN" altLang="en-US"/>
          </a:p>
        </p:txBody>
      </p:sp>
      <p:sp>
        <p:nvSpPr>
          <p:cNvPr id="5" name="灯片编号占位符 4"/>
          <p:cNvSpPr>
            <a:spLocks noGrp="1"/>
          </p:cNvSpPr>
          <p:nvPr>
            <p:ph type="sldNum" sz="quarter" idx="4"/>
          </p:nvPr>
        </p:nvSpPr>
        <p:spPr/>
        <p:txBody>
          <a:bodyPr/>
          <a:lstStyle/>
          <a:p>
            <a:r>
              <a:rPr lang="en-US" smtClean="0"/>
              <a:t>13/16</a:t>
            </a:r>
            <a:endParaRPr lang="en-US" dirty="0"/>
          </a:p>
        </p:txBody>
      </p:sp>
      <p:sp>
        <p:nvSpPr>
          <p:cNvPr id="7" name="圆角矩形 6"/>
          <p:cNvSpPr/>
          <p:nvPr/>
        </p:nvSpPr>
        <p:spPr>
          <a:xfrm>
            <a:off x="4862867" y="1164778"/>
            <a:ext cx="1472617" cy="370114"/>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Application</a:t>
            </a:r>
            <a:endParaRPr lang="zh-CN" altLang="en-US"/>
          </a:p>
        </p:txBody>
      </p:sp>
      <p:sp>
        <p:nvSpPr>
          <p:cNvPr id="8" name="圆角矩形 7"/>
          <p:cNvSpPr/>
          <p:nvPr/>
        </p:nvSpPr>
        <p:spPr>
          <a:xfrm>
            <a:off x="4884635" y="1589321"/>
            <a:ext cx="1472617" cy="370114"/>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Data</a:t>
            </a:r>
            <a:endParaRPr lang="zh-CN" altLang="en-US"/>
          </a:p>
        </p:txBody>
      </p:sp>
      <p:sp>
        <p:nvSpPr>
          <p:cNvPr id="9" name="圆角矩形 8"/>
          <p:cNvSpPr/>
          <p:nvPr/>
        </p:nvSpPr>
        <p:spPr>
          <a:xfrm>
            <a:off x="4884635" y="2045378"/>
            <a:ext cx="1472617" cy="370114"/>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Runtime</a:t>
            </a:r>
            <a:endParaRPr lang="zh-CN" altLang="en-US"/>
          </a:p>
        </p:txBody>
      </p:sp>
      <p:sp>
        <p:nvSpPr>
          <p:cNvPr id="10" name="圆角矩形 9"/>
          <p:cNvSpPr/>
          <p:nvPr/>
        </p:nvSpPr>
        <p:spPr>
          <a:xfrm>
            <a:off x="4884635" y="2501435"/>
            <a:ext cx="1472617" cy="370114"/>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Middleware</a:t>
            </a:r>
            <a:endParaRPr lang="zh-CN" altLang="en-US"/>
          </a:p>
        </p:txBody>
      </p:sp>
      <p:sp>
        <p:nvSpPr>
          <p:cNvPr id="11" name="圆角矩形 10"/>
          <p:cNvSpPr/>
          <p:nvPr/>
        </p:nvSpPr>
        <p:spPr>
          <a:xfrm>
            <a:off x="4899444" y="2978120"/>
            <a:ext cx="1472617" cy="370114"/>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O/S</a:t>
            </a:r>
            <a:endParaRPr lang="zh-CN" altLang="en-US"/>
          </a:p>
        </p:txBody>
      </p:sp>
      <p:sp>
        <p:nvSpPr>
          <p:cNvPr id="12" name="圆角矩形 11"/>
          <p:cNvSpPr/>
          <p:nvPr/>
        </p:nvSpPr>
        <p:spPr>
          <a:xfrm>
            <a:off x="4899444" y="3454805"/>
            <a:ext cx="1472617" cy="370114"/>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Virtualization</a:t>
            </a:r>
            <a:endParaRPr lang="zh-CN" altLang="en-US"/>
          </a:p>
        </p:txBody>
      </p:sp>
      <p:sp>
        <p:nvSpPr>
          <p:cNvPr id="13" name="圆角矩形 12"/>
          <p:cNvSpPr/>
          <p:nvPr/>
        </p:nvSpPr>
        <p:spPr>
          <a:xfrm>
            <a:off x="4899444" y="3919461"/>
            <a:ext cx="1472617" cy="370114"/>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Storage</a:t>
            </a:r>
            <a:endParaRPr lang="zh-CN" altLang="en-US"/>
          </a:p>
        </p:txBody>
      </p:sp>
      <p:sp>
        <p:nvSpPr>
          <p:cNvPr id="14" name="圆角矩形 13"/>
          <p:cNvSpPr/>
          <p:nvPr/>
        </p:nvSpPr>
        <p:spPr>
          <a:xfrm>
            <a:off x="4884635" y="4384714"/>
            <a:ext cx="1472617" cy="370114"/>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mtClean="0"/>
              <a:t>Networking</a:t>
            </a:r>
            <a:endParaRPr lang="zh-CN" altLang="en-US"/>
          </a:p>
        </p:txBody>
      </p:sp>
      <p:sp>
        <p:nvSpPr>
          <p:cNvPr id="16" name="圆角矩形 15"/>
          <p:cNvSpPr/>
          <p:nvPr/>
        </p:nvSpPr>
        <p:spPr>
          <a:xfrm>
            <a:off x="2355507" y="1175676"/>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290192" y="1196328"/>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进程</a:t>
            </a:r>
            <a:r>
              <a:rPr lang="en-US" altLang="zh-CN" sz="800" smtClean="0">
                <a:solidFill>
                  <a:schemeClr val="bg1"/>
                </a:solidFill>
                <a:latin typeface="微软雅黑" panose="020B0503020204020204" pitchFamily="34" charset="-122"/>
                <a:ea typeface="微软雅黑" panose="020B0503020204020204" pitchFamily="34" charset="-122"/>
              </a:rPr>
              <a:t>hang</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2967389" y="1186558"/>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932448" y="1228985"/>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进程被杀</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3587871" y="1197440"/>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563816" y="1228981"/>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启动异常</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4186587" y="1208327"/>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162532" y="1239868"/>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心跳异常</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2357789" y="1513131"/>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322848" y="1555558"/>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环境错误</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2934731" y="1524017"/>
            <a:ext cx="646672"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875924" y="1555558"/>
            <a:ext cx="790472"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部署包错误</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2357789" y="1872358"/>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322848" y="1914785"/>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系统单点</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934728" y="1872361"/>
            <a:ext cx="699009"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856244" y="1903902"/>
            <a:ext cx="880832"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异步阻塞同步</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664081" y="1894128"/>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607368" y="1925669"/>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依赖超时</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5" name="圆角矩形 44"/>
          <p:cNvSpPr/>
          <p:nvPr/>
        </p:nvSpPr>
        <p:spPr>
          <a:xfrm>
            <a:off x="4241026" y="1894124"/>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4184313" y="1925665"/>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依赖异常</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8" name="圆角矩形 47"/>
          <p:cNvSpPr/>
          <p:nvPr/>
        </p:nvSpPr>
        <p:spPr>
          <a:xfrm>
            <a:off x="2336010" y="2209818"/>
            <a:ext cx="699009"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268412" y="2230473"/>
            <a:ext cx="880832"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业务线程池满</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0" name="圆角矩形 49"/>
          <p:cNvSpPr/>
          <p:nvPr/>
        </p:nvSpPr>
        <p:spPr>
          <a:xfrm>
            <a:off x="3087129" y="2220708"/>
            <a:ext cx="649948"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052188" y="2252249"/>
            <a:ext cx="77749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流控不合理</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2" name="圆角矩形 51"/>
          <p:cNvSpPr/>
          <p:nvPr/>
        </p:nvSpPr>
        <p:spPr>
          <a:xfrm>
            <a:off x="3794708" y="2242465"/>
            <a:ext cx="529214"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3737995" y="2274006"/>
            <a:ext cx="68161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监控错误</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4371654" y="2253358"/>
            <a:ext cx="387691"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344734" y="2274012"/>
            <a:ext cx="561862" cy="215444"/>
          </a:xfrm>
          <a:prstGeom prst="rect">
            <a:avLst/>
          </a:prstGeom>
          <a:noFill/>
        </p:spPr>
        <p:txBody>
          <a:bodyPr wrap="square" rtlCol="0">
            <a:spAutoFit/>
          </a:bodyPr>
          <a:lstStyle/>
          <a:p>
            <a:r>
              <a:rPr lang="en-US" altLang="zh-CN" sz="800" smtClean="0">
                <a:solidFill>
                  <a:schemeClr val="bg1"/>
                </a:solidFill>
                <a:latin typeface="微软雅黑" panose="020B0503020204020204" pitchFamily="34" charset="-122"/>
                <a:ea typeface="微软雅黑" panose="020B0503020204020204" pitchFamily="34" charset="-122"/>
              </a:rPr>
              <a:t>OOM</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3620524" y="1534903"/>
            <a:ext cx="1160593" cy="272142"/>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574697" y="1566444"/>
            <a:ext cx="1455841"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配置错误</a:t>
            </a:r>
            <a:r>
              <a:rPr lang="en-US" altLang="zh-CN" sz="800" smtClean="0">
                <a:solidFill>
                  <a:schemeClr val="bg1"/>
                </a:solidFill>
                <a:latin typeface="微软雅黑" panose="020B0503020204020204" pitchFamily="34" charset="-122"/>
                <a:ea typeface="微软雅黑" panose="020B0503020204020204" pitchFamily="34" charset="-122"/>
              </a:rPr>
              <a:t>/</a:t>
            </a:r>
            <a:r>
              <a:rPr lang="zh-CN" altLang="en-US" sz="800" smtClean="0">
                <a:solidFill>
                  <a:schemeClr val="bg1"/>
                </a:solidFill>
                <a:latin typeface="微软雅黑" panose="020B0503020204020204" pitchFamily="34" charset="-122"/>
                <a:ea typeface="微软雅黑" panose="020B0503020204020204" pitchFamily="34" charset="-122"/>
              </a:rPr>
              <a:t>误删</a:t>
            </a:r>
            <a:r>
              <a:rPr lang="en-US" altLang="zh-CN" sz="800" smtClean="0">
                <a:solidFill>
                  <a:schemeClr val="bg1"/>
                </a:solidFill>
                <a:latin typeface="微软雅黑" panose="020B0503020204020204" pitchFamily="34" charset="-122"/>
                <a:ea typeface="微软雅黑" panose="020B0503020204020204" pitchFamily="34" charset="-122"/>
              </a:rPr>
              <a:t>/</a:t>
            </a:r>
            <a:r>
              <a:rPr lang="zh-CN" altLang="en-US" sz="800" smtClean="0">
                <a:solidFill>
                  <a:schemeClr val="bg1"/>
                </a:solidFill>
                <a:latin typeface="微软雅黑" panose="020B0503020204020204" pitchFamily="34" charset="-122"/>
                <a:ea typeface="微软雅黑" panose="020B0503020204020204" pitchFamily="34" charset="-122"/>
              </a:rPr>
              <a:t>获取超时</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8" name="圆角矩形 57"/>
          <p:cNvSpPr/>
          <p:nvPr/>
        </p:nvSpPr>
        <p:spPr>
          <a:xfrm>
            <a:off x="2431706" y="3614072"/>
            <a:ext cx="728424" cy="27214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2352246" y="3645738"/>
            <a:ext cx="942872"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服务器宕机假死</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0" name="圆角矩形 59"/>
          <p:cNvSpPr/>
          <p:nvPr/>
        </p:nvSpPr>
        <p:spPr>
          <a:xfrm>
            <a:off x="3228650" y="3624950"/>
            <a:ext cx="387691" cy="27214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3220973" y="3681648"/>
            <a:ext cx="429015" cy="215444"/>
          </a:xfrm>
          <a:prstGeom prst="rect">
            <a:avLst/>
          </a:prstGeom>
          <a:noFill/>
        </p:spPr>
        <p:txBody>
          <a:bodyPr wrap="square" rtlCol="0">
            <a:spAutoFit/>
          </a:bodyPr>
          <a:lstStyle/>
          <a:p>
            <a:r>
              <a:rPr lang="zh-CN" altLang="en-US" sz="800">
                <a:solidFill>
                  <a:schemeClr val="bg1"/>
                </a:solidFill>
                <a:latin typeface="微软雅黑" panose="020B0503020204020204" pitchFamily="34" charset="-122"/>
                <a:ea typeface="微软雅黑" panose="020B0503020204020204" pitchFamily="34" charset="-122"/>
              </a:rPr>
              <a:t>断电</a:t>
            </a:r>
          </a:p>
        </p:txBody>
      </p:sp>
      <p:sp>
        <p:nvSpPr>
          <p:cNvPr id="62" name="圆角矩形 61"/>
          <p:cNvSpPr/>
          <p:nvPr/>
        </p:nvSpPr>
        <p:spPr>
          <a:xfrm>
            <a:off x="3685851" y="3635832"/>
            <a:ext cx="387691" cy="27214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3678174" y="3692530"/>
            <a:ext cx="429015"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超卖</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2420820" y="3973300"/>
            <a:ext cx="728424" cy="27214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2406676" y="4004966"/>
            <a:ext cx="721714"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磁盘满慢坏</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7" name="圆角矩形 66"/>
          <p:cNvSpPr/>
          <p:nvPr/>
        </p:nvSpPr>
        <p:spPr>
          <a:xfrm>
            <a:off x="2399049" y="4332523"/>
            <a:ext cx="852526" cy="283033"/>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2319589" y="4375080"/>
            <a:ext cx="1054988"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网络抖动丢包超时</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4143053" y="3624945"/>
            <a:ext cx="387691" cy="272142"/>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4135376" y="3662136"/>
            <a:ext cx="429015"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混部</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3206887" y="3962407"/>
            <a:ext cx="474274" cy="28302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3199210" y="4010477"/>
            <a:ext cx="555165"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不可写</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3" name="圆角矩形 72"/>
          <p:cNvSpPr/>
          <p:nvPr/>
        </p:nvSpPr>
        <p:spPr>
          <a:xfrm>
            <a:off x="3733806" y="3964672"/>
            <a:ext cx="491640" cy="29163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3723167" y="3995514"/>
            <a:ext cx="57549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不可读</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5" name="圆角矩形 74"/>
          <p:cNvSpPr/>
          <p:nvPr/>
        </p:nvSpPr>
        <p:spPr>
          <a:xfrm>
            <a:off x="3320145" y="4321634"/>
            <a:ext cx="441905" cy="30478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3309506" y="4365626"/>
            <a:ext cx="57549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网卡满</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7" name="圆角矩形 76"/>
          <p:cNvSpPr/>
          <p:nvPr/>
        </p:nvSpPr>
        <p:spPr>
          <a:xfrm>
            <a:off x="3820890" y="4332528"/>
            <a:ext cx="491640" cy="30478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3777593" y="4376520"/>
            <a:ext cx="698721" cy="215444"/>
          </a:xfrm>
          <a:prstGeom prst="rect">
            <a:avLst/>
          </a:prstGeom>
          <a:noFill/>
        </p:spPr>
        <p:txBody>
          <a:bodyPr wrap="square" rtlCol="0">
            <a:spAutoFit/>
          </a:bodyPr>
          <a:lstStyle/>
          <a:p>
            <a:r>
              <a:rPr lang="en-US" altLang="zh-CN" sz="800" smtClean="0">
                <a:solidFill>
                  <a:schemeClr val="bg1"/>
                </a:solidFill>
                <a:latin typeface="微软雅黑" panose="020B0503020204020204" pitchFamily="34" charset="-122"/>
                <a:ea typeface="微软雅黑" panose="020B0503020204020204" pitchFamily="34" charset="-122"/>
              </a:rPr>
              <a:t>DNS</a:t>
            </a:r>
            <a:r>
              <a:rPr lang="zh-CN" altLang="en-US" sz="800" smtClean="0">
                <a:solidFill>
                  <a:schemeClr val="bg1"/>
                </a:solidFill>
                <a:latin typeface="微软雅黑" panose="020B0503020204020204" pitchFamily="34" charset="-122"/>
                <a:ea typeface="微软雅黑" panose="020B0503020204020204" pitchFamily="34" charset="-122"/>
              </a:rPr>
              <a:t>故障</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79" name="圆角矩形 78"/>
          <p:cNvSpPr/>
          <p:nvPr/>
        </p:nvSpPr>
        <p:spPr>
          <a:xfrm>
            <a:off x="4365174" y="4332523"/>
            <a:ext cx="435427" cy="30478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4354535" y="4376515"/>
            <a:ext cx="502279"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断网</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1" name="圆角矩形 80"/>
          <p:cNvSpPr/>
          <p:nvPr/>
        </p:nvSpPr>
        <p:spPr>
          <a:xfrm>
            <a:off x="6481179" y="2057415"/>
            <a:ext cx="728424"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6434377" y="2089081"/>
            <a:ext cx="807884"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负载均衡失效</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3" name="圆角矩形 82"/>
          <p:cNvSpPr/>
          <p:nvPr/>
        </p:nvSpPr>
        <p:spPr>
          <a:xfrm>
            <a:off x="7286721" y="2057411"/>
            <a:ext cx="561876"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7261691" y="2089077"/>
            <a:ext cx="608678"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缓存热点</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5" name="圆角矩形 84"/>
          <p:cNvSpPr/>
          <p:nvPr/>
        </p:nvSpPr>
        <p:spPr>
          <a:xfrm>
            <a:off x="7918089" y="2046529"/>
            <a:ext cx="550991"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7871287" y="2078195"/>
            <a:ext cx="597793"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缓存限流</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7" name="圆角矩形 86"/>
          <p:cNvSpPr/>
          <p:nvPr/>
        </p:nvSpPr>
        <p:spPr>
          <a:xfrm>
            <a:off x="6492061" y="2405759"/>
            <a:ext cx="676280"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6477917" y="2426539"/>
            <a:ext cx="764344"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数据库热点</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89" name="圆角矩形 88"/>
          <p:cNvSpPr/>
          <p:nvPr/>
        </p:nvSpPr>
        <p:spPr>
          <a:xfrm>
            <a:off x="7232291" y="2394869"/>
            <a:ext cx="676280"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7229944" y="2415501"/>
            <a:ext cx="764344"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数据库宕机</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7983400" y="2383984"/>
            <a:ext cx="761086"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7926571" y="2426383"/>
            <a:ext cx="895237"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数据库同步延迟</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3" name="圆角矩形 92"/>
          <p:cNvSpPr/>
          <p:nvPr/>
        </p:nvSpPr>
        <p:spPr>
          <a:xfrm>
            <a:off x="6502943" y="2754100"/>
            <a:ext cx="840261"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6474443" y="2774884"/>
            <a:ext cx="897260"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数据库主备延迟</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5" name="圆角矩形 94"/>
          <p:cNvSpPr/>
          <p:nvPr/>
        </p:nvSpPr>
        <p:spPr>
          <a:xfrm>
            <a:off x="7428232" y="2754103"/>
            <a:ext cx="676280"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7392108" y="2774884"/>
            <a:ext cx="793758"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数据库连接满</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99" name="圆角矩形 98"/>
          <p:cNvSpPr/>
          <p:nvPr/>
        </p:nvSpPr>
        <p:spPr>
          <a:xfrm>
            <a:off x="6513832" y="3080677"/>
            <a:ext cx="529223"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477917" y="3112343"/>
            <a:ext cx="643626" cy="215444"/>
          </a:xfrm>
          <a:prstGeom prst="rect">
            <a:avLst/>
          </a:prstGeom>
          <a:noFill/>
        </p:spPr>
        <p:txBody>
          <a:bodyPr wrap="square" rtlCol="0">
            <a:spAutoFit/>
          </a:bodyPr>
          <a:lstStyle/>
          <a:p>
            <a:r>
              <a:rPr lang="en-US" altLang="zh-CN" sz="800" smtClean="0">
                <a:solidFill>
                  <a:schemeClr val="bg1"/>
                </a:solidFill>
                <a:latin typeface="微软雅黑" panose="020B0503020204020204" pitchFamily="34" charset="-122"/>
                <a:ea typeface="微软雅黑" panose="020B0503020204020204" pitchFamily="34" charset="-122"/>
              </a:rPr>
              <a:t>CPU</a:t>
            </a:r>
            <a:r>
              <a:rPr lang="zh-CN" altLang="en-US" sz="800" smtClean="0">
                <a:solidFill>
                  <a:schemeClr val="bg1"/>
                </a:solidFill>
                <a:latin typeface="微软雅黑" panose="020B0503020204020204" pitchFamily="34" charset="-122"/>
                <a:ea typeface="微软雅黑" panose="020B0503020204020204" pitchFamily="34" charset="-122"/>
              </a:rPr>
              <a:t>抢占</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1" name="圆角矩形 100"/>
          <p:cNvSpPr/>
          <p:nvPr/>
        </p:nvSpPr>
        <p:spPr>
          <a:xfrm>
            <a:off x="7123429" y="3091559"/>
            <a:ext cx="594536"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7146245" y="3123225"/>
            <a:ext cx="608680"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内存抢占</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3" name="圆角矩形 102"/>
          <p:cNvSpPr/>
          <p:nvPr/>
        </p:nvSpPr>
        <p:spPr>
          <a:xfrm>
            <a:off x="7787457" y="3102443"/>
            <a:ext cx="572769" cy="272142"/>
          </a:xfrm>
          <a:prstGeom prst="roundRect">
            <a:avLst/>
          </a:prstGeom>
          <a:solidFill>
            <a:srgbClr val="43AE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7794167" y="3134109"/>
            <a:ext cx="598711"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内存错乱</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381992" y="2905500"/>
            <a:ext cx="707577"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上下文切换</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665383" y="2001501"/>
            <a:ext cx="553998" cy="2049487"/>
          </a:xfrm>
          <a:prstGeom prst="rect">
            <a:avLst/>
          </a:prstGeom>
          <a:noFill/>
        </p:spPr>
        <p:txBody>
          <a:bodyPr vert="eaVert" wrap="square" rtlCol="0">
            <a:spAutoFit/>
          </a:bodyPr>
          <a:lstStyle/>
          <a:p>
            <a:r>
              <a:rPr lang="zh-CN" altLang="en-US" sz="2400" b="1" smtClean="0">
                <a:solidFill>
                  <a:schemeClr val="bg1"/>
                </a:solidFill>
                <a:latin typeface="微软雅黑" panose="020B0503020204020204" pitchFamily="34" charset="-122"/>
                <a:ea typeface="微软雅黑" panose="020B0503020204020204" pitchFamily="34" charset="-122"/>
              </a:rPr>
              <a:t>常见故障画像</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a:off x="665383" y="664029"/>
            <a:ext cx="6706320"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模拟各种故障，可复现过去发生过的故障来验证预案有效性</a:t>
            </a:r>
            <a:endParaRPr lang="zh-CN" altLang="en-US">
              <a:latin typeface="微软雅黑" panose="020B0503020204020204" pitchFamily="34" charset="-122"/>
              <a:ea typeface="微软雅黑" panose="020B0503020204020204" pitchFamily="34" charset="-122"/>
            </a:endParaRPr>
          </a:p>
        </p:txBody>
      </p:sp>
      <p:sp>
        <p:nvSpPr>
          <p:cNvPr id="110" name="页脚占位符 2"/>
          <p:cNvSpPr>
            <a:spLocks noGrp="1"/>
          </p:cNvSpPr>
          <p:nvPr>
            <p:ph type="ftr" sz="quarter" idx="11"/>
          </p:nvPr>
        </p:nvSpPr>
        <p:spPr>
          <a:xfrm>
            <a:off x="409242" y="4803950"/>
            <a:ext cx="1368403" cy="329077"/>
          </a:xfrm>
        </p:spPr>
        <p:txBody>
          <a:bodyPr/>
          <a:lstStyle/>
          <a:p>
            <a:r>
              <a:rPr lang="zh-CN" altLang="en-US" smtClean="0"/>
              <a:t>公司名称：</a:t>
            </a:r>
            <a:endParaRPr lang="en-US" dirty="0"/>
          </a:p>
        </p:txBody>
      </p:sp>
    </p:spTree>
    <p:extLst>
      <p:ext uri="{BB962C8B-B14F-4D97-AF65-F5344CB8AC3E}">
        <p14:creationId xmlns:p14="http://schemas.microsoft.com/office/powerpoint/2010/main" val="415626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多样化故障和假设</a:t>
            </a:r>
            <a:endParaRPr lang="zh-CN" altLang="en-US"/>
          </a:p>
        </p:txBody>
      </p:sp>
      <p:sp>
        <p:nvSpPr>
          <p:cNvPr id="5" name="灯片编号占位符 4"/>
          <p:cNvSpPr>
            <a:spLocks noGrp="1"/>
          </p:cNvSpPr>
          <p:nvPr>
            <p:ph type="sldNum" sz="quarter" idx="4"/>
          </p:nvPr>
        </p:nvSpPr>
        <p:spPr/>
        <p:txBody>
          <a:bodyPr/>
          <a:lstStyle/>
          <a:p>
            <a:r>
              <a:rPr lang="en-US" smtClean="0"/>
              <a:t>13/16</a:t>
            </a:r>
            <a:endParaRPr lang="en-US" dirty="0"/>
          </a:p>
        </p:txBody>
      </p:sp>
      <p:sp>
        <p:nvSpPr>
          <p:cNvPr id="106" name="文本框 105"/>
          <p:cNvSpPr txBox="1"/>
          <p:nvPr/>
        </p:nvSpPr>
        <p:spPr>
          <a:xfrm>
            <a:off x="8381992" y="2905500"/>
            <a:ext cx="707577" cy="215444"/>
          </a:xfrm>
          <a:prstGeom prst="rect">
            <a:avLst/>
          </a:prstGeom>
          <a:noFill/>
        </p:spPr>
        <p:txBody>
          <a:bodyPr wrap="square" rtlCol="0">
            <a:spAutoFit/>
          </a:bodyPr>
          <a:lstStyle/>
          <a:p>
            <a:r>
              <a:rPr lang="zh-CN" altLang="en-US" sz="800" smtClean="0">
                <a:solidFill>
                  <a:schemeClr val="bg1"/>
                </a:solidFill>
                <a:latin typeface="微软雅黑" panose="020B0503020204020204" pitchFamily="34" charset="-122"/>
                <a:ea typeface="微软雅黑" panose="020B0503020204020204" pitchFamily="34" charset="-122"/>
              </a:rPr>
              <a:t>上下文切换</a:t>
            </a:r>
            <a:endParaRPr lang="zh-CN" altLang="en-US" sz="800">
              <a:solidFill>
                <a:schemeClr val="bg1"/>
              </a:solidFill>
              <a:latin typeface="微软雅黑" panose="020B0503020204020204" pitchFamily="34" charset="-122"/>
              <a:ea typeface="微软雅黑" panose="020B0503020204020204" pitchFamily="34" charset="-122"/>
            </a:endParaRPr>
          </a:p>
        </p:txBody>
      </p:sp>
      <p:sp>
        <p:nvSpPr>
          <p:cNvPr id="110" name="页脚占位符 2"/>
          <p:cNvSpPr>
            <a:spLocks noGrp="1"/>
          </p:cNvSpPr>
          <p:nvPr>
            <p:ph type="ftr" sz="quarter" idx="11"/>
          </p:nvPr>
        </p:nvSpPr>
        <p:spPr>
          <a:xfrm>
            <a:off x="409242" y="4803950"/>
            <a:ext cx="1368403" cy="329077"/>
          </a:xfrm>
        </p:spPr>
        <p:txBody>
          <a:bodyPr/>
          <a:lstStyle/>
          <a:p>
            <a:r>
              <a:rPr lang="zh-CN" altLang="en-US" smtClean="0"/>
              <a:t>公司名称：</a:t>
            </a:r>
            <a:endParaRPr lang="en-US" dirty="0"/>
          </a:p>
        </p:txBody>
      </p:sp>
      <p:sp>
        <p:nvSpPr>
          <p:cNvPr id="2" name="梯形 1"/>
          <p:cNvSpPr/>
          <p:nvPr/>
        </p:nvSpPr>
        <p:spPr>
          <a:xfrm>
            <a:off x="2377440" y="3445459"/>
            <a:ext cx="4418381" cy="965607"/>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梯形 2"/>
          <p:cNvSpPr/>
          <p:nvPr/>
        </p:nvSpPr>
        <p:spPr>
          <a:xfrm>
            <a:off x="2574950" y="2114093"/>
            <a:ext cx="3906317" cy="1192377"/>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梯形 5"/>
          <p:cNvSpPr/>
          <p:nvPr/>
        </p:nvSpPr>
        <p:spPr>
          <a:xfrm>
            <a:off x="3028493" y="980237"/>
            <a:ext cx="2926080" cy="1002182"/>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16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pPr>
              <a:buFont typeface="Wingdings" panose="05000000000000000000" pitchFamily="2" charset="2"/>
              <a:buChar char="u"/>
            </a:pPr>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提交申请，开始实验</a:t>
            </a:r>
            <a:endParaRPr lang="zh-CN" altLang="en-US"/>
          </a:p>
        </p:txBody>
      </p:sp>
      <p:sp>
        <p:nvSpPr>
          <p:cNvPr id="5" name="灯片编号占位符 4"/>
          <p:cNvSpPr>
            <a:spLocks noGrp="1"/>
          </p:cNvSpPr>
          <p:nvPr>
            <p:ph type="sldNum" sz="quarter" idx="4"/>
          </p:nvPr>
        </p:nvSpPr>
        <p:spPr/>
        <p:txBody>
          <a:bodyPr/>
          <a:lstStyle/>
          <a:p>
            <a:r>
              <a:rPr lang="en-US" smtClean="0"/>
              <a:t>14/16</a:t>
            </a:r>
            <a:endParaRPr lang="en-US" dirty="0"/>
          </a:p>
        </p:txBody>
      </p:sp>
      <p:sp>
        <p:nvSpPr>
          <p:cNvPr id="6" name="矩形 5"/>
          <p:cNvSpPr/>
          <p:nvPr/>
        </p:nvSpPr>
        <p:spPr>
          <a:xfrm>
            <a:off x="394282" y="714090"/>
            <a:ext cx="8113296" cy="1323439"/>
          </a:xfrm>
          <a:prstGeom prst="rect">
            <a:avLst/>
          </a:prstGeom>
        </p:spPr>
        <p:txBody>
          <a:bodyPr wrap="square">
            <a:spAutoFit/>
          </a:bodyPr>
          <a:lstStyle/>
          <a:p>
            <a:pPr marL="285750" indent="-285750">
              <a:buFont typeface="Wingdings" panose="05000000000000000000" pitchFamily="2" charset="2"/>
              <a:buChar char="u"/>
            </a:pPr>
            <a:r>
              <a:rPr lang="zh-CN" altLang="zh-CN" sz="1600">
                <a:latin typeface="微软雅黑" panose="020B0503020204020204" pitchFamily="34" charset="-122"/>
                <a:ea typeface="微软雅黑" panose="020B0503020204020204" pitchFamily="34" charset="-122"/>
              </a:rPr>
              <a:t>故障注入作为一种正常变更，需要提交故障注入申请表，和其他变更需要的材料</a:t>
            </a:r>
            <a:r>
              <a:rPr lang="zh-CN" altLang="zh-CN"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a:p>
            <a:endParaRPr lang="zh-CN" altLang="zh-CN" sz="160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zh-CN" sz="1600">
                <a:latin typeface="微软雅黑" panose="020B0503020204020204" pitchFamily="34" charset="-122"/>
                <a:ea typeface="微软雅黑" panose="020B0503020204020204" pitchFamily="34" charset="-122"/>
              </a:rPr>
              <a:t>故障注入申请表，包含故障注入的目标业务，故障注入类型，故障注入技术方案，要验证的假设，故障影响范围，故障恢复方案，故障注入开始时间、恢复时间、故障注入之前的状态、之后的状态，故障注入的结果；运维负责人，开发负责人</a:t>
            </a:r>
          </a:p>
        </p:txBody>
      </p:sp>
    </p:spTree>
    <p:extLst>
      <p:ext uri="{BB962C8B-B14F-4D97-AF65-F5344CB8AC3E}">
        <p14:creationId xmlns:p14="http://schemas.microsoft.com/office/powerpoint/2010/main" val="1555754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60261" y="88918"/>
            <a:ext cx="748923" cy="464166"/>
          </a:xfrm>
          <a:prstGeom prst="rect">
            <a:avLst/>
          </a:prstGeom>
          <a:noFill/>
        </p:spPr>
        <p:txBody>
          <a:bodyPr wrap="none" rtlCol="0">
            <a:spAutoFit/>
          </a:bodyPr>
          <a:lstStyle/>
          <a:p>
            <a:pPr defTabSz="457189">
              <a:lnSpc>
                <a:spcPct val="120000"/>
              </a:lnSpc>
              <a:spcBef>
                <a:spcPct val="0"/>
              </a:spcBef>
              <a:defRPr/>
            </a:pPr>
            <a:r>
              <a:rPr lang="zh-CN" altLang="en-US" sz="2200" b="1" smtClean="0">
                <a:solidFill>
                  <a:srgbClr val="009EA1"/>
                </a:solidFill>
                <a:latin typeface="Microsoft YaHei"/>
                <a:ea typeface="Microsoft YaHei"/>
                <a:cs typeface="+mn-ea"/>
                <a:sym typeface="+mn-lt"/>
              </a:rPr>
              <a:t>目录</a:t>
            </a:r>
            <a:endParaRPr lang="zh-CN" altLang="en-US" sz="2200" b="1" dirty="0">
              <a:solidFill>
                <a:srgbClr val="009EA1"/>
              </a:solidFill>
              <a:latin typeface="Microsoft YaHei"/>
              <a:ea typeface="Microsoft YaHei"/>
              <a:cs typeface="+mn-ea"/>
              <a:sym typeface="+mn-lt"/>
            </a:endParaRPr>
          </a:p>
        </p:txBody>
      </p:sp>
      <p:sp>
        <p:nvSpPr>
          <p:cNvPr id="5" name="MH_Entry_2">
            <a:hlinkClick r:id="rId5" action="ppaction://hlinksldjump"/>
            <a:extLst/>
          </p:cNvPr>
          <p:cNvSpPr>
            <a:spLocks noChangeArrowheads="1"/>
          </p:cNvSpPr>
          <p:nvPr>
            <p:custDataLst>
              <p:tags r:id="rId1"/>
            </p:custDataLst>
          </p:nvPr>
        </p:nvSpPr>
        <p:spPr bwMode="auto">
          <a:xfrm>
            <a:off x="2616222" y="2518101"/>
            <a:ext cx="4952143" cy="401687"/>
          </a:xfrm>
          <a:prstGeom prst="rect">
            <a:avLst/>
          </a:prstGeom>
          <a:noFill/>
          <a:ln>
            <a:noFill/>
          </a:ln>
          <a:extLst/>
        </p:spPr>
        <p:txBody>
          <a:bodyPr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457189">
              <a:lnSpc>
                <a:spcPct val="120000"/>
              </a:lnSpc>
              <a:spcBef>
                <a:spcPct val="0"/>
              </a:spcBef>
              <a:buNone/>
              <a:defRPr/>
            </a:pPr>
            <a:r>
              <a:rPr lang="zh-CN" altLang="en-US" sz="2000" b="1" smtClean="0">
                <a:solidFill>
                  <a:srgbClr val="009EA1"/>
                </a:solidFill>
                <a:latin typeface="Microsoft YaHei"/>
                <a:ea typeface="Microsoft YaHei"/>
                <a:cs typeface="+mn-ea"/>
                <a:sym typeface="+mn-lt"/>
              </a:rPr>
              <a:t>故障注入实施策略</a:t>
            </a:r>
            <a:endParaRPr lang="en-US" altLang="zh-CN" sz="2000" b="1" dirty="0">
              <a:solidFill>
                <a:srgbClr val="009EA1"/>
              </a:solidFill>
              <a:latin typeface="Microsoft YaHei"/>
              <a:ea typeface="Microsoft YaHei"/>
              <a:cs typeface="+mn-ea"/>
              <a:sym typeface="+mn-lt"/>
            </a:endParaRPr>
          </a:p>
        </p:txBody>
      </p:sp>
      <p:sp>
        <p:nvSpPr>
          <p:cNvPr id="6" name="MH_Entry_2">
            <a:hlinkClick r:id="rId5" action="ppaction://hlinksldjump"/>
            <a:extLst/>
          </p:cNvPr>
          <p:cNvSpPr>
            <a:spLocks noChangeArrowheads="1"/>
          </p:cNvSpPr>
          <p:nvPr>
            <p:custDataLst>
              <p:tags r:id="rId2"/>
            </p:custDataLst>
          </p:nvPr>
        </p:nvSpPr>
        <p:spPr bwMode="auto">
          <a:xfrm>
            <a:off x="2616222" y="1325261"/>
            <a:ext cx="4952143" cy="400863"/>
          </a:xfrm>
          <a:prstGeom prst="rect">
            <a:avLst/>
          </a:prstGeom>
          <a:noFill/>
          <a:ln>
            <a:noFill/>
          </a:ln>
          <a:extLst/>
        </p:spPr>
        <p:txBody>
          <a:bodyPr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457189">
              <a:lnSpc>
                <a:spcPct val="120000"/>
              </a:lnSpc>
              <a:spcBef>
                <a:spcPct val="0"/>
              </a:spcBef>
              <a:buNone/>
              <a:defRPr/>
            </a:pPr>
            <a:r>
              <a:rPr lang="zh-CN" altLang="en-US" sz="2000" b="1" smtClean="0">
                <a:solidFill>
                  <a:srgbClr val="009EA1"/>
                </a:solidFill>
                <a:latin typeface="Microsoft YaHei"/>
                <a:ea typeface="Microsoft YaHei"/>
                <a:cs typeface="+mn-ea"/>
                <a:sym typeface="+mn-lt"/>
              </a:rPr>
              <a:t>故障注入目标</a:t>
            </a:r>
            <a:endParaRPr lang="zh-CN" altLang="en-US" sz="2000" b="1" dirty="0">
              <a:solidFill>
                <a:srgbClr val="009EA1"/>
              </a:solidFill>
              <a:latin typeface="Microsoft YaHei"/>
              <a:ea typeface="Microsoft YaHei"/>
              <a:cs typeface="+mn-ea"/>
              <a:sym typeface="+mn-lt"/>
            </a:endParaRPr>
          </a:p>
        </p:txBody>
      </p:sp>
      <p:sp>
        <p:nvSpPr>
          <p:cNvPr id="7" name="MH_Entry_2">
            <a:hlinkClick r:id="rId5" action="ppaction://hlinksldjump"/>
            <a:extLst/>
          </p:cNvPr>
          <p:cNvSpPr>
            <a:spLocks noChangeArrowheads="1"/>
          </p:cNvSpPr>
          <p:nvPr>
            <p:custDataLst>
              <p:tags r:id="rId3"/>
            </p:custDataLst>
          </p:nvPr>
        </p:nvSpPr>
        <p:spPr bwMode="auto">
          <a:xfrm>
            <a:off x="2616222" y="1948453"/>
            <a:ext cx="5822100" cy="394067"/>
          </a:xfrm>
          <a:prstGeom prst="rect">
            <a:avLst/>
          </a:prstGeom>
          <a:noFill/>
          <a:ln>
            <a:noFill/>
          </a:ln>
          <a:extLst/>
        </p:spPr>
        <p:txBody>
          <a:bodyPr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457189">
              <a:lnSpc>
                <a:spcPct val="120000"/>
              </a:lnSpc>
              <a:spcBef>
                <a:spcPct val="0"/>
              </a:spcBef>
              <a:buNone/>
              <a:defRPr/>
            </a:pPr>
            <a:r>
              <a:rPr lang="zh-CN" altLang="en-US" sz="2000" b="1" smtClean="0">
                <a:solidFill>
                  <a:srgbClr val="009EA1"/>
                </a:solidFill>
                <a:latin typeface="Microsoft YaHei"/>
                <a:ea typeface="Microsoft YaHei"/>
                <a:cs typeface="+mn-ea"/>
                <a:sym typeface="+mn-lt"/>
              </a:rPr>
              <a:t>业界使用案例</a:t>
            </a:r>
            <a:endParaRPr lang="en-US" altLang="zh-CN" sz="2000" b="1" dirty="0">
              <a:solidFill>
                <a:srgbClr val="009EA1"/>
              </a:solidFill>
              <a:latin typeface="Microsoft YaHei"/>
              <a:ea typeface="Microsoft YaHei"/>
              <a:cs typeface="+mn-ea"/>
              <a:sym typeface="+mn-lt"/>
            </a:endParaRPr>
          </a:p>
        </p:txBody>
      </p:sp>
      <p:sp>
        <p:nvSpPr>
          <p:cNvPr id="8" name="矩形 7"/>
          <p:cNvSpPr/>
          <p:nvPr/>
        </p:nvSpPr>
        <p:spPr>
          <a:xfrm>
            <a:off x="1916093" y="1240124"/>
            <a:ext cx="486000" cy="486000"/>
          </a:xfrm>
          <a:prstGeom prst="rect">
            <a:avLst/>
          </a:prstGeom>
          <a:solidFill>
            <a:srgbClr val="159C9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spcBef>
                <a:spcPct val="0"/>
              </a:spcBef>
            </a:pPr>
            <a:r>
              <a:rPr lang="en-US" altLang="zh-CN" sz="2400" b="1">
                <a:solidFill>
                  <a:srgbClr val="FFFFFF"/>
                </a:solidFill>
                <a:latin typeface="Microsoft YaHei"/>
                <a:ea typeface="Microsoft YaHei"/>
                <a:cs typeface="+mn-ea"/>
                <a:sym typeface="+mn-lt"/>
              </a:rPr>
              <a:t>1</a:t>
            </a:r>
            <a:endParaRPr lang="zh-CN" altLang="en-US" sz="2400" b="1">
              <a:solidFill>
                <a:srgbClr val="FFFFFF"/>
              </a:solidFill>
              <a:latin typeface="Microsoft YaHei"/>
              <a:ea typeface="Microsoft YaHei"/>
              <a:cs typeface="+mn-ea"/>
              <a:sym typeface="+mn-lt"/>
            </a:endParaRPr>
          </a:p>
        </p:txBody>
      </p:sp>
      <p:sp>
        <p:nvSpPr>
          <p:cNvPr id="9" name="矩形 8"/>
          <p:cNvSpPr/>
          <p:nvPr/>
        </p:nvSpPr>
        <p:spPr>
          <a:xfrm>
            <a:off x="1916093" y="1856520"/>
            <a:ext cx="486000" cy="486000"/>
          </a:xfrm>
          <a:prstGeom prst="rect">
            <a:avLst/>
          </a:prstGeom>
          <a:solidFill>
            <a:srgbClr val="159C9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spcBef>
                <a:spcPct val="0"/>
              </a:spcBef>
            </a:pPr>
            <a:r>
              <a:rPr lang="en-US" altLang="zh-CN" sz="2400" b="1">
                <a:solidFill>
                  <a:srgbClr val="FFFFFF"/>
                </a:solidFill>
                <a:latin typeface="Microsoft YaHei"/>
                <a:ea typeface="Microsoft YaHei"/>
                <a:cs typeface="+mn-ea"/>
                <a:sym typeface="+mn-lt"/>
              </a:rPr>
              <a:t>2</a:t>
            </a:r>
            <a:endParaRPr lang="zh-CN" altLang="en-US" sz="2400" b="1">
              <a:solidFill>
                <a:srgbClr val="FFFFFF"/>
              </a:solidFill>
              <a:latin typeface="Microsoft YaHei"/>
              <a:ea typeface="Microsoft YaHei"/>
              <a:cs typeface="+mn-ea"/>
              <a:sym typeface="+mn-lt"/>
            </a:endParaRPr>
          </a:p>
        </p:txBody>
      </p:sp>
      <p:sp>
        <p:nvSpPr>
          <p:cNvPr id="10" name="矩形 9"/>
          <p:cNvSpPr/>
          <p:nvPr/>
        </p:nvSpPr>
        <p:spPr>
          <a:xfrm>
            <a:off x="1916093" y="2458500"/>
            <a:ext cx="486000" cy="486000"/>
          </a:xfrm>
          <a:prstGeom prst="rect">
            <a:avLst/>
          </a:prstGeom>
          <a:solidFill>
            <a:srgbClr val="159C9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spcBef>
                <a:spcPct val="0"/>
              </a:spcBef>
            </a:pPr>
            <a:r>
              <a:rPr lang="en-US" altLang="zh-CN" sz="2400" b="1">
                <a:solidFill>
                  <a:srgbClr val="FFFFFF"/>
                </a:solidFill>
                <a:latin typeface="Microsoft YaHei"/>
                <a:ea typeface="Microsoft YaHei"/>
                <a:cs typeface="+mn-ea"/>
                <a:sym typeface="+mn-lt"/>
              </a:rPr>
              <a:t>3</a:t>
            </a:r>
          </a:p>
        </p:txBody>
      </p:sp>
      <p:sp>
        <p:nvSpPr>
          <p:cNvPr id="15" name="页脚占位符 2"/>
          <p:cNvSpPr>
            <a:spLocks noGrp="1"/>
          </p:cNvSpPr>
          <p:nvPr>
            <p:ph type="ftr" sz="quarter" idx="11"/>
          </p:nvPr>
        </p:nvSpPr>
        <p:spPr>
          <a:xfrm>
            <a:off x="409242" y="4803950"/>
            <a:ext cx="1368403" cy="329077"/>
          </a:xfrm>
        </p:spPr>
        <p:txBody>
          <a:bodyPr/>
          <a:lstStyle/>
          <a:p>
            <a:r>
              <a:rPr lang="zh-CN" altLang="en-US" smtClean="0"/>
              <a:t>公司名称：</a:t>
            </a:r>
            <a:endParaRPr lang="en-US" dirty="0"/>
          </a:p>
        </p:txBody>
      </p:sp>
    </p:spTree>
    <p:extLst>
      <p:ext uri="{BB962C8B-B14F-4D97-AF65-F5344CB8AC3E}">
        <p14:creationId xmlns:p14="http://schemas.microsoft.com/office/powerpoint/2010/main" val="2694617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复盘</a:t>
            </a:r>
            <a:endParaRPr lang="zh-CN" altLang="en-US"/>
          </a:p>
        </p:txBody>
      </p:sp>
      <p:sp>
        <p:nvSpPr>
          <p:cNvPr id="5" name="灯片编号占位符 4"/>
          <p:cNvSpPr>
            <a:spLocks noGrp="1"/>
          </p:cNvSpPr>
          <p:nvPr>
            <p:ph type="sldNum" sz="quarter" idx="4"/>
          </p:nvPr>
        </p:nvSpPr>
        <p:spPr/>
        <p:txBody>
          <a:bodyPr/>
          <a:lstStyle/>
          <a:p>
            <a:r>
              <a:rPr lang="en-US" smtClean="0"/>
              <a:t>15/16</a:t>
            </a:r>
            <a:endParaRPr lang="en-US" dirty="0"/>
          </a:p>
        </p:txBody>
      </p:sp>
      <p:sp>
        <p:nvSpPr>
          <p:cNvPr id="6" name="矩形 5"/>
          <p:cNvSpPr/>
          <p:nvPr/>
        </p:nvSpPr>
        <p:spPr>
          <a:xfrm>
            <a:off x="394282" y="714090"/>
            <a:ext cx="6760029" cy="646331"/>
          </a:xfrm>
          <a:prstGeom prst="rect">
            <a:avLst/>
          </a:prstGeom>
        </p:spPr>
        <p:txBody>
          <a:bodyPr wrap="square">
            <a:spAutoFit/>
          </a:bodyPr>
          <a:lstStyle/>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对故障注入进行总结，输出报告，便于后续优化</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整理发现的问题，输入研发，跟踪闭环</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1278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a:t>自动化</a:t>
            </a:r>
          </a:p>
        </p:txBody>
      </p:sp>
      <p:sp>
        <p:nvSpPr>
          <p:cNvPr id="5" name="灯片编号占位符 4"/>
          <p:cNvSpPr>
            <a:spLocks noGrp="1"/>
          </p:cNvSpPr>
          <p:nvPr>
            <p:ph type="sldNum" sz="quarter" idx="4"/>
          </p:nvPr>
        </p:nvSpPr>
        <p:spPr/>
        <p:txBody>
          <a:bodyPr/>
          <a:lstStyle/>
          <a:p>
            <a:r>
              <a:rPr lang="en-US" smtClean="0"/>
              <a:t>16/16</a:t>
            </a:r>
            <a:endParaRPr lang="en-US" dirty="0"/>
          </a:p>
        </p:txBody>
      </p:sp>
      <p:sp>
        <p:nvSpPr>
          <p:cNvPr id="6" name="矩形 5"/>
          <p:cNvSpPr/>
          <p:nvPr/>
        </p:nvSpPr>
        <p:spPr>
          <a:xfrm>
            <a:off x="394282" y="714090"/>
            <a:ext cx="6760029" cy="2031325"/>
          </a:xfrm>
          <a:prstGeom prst="rect">
            <a:avLst/>
          </a:prstGeom>
        </p:spPr>
        <p:txBody>
          <a:bodyPr wrap="square">
            <a:spAutoFit/>
          </a:bodyPr>
          <a:lstStyle/>
          <a:p>
            <a:r>
              <a:rPr lang="zh-CN" altLang="en-US" b="1" smtClean="0">
                <a:latin typeface="微软雅黑" panose="020B0503020204020204" pitchFamily="34" charset="-122"/>
                <a:ea typeface="微软雅黑" panose="020B0503020204020204" pitchFamily="34" charset="-122"/>
              </a:rPr>
              <a:t>流程经验工具固化到系统中，实现自动化</a:t>
            </a:r>
            <a:endParaRPr lang="en-US" altLang="zh-CN" b="1" smtClean="0">
              <a:latin typeface="微软雅黑" panose="020B0503020204020204" pitchFamily="34" charset="-122"/>
              <a:ea typeface="微软雅黑" panose="020B0503020204020204" pitchFamily="34" charset="-122"/>
            </a:endParaRPr>
          </a:p>
          <a:p>
            <a:endParaRPr lang="en-US" altLang="zh-CN" b="1">
              <a:latin typeface="微软雅黑" panose="020B0503020204020204" pitchFamily="34" charset="-122"/>
              <a:ea typeface="微软雅黑" panose="020B0503020204020204" pitchFamily="34" charset="-122"/>
            </a:endParaRPr>
          </a:p>
          <a:p>
            <a:endParaRPr lang="en-US" altLang="zh-CN" b="1"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工具如</a:t>
            </a:r>
            <a:r>
              <a:rPr lang="en-US" altLang="zh-CN" smtClean="0">
                <a:latin typeface="微软雅黑" panose="020B0503020204020204" pitchFamily="34" charset="-122"/>
                <a:ea typeface="微软雅黑" panose="020B0503020204020204" pitchFamily="34" charset="-122"/>
              </a:rPr>
              <a:t>pumba</a:t>
            </a:r>
            <a:r>
              <a:rPr lang="zh-CN" altLang="en-US" smtClean="0">
                <a:latin typeface="微软雅黑" panose="020B0503020204020204" pitchFamily="34" charset="-122"/>
                <a:ea typeface="微软雅黑" panose="020B0503020204020204" pitchFamily="34" charset="-122"/>
              </a:rPr>
              <a:t>等预装到镜像里或以</a:t>
            </a:r>
            <a:r>
              <a:rPr lang="en-US" altLang="zh-CN" smtClean="0">
                <a:latin typeface="微软雅黑" panose="020B0503020204020204" pitchFamily="34" charset="-122"/>
                <a:ea typeface="微软雅黑" panose="020B0503020204020204" pitchFamily="34" charset="-122"/>
              </a:rPr>
              <a:t>agent</a:t>
            </a:r>
            <a:r>
              <a:rPr lang="zh-CN" altLang="en-US" smtClean="0">
                <a:latin typeface="微软雅黑" panose="020B0503020204020204" pitchFamily="34" charset="-122"/>
                <a:ea typeface="微软雅黑" panose="020B0503020204020204" pitchFamily="34" charset="-122"/>
              </a:rPr>
              <a:t>形式安装，利用</a:t>
            </a:r>
            <a:r>
              <a:rPr lang="en-US" altLang="zh-CN" smtClean="0">
                <a:latin typeface="微软雅黑" panose="020B0503020204020204" pitchFamily="34" charset="-122"/>
                <a:ea typeface="微软雅黑" panose="020B0503020204020204" pitchFamily="34" charset="-122"/>
              </a:rPr>
              <a:t>ansible</a:t>
            </a:r>
            <a:r>
              <a:rPr lang="zh-CN" altLang="en-US" smtClean="0">
                <a:latin typeface="微软雅黑" panose="020B0503020204020204" pitchFamily="34" charset="-122"/>
                <a:ea typeface="微软雅黑" panose="020B0503020204020204" pitchFamily="34" charset="-122"/>
              </a:rPr>
              <a:t>等工具批量自动执行</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定期执行，积累经验，输出总结文档</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707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3079" y="2421495"/>
            <a:ext cx="8451542" cy="76944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a:ln>
                  <a:noFill/>
                </a:ln>
                <a:solidFill>
                  <a:prstClr val="white"/>
                </a:solidFill>
                <a:effectLst/>
                <a:uLnTx/>
                <a:uFillTx/>
                <a:latin typeface="Calibri"/>
                <a:ea typeface="黑体"/>
                <a:cs typeface="+mn-cs"/>
              </a:rPr>
              <a:t>THANKS</a:t>
            </a:r>
            <a:endParaRPr kumimoji="1" lang="zh-CN" altLang="en-US" sz="4400" b="1" i="0" u="none" strike="noStrike" kern="1200" cap="none" spc="0" normalizeH="0" baseline="0" noProof="0" dirty="0">
              <a:ln>
                <a:noFill/>
              </a:ln>
              <a:solidFill>
                <a:prstClr val="white"/>
              </a:solidFill>
              <a:effectLst/>
              <a:uLnTx/>
              <a:uFillTx/>
              <a:latin typeface="Calibri"/>
              <a:ea typeface="黑体"/>
              <a:cs typeface="+mn-cs"/>
            </a:endParaRPr>
          </a:p>
        </p:txBody>
      </p:sp>
      <p:sp>
        <p:nvSpPr>
          <p:cNvPr id="6" name="文本框 5"/>
          <p:cNvSpPr txBox="1"/>
          <p:nvPr/>
        </p:nvSpPr>
        <p:spPr>
          <a:xfrm>
            <a:off x="183537" y="4879770"/>
            <a:ext cx="1261884"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srgbClr val="009999"/>
                </a:solidFill>
                <a:effectLst/>
                <a:uLnTx/>
                <a:uFillTx/>
                <a:latin typeface="华文细黑" panose="02010600040101010101" pitchFamily="2" charset="-122"/>
                <a:ea typeface="华文细黑" panose="02010600040101010101" pitchFamily="2" charset="-122"/>
                <a:cs typeface="+mn-cs"/>
              </a:rPr>
              <a:t>多媒体研发中心</a:t>
            </a:r>
          </a:p>
        </p:txBody>
      </p:sp>
    </p:spTree>
    <p:extLst>
      <p:ext uri="{BB962C8B-B14F-4D97-AF65-F5344CB8AC3E}">
        <p14:creationId xmlns:p14="http://schemas.microsoft.com/office/powerpoint/2010/main" val="10184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a:xfrm>
            <a:off x="2178804" y="81649"/>
            <a:ext cx="7126564" cy="424558"/>
          </a:xfrm>
        </p:spPr>
        <p:txBody>
          <a:bodyPr/>
          <a:lstStyle/>
          <a:p>
            <a:r>
              <a:rPr lang="zh-CN" altLang="en-US" sz="2400" smtClean="0"/>
              <a:t>故障注入的收益</a:t>
            </a:r>
            <a:endParaRPr lang="zh-CN" altLang="en-US" sz="2400"/>
          </a:p>
        </p:txBody>
      </p:sp>
      <p:sp>
        <p:nvSpPr>
          <p:cNvPr id="5" name="灯片编号占位符 4"/>
          <p:cNvSpPr>
            <a:spLocks noGrp="1"/>
          </p:cNvSpPr>
          <p:nvPr>
            <p:ph type="sldNum" sz="quarter" idx="4"/>
          </p:nvPr>
        </p:nvSpPr>
        <p:spPr/>
        <p:txBody>
          <a:bodyPr/>
          <a:lstStyle/>
          <a:p>
            <a:r>
              <a:rPr lang="en-US" smtClean="0"/>
              <a:t>16/16</a:t>
            </a:r>
            <a:endParaRPr lang="en-US" dirty="0"/>
          </a:p>
        </p:txBody>
      </p:sp>
      <p:sp>
        <p:nvSpPr>
          <p:cNvPr id="6" name="矩形 5"/>
          <p:cNvSpPr/>
          <p:nvPr/>
        </p:nvSpPr>
        <p:spPr>
          <a:xfrm>
            <a:off x="-425069" y="942655"/>
            <a:ext cx="6760029" cy="3416320"/>
          </a:xfrm>
          <a:prstGeom prst="rect">
            <a:avLst/>
          </a:prstGeom>
        </p:spPr>
        <p:txBody>
          <a:bodyPr wrap="square">
            <a:spAutoFit/>
          </a:bodyPr>
          <a:lstStyle/>
          <a:p>
            <a:r>
              <a:rPr lang="zh-CN" altLang="en-US" sz="2400" b="1" smtClean="0">
                <a:latin typeface="微软雅黑" panose="020B0503020204020204" pitchFamily="34" charset="-122"/>
                <a:ea typeface="微软雅黑" panose="020B0503020204020204" pitchFamily="34" charset="-122"/>
              </a:rPr>
              <a:t>                             故障注入对运维来说</a:t>
            </a:r>
            <a:endParaRPr lang="en-US" altLang="zh-CN" sz="2400" b="1" smtClean="0">
              <a:latin typeface="微软雅黑" panose="020B0503020204020204" pitchFamily="34" charset="-122"/>
              <a:ea typeface="微软雅黑" panose="020B0503020204020204" pitchFamily="34" charset="-122"/>
            </a:endParaRPr>
          </a:p>
          <a:p>
            <a:endParaRPr lang="en-US" altLang="zh-CN" sz="2400" b="1" smtClean="0">
              <a:latin typeface="微软雅黑" panose="020B0503020204020204" pitchFamily="34" charset="-122"/>
              <a:ea typeface="微软雅黑" panose="020B0503020204020204" pitchFamily="34" charset="-122"/>
            </a:endParaRPr>
          </a:p>
          <a:p>
            <a:r>
              <a:rPr lang="zh-CN" altLang="en-US" sz="2400" b="1" smtClean="0">
                <a:latin typeface="微软雅黑" panose="020B0503020204020204" pitchFamily="34" charset="-122"/>
                <a:ea typeface="微软雅黑" panose="020B0503020204020204" pitchFamily="34" charset="-122"/>
              </a:rPr>
              <a:t>                                最直接的收益是</a:t>
            </a:r>
            <a:endParaRPr lang="en-US" altLang="zh-CN" sz="2400" b="1" smtClean="0">
              <a:latin typeface="微软雅黑" panose="020B0503020204020204" pitchFamily="34" charset="-122"/>
              <a:ea typeface="微软雅黑" panose="020B0503020204020204" pitchFamily="34" charset="-122"/>
            </a:endParaRPr>
          </a:p>
          <a:p>
            <a:endParaRPr lang="en-US" altLang="zh-CN" sz="2400" b="1" smtClean="0">
              <a:latin typeface="微软雅黑" panose="020B0503020204020204" pitchFamily="34" charset="-122"/>
              <a:ea typeface="微软雅黑" panose="020B0503020204020204" pitchFamily="34" charset="-122"/>
            </a:endParaRPr>
          </a:p>
          <a:p>
            <a:r>
              <a:rPr lang="zh-CN" altLang="en-US" sz="2400" b="1" smtClean="0">
                <a:latin typeface="微软雅黑" panose="020B0503020204020204" pitchFamily="34" charset="-122"/>
                <a:ea typeface="微软雅黑" panose="020B0503020204020204" pitchFamily="34" charset="-122"/>
              </a:rPr>
              <a:t>                          可以利用工作时间没事找事</a:t>
            </a:r>
            <a:endParaRPr lang="en-US" altLang="zh-CN" sz="2400" b="1" smtClean="0">
              <a:latin typeface="微软雅黑" panose="020B0503020204020204" pitchFamily="34" charset="-122"/>
              <a:ea typeface="微软雅黑" panose="020B0503020204020204" pitchFamily="34" charset="-122"/>
            </a:endParaRPr>
          </a:p>
          <a:p>
            <a:endParaRPr lang="en-US" altLang="zh-CN" sz="2400" b="1" smtClean="0">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 </a:t>
            </a:r>
            <a:r>
              <a:rPr lang="en-US" altLang="zh-CN" sz="2400" b="1" smtClean="0">
                <a:latin typeface="微软雅黑" panose="020B0503020204020204" pitchFamily="34" charset="-122"/>
                <a:ea typeface="微软雅黑" panose="020B0503020204020204" pitchFamily="34" charset="-122"/>
              </a:rPr>
              <a:t>                             </a:t>
            </a:r>
            <a:r>
              <a:rPr lang="zh-CN" altLang="en-US" sz="2400" b="1" smtClean="0">
                <a:latin typeface="微软雅黑" panose="020B0503020204020204" pitchFamily="34" charset="-122"/>
                <a:ea typeface="微软雅黑" panose="020B0503020204020204" pitchFamily="34" charset="-122"/>
              </a:rPr>
              <a:t>提前发现系统问题</a:t>
            </a:r>
            <a:endParaRPr lang="en-US" altLang="zh-CN" sz="2400" b="1" smtClean="0">
              <a:latin typeface="微软雅黑" panose="020B0503020204020204" pitchFamily="34" charset="-122"/>
              <a:ea typeface="微软雅黑" panose="020B0503020204020204" pitchFamily="34" charset="-122"/>
            </a:endParaRPr>
          </a:p>
          <a:p>
            <a:endParaRPr lang="en-US" altLang="zh-CN" sz="2400" b="1" smtClean="0">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 </a:t>
            </a:r>
            <a:r>
              <a:rPr lang="en-US" altLang="zh-CN" sz="2400" b="1" smtClean="0">
                <a:latin typeface="微软雅黑" panose="020B0503020204020204" pitchFamily="34" charset="-122"/>
                <a:ea typeface="微软雅黑" panose="020B0503020204020204" pitchFamily="34" charset="-122"/>
              </a:rPr>
              <a:t>                         </a:t>
            </a:r>
            <a:r>
              <a:rPr lang="zh-CN" altLang="en-US" sz="2400" b="1" smtClean="0">
                <a:latin typeface="微软雅黑" panose="020B0503020204020204" pitchFamily="34" charset="-122"/>
                <a:ea typeface="微软雅黑" panose="020B0503020204020204" pitchFamily="34" charset="-122"/>
              </a:rPr>
              <a:t>大幅减少休息时间的瞎折腾</a:t>
            </a:r>
            <a:endParaRPr lang="en-US" altLang="zh-CN" sz="2400" b="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870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在生产环境中进行实验</a:t>
            </a:r>
            <a:endParaRPr lang="zh-CN" altLang="en-US"/>
          </a:p>
        </p:txBody>
      </p:sp>
      <p:sp>
        <p:nvSpPr>
          <p:cNvPr id="5" name="灯片编号占位符 4"/>
          <p:cNvSpPr>
            <a:spLocks noGrp="1"/>
          </p:cNvSpPr>
          <p:nvPr>
            <p:ph type="sldNum" sz="quarter" idx="4"/>
          </p:nvPr>
        </p:nvSpPr>
        <p:spPr/>
        <p:txBody>
          <a:bodyPr/>
          <a:lstStyle/>
          <a:p>
            <a:r>
              <a:rPr lang="en-US" smtClean="0"/>
              <a:t>9/14</a:t>
            </a:r>
            <a:endParaRPr lang="en-US" dirty="0"/>
          </a:p>
        </p:txBody>
      </p:sp>
      <p:sp>
        <p:nvSpPr>
          <p:cNvPr id="6" name="矩形 5"/>
          <p:cNvSpPr/>
          <p:nvPr/>
        </p:nvSpPr>
        <p:spPr>
          <a:xfrm>
            <a:off x="409242" y="931414"/>
            <a:ext cx="8262257" cy="923330"/>
          </a:xfrm>
          <a:prstGeom prst="rect">
            <a:avLst/>
          </a:prstGeom>
        </p:spPr>
        <p:txBody>
          <a:bodyPr wrap="square">
            <a:spAutoFit/>
          </a:bodyPr>
          <a:lstStyle/>
          <a:p>
            <a:pPr marL="171450" indent="-171450">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针对核心业务搭建容灾环境，复制生产流量；同步在生产环境中模拟简单</a:t>
            </a:r>
            <a:r>
              <a:rPr lang="zh-CN" altLang="en-US" smtClean="0">
                <a:latin typeface="微软雅黑" panose="020B0503020204020204" pitchFamily="34" charset="-122"/>
                <a:ea typeface="微软雅黑" panose="020B0503020204020204" pitchFamily="34" charset="-122"/>
              </a:rPr>
              <a:t>故障</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生产环境如果支持区分用户，可以设置故障只影响生产环境中的某个或部分用户</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714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持续自动化执行</a:t>
            </a:r>
            <a:endParaRPr lang="zh-CN" altLang="en-US"/>
          </a:p>
        </p:txBody>
      </p:sp>
      <p:sp>
        <p:nvSpPr>
          <p:cNvPr id="5" name="灯片编号占位符 4"/>
          <p:cNvSpPr>
            <a:spLocks noGrp="1"/>
          </p:cNvSpPr>
          <p:nvPr>
            <p:ph type="sldNum" sz="quarter" idx="4"/>
          </p:nvPr>
        </p:nvSpPr>
        <p:spPr/>
        <p:txBody>
          <a:bodyPr/>
          <a:lstStyle/>
          <a:p>
            <a:r>
              <a:rPr lang="en-US" smtClean="0"/>
              <a:t>10/14</a:t>
            </a:r>
            <a:endParaRPr lang="en-US" dirty="0"/>
          </a:p>
        </p:txBody>
      </p:sp>
      <p:sp>
        <p:nvSpPr>
          <p:cNvPr id="7" name="矩形 6"/>
          <p:cNvSpPr/>
          <p:nvPr/>
        </p:nvSpPr>
        <p:spPr>
          <a:xfrm>
            <a:off x="1093442" y="1178770"/>
            <a:ext cx="5775443" cy="646331"/>
          </a:xfrm>
          <a:prstGeom prst="rect">
            <a:avLst/>
          </a:prstGeom>
        </p:spPr>
        <p:txBody>
          <a:bodyPr wrap="square">
            <a:spAutoFit/>
          </a:bodyPr>
          <a:lstStyle/>
          <a:p>
            <a:pPr marL="171450" indent="-171450">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逐步开发自动化工具代替手工</a:t>
            </a:r>
            <a:r>
              <a:rPr lang="zh-CN" altLang="en-US" smtClean="0">
                <a:latin typeface="微软雅黑" panose="020B0503020204020204" pitchFamily="34" charset="-122"/>
                <a:ea typeface="微软雅黑" panose="020B0503020204020204" pitchFamily="34" charset="-122"/>
              </a:rPr>
              <a:t>执行</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逐步定义和完善故障注入流程来定期执行</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487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最小化爆炸半径</a:t>
            </a:r>
            <a:endParaRPr lang="zh-CN" altLang="en-US"/>
          </a:p>
        </p:txBody>
      </p:sp>
      <p:sp>
        <p:nvSpPr>
          <p:cNvPr id="5" name="灯片编号占位符 4"/>
          <p:cNvSpPr>
            <a:spLocks noGrp="1"/>
          </p:cNvSpPr>
          <p:nvPr>
            <p:ph type="sldNum" sz="quarter" idx="4"/>
          </p:nvPr>
        </p:nvSpPr>
        <p:spPr/>
        <p:txBody>
          <a:bodyPr/>
          <a:lstStyle/>
          <a:p>
            <a:r>
              <a:rPr lang="en-US" smtClean="0"/>
              <a:t>11/14</a:t>
            </a:r>
            <a:endParaRPr lang="en-US" dirty="0"/>
          </a:p>
        </p:txBody>
      </p:sp>
      <p:sp>
        <p:nvSpPr>
          <p:cNvPr id="6" name="矩形 5"/>
          <p:cNvSpPr/>
          <p:nvPr/>
        </p:nvSpPr>
        <p:spPr>
          <a:xfrm>
            <a:off x="409242" y="1022341"/>
            <a:ext cx="8176389" cy="2585323"/>
          </a:xfrm>
          <a:prstGeom prst="rect">
            <a:avLst/>
          </a:prstGeom>
        </p:spPr>
        <p:txBody>
          <a:bodyPr wrap="square">
            <a:spAutoFit/>
          </a:bodyPr>
          <a:lstStyle/>
          <a:p>
            <a:pPr marL="171450" indent="-171450">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将每次故障注入严格作为变更来执行，严格控制故障级别和影响范围，经评审和审批后方可</a:t>
            </a:r>
            <a:r>
              <a:rPr lang="zh-CN" altLang="en-US" smtClean="0">
                <a:latin typeface="微软雅黑" panose="020B0503020204020204" pitchFamily="34" charset="-122"/>
                <a:ea typeface="微软雅黑" panose="020B0503020204020204" pitchFamily="34" charset="-122"/>
              </a:rPr>
              <a:t>执行</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故障实施前充分评估对系统的影响，预定义可能发生的结果，如各项指标的变化</a:t>
            </a:r>
            <a:endParaRPr lang="en-US" altLang="zh-CN">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定义“控制组”和“实验组”，比较两组环境在故障前后的的情况</a:t>
            </a: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故障实施前确认监控告警正常和准确，</a:t>
            </a:r>
            <a:r>
              <a:rPr lang="zh-CN" altLang="en-US">
                <a:latin typeface="微软雅黑" panose="020B0503020204020204" pitchFamily="34" charset="-122"/>
                <a:ea typeface="微软雅黑" panose="020B0503020204020204" pitchFamily="34" charset="-122"/>
              </a:rPr>
              <a:t>如报警的有无、提示消息是否准确、报警实效是</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分钟还是半小时、收报警的人是否转岗、手机是否欠费等</a:t>
            </a:r>
            <a:endParaRPr lang="en-US" altLang="zh-CN">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78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混沌工程目标</a:t>
            </a:r>
            <a:endParaRPr lang="zh-CN" altLang="en-US"/>
          </a:p>
        </p:txBody>
      </p:sp>
      <p:sp>
        <p:nvSpPr>
          <p:cNvPr id="5" name="灯片编号占位符 4"/>
          <p:cNvSpPr>
            <a:spLocks noGrp="1"/>
          </p:cNvSpPr>
          <p:nvPr>
            <p:ph type="sldNum" sz="quarter" idx="4"/>
          </p:nvPr>
        </p:nvSpPr>
        <p:spPr/>
        <p:txBody>
          <a:bodyPr/>
          <a:lstStyle/>
          <a:p>
            <a:r>
              <a:rPr lang="en-US" smtClean="0"/>
              <a:t>12/14</a:t>
            </a:r>
            <a:endParaRPr lang="en-US" dirty="0"/>
          </a:p>
        </p:txBody>
      </p:sp>
      <p:sp>
        <p:nvSpPr>
          <p:cNvPr id="6" name="文本框 5"/>
          <p:cNvSpPr txBox="1"/>
          <p:nvPr/>
        </p:nvSpPr>
        <p:spPr>
          <a:xfrm>
            <a:off x="409160" y="1034142"/>
            <a:ext cx="8621485" cy="1477328"/>
          </a:xfrm>
          <a:prstGeom prst="rect">
            <a:avLst/>
          </a:prstGeom>
          <a:noFill/>
        </p:spPr>
        <p:txBody>
          <a:bodyPr wrap="square" rtlCol="0">
            <a:spAutoFit/>
          </a:bodyPr>
          <a:lstStyle/>
          <a:p>
            <a:pPr marL="285750" indent="-285750">
              <a:buFont typeface="Wingdings" panose="05000000000000000000" pitchFamily="2" charset="2"/>
              <a:buChar char="p"/>
            </a:pPr>
            <a:r>
              <a:rPr lang="zh-CN" altLang="en-US" b="1">
                <a:solidFill>
                  <a:srgbClr val="FF0000"/>
                </a:solidFill>
                <a:latin typeface="微软雅黑" panose="020B0503020204020204" pitchFamily="34" charset="-122"/>
                <a:ea typeface="微软雅黑" panose="020B0503020204020204" pitchFamily="34" charset="-122"/>
              </a:rPr>
              <a:t>实现受控的自动化的故障</a:t>
            </a:r>
            <a:r>
              <a:rPr lang="zh-CN" altLang="en-US" b="1" smtClean="0">
                <a:solidFill>
                  <a:srgbClr val="FF0000"/>
                </a:solidFill>
                <a:latin typeface="微软雅黑" panose="020B0503020204020204" pitchFamily="34" charset="-122"/>
                <a:ea typeface="微软雅黑" panose="020B0503020204020204" pitchFamily="34" charset="-122"/>
              </a:rPr>
              <a:t>注入</a:t>
            </a:r>
            <a:endParaRPr lang="en-US" altLang="zh-CN" b="1"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mtClean="0">
                <a:latin typeface="微软雅黑" panose="020B0503020204020204" pitchFamily="34" charset="-122"/>
                <a:ea typeface="微软雅黑" panose="020B0503020204020204" pitchFamily="34" charset="-122"/>
              </a:rPr>
              <a:t>演练</a:t>
            </a:r>
            <a:r>
              <a:rPr lang="zh-CN" altLang="en-US">
                <a:latin typeface="微软雅黑" panose="020B0503020204020204" pitchFamily="34" charset="-122"/>
                <a:ea typeface="微软雅黑" panose="020B0503020204020204" pitchFamily="34" charset="-122"/>
              </a:rPr>
              <a:t>常态化、故障标类化、演练智能化</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mtClean="0">
                <a:latin typeface="微软雅黑" panose="020B0503020204020204" pitchFamily="34" charset="-122"/>
                <a:ea typeface="微软雅黑" panose="020B0503020204020204" pitchFamily="34" charset="-122"/>
              </a:rPr>
              <a:t>用</a:t>
            </a:r>
            <a:r>
              <a:rPr lang="zh-CN" altLang="en-US">
                <a:latin typeface="微软雅黑" panose="020B0503020204020204" pitchFamily="34" charset="-122"/>
                <a:ea typeface="微软雅黑" panose="020B0503020204020204" pitchFamily="34" charset="-122"/>
              </a:rPr>
              <a:t>常态化的演练驱动稳定性进步，而不是大促前进行补习</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mtClean="0">
                <a:latin typeface="微软雅黑" panose="020B0503020204020204" pitchFamily="34" charset="-122"/>
                <a:ea typeface="微软雅黑" panose="020B0503020204020204" pitchFamily="34" charset="-122"/>
              </a:rPr>
              <a:t>丰富</a:t>
            </a:r>
            <a:r>
              <a:rPr lang="zh-CN" altLang="en-US">
                <a:latin typeface="微软雅黑" panose="020B0503020204020204" pitchFamily="34" charset="-122"/>
                <a:ea typeface="微软雅黑" panose="020B0503020204020204" pitchFamily="34" charset="-122"/>
              </a:rPr>
              <a:t>更多的故障场景，定义好最小故障场景和处理手段</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mtClean="0">
                <a:latin typeface="微软雅黑" panose="020B0503020204020204" pitchFamily="34" charset="-122"/>
                <a:ea typeface="微软雅黑" panose="020B0503020204020204" pitchFamily="34" charset="-122"/>
              </a:rPr>
              <a:t>基于</a:t>
            </a:r>
            <a:r>
              <a:rPr lang="zh-CN" altLang="en-US">
                <a:latin typeface="微软雅黑" panose="020B0503020204020204" pitchFamily="34" charset="-122"/>
                <a:ea typeface="微软雅黑" panose="020B0503020204020204" pitchFamily="34" charset="-122"/>
              </a:rPr>
              <a:t>架构和业务分析的智能化演练，沉淀行业故障演练解决</a:t>
            </a:r>
            <a:r>
              <a:rPr lang="zh-CN" altLang="en-US" smtClean="0">
                <a:latin typeface="微软雅黑" panose="020B0503020204020204" pitchFamily="34" charset="-122"/>
                <a:ea typeface="微软雅黑" panose="020B0503020204020204" pitchFamily="34" charset="-122"/>
              </a:rPr>
              <a:t>方案</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368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5" name="灯片编号占位符 4"/>
          <p:cNvSpPr>
            <a:spLocks noGrp="1"/>
          </p:cNvSpPr>
          <p:nvPr>
            <p:ph type="sldNum" sz="quarter" idx="4"/>
          </p:nvPr>
        </p:nvSpPr>
        <p:spPr/>
        <p:txBody>
          <a:bodyPr/>
          <a:lstStyle/>
          <a:p>
            <a:fld id="{2066355A-084C-D24E-9AD2-7E4FC41EA627}" type="slidenum">
              <a:rPr lang="en-US" smtClean="0"/>
              <a:t>27</a:t>
            </a:fld>
            <a:r>
              <a:rPr lang="en-US" smtClean="0"/>
              <a:t>/7</a:t>
            </a:r>
            <a:endParaRPr lang="en-US" dirty="0"/>
          </a:p>
        </p:txBody>
      </p:sp>
      <p:sp>
        <p:nvSpPr>
          <p:cNvPr id="6" name="文本框 5"/>
          <p:cNvSpPr txBox="1"/>
          <p:nvPr/>
        </p:nvSpPr>
        <p:spPr>
          <a:xfrm>
            <a:off x="304800" y="914400"/>
            <a:ext cx="8153400" cy="1200329"/>
          </a:xfrm>
          <a:prstGeom prst="rect">
            <a:avLst/>
          </a:prstGeom>
          <a:noFill/>
        </p:spPr>
        <p:txBody>
          <a:bodyPr wrap="square" rtlCol="0">
            <a:spAutoFit/>
          </a:bodyPr>
          <a:lstStyle/>
          <a:p>
            <a:r>
              <a:rPr lang="en-US" altLang="zh-CN" smtClean="0"/>
              <a:t>1</a:t>
            </a:r>
            <a:r>
              <a:rPr lang="zh-CN" altLang="en-US"/>
              <a:t>、混沌工程对于揭示生产系统中未知的弱点是很好的，但是如果您确信混沌工程实验会导致系统出现重大问题，那么运行该实验就没有意义。先解决这个弱点。然后回到混沌工程，它要么揭示你不知道的其他弱点，要么给你更多的信心，你的系统实际上是有弹性的。</a:t>
            </a:r>
          </a:p>
        </p:txBody>
      </p:sp>
    </p:spTree>
    <p:extLst>
      <p:ext uri="{BB962C8B-B14F-4D97-AF65-F5344CB8AC3E}">
        <p14:creationId xmlns:p14="http://schemas.microsoft.com/office/powerpoint/2010/main" val="2830539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其他</a:t>
            </a:r>
            <a:r>
              <a:rPr lang="en-US" altLang="zh-CN" smtClean="0"/>
              <a:t>1</a:t>
            </a:r>
            <a:endParaRPr lang="zh-CN" altLang="en-US"/>
          </a:p>
        </p:txBody>
      </p:sp>
      <p:sp>
        <p:nvSpPr>
          <p:cNvPr id="5" name="灯片编号占位符 4"/>
          <p:cNvSpPr>
            <a:spLocks noGrp="1"/>
          </p:cNvSpPr>
          <p:nvPr>
            <p:ph type="sldNum" sz="quarter" idx="4"/>
          </p:nvPr>
        </p:nvSpPr>
        <p:spPr/>
        <p:txBody>
          <a:bodyPr/>
          <a:lstStyle/>
          <a:p>
            <a:r>
              <a:rPr lang="en-US" smtClean="0"/>
              <a:t>13/14</a:t>
            </a:r>
            <a:endParaRPr lang="en-US" dirty="0"/>
          </a:p>
        </p:txBody>
      </p:sp>
      <p:sp>
        <p:nvSpPr>
          <p:cNvPr id="7" name="文本框 6"/>
          <p:cNvSpPr txBox="1"/>
          <p:nvPr/>
        </p:nvSpPr>
        <p:spPr>
          <a:xfrm>
            <a:off x="409242" y="859971"/>
            <a:ext cx="8136044" cy="3323987"/>
          </a:xfrm>
          <a:prstGeom prst="rect">
            <a:avLst/>
          </a:prstGeom>
          <a:noFill/>
        </p:spPr>
        <p:txBody>
          <a:bodyPr wrap="square" rtlCol="0">
            <a:spAutoFit/>
          </a:bodyPr>
          <a:lstStyle/>
          <a:p>
            <a:r>
              <a:rPr lang="en-US" altLang="zh-CN" sz="1400">
                <a:hlinkClick r:id="rId3"/>
              </a:rPr>
              <a:t>https://</a:t>
            </a:r>
            <a:r>
              <a:rPr lang="en-US" altLang="zh-CN" sz="1400" smtClean="0">
                <a:hlinkClick r:id="rId3"/>
              </a:rPr>
              <a:t>dbaplus.cn/news-160-2221-1.html</a:t>
            </a:r>
            <a:r>
              <a:rPr lang="zh-CN" altLang="en-US" sz="1400" smtClean="0"/>
              <a:t>去哪网</a:t>
            </a:r>
            <a:endParaRPr lang="en-US" altLang="zh-CN" sz="1400"/>
          </a:p>
          <a:p>
            <a:r>
              <a:rPr lang="en-US" altLang="zh-CN" sz="1400" smtClean="0"/>
              <a:t>https</a:t>
            </a:r>
            <a:r>
              <a:rPr lang="en-US" altLang="zh-CN" sz="1400"/>
              <a:t>://github.com/dastergon/awesome-chaos-engineering   </a:t>
            </a:r>
            <a:r>
              <a:rPr lang="zh-CN" altLang="en-US" sz="1400"/>
              <a:t>混沌工具和文章集合</a:t>
            </a:r>
          </a:p>
          <a:p>
            <a:r>
              <a:rPr lang="en-US" altLang="zh-CN" sz="1400"/>
              <a:t>https://www.gremlin.com/community/tutorials/4-chaos-experiments-to-start-with/  4</a:t>
            </a:r>
            <a:r>
              <a:rPr lang="zh-CN" altLang="en-US" sz="1400"/>
              <a:t>个可以开始混沌工程的实验</a:t>
            </a:r>
          </a:p>
          <a:p>
            <a:r>
              <a:rPr lang="en-US" altLang="zh-CN" sz="1400"/>
              <a:t>https://help.gremlin.com/  gremlin</a:t>
            </a:r>
            <a:r>
              <a:rPr lang="zh-CN" altLang="en-US" sz="1400"/>
              <a:t>混沌工具使用</a:t>
            </a:r>
          </a:p>
          <a:p>
            <a:r>
              <a:rPr lang="en-US" altLang="zh-CN" sz="1400"/>
              <a:t>https://www.gremlin.com/chaos-monkey/ gremlin</a:t>
            </a:r>
            <a:r>
              <a:rPr lang="zh-CN" altLang="en-US" sz="1400"/>
              <a:t>的混沌大集合</a:t>
            </a:r>
          </a:p>
          <a:p>
            <a:r>
              <a:rPr lang="en-US" altLang="zh-CN" sz="1400"/>
              <a:t>https://www.gremlin.com/chaos-monkey/chaos-monkey-alternatives/ gremlin</a:t>
            </a:r>
            <a:r>
              <a:rPr lang="zh-CN" altLang="en-US" sz="1400"/>
              <a:t>混沌工具使用</a:t>
            </a:r>
          </a:p>
          <a:p>
            <a:r>
              <a:rPr lang="en-US" altLang="zh-CN" sz="1400"/>
              <a:t>https://arxiv.org/ftp/arxiv/papers/1702/1702.05843.pdf  </a:t>
            </a:r>
            <a:r>
              <a:rPr lang="zh-CN" altLang="en-US" sz="1400"/>
              <a:t>混沌工程原则解释</a:t>
            </a:r>
          </a:p>
          <a:p>
            <a:r>
              <a:rPr lang="en-US" altLang="zh-CN" sz="1400"/>
              <a:t>https://hackernoon.com/how-can-we-apply-the-principles-of-chaos-engineering-to-aws-lambda-80f87e3237e2  AWS lamada</a:t>
            </a:r>
            <a:r>
              <a:rPr lang="zh-CN" altLang="en-US" sz="1400"/>
              <a:t>服务混沌工程</a:t>
            </a:r>
          </a:p>
          <a:p>
            <a:r>
              <a:rPr lang="en-US" altLang="zh-CN" sz="1400"/>
              <a:t>https://azure.microsoft.com/en-us/blog/inside-azure-search-chaos-engineering/   </a:t>
            </a:r>
            <a:r>
              <a:rPr lang="zh-CN" altLang="en-US" sz="1400"/>
              <a:t>微软混沌工程</a:t>
            </a:r>
          </a:p>
          <a:p>
            <a:r>
              <a:rPr lang="en-US" altLang="zh-CN" sz="1400"/>
              <a:t>https://www.gremlin.com/chaos-monkey/chaos-monkey-alternatives/azure/ </a:t>
            </a:r>
            <a:r>
              <a:rPr lang="zh-CN" altLang="en-US" sz="1400"/>
              <a:t>微软混沌工程</a:t>
            </a:r>
          </a:p>
          <a:p>
            <a:r>
              <a:rPr lang="en-US" altLang="zh-CN" sz="1400"/>
              <a:t>https://www.gremlin.com/community/tutorials/chaos-engineering-monitoring-metrics-guide/  </a:t>
            </a:r>
            <a:r>
              <a:rPr lang="zh-CN" altLang="en-US" sz="1400"/>
              <a:t>如何为混沌工程收集基础稳态数据</a:t>
            </a:r>
          </a:p>
          <a:p>
            <a:r>
              <a:rPr lang="en-US" altLang="zh-CN" sz="1400"/>
              <a:t>https://github.com/dkholod/GoogleCloudChaosMonkey  </a:t>
            </a:r>
            <a:r>
              <a:rPr lang="zh-CN" altLang="en-US" sz="1400"/>
              <a:t>谷歌</a:t>
            </a:r>
          </a:p>
        </p:txBody>
      </p:sp>
    </p:spTree>
    <p:extLst>
      <p:ext uri="{BB962C8B-B14F-4D97-AF65-F5344CB8AC3E}">
        <p14:creationId xmlns:p14="http://schemas.microsoft.com/office/powerpoint/2010/main" val="326208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smtClean="0"/>
              <a:t>故障注入在行业内称为“混沌工程”，下面是专业解释</a:t>
            </a:r>
            <a:endParaRPr lang="en-US" altLang="zh-CN" sz="1800" smtClean="0"/>
          </a:p>
          <a:p>
            <a:r>
              <a:rPr lang="en-US" altLang="zh-CN" sz="1400" i="1" smtClean="0"/>
              <a:t>Chaos </a:t>
            </a:r>
            <a:r>
              <a:rPr lang="en-US" altLang="zh-CN" sz="1400" i="1"/>
              <a:t>Engineering is the discipline of experimenting on a distributed </a:t>
            </a:r>
            <a:r>
              <a:rPr lang="en-US" altLang="zh-CN" sz="1400" i="1" smtClean="0"/>
              <a:t>system in </a:t>
            </a:r>
            <a:r>
              <a:rPr lang="en-US" altLang="zh-CN" sz="1400" i="1"/>
              <a:t>order to build confidence in the </a:t>
            </a:r>
            <a:r>
              <a:rPr lang="en-US" altLang="zh-CN" sz="1400" i="1" smtClean="0"/>
              <a:t>system’s capability to </a:t>
            </a:r>
            <a:r>
              <a:rPr lang="en-US" altLang="zh-CN" sz="1400" i="1"/>
              <a:t>withstand turbulent conditions in production</a:t>
            </a:r>
            <a:endParaRPr lang="en-US" altLang="zh-CN" sz="1400" b="1"/>
          </a:p>
          <a:p>
            <a:r>
              <a:rPr lang="zh-CN" altLang="en-US" sz="1400" i="1"/>
              <a:t>混沌工程是在分布式系统上进行实验的学科</a:t>
            </a:r>
            <a:r>
              <a:rPr lang="en-US" altLang="zh-CN" sz="1400" i="1"/>
              <a:t>, </a:t>
            </a:r>
            <a:r>
              <a:rPr lang="zh-CN" altLang="en-US" sz="1400" i="1"/>
              <a:t>目的是建立对系统抵御生产环境中失控条件的能力以及信心</a:t>
            </a:r>
            <a:endParaRPr lang="en-US" altLang="zh-CN" sz="1400" i="1"/>
          </a:p>
          <a:p>
            <a:endParaRPr lang="en-US" altLang="zh-CN" b="1"/>
          </a:p>
          <a:p>
            <a:r>
              <a:rPr lang="zh-CN" altLang="en-US" sz="1600"/>
              <a:t>混沌工程是一个强大的实践</a:t>
            </a:r>
            <a:r>
              <a:rPr lang="en-US" altLang="zh-CN" sz="1600"/>
              <a:t>, </a:t>
            </a:r>
            <a:r>
              <a:rPr lang="zh-CN" altLang="en-US" sz="1600"/>
              <a:t>它已经在世界上一些规模最大的业务系统上改变了软件是如何设计和工程化的。 相较于其他方法解决了速度和灵活性</a:t>
            </a:r>
            <a:r>
              <a:rPr lang="en-US" altLang="zh-CN" sz="1600"/>
              <a:t>, </a:t>
            </a:r>
            <a:r>
              <a:rPr lang="zh-CN" altLang="en-US" sz="1600"/>
              <a:t>混沌工程专门处理这些分布式系统中的系统不确定性。 混沌工程的原则为我们大规模的创新和给予客户他们应得的高质量的体验提供了</a:t>
            </a:r>
            <a:r>
              <a:rPr lang="zh-CN" altLang="en-US" sz="1600" smtClean="0"/>
              <a:t>信心</a:t>
            </a:r>
            <a:endParaRPr lang="en-US" altLang="zh-CN" sz="1600" smtClean="0"/>
          </a:p>
          <a:p>
            <a:r>
              <a:rPr lang="zh-CN" altLang="en-US" sz="1600"/>
              <a:t>随着分布式系统和微服务的兴起，</a:t>
            </a:r>
            <a:r>
              <a:rPr lang="en-US" altLang="zh-CN" sz="1600"/>
              <a:t>Web</a:t>
            </a:r>
            <a:r>
              <a:rPr lang="zh-CN" altLang="en-US" sz="1600"/>
              <a:t>系统变得越来越复杂，系统故障变得难以预测。因此，为了防止失败发生，我们都需要积极主动地从失败中学习。</a:t>
            </a:r>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故障注入目标</a:t>
            </a:r>
            <a:endParaRPr lang="zh-CN" altLang="en-US"/>
          </a:p>
        </p:txBody>
      </p:sp>
      <p:sp>
        <p:nvSpPr>
          <p:cNvPr id="5" name="灯片编号占位符 4"/>
          <p:cNvSpPr>
            <a:spLocks noGrp="1"/>
          </p:cNvSpPr>
          <p:nvPr>
            <p:ph type="sldNum" sz="quarter" idx="4"/>
          </p:nvPr>
        </p:nvSpPr>
        <p:spPr/>
        <p:txBody>
          <a:bodyPr/>
          <a:lstStyle/>
          <a:p>
            <a:r>
              <a:rPr lang="en-US" smtClean="0"/>
              <a:t>1/16</a:t>
            </a:r>
            <a:endParaRPr lang="en-US" dirty="0"/>
          </a:p>
        </p:txBody>
      </p:sp>
    </p:spTree>
    <p:extLst>
      <p:ext uri="{BB962C8B-B14F-4D97-AF65-F5344CB8AC3E}">
        <p14:creationId xmlns:p14="http://schemas.microsoft.com/office/powerpoint/2010/main" val="2838232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endParaRPr lang="en-US" altLang="zh-CN" sz="1400" smtClean="0"/>
          </a:p>
          <a:p>
            <a:pPr marL="0" indent="0">
              <a:buNone/>
            </a:pPr>
            <a:r>
              <a:rPr lang="zh-CN" altLang="en-US" sz="1400" smtClean="0"/>
              <a:t>故障治理和故障演练从以下方面进行考虑：</a:t>
            </a:r>
            <a:endParaRPr lang="en-US" altLang="zh-CN" sz="1400" smtClean="0"/>
          </a:p>
          <a:p>
            <a:pPr marL="0" indent="0">
              <a:buNone/>
            </a:pPr>
            <a:endParaRPr lang="en-US" altLang="zh-CN" sz="1400"/>
          </a:p>
          <a:p>
            <a:r>
              <a:rPr lang="zh-CN" altLang="en-US" sz="1400" smtClean="0"/>
              <a:t>预案有效性：定期验证已有故障预案有效性</a:t>
            </a:r>
            <a:endParaRPr lang="en-US" altLang="zh-CN" sz="1400" smtClean="0"/>
          </a:p>
          <a:p>
            <a:r>
              <a:rPr lang="zh-CN" altLang="en-US" sz="1400"/>
              <a:t>监控报警</a:t>
            </a:r>
            <a:r>
              <a:rPr lang="zh-CN" altLang="en-US" sz="1400" smtClean="0"/>
              <a:t>：定期验证监控报警准确性。如报警</a:t>
            </a:r>
            <a:r>
              <a:rPr lang="zh-CN" altLang="en-US" sz="1400"/>
              <a:t>的有无、提示消息是否准确、报警实效是</a:t>
            </a:r>
            <a:r>
              <a:rPr lang="en-US" altLang="zh-CN" sz="1400"/>
              <a:t>5</a:t>
            </a:r>
            <a:r>
              <a:rPr lang="zh-CN" altLang="en-US" sz="1400"/>
              <a:t>分钟还是半小时、收报警的人是否转岗、手机是否欠费</a:t>
            </a:r>
            <a:r>
              <a:rPr lang="zh-CN" altLang="en-US" sz="1400" smtClean="0"/>
              <a:t>等</a:t>
            </a:r>
            <a:endParaRPr lang="en-US" altLang="zh-CN" sz="1400" smtClean="0"/>
          </a:p>
          <a:p>
            <a:r>
              <a:rPr lang="zh-CN" altLang="en-US" sz="1400" smtClean="0"/>
              <a:t>故障复现：</a:t>
            </a:r>
            <a:r>
              <a:rPr lang="zh-CN" altLang="en-US" sz="1400"/>
              <a:t>验证</a:t>
            </a:r>
            <a:r>
              <a:rPr lang="zh-CN" altLang="en-US" sz="1400" smtClean="0"/>
              <a:t>故障</a:t>
            </a:r>
            <a:r>
              <a:rPr lang="zh-CN" altLang="en-US" sz="1400"/>
              <a:t>的后续</a:t>
            </a:r>
            <a:r>
              <a:rPr lang="en-US" altLang="zh-CN" sz="1400"/>
              <a:t>Action</a:t>
            </a:r>
            <a:r>
              <a:rPr lang="zh-CN" altLang="en-US" sz="1400"/>
              <a:t>是否真的有效，完成质量如何，只有真实重现和验证，才能完成闭环。发生过的故障也应该时常拉出来练练，看是否有劣化</a:t>
            </a:r>
            <a:r>
              <a:rPr lang="zh-CN" altLang="en-US" sz="1400" smtClean="0"/>
              <a:t>趋势</a:t>
            </a:r>
            <a:endParaRPr lang="en-US" altLang="zh-CN" sz="1400" smtClean="0"/>
          </a:p>
          <a:p>
            <a:r>
              <a:rPr lang="zh-CN" altLang="en-US" sz="1400"/>
              <a:t>架构容灾测试：主备切换、负载均衡，流量调度等为了容灾而存在的手段的时效和效果，容灾手段本身健壮性如何。</a:t>
            </a:r>
          </a:p>
          <a:p>
            <a:r>
              <a:rPr lang="zh-CN" altLang="en-US" sz="1400"/>
              <a:t>参数调优：限流的策略调优、报警的阈值、超时值设置等</a:t>
            </a:r>
            <a:r>
              <a:rPr lang="zh-CN" altLang="en-US" sz="1400" smtClean="0"/>
              <a:t>。</a:t>
            </a:r>
            <a:endParaRPr lang="en-US" altLang="zh-CN" sz="1400" smtClean="0"/>
          </a:p>
          <a:p>
            <a:r>
              <a:rPr lang="zh-CN" altLang="en-US" sz="1400"/>
              <a:t>故障模型训练</a:t>
            </a:r>
            <a:r>
              <a:rPr lang="zh-CN" altLang="en-US" sz="1400" smtClean="0"/>
              <a:t>：结合开源工具，有</a:t>
            </a:r>
            <a:r>
              <a:rPr lang="zh-CN" altLang="en-US" sz="1400"/>
              <a:t>针对性的制造一些故障，给做故障定位的系统制造数据</a:t>
            </a:r>
            <a:r>
              <a:rPr lang="zh-CN" altLang="en-US" sz="1400" smtClean="0"/>
              <a:t>。如</a:t>
            </a:r>
            <a:r>
              <a:rPr lang="en-US" altLang="zh-CN" sz="1400"/>
              <a:t>IaaS</a:t>
            </a:r>
            <a:r>
              <a:rPr lang="zh-CN" altLang="en-US" sz="1400"/>
              <a:t>层：如服务器故障，硬盘故障，断电</a:t>
            </a:r>
            <a:r>
              <a:rPr lang="zh-CN" altLang="en-US" sz="1400" smtClean="0"/>
              <a:t>等。参考</a:t>
            </a:r>
            <a:r>
              <a:rPr lang="en-US" altLang="zh-CN" sz="1400"/>
              <a:t>https://github.com/dastergon/awesome-chaos-engineering</a:t>
            </a:r>
            <a:endParaRPr lang="zh-CN" altLang="en-US" sz="1400"/>
          </a:p>
          <a:p>
            <a:r>
              <a:rPr lang="zh-CN" altLang="en-US" sz="1400"/>
              <a:t>故障突袭、联合演练：通过蓝军、红军的方式锻炼队伍，以战养兵，提升</a:t>
            </a:r>
            <a:r>
              <a:rPr lang="en-US" altLang="zh-CN" sz="1400"/>
              <a:t>DevOps</a:t>
            </a:r>
            <a:r>
              <a:rPr lang="zh-CN" altLang="en-US" sz="1400"/>
              <a:t>能力。</a:t>
            </a:r>
          </a:p>
          <a:p>
            <a:endParaRPr lang="zh-CN" altLang="en-US" sz="1400"/>
          </a:p>
          <a:p>
            <a:endParaRPr lang="en-US" altLang="zh-CN" sz="1400" smtClean="0"/>
          </a:p>
          <a:p>
            <a:endParaRPr lang="en-US" altLang="zh-CN" sz="1400" smtClean="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其他</a:t>
            </a:r>
            <a:r>
              <a:rPr lang="en-US" altLang="zh-CN"/>
              <a:t>2</a:t>
            </a:r>
            <a:endParaRPr lang="zh-CN" altLang="en-US"/>
          </a:p>
        </p:txBody>
      </p:sp>
      <p:sp>
        <p:nvSpPr>
          <p:cNvPr id="5" name="灯片编号占位符 4"/>
          <p:cNvSpPr>
            <a:spLocks noGrp="1"/>
          </p:cNvSpPr>
          <p:nvPr>
            <p:ph type="sldNum" sz="quarter" idx="4"/>
          </p:nvPr>
        </p:nvSpPr>
        <p:spPr/>
        <p:txBody>
          <a:bodyPr/>
          <a:lstStyle/>
          <a:p>
            <a:r>
              <a:rPr lang="en-US" smtClean="0"/>
              <a:t>14/14</a:t>
            </a:r>
            <a:endParaRPr lang="en-US" dirty="0"/>
          </a:p>
        </p:txBody>
      </p:sp>
    </p:spTree>
    <p:extLst>
      <p:ext uri="{BB962C8B-B14F-4D97-AF65-F5344CB8AC3E}">
        <p14:creationId xmlns:p14="http://schemas.microsoft.com/office/powerpoint/2010/main" val="243358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1600" smtClean="0"/>
              <a:t>大型公司如</a:t>
            </a:r>
            <a:r>
              <a:rPr lang="en-US" altLang="zh-CN" sz="1600" smtClean="0"/>
              <a:t>Netflix, Amazon, Microsoft, Walmart </a:t>
            </a:r>
            <a:r>
              <a:rPr lang="zh-CN" altLang="en-US" sz="1600" smtClean="0"/>
              <a:t>有专门的混沌工程团队</a:t>
            </a:r>
            <a:endParaRPr lang="en-US" altLang="zh-CN" sz="1600" smtClean="0"/>
          </a:p>
          <a:p>
            <a:r>
              <a:rPr lang="zh-CN" altLang="en-US" sz="1600" smtClean="0"/>
              <a:t>银行，汽车，保险行业都有混沌工程师</a:t>
            </a:r>
            <a:endParaRPr lang="en-US" altLang="zh-CN" sz="1600" smtClean="0"/>
          </a:p>
          <a:p>
            <a:pPr marL="0" indent="0">
              <a:buNone/>
            </a:pPr>
            <a:endParaRPr lang="en-US" altLang="zh-CN" sz="1600" smtClean="0"/>
          </a:p>
          <a:p>
            <a:pPr marL="0" indent="0">
              <a:buNone/>
            </a:pPr>
            <a:r>
              <a:rPr lang="zh-CN" altLang="en-US" sz="1400" smtClean="0"/>
              <a:t>其中</a:t>
            </a:r>
            <a:r>
              <a:rPr lang="en-US" altLang="zh-CN" sz="1400" smtClean="0"/>
              <a:t>Netflix</a:t>
            </a:r>
            <a:r>
              <a:rPr lang="zh-CN" altLang="en-US" sz="1400"/>
              <a:t>团队</a:t>
            </a:r>
            <a:r>
              <a:rPr lang="zh-CN" altLang="en-US" sz="1400" smtClean="0"/>
              <a:t>逐渐开发了一系列工具来进行混沌工程实践</a:t>
            </a:r>
            <a:endParaRPr lang="en-US" altLang="zh-CN" sz="1400" smtClean="0"/>
          </a:p>
          <a:p>
            <a:pPr marL="0" indent="0">
              <a:buNone/>
            </a:pPr>
            <a:endParaRPr lang="en-US" altLang="zh-CN" sz="1400"/>
          </a:p>
          <a:p>
            <a:pPr marL="0" indent="0">
              <a:buNone/>
            </a:pPr>
            <a:endParaRPr lang="en-US" altLang="zh-CN" sz="1400" smtClean="0"/>
          </a:p>
          <a:p>
            <a:r>
              <a:rPr lang="en-US" altLang="zh-CN" sz="1400" smtClean="0"/>
              <a:t>Chaos monkey:</a:t>
            </a:r>
            <a:r>
              <a:rPr lang="zh-CN" altLang="en-US" sz="1400"/>
              <a:t>用来在随机杀死实例，据官方数据指出，到目前累计杀死</a:t>
            </a:r>
            <a:r>
              <a:rPr lang="en-US" altLang="zh-CN" sz="1400"/>
              <a:t>65,000</a:t>
            </a:r>
            <a:r>
              <a:rPr lang="zh-CN" altLang="en-US" sz="1400"/>
              <a:t>个</a:t>
            </a:r>
            <a:r>
              <a:rPr lang="zh-CN" altLang="en-US" sz="1400" smtClean="0"/>
              <a:t>节点；</a:t>
            </a:r>
            <a:r>
              <a:rPr lang="zh-CN" altLang="en-US" sz="1400"/>
              <a:t>在工作时间在生产和测试环境运行，目标测试系统的健壮性，训练后备人员，让恢复更简洁、快速、自动</a:t>
            </a:r>
            <a:endParaRPr lang="en-US" altLang="zh-CN" sz="1400" smtClean="0"/>
          </a:p>
          <a:p>
            <a:r>
              <a:rPr lang="en-US" altLang="zh-CN" sz="1400" smtClean="0"/>
              <a:t>Chaos Kong:kill</a:t>
            </a:r>
            <a:r>
              <a:rPr lang="zh-CN" altLang="en-US" sz="1400" smtClean="0"/>
              <a:t>掉一整块</a:t>
            </a:r>
            <a:r>
              <a:rPr lang="en-US" altLang="zh-CN" sz="1400" smtClean="0"/>
              <a:t>AWS region</a:t>
            </a:r>
            <a:r>
              <a:rPr lang="zh-CN" altLang="en-US" sz="1400" smtClean="0"/>
              <a:t>（物理机房），</a:t>
            </a:r>
            <a:r>
              <a:rPr lang="zh-CN" altLang="en-US" sz="1400"/>
              <a:t>宏观验证业务容灾和恢复的能力</a:t>
            </a:r>
            <a:endParaRPr lang="en-US" altLang="zh-CN" sz="1400" smtClean="0"/>
          </a:p>
          <a:p>
            <a:r>
              <a:rPr lang="en-US" altLang="zh-CN" sz="1400" smtClean="0"/>
              <a:t>FIT</a:t>
            </a:r>
            <a:r>
              <a:rPr lang="en-US" altLang="zh-CN" sz="1400"/>
              <a:t>(</a:t>
            </a:r>
            <a:r>
              <a:rPr lang="en-US" altLang="zh-CN" sz="1400" smtClean="0"/>
              <a:t>FIT</a:t>
            </a:r>
            <a:r>
              <a:rPr lang="en-US" altLang="zh-CN" sz="1400"/>
              <a:t>: Failure Injection </a:t>
            </a:r>
            <a:r>
              <a:rPr lang="en-US" altLang="zh-CN" sz="1400" smtClean="0"/>
              <a:t>Testing</a:t>
            </a:r>
            <a:r>
              <a:rPr lang="en-US" altLang="zh-CN" sz="1400"/>
              <a:t>)</a:t>
            </a:r>
            <a:r>
              <a:rPr lang="en-US" altLang="zh-CN" sz="1400" smtClean="0"/>
              <a:t>:</a:t>
            </a:r>
            <a:r>
              <a:rPr lang="zh-CN" altLang="en-US" sz="1400" smtClean="0"/>
              <a:t>用于测试生产环境中微服务级别的弱点</a:t>
            </a:r>
            <a:endParaRPr lang="en-US" altLang="zh-CN" sz="1400" smtClean="0"/>
          </a:p>
          <a:p>
            <a:endParaRPr lang="en-US" altLang="zh-CN" sz="1400" smtClean="0"/>
          </a:p>
          <a:p>
            <a:r>
              <a:rPr lang="en-US" altLang="zh-CN" sz="1400" smtClean="0"/>
              <a:t>ChAP</a:t>
            </a:r>
            <a:r>
              <a:rPr lang="en-US" altLang="zh-CN" sz="1400"/>
              <a:t>(</a:t>
            </a:r>
            <a:r>
              <a:rPr lang="en-US" altLang="zh-CN" sz="1400" smtClean="0"/>
              <a:t>Chaos </a:t>
            </a:r>
            <a:r>
              <a:rPr lang="en-US" altLang="zh-CN" sz="1400"/>
              <a:t>Automation </a:t>
            </a:r>
            <a:r>
              <a:rPr lang="en-US" altLang="zh-CN" sz="1400" smtClean="0"/>
              <a:t>Platform</a:t>
            </a:r>
            <a:r>
              <a:rPr lang="en-US" altLang="zh-CN" sz="1400"/>
              <a:t>)</a:t>
            </a:r>
            <a:r>
              <a:rPr lang="en-US" altLang="zh-CN" sz="1400" smtClean="0"/>
              <a:t>:</a:t>
            </a:r>
            <a:r>
              <a:rPr lang="zh-CN" altLang="en-US" sz="1400" smtClean="0"/>
              <a:t>用于增强</a:t>
            </a:r>
            <a:r>
              <a:rPr lang="en-US" altLang="zh-CN" sz="1400" smtClean="0"/>
              <a:t>FIT</a:t>
            </a:r>
            <a:r>
              <a:rPr lang="zh-CN" altLang="en-US" sz="1400" smtClean="0"/>
              <a:t>工具的安全性</a:t>
            </a:r>
            <a:r>
              <a:rPr lang="zh-CN" altLang="en-US" sz="1400"/>
              <a:t>、</a:t>
            </a:r>
            <a:r>
              <a:rPr lang="zh-CN" altLang="en-US" sz="1400" smtClean="0"/>
              <a:t>稳定性及测试的广度和节奏</a:t>
            </a:r>
            <a:endParaRPr lang="en-US" altLang="zh-CN" sz="1400" smtClean="0"/>
          </a:p>
          <a:p>
            <a:r>
              <a:rPr lang="zh-CN" altLang="en-US" sz="1400" smtClean="0"/>
              <a:t>目前</a:t>
            </a:r>
            <a:r>
              <a:rPr lang="en-US" altLang="zh-CN" sz="1400" smtClean="0"/>
              <a:t>chaos monkey</a:t>
            </a:r>
            <a:r>
              <a:rPr lang="zh-CN" altLang="en-US" sz="1400" smtClean="0"/>
              <a:t>需要与开源的</a:t>
            </a:r>
            <a:r>
              <a:rPr lang="en-US" altLang="zh-CN" sz="1400" smtClean="0"/>
              <a:t>CI/CD</a:t>
            </a:r>
            <a:r>
              <a:rPr lang="zh-CN" altLang="en-US" sz="1400" smtClean="0"/>
              <a:t>平台</a:t>
            </a:r>
            <a:r>
              <a:rPr lang="en-US" altLang="zh-CN" sz="1400" smtClean="0"/>
              <a:t>spinnaker</a:t>
            </a:r>
            <a:r>
              <a:rPr lang="zh-CN" altLang="en-US" sz="1400" smtClean="0"/>
              <a:t>一起使用</a:t>
            </a:r>
            <a:endParaRPr lang="en-US" altLang="zh-CN" sz="1400"/>
          </a:p>
        </p:txBody>
      </p:sp>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en-US" altLang="zh-CN"/>
              <a:t>N</a:t>
            </a:r>
            <a:r>
              <a:rPr lang="en-US" altLang="zh-CN" smtClean="0"/>
              <a:t>etflix</a:t>
            </a:r>
            <a:endParaRPr lang="zh-CN" altLang="en-US"/>
          </a:p>
        </p:txBody>
      </p:sp>
      <p:sp>
        <p:nvSpPr>
          <p:cNvPr id="5" name="灯片编号占位符 4"/>
          <p:cNvSpPr>
            <a:spLocks noGrp="1"/>
          </p:cNvSpPr>
          <p:nvPr>
            <p:ph type="sldNum" sz="quarter" idx="4"/>
          </p:nvPr>
        </p:nvSpPr>
        <p:spPr/>
        <p:txBody>
          <a:bodyPr/>
          <a:lstStyle/>
          <a:p>
            <a:r>
              <a:rPr lang="en-US" altLang="zh-CN" smtClean="0"/>
              <a:t>2/16</a:t>
            </a:r>
            <a:endParaRPr lang="en-US" altLang="zh-CN" dirty="0"/>
          </a:p>
        </p:txBody>
      </p:sp>
      <p:pic>
        <p:nvPicPr>
          <p:cNvPr id="7" name="图片 6"/>
          <p:cNvPicPr>
            <a:picLocks noChangeAspect="1"/>
          </p:cNvPicPr>
          <p:nvPr/>
        </p:nvPicPr>
        <p:blipFill>
          <a:blip r:embed="rId3"/>
          <a:stretch>
            <a:fillRect/>
          </a:stretch>
        </p:blipFill>
        <p:spPr>
          <a:xfrm>
            <a:off x="7880816" y="2501616"/>
            <a:ext cx="1058358" cy="870692"/>
          </a:xfrm>
          <a:prstGeom prst="rect">
            <a:avLst/>
          </a:prstGeom>
        </p:spPr>
      </p:pic>
    </p:spTree>
    <p:extLst>
      <p:ext uri="{BB962C8B-B14F-4D97-AF65-F5344CB8AC3E}">
        <p14:creationId xmlns:p14="http://schemas.microsoft.com/office/powerpoint/2010/main" val="408494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阿里</a:t>
            </a:r>
            <a:endParaRPr lang="zh-CN" altLang="en-US"/>
          </a:p>
        </p:txBody>
      </p:sp>
      <p:sp>
        <p:nvSpPr>
          <p:cNvPr id="5" name="灯片编号占位符 4"/>
          <p:cNvSpPr>
            <a:spLocks noGrp="1"/>
          </p:cNvSpPr>
          <p:nvPr>
            <p:ph type="sldNum" sz="quarter" idx="4"/>
          </p:nvPr>
        </p:nvSpPr>
        <p:spPr/>
        <p:txBody>
          <a:bodyPr/>
          <a:lstStyle/>
          <a:p>
            <a:r>
              <a:rPr lang="en-US" smtClean="0"/>
              <a:t>3/16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pic>
        <p:nvPicPr>
          <p:cNvPr id="13" name="图片 12"/>
          <p:cNvPicPr>
            <a:picLocks noChangeAspect="1"/>
          </p:cNvPicPr>
          <p:nvPr/>
        </p:nvPicPr>
        <p:blipFill>
          <a:blip r:embed="rId3"/>
          <a:stretch>
            <a:fillRect/>
          </a:stretch>
        </p:blipFill>
        <p:spPr>
          <a:xfrm>
            <a:off x="705915" y="1515051"/>
            <a:ext cx="4067252" cy="1526616"/>
          </a:xfrm>
          <a:prstGeom prst="rect">
            <a:avLst/>
          </a:prstGeom>
        </p:spPr>
      </p:pic>
      <p:sp>
        <p:nvSpPr>
          <p:cNvPr id="14" name="文本框 13"/>
          <p:cNvSpPr txBox="1"/>
          <p:nvPr/>
        </p:nvSpPr>
        <p:spPr>
          <a:xfrm>
            <a:off x="314554" y="3123588"/>
            <a:ext cx="8917227" cy="1508105"/>
          </a:xfrm>
          <a:prstGeom prst="rect">
            <a:avLst/>
          </a:prstGeom>
          <a:noFill/>
        </p:spPr>
        <p:txBody>
          <a:bodyPr wrap="square" rtlCol="0">
            <a:spAutoFit/>
          </a:bodyPr>
          <a:lstStyle/>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在客户机器部署</a:t>
            </a:r>
            <a:r>
              <a:rPr lang="en-US" altLang="zh-CN" sz="1400">
                <a:latin typeface="微软雅黑" panose="020B0503020204020204" pitchFamily="34" charset="-122"/>
                <a:ea typeface="微软雅黑" panose="020B0503020204020204" pitchFamily="34" charset="-122"/>
              </a:rPr>
              <a:t>OS</a:t>
            </a:r>
            <a:r>
              <a:rPr lang="zh-CN" altLang="en-US" sz="1400">
                <a:latin typeface="微软雅黑" panose="020B0503020204020204" pitchFamily="34" charset="-122"/>
                <a:ea typeface="微软雅黑" panose="020B0503020204020204" pitchFamily="34" charset="-122"/>
              </a:rPr>
              <a:t>层的故障插件，用来模拟硬件层的故障和单机进程外的故障。</a:t>
            </a:r>
          </a:p>
          <a:p>
            <a:pPr marL="285750" indent="-285750">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对于应用进程内的故障，提供插拔式的故障插件，也可以用户</a:t>
            </a:r>
            <a:r>
              <a:rPr lang="zh-CN" altLang="en-US" sz="1400" smtClean="0">
                <a:latin typeface="微软雅黑" panose="020B0503020204020204" pitchFamily="34" charset="-122"/>
                <a:ea typeface="微软雅黑" panose="020B0503020204020204" pitchFamily="34" charset="-122"/>
              </a:rPr>
              <a:t>按照</a:t>
            </a:r>
            <a:r>
              <a:rPr lang="zh-CN" altLang="en-US" sz="1400">
                <a:latin typeface="微软雅黑" panose="020B0503020204020204" pitchFamily="34" charset="-122"/>
                <a:ea typeface="微软雅黑" panose="020B0503020204020204" pitchFamily="34" charset="-122"/>
              </a:rPr>
              <a:t>已有</a:t>
            </a:r>
            <a:r>
              <a:rPr lang="zh-CN" altLang="en-US" sz="1400" smtClean="0">
                <a:latin typeface="微软雅黑" panose="020B0503020204020204" pitchFamily="34" charset="-122"/>
                <a:ea typeface="微软雅黑" panose="020B0503020204020204" pitchFamily="34" charset="-122"/>
              </a:rPr>
              <a:t>故障</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做自己的实现。</a:t>
            </a:r>
          </a:p>
          <a:p>
            <a:pPr marL="285750" indent="-285750">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对于分布式故障，则通过服务端按照</a:t>
            </a:r>
            <a:r>
              <a:rPr lang="en-US" altLang="zh-CN" sz="1400">
                <a:latin typeface="微软雅黑" panose="020B0503020204020204" pitchFamily="34" charset="-122"/>
                <a:ea typeface="微软雅黑" panose="020B0503020204020204" pitchFamily="34" charset="-122"/>
              </a:rPr>
              <a:t>IP</a:t>
            </a:r>
            <a:r>
              <a:rPr lang="zh-CN" altLang="en-US" sz="1400">
                <a:latin typeface="微软雅黑" panose="020B0503020204020204" pitchFamily="34" charset="-122"/>
                <a:ea typeface="微软雅黑" panose="020B0503020204020204" pitchFamily="34" charset="-122"/>
              </a:rPr>
              <a:t>来控制故障的范围。</a:t>
            </a:r>
          </a:p>
          <a:p>
            <a:pPr marL="285750" indent="-285750">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对于一些因为各种原因无法触及的应用，比如数据库</a:t>
            </a:r>
            <a:r>
              <a:rPr lang="zh-CN" altLang="en-US" sz="1400" smtClean="0">
                <a:latin typeface="微软雅黑" panose="020B0503020204020204" pitchFamily="34" charset="-122"/>
                <a:ea typeface="微软雅黑" panose="020B0503020204020204" pitchFamily="34" charset="-122"/>
              </a:rPr>
              <a:t>。提供</a:t>
            </a:r>
            <a:r>
              <a:rPr lang="zh-CN" altLang="en-US" sz="1400">
                <a:latin typeface="微软雅黑" panose="020B0503020204020204" pitchFamily="34" charset="-122"/>
                <a:ea typeface="微软雅黑" panose="020B0503020204020204" pitchFamily="34" charset="-122"/>
              </a:rPr>
              <a:t>了一个故障三方实现的标准，供故障服务接入。</a:t>
            </a:r>
          </a:p>
          <a:p>
            <a:endParaRPr lang="zh-CN" altLang="en-US"/>
          </a:p>
        </p:txBody>
      </p:sp>
      <p:sp>
        <p:nvSpPr>
          <p:cNvPr id="15" name="文本框 14"/>
          <p:cNvSpPr txBox="1"/>
          <p:nvPr/>
        </p:nvSpPr>
        <p:spPr>
          <a:xfrm>
            <a:off x="354582" y="853285"/>
            <a:ext cx="8569962" cy="307777"/>
          </a:xfrm>
          <a:prstGeom prst="rect">
            <a:avLst/>
          </a:prstGeom>
          <a:noFill/>
        </p:spPr>
        <p:txBody>
          <a:bodyPr wrap="square" rtlCol="0">
            <a:spAutoFit/>
          </a:bodyPr>
          <a:lstStyle/>
          <a:p>
            <a:r>
              <a:rPr lang="zh-CN" altLang="en-US" sz="1400" smtClean="0">
                <a:latin typeface="微软雅黑" panose="020B0503020204020204" pitchFamily="34" charset="-122"/>
                <a:ea typeface="微软雅黑" panose="020B0503020204020204" pitchFamily="34" charset="-122"/>
              </a:rPr>
              <a:t>内部成立代号为</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大圣归来</a:t>
            </a:r>
            <a:r>
              <a:rPr lang="en-US" altLang="zh-CN" sz="1400" smtClean="0">
                <a:latin typeface="微软雅黑" panose="020B0503020204020204" pitchFamily="34" charset="-122"/>
                <a:ea typeface="微软雅黑" panose="020B0503020204020204" pitchFamily="34" charset="-122"/>
              </a:rPr>
              <a:t>”</a:t>
            </a:r>
            <a:r>
              <a:rPr lang="zh-CN" altLang="en-US" sz="1400" smtClean="0">
                <a:latin typeface="微软雅黑" panose="020B0503020204020204" pitchFamily="34" charset="-122"/>
                <a:ea typeface="微软雅黑" panose="020B0503020204020204" pitchFamily="34" charset="-122"/>
              </a:rPr>
              <a:t>的故障演练项目， 开发了产品</a:t>
            </a:r>
            <a:r>
              <a:rPr lang="en-US" altLang="zh-CN" sz="1400" smtClean="0">
                <a:latin typeface="微软雅黑" panose="020B0503020204020204" pitchFamily="34" charset="-122"/>
                <a:ea typeface="微软雅黑" panose="020B0503020204020204" pitchFamily="34" charset="-122"/>
              </a:rPr>
              <a:t>MonkeyKing,2019</a:t>
            </a:r>
            <a:r>
              <a:rPr lang="zh-CN" altLang="en-US" sz="1400" smtClean="0">
                <a:latin typeface="微软雅黑" panose="020B0503020204020204" pitchFamily="34" charset="-122"/>
                <a:ea typeface="微软雅黑" panose="020B0503020204020204" pitchFamily="34" charset="-122"/>
              </a:rPr>
              <a:t>年已进化为</a:t>
            </a:r>
            <a:r>
              <a:rPr lang="en-US" altLang="zh-CN" sz="1400" smtClean="0">
                <a:latin typeface="微软雅黑" panose="020B0503020204020204" pitchFamily="34" charset="-122"/>
                <a:ea typeface="微软雅黑" panose="020B0503020204020204" pitchFamily="34" charset="-122"/>
              </a:rPr>
              <a:t>chaosblade</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939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en-US" altLang="zh-CN" smtClean="0"/>
              <a:t>AZURE</a:t>
            </a:r>
            <a:endParaRPr lang="zh-CN" altLang="en-US"/>
          </a:p>
        </p:txBody>
      </p:sp>
      <p:sp>
        <p:nvSpPr>
          <p:cNvPr id="5" name="灯片编号占位符 4"/>
          <p:cNvSpPr>
            <a:spLocks noGrp="1"/>
          </p:cNvSpPr>
          <p:nvPr>
            <p:ph type="sldNum" sz="quarter" idx="4"/>
          </p:nvPr>
        </p:nvSpPr>
        <p:spPr/>
        <p:txBody>
          <a:bodyPr/>
          <a:lstStyle/>
          <a:p>
            <a:r>
              <a:rPr lang="en-US" smtClean="0"/>
              <a:t>4/16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sp>
        <p:nvSpPr>
          <p:cNvPr id="15" name="文本框 14"/>
          <p:cNvSpPr txBox="1"/>
          <p:nvPr/>
        </p:nvSpPr>
        <p:spPr>
          <a:xfrm>
            <a:off x="354582" y="853285"/>
            <a:ext cx="8563256" cy="3754874"/>
          </a:xfrm>
          <a:prstGeom prst="rect">
            <a:avLst/>
          </a:prstGeom>
          <a:noFill/>
        </p:spPr>
        <p:txBody>
          <a:bodyPr wrap="square" rtlCol="0">
            <a:spAutoFit/>
          </a:bodyPr>
          <a:lstStyle/>
          <a:p>
            <a:r>
              <a:rPr lang="zh-CN" altLang="en-US" sz="1400" smtClean="0">
                <a:latin typeface="微软雅黑" panose="020B0503020204020204" pitchFamily="34" charset="-122"/>
                <a:ea typeface="微软雅黑" panose="020B0503020204020204" pitchFamily="34" charset="-122"/>
              </a:rPr>
              <a:t>受</a:t>
            </a:r>
            <a:r>
              <a:rPr lang="zh-CN" altLang="en-US" sz="1400">
                <a:latin typeface="微软雅黑" panose="020B0503020204020204" pitchFamily="34" charset="-122"/>
                <a:ea typeface="微软雅黑" panose="020B0503020204020204" pitchFamily="34" charset="-122"/>
              </a:rPr>
              <a:t>混沌猴的启发，</a:t>
            </a:r>
            <a:r>
              <a:rPr lang="en-US" altLang="zh-CN" sz="1400">
                <a:latin typeface="微软雅黑" panose="020B0503020204020204" pitchFamily="34" charset="-122"/>
                <a:ea typeface="微软雅黑" panose="020B0503020204020204" pitchFamily="34" charset="-122"/>
              </a:rPr>
              <a:t>Azure</a:t>
            </a:r>
            <a:r>
              <a:rPr lang="zh-CN" altLang="en-US" sz="1400">
                <a:latin typeface="微软雅黑" panose="020B0503020204020204" pitchFamily="34" charset="-122"/>
                <a:ea typeface="微软雅黑" panose="020B0503020204020204" pitchFamily="34" charset="-122"/>
              </a:rPr>
              <a:t>搜索团队开发了一种名为</a:t>
            </a:r>
            <a:r>
              <a:rPr lang="en-US" altLang="zh-CN" sz="1400">
                <a:latin typeface="微软雅黑" panose="020B0503020204020204" pitchFamily="34" charset="-122"/>
                <a:ea typeface="微软雅黑" panose="020B0503020204020204" pitchFamily="34" charset="-122"/>
              </a:rPr>
              <a:t>Search Chaos Monkey</a:t>
            </a:r>
            <a:r>
              <a:rPr lang="zh-CN" altLang="en-US" sz="1400">
                <a:latin typeface="微软雅黑" panose="020B0503020204020204" pitchFamily="34" charset="-122"/>
                <a:ea typeface="微软雅黑" panose="020B0503020204020204" pitchFamily="34" charset="-122"/>
              </a:rPr>
              <a:t>的替代</a:t>
            </a:r>
            <a:r>
              <a:rPr lang="zh-CN" altLang="en-US" sz="1400" smtClean="0">
                <a:latin typeface="微软雅黑" panose="020B0503020204020204" pitchFamily="34" charset="-122"/>
                <a:ea typeface="微软雅黑" panose="020B0503020204020204" pitchFamily="34" charset="-122"/>
              </a:rPr>
              <a:t>工具。</a:t>
            </a:r>
            <a:endParaRPr lang="en-US" altLang="zh-CN" sz="1400" smtClean="0">
              <a:latin typeface="微软雅黑" panose="020B0503020204020204" pitchFamily="34" charset="-122"/>
              <a:ea typeface="微软雅黑" panose="020B0503020204020204" pitchFamily="34" charset="-122"/>
            </a:endParaRPr>
          </a:p>
          <a:p>
            <a:r>
              <a:rPr lang="zh-CN" altLang="en-US" sz="1400" smtClean="0">
                <a:latin typeface="微软雅黑" panose="020B0503020204020204" pitchFamily="34" charset="-122"/>
                <a:ea typeface="微软雅黑" panose="020B0503020204020204" pitchFamily="34" charset="-122"/>
              </a:rPr>
              <a:t>该工具最初</a:t>
            </a:r>
            <a:r>
              <a:rPr lang="zh-CN" altLang="en-US" sz="1400">
                <a:latin typeface="微软雅黑" panose="020B0503020204020204" pitchFamily="34" charset="-122"/>
                <a:ea typeface="微软雅黑" panose="020B0503020204020204" pitchFamily="34" charset="-122"/>
              </a:rPr>
              <a:t>用于</a:t>
            </a:r>
            <a:r>
              <a:rPr lang="zh-CN" altLang="en-US" sz="1400" smtClean="0">
                <a:latin typeface="微软雅黑" panose="020B0503020204020204" pitchFamily="34" charset="-122"/>
                <a:ea typeface="微软雅黑" panose="020B0503020204020204" pitchFamily="34" charset="-122"/>
              </a:rPr>
              <a:t>攻击测试环境，该环境包含</a:t>
            </a:r>
            <a:r>
              <a:rPr lang="zh-CN" altLang="en-US" sz="1400">
                <a:latin typeface="微软雅黑" panose="020B0503020204020204" pitchFamily="34" charset="-122"/>
                <a:ea typeface="微软雅黑" panose="020B0503020204020204" pitchFamily="34" charset="-122"/>
              </a:rPr>
              <a:t>随机且不断变化</a:t>
            </a:r>
            <a:r>
              <a:rPr lang="zh-CN" altLang="en-US" sz="1400" smtClean="0">
                <a:latin typeface="微软雅黑" panose="020B0503020204020204" pitchFamily="34" charset="-122"/>
                <a:ea typeface="微软雅黑" panose="020B0503020204020204" pitchFamily="34" charset="-122"/>
              </a:rPr>
              <a:t>的搜索服务。这种在测试</a:t>
            </a:r>
            <a:endParaRPr lang="en-US" altLang="zh-CN" sz="1400" smtClean="0">
              <a:latin typeface="微软雅黑" panose="020B0503020204020204" pitchFamily="34" charset="-122"/>
              <a:ea typeface="微软雅黑" panose="020B0503020204020204" pitchFamily="34" charset="-122"/>
            </a:endParaRPr>
          </a:p>
          <a:p>
            <a:r>
              <a:rPr lang="zh-CN" altLang="en-US" sz="1400" smtClean="0">
                <a:latin typeface="微软雅黑" panose="020B0503020204020204" pitchFamily="34" charset="-122"/>
                <a:ea typeface="微软雅黑" panose="020B0503020204020204" pitchFamily="34" charset="-122"/>
              </a:rPr>
              <a:t>环境的实验让团队可以提前发现系统</a:t>
            </a:r>
            <a:r>
              <a:rPr lang="en-US" altLang="zh-CN" sz="1400" smtClean="0">
                <a:latin typeface="微软雅黑" panose="020B0503020204020204" pitchFamily="34" charset="-122"/>
                <a:ea typeface="微软雅黑" panose="020B0503020204020204" pitchFamily="34" charset="-122"/>
              </a:rPr>
              <a:t>bug.</a:t>
            </a:r>
          </a:p>
          <a:p>
            <a:endParaRPr lang="en-US" altLang="zh-CN" sz="1400" smtClean="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endParaRPr lang="en-US" altLang="zh-CN" sz="1400" smtClean="0">
              <a:latin typeface="微软雅黑" panose="020B0503020204020204" pitchFamily="34" charset="-122"/>
              <a:ea typeface="微软雅黑" panose="020B0503020204020204" pitchFamily="34" charset="-122"/>
            </a:endParaRPr>
          </a:p>
          <a:p>
            <a:r>
              <a:rPr lang="zh-CN" altLang="en-US" sz="1400" smtClean="0">
                <a:latin typeface="微软雅黑" panose="020B0503020204020204" pitchFamily="34" charset="-122"/>
                <a:ea typeface="微软雅黑" panose="020B0503020204020204" pitchFamily="34" charset="-122"/>
              </a:rPr>
              <a:t>当该工具用于生产环境的时候，可以通过改变</a:t>
            </a:r>
            <a:r>
              <a:rPr lang="en-US" altLang="zh-CN" sz="1400" smtClean="0">
                <a:latin typeface="微软雅黑" panose="020B0503020204020204" pitchFamily="34" charset="-122"/>
                <a:ea typeface="微软雅黑" panose="020B0503020204020204" pitchFamily="34" charset="-122"/>
              </a:rPr>
              <a:t>chaos level</a:t>
            </a:r>
            <a:r>
              <a:rPr lang="zh-CN" altLang="en-US" sz="1400" smtClean="0">
                <a:latin typeface="微软雅黑" panose="020B0503020204020204" pitchFamily="34" charset="-122"/>
                <a:ea typeface="微软雅黑" panose="020B0503020204020204" pitchFamily="34" charset="-122"/>
              </a:rPr>
              <a:t>来控制混沌级别，有以下四种级别</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rPr>
              <a:t>Low chaos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refers to failures that our system can recover from gracefully with minimal or no interruption to service availability</a:t>
            </a:r>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marL="285750" indent="-285750">
              <a:buFont typeface="Wingdings" panose="05000000000000000000" pitchFamily="2" charset="2"/>
              <a:buChar char="Ø"/>
            </a:pPr>
            <a:r>
              <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rPr>
              <a:t>Medium chaos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failures can also be recovered from gracefully, but may result in degraded service performance or availability, raising low priority alerts to engineers on </a:t>
            </a:r>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call</a:t>
            </a:r>
          </a:p>
          <a:p>
            <a:pPr marL="285750" indent="-285750">
              <a:buFont typeface="Wingdings" panose="05000000000000000000" pitchFamily="2" charset="2"/>
              <a:buChar char="Ø"/>
            </a:pPr>
            <a:r>
              <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rPr>
              <a:t>High chaos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failures are more catastrophic and will interrupt service availability.  These will cause high priority alerts to be sent to on-call engineers and often require manual intervention to fix</a:t>
            </a:r>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marL="285750" indent="-285750">
              <a:buFont typeface="Wingdings" panose="05000000000000000000" pitchFamily="2" charset="2"/>
              <a:buChar char="Ø"/>
            </a:pPr>
            <a:r>
              <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rPr>
              <a:t>Extreme chaos</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operations are failures that cause ungraceful degradation of the service, result in data loss, or that simply fail silently without raising alerts</a:t>
            </a:r>
            <a:endPar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277864" y="910234"/>
            <a:ext cx="1513431" cy="917270"/>
          </a:xfrm>
          <a:prstGeom prst="rect">
            <a:avLst/>
          </a:prstGeom>
        </p:spPr>
      </p:pic>
    </p:spTree>
    <p:extLst>
      <p:ext uri="{BB962C8B-B14F-4D97-AF65-F5344CB8AC3E}">
        <p14:creationId xmlns:p14="http://schemas.microsoft.com/office/powerpoint/2010/main" val="353849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en-US" altLang="zh-CN" smtClean="0"/>
              <a:t>LinkedIn</a:t>
            </a:r>
            <a:endParaRPr lang="zh-CN" altLang="en-US"/>
          </a:p>
        </p:txBody>
      </p:sp>
      <p:sp>
        <p:nvSpPr>
          <p:cNvPr id="5" name="灯片编号占位符 4"/>
          <p:cNvSpPr>
            <a:spLocks noGrp="1"/>
          </p:cNvSpPr>
          <p:nvPr>
            <p:ph type="sldNum" sz="quarter" idx="4"/>
          </p:nvPr>
        </p:nvSpPr>
        <p:spPr/>
        <p:txBody>
          <a:bodyPr/>
          <a:lstStyle/>
          <a:p>
            <a:r>
              <a:rPr lang="en-US" smtClean="0"/>
              <a:t>4/16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sp>
        <p:nvSpPr>
          <p:cNvPr id="15" name="文本框 14"/>
          <p:cNvSpPr txBox="1"/>
          <p:nvPr/>
        </p:nvSpPr>
        <p:spPr>
          <a:xfrm>
            <a:off x="321053" y="729229"/>
            <a:ext cx="8563256" cy="4185761"/>
          </a:xfrm>
          <a:prstGeom prst="rect">
            <a:avLst/>
          </a:prstGeom>
          <a:noFill/>
        </p:spPr>
        <p:txBody>
          <a:bodyPr wrap="square" rtlCol="0">
            <a:spAutoFit/>
          </a:bodyPr>
          <a:lstStyle/>
          <a:p>
            <a:r>
              <a:rPr lang="en-US" altLang="zh-CN" sz="1400" b="1" smtClean="0"/>
              <a:t>1</a:t>
            </a:r>
            <a:r>
              <a:rPr lang="zh-CN" altLang="en-US" sz="1400" b="1" smtClean="0"/>
              <a:t>、</a:t>
            </a:r>
            <a:r>
              <a:rPr lang="en-US" altLang="zh-CN" sz="1400" b="1" smtClean="0"/>
              <a:t>Application failure</a:t>
            </a:r>
            <a:r>
              <a:rPr lang="en-US" altLang="zh-CN" sz="1400" b="1"/>
              <a:t>(LinkedOut</a:t>
            </a:r>
            <a:r>
              <a:rPr lang="en-US" altLang="zh-CN" sz="1400" b="1" smtClean="0"/>
              <a:t>): API</a:t>
            </a:r>
            <a:r>
              <a:rPr lang="zh-CN" altLang="en-US" sz="1400" b="1" smtClean="0"/>
              <a:t>级别，精准定位目标用户</a:t>
            </a:r>
            <a:endParaRPr lang="en-US" altLang="zh-CN" sz="1400" b="1" smtClean="0"/>
          </a:p>
          <a:p>
            <a:r>
              <a:rPr lang="en-US" altLang="zh-CN" sz="1400"/>
              <a:t>LinkedOut is a framework and tooling to test how user experience will </a:t>
            </a:r>
            <a:endParaRPr lang="en-US" altLang="zh-CN" sz="1400" smtClean="0"/>
          </a:p>
          <a:p>
            <a:r>
              <a:rPr lang="en-US" altLang="zh-CN" sz="1400" smtClean="0"/>
              <a:t>degrade </a:t>
            </a:r>
            <a:r>
              <a:rPr lang="en-US" altLang="zh-CN" sz="1400"/>
              <a:t>in different failure scenarios associated with downstream calls. </a:t>
            </a:r>
            <a:endParaRPr lang="en-US" altLang="zh-CN" sz="1400" smtClean="0"/>
          </a:p>
          <a:p>
            <a:r>
              <a:rPr lang="en-US" altLang="zh-CN" sz="1400" smtClean="0"/>
              <a:t>It </a:t>
            </a:r>
            <a:r>
              <a:rPr lang="en-US" altLang="zh-CN" sz="1400"/>
              <a:t>provides a seamless way to simulate failures across our </a:t>
            </a:r>
            <a:r>
              <a:rPr lang="en-US" altLang="zh-CN" sz="1400" smtClean="0"/>
              <a:t>application</a:t>
            </a:r>
          </a:p>
          <a:p>
            <a:r>
              <a:rPr lang="en-US" altLang="zh-CN" sz="1400" smtClean="0"/>
              <a:t> </a:t>
            </a:r>
            <a:r>
              <a:rPr lang="en-US" altLang="zh-CN" sz="1400"/>
              <a:t>stack with minimal </a:t>
            </a:r>
            <a:r>
              <a:rPr lang="en-US" altLang="zh-CN" sz="1400" smtClean="0"/>
              <a:t>effort.</a:t>
            </a:r>
          </a:p>
          <a:p>
            <a:r>
              <a:rPr lang="en-US" altLang="zh-CN" sz="1400"/>
              <a:t>When creating a failure injection tool, we wanted to make it as </a:t>
            </a:r>
            <a:r>
              <a:rPr lang="en-US" altLang="zh-CN" sz="1400" smtClean="0"/>
              <a:t>granular</a:t>
            </a:r>
          </a:p>
          <a:p>
            <a:r>
              <a:rPr lang="en-US" altLang="zh-CN" sz="1400" smtClean="0"/>
              <a:t> </a:t>
            </a:r>
            <a:r>
              <a:rPr lang="en-US" altLang="zh-CN" sz="1400"/>
              <a:t>as possible in order to minimize the blast radius of failure testing. </a:t>
            </a:r>
            <a:r>
              <a:rPr lang="en-US" altLang="zh-CN" sz="1400" smtClean="0"/>
              <a:t>We</a:t>
            </a:r>
          </a:p>
          <a:p>
            <a:r>
              <a:rPr lang="en-US" altLang="zh-CN" sz="1400" smtClean="0"/>
              <a:t> </a:t>
            </a:r>
            <a:r>
              <a:rPr lang="en-US" altLang="zh-CN" sz="1400"/>
              <a:t>leveraged the </a:t>
            </a:r>
            <a:r>
              <a:rPr lang="en-US" altLang="zh-CN" sz="1400">
                <a:hlinkClick r:id="rId3"/>
              </a:rPr>
              <a:t>LiX A/B testing and experimentation framework</a:t>
            </a:r>
            <a:r>
              <a:rPr lang="en-US" altLang="zh-CN" sz="1400"/>
              <a:t>, which </a:t>
            </a:r>
            <a:r>
              <a:rPr lang="en-US" altLang="zh-CN" sz="1400" smtClean="0"/>
              <a:t>is</a:t>
            </a:r>
          </a:p>
          <a:p>
            <a:r>
              <a:rPr lang="en-US" altLang="zh-CN" sz="1400" smtClean="0"/>
              <a:t> </a:t>
            </a:r>
            <a:r>
              <a:rPr lang="en-US" altLang="zh-CN" sz="1400"/>
              <a:t>the most prevalent and efficient treatment targeting system already </a:t>
            </a:r>
            <a:endParaRPr lang="en-US" altLang="zh-CN" sz="1400" smtClean="0"/>
          </a:p>
          <a:p>
            <a:r>
              <a:rPr lang="en-US" altLang="zh-CN" sz="1400" smtClean="0"/>
              <a:t>in </a:t>
            </a:r>
            <a:r>
              <a:rPr lang="en-US" altLang="zh-CN" sz="1400"/>
              <a:t>use at LinkedIn, to give us this control over where and for whom failure will occur. </a:t>
            </a:r>
            <a:endParaRPr lang="en-US" altLang="zh-CN" sz="1400" b="1" smtClean="0">
              <a:latin typeface="微软雅黑" panose="020B0503020204020204" pitchFamily="34" charset="-122"/>
              <a:ea typeface="微软雅黑" panose="020B0503020204020204" pitchFamily="34" charset="-122"/>
            </a:endParaRPr>
          </a:p>
          <a:p>
            <a:endParaRPr lang="en-US" altLang="zh-CN" sz="1400" b="1">
              <a:latin typeface="微软雅黑" panose="020B0503020204020204" pitchFamily="34" charset="-122"/>
              <a:ea typeface="微软雅黑" panose="020B0503020204020204" pitchFamily="34" charset="-122"/>
            </a:endParaRPr>
          </a:p>
          <a:p>
            <a:r>
              <a:rPr lang="en-US" altLang="zh-CN" sz="1400" b="1" smtClean="0"/>
              <a:t>2</a:t>
            </a:r>
            <a:r>
              <a:rPr lang="zh-CN" altLang="en-US" sz="1400" b="1" smtClean="0"/>
              <a:t>、</a:t>
            </a:r>
            <a:r>
              <a:rPr lang="en-US" altLang="zh-CN" sz="1400" b="1" smtClean="0"/>
              <a:t>Infrastructure </a:t>
            </a:r>
            <a:r>
              <a:rPr lang="en-US" altLang="zh-CN" sz="1400" b="1"/>
              <a:t>failure induction (FireDrill</a:t>
            </a:r>
            <a:r>
              <a:rPr lang="en-US" altLang="zh-CN" sz="1400" b="1" smtClean="0"/>
              <a:t>):</a:t>
            </a:r>
            <a:endParaRPr lang="en-US" altLang="zh-CN" sz="140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a:t>Host half failure:</a:t>
            </a:r>
            <a:r>
              <a:rPr lang="en-US" altLang="zh-CN" sz="1400"/>
              <a:t> DNS pollution, time out of sync, disk write failure, high network latency</a:t>
            </a:r>
          </a:p>
          <a:p>
            <a:pPr marL="285750" indent="-285750">
              <a:buFont typeface="Arial" panose="020B0604020202020204" pitchFamily="34" charset="0"/>
              <a:buChar char="•"/>
            </a:pPr>
            <a:r>
              <a:rPr lang="en-US" altLang="zh-CN" sz="1400" b="1"/>
              <a:t>Host offline:</a:t>
            </a:r>
            <a:r>
              <a:rPr lang="en-US" altLang="zh-CN" sz="1400"/>
              <a:t> host power failure, network disconnected</a:t>
            </a:r>
          </a:p>
          <a:p>
            <a:pPr marL="285750" indent="-285750">
              <a:buFont typeface="Arial" panose="020B0604020202020204" pitchFamily="34" charset="0"/>
              <a:buChar char="•"/>
            </a:pPr>
            <a:r>
              <a:rPr lang="en-US" altLang="zh-CN" sz="1400" b="1"/>
              <a:t>Rack fail:</a:t>
            </a:r>
            <a:r>
              <a:rPr lang="en-US" altLang="zh-CN" sz="1400"/>
              <a:t> whole rack offline</a:t>
            </a:r>
          </a:p>
          <a:p>
            <a:pPr marL="285750" indent="-285750">
              <a:buFont typeface="Arial" panose="020B0604020202020204" pitchFamily="34" charset="0"/>
              <a:buChar char="•"/>
            </a:pPr>
            <a:r>
              <a:rPr lang="en-US" altLang="zh-CN" sz="1400" b="1"/>
              <a:t>Data center failure:</a:t>
            </a:r>
            <a:r>
              <a:rPr lang="en-US" altLang="zh-CN" sz="1400"/>
              <a:t> data center lost data </a:t>
            </a:r>
            <a:r>
              <a:rPr lang="en-US" altLang="zh-CN" sz="1400" smtClean="0"/>
              <a:t>link</a:t>
            </a:r>
          </a:p>
          <a:p>
            <a:pPr marL="285750" indent="-285750">
              <a:buFont typeface="Arial" panose="020B0604020202020204" pitchFamily="34" charset="0"/>
              <a:buChar char="•"/>
            </a:pPr>
            <a:endParaRPr lang="en-US" altLang="zh-CN" sz="1400"/>
          </a:p>
          <a:p>
            <a:r>
              <a:rPr lang="zh-CN" altLang="en-US" sz="1400" smtClean="0"/>
              <a:t>详见</a:t>
            </a:r>
            <a:r>
              <a:rPr lang="en-US" altLang="zh-CN" sz="1050">
                <a:latin typeface="微软雅黑" panose="020B0503020204020204" pitchFamily="34" charset="-122"/>
                <a:ea typeface="微软雅黑" panose="020B0503020204020204" pitchFamily="34" charset="-122"/>
              </a:rPr>
              <a:t>https://engineering.linkedin.com/blog/2017/11/resilience-engineering-at-linkedin-with-project-waterbear</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p>
        </p:txBody>
      </p:sp>
      <p:pic>
        <p:nvPicPr>
          <p:cNvPr id="6" name="图片 5"/>
          <p:cNvPicPr>
            <a:picLocks noChangeAspect="1"/>
          </p:cNvPicPr>
          <p:nvPr/>
        </p:nvPicPr>
        <p:blipFill>
          <a:blip r:embed="rId4"/>
          <a:stretch>
            <a:fillRect/>
          </a:stretch>
        </p:blipFill>
        <p:spPr>
          <a:xfrm>
            <a:off x="5640773" y="680448"/>
            <a:ext cx="3591007" cy="2259773"/>
          </a:xfrm>
          <a:prstGeom prst="rect">
            <a:avLst/>
          </a:prstGeom>
        </p:spPr>
      </p:pic>
    </p:spTree>
    <p:extLst>
      <p:ext uri="{BB962C8B-B14F-4D97-AF65-F5344CB8AC3E}">
        <p14:creationId xmlns:p14="http://schemas.microsoft.com/office/powerpoint/2010/main" val="95593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zh-CN" altLang="en-US" smtClean="0"/>
              <a:t>其他</a:t>
            </a:r>
            <a:endParaRPr lang="zh-CN" altLang="en-US"/>
          </a:p>
        </p:txBody>
      </p:sp>
      <p:sp>
        <p:nvSpPr>
          <p:cNvPr id="5" name="灯片编号占位符 4"/>
          <p:cNvSpPr>
            <a:spLocks noGrp="1"/>
          </p:cNvSpPr>
          <p:nvPr>
            <p:ph type="sldNum" sz="quarter" idx="4"/>
          </p:nvPr>
        </p:nvSpPr>
        <p:spPr/>
        <p:txBody>
          <a:bodyPr/>
          <a:lstStyle/>
          <a:p>
            <a:r>
              <a:rPr lang="en-US" smtClean="0"/>
              <a:t>5/16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sp>
        <p:nvSpPr>
          <p:cNvPr id="15" name="文本框 14"/>
          <p:cNvSpPr txBox="1"/>
          <p:nvPr/>
        </p:nvSpPr>
        <p:spPr>
          <a:xfrm>
            <a:off x="211015" y="776980"/>
            <a:ext cx="8813242" cy="3785652"/>
          </a:xfrm>
          <a:prstGeom prst="rect">
            <a:avLst/>
          </a:prstGeom>
          <a:noFill/>
        </p:spPr>
        <p:txBody>
          <a:bodyPr wrap="square" rtlCol="0">
            <a:spAutoFit/>
          </a:bodyPr>
          <a:lstStyle/>
          <a:p>
            <a:r>
              <a:rPr lang="en-US" altLang="zh-CN" sz="1400" b="1" smtClean="0">
                <a:latin typeface="微软雅黑" panose="020B0503020204020204" pitchFamily="34" charset="-122"/>
                <a:ea typeface="微软雅黑" panose="020B0503020204020204" pitchFamily="34" charset="-122"/>
              </a:rPr>
              <a:t>Google: </a:t>
            </a:r>
          </a:p>
          <a:p>
            <a:r>
              <a:rPr lang="zh-CN" altLang="en-US" sz="1400" smtClean="0">
                <a:latin typeface="微软雅黑" panose="020B0503020204020204" pitchFamily="34" charset="-122"/>
                <a:ea typeface="微软雅黑" panose="020B0503020204020204" pitchFamily="34" charset="-122"/>
              </a:rPr>
              <a:t>  受</a:t>
            </a:r>
            <a:r>
              <a:rPr lang="zh-CN" altLang="en-US" sz="1400">
                <a:latin typeface="微软雅黑" panose="020B0503020204020204" pitchFamily="34" charset="-122"/>
                <a:ea typeface="微软雅黑" panose="020B0503020204020204" pitchFamily="34" charset="-122"/>
              </a:rPr>
              <a:t>混沌猴的启发</a:t>
            </a:r>
            <a:r>
              <a:rPr lang="zh-CN" altLang="en-US" sz="1400" smtClean="0">
                <a:latin typeface="微软雅黑" panose="020B0503020204020204" pitchFamily="34" charset="-122"/>
                <a:ea typeface="微软雅黑" panose="020B0503020204020204" pitchFamily="34" charset="-122"/>
              </a:rPr>
              <a:t>，</a:t>
            </a:r>
            <a:r>
              <a:rPr lang="en-US" altLang="zh-CN" sz="1400" smtClean="0">
                <a:latin typeface="微软雅黑" panose="020B0503020204020204" pitchFamily="34" charset="-122"/>
                <a:ea typeface="微软雅黑" panose="020B0503020204020204" pitchFamily="34" charset="-122"/>
              </a:rPr>
              <a:t>Google</a:t>
            </a:r>
            <a:r>
              <a:rPr lang="zh-CN" altLang="en-US" sz="1400" smtClean="0">
                <a:latin typeface="微软雅黑" panose="020B0503020204020204" pitchFamily="34" charset="-122"/>
                <a:ea typeface="微软雅黑" panose="020B0503020204020204" pitchFamily="34" charset="-122"/>
              </a:rPr>
              <a:t>用</a:t>
            </a:r>
            <a:r>
              <a:rPr lang="en-US" altLang="zh-CN" sz="1400" smtClean="0">
                <a:latin typeface="微软雅黑" panose="020B0503020204020204" pitchFamily="34" charset="-122"/>
                <a:ea typeface="微软雅黑" panose="020B0503020204020204" pitchFamily="34" charset="-122"/>
              </a:rPr>
              <a:t>F#</a:t>
            </a:r>
            <a:r>
              <a:rPr lang="zh-CN" altLang="en-US" sz="1400" smtClean="0">
                <a:latin typeface="微软雅黑" panose="020B0503020204020204" pitchFamily="34" charset="-122"/>
                <a:ea typeface="微软雅黑" panose="020B0503020204020204" pitchFamily="34" charset="-122"/>
              </a:rPr>
              <a:t>开发了轻量级的客户端应用</a:t>
            </a:r>
            <a:r>
              <a:rPr lang="en-US" altLang="zh-CN" sz="1400" b="1"/>
              <a:t>Google Cloud Chaos </a:t>
            </a:r>
            <a:r>
              <a:rPr lang="en-US" altLang="zh-CN" sz="1400" b="1" smtClean="0"/>
              <a:t>Monkey</a:t>
            </a:r>
            <a:r>
              <a:rPr lang="zh-CN" altLang="en-US" sz="1400" smtClean="0">
                <a:latin typeface="微软雅黑" panose="020B0503020204020204" pitchFamily="34" charset="-122"/>
                <a:ea typeface="微软雅黑" panose="020B0503020204020204" pitchFamily="34" charset="-122"/>
              </a:rPr>
              <a:t>，该工具调用谷歌云的</a:t>
            </a:r>
            <a:r>
              <a:rPr lang="en-US" altLang="zh-CN" sz="1400" smtClean="0">
                <a:latin typeface="微软雅黑" panose="020B0503020204020204" pitchFamily="34" charset="-122"/>
                <a:ea typeface="微软雅黑" panose="020B0503020204020204" pitchFamily="34" charset="-122"/>
              </a:rPr>
              <a:t>REST API</a:t>
            </a:r>
            <a:r>
              <a:rPr lang="zh-CN" altLang="en-US" sz="1400" smtClean="0">
                <a:latin typeface="微软雅黑" panose="020B0503020204020204" pitchFamily="34" charset="-122"/>
                <a:ea typeface="微软雅黑" panose="020B0503020204020204" pitchFamily="34" charset="-122"/>
              </a:rPr>
              <a:t>来触发故障</a:t>
            </a:r>
            <a:endParaRPr lang="en-US" altLang="zh-CN" sz="1400" smtClean="0">
              <a:latin typeface="微软雅黑" panose="020B0503020204020204" pitchFamily="34" charset="-122"/>
              <a:ea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rPr>
              <a:t>IBM:</a:t>
            </a:r>
            <a:endParaRPr lang="en-US" altLang="zh-CN" sz="1600">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400">
                <a:latin typeface="微软雅黑" panose="020B0503020204020204" pitchFamily="34" charset="-122"/>
                <a:ea typeface="微软雅黑" panose="020B0503020204020204" pitchFamily="34" charset="-122"/>
              </a:rPr>
              <a:t>在</a:t>
            </a:r>
            <a:r>
              <a:rPr lang="en-US" altLang="zh-CN" sz="1400">
                <a:latin typeface="微软雅黑" panose="020B0503020204020204" pitchFamily="34" charset="-122"/>
                <a:ea typeface="微软雅黑" panose="020B0503020204020204" pitchFamily="34" charset="-122"/>
              </a:rPr>
              <a:t>IBM</a:t>
            </a:r>
            <a:r>
              <a:rPr lang="zh-CN" altLang="en-US" sz="1400">
                <a:latin typeface="微软雅黑" panose="020B0503020204020204" pitchFamily="34" charset="-122"/>
                <a:ea typeface="微软雅黑" panose="020B0503020204020204" pitchFamily="34" charset="-122"/>
              </a:rPr>
              <a:t>私有容器云</a:t>
            </a:r>
            <a:r>
              <a:rPr lang="en-US" altLang="zh-CN" sz="1400">
                <a:latin typeface="微软雅黑" panose="020B0503020204020204" pitchFamily="34" charset="-122"/>
                <a:ea typeface="微软雅黑" panose="020B0503020204020204" pitchFamily="34" charset="-122"/>
              </a:rPr>
              <a:t>ICP</a:t>
            </a:r>
            <a:r>
              <a:rPr lang="zh-CN" altLang="en-US" sz="1400">
                <a:latin typeface="微软雅黑" panose="020B0503020204020204" pitchFamily="34" charset="-122"/>
                <a:ea typeface="微软雅黑" panose="020B0503020204020204" pitchFamily="34" charset="-122"/>
              </a:rPr>
              <a:t>上进行</a:t>
            </a:r>
            <a:r>
              <a:rPr lang="en-US" altLang="zh-CN" sz="1400">
                <a:latin typeface="微软雅黑" panose="020B0503020204020204" pitchFamily="34" charset="-122"/>
                <a:ea typeface="微软雅黑" panose="020B0503020204020204" pitchFamily="34" charset="-122"/>
              </a:rPr>
              <a:t>chaos</a:t>
            </a:r>
            <a:r>
              <a:rPr lang="zh-CN" altLang="en-US" sz="1400">
                <a:latin typeface="微软雅黑" panose="020B0503020204020204" pitchFamily="34" charset="-122"/>
                <a:ea typeface="微软雅黑" panose="020B0503020204020204" pitchFamily="34" charset="-122"/>
              </a:rPr>
              <a:t>活动，通过调用</a:t>
            </a:r>
            <a:r>
              <a:rPr lang="en-US" altLang="zh-CN" sz="1400">
                <a:latin typeface="微软雅黑" panose="020B0503020204020204" pitchFamily="34" charset="-122"/>
                <a:ea typeface="微软雅黑" panose="020B0503020204020204" pitchFamily="34" charset="-122"/>
              </a:rPr>
              <a:t>Rest</a:t>
            </a:r>
            <a:r>
              <a:rPr lang="zh-CN" altLang="en-US" sz="1400">
                <a:latin typeface="微软雅黑" panose="020B0503020204020204" pitchFamily="34" charset="-122"/>
                <a:ea typeface="微软雅黑" panose="020B0503020204020204" pitchFamily="34" charset="-122"/>
              </a:rPr>
              <a:t>接口随机删除</a:t>
            </a:r>
            <a:r>
              <a:rPr lang="en-US" altLang="zh-CN" sz="1400">
                <a:latin typeface="微软雅黑" panose="020B0503020204020204" pitchFamily="34" charset="-122"/>
                <a:ea typeface="微软雅黑" panose="020B0503020204020204" pitchFamily="34" charset="-122"/>
              </a:rPr>
              <a:t>Kubernetes </a:t>
            </a:r>
            <a:r>
              <a:rPr lang="zh-CN" altLang="en-US" sz="1400">
                <a:latin typeface="微软雅黑" panose="020B0503020204020204" pitchFamily="34" charset="-122"/>
                <a:ea typeface="微软雅黑" panose="020B0503020204020204" pitchFamily="34" charset="-122"/>
              </a:rPr>
              <a:t>里的</a:t>
            </a:r>
            <a:r>
              <a:rPr lang="en-US" altLang="zh-CN" sz="1400">
                <a:latin typeface="微软雅黑" panose="020B0503020204020204" pitchFamily="34" charset="-122"/>
                <a:ea typeface="微软雅黑" panose="020B0503020204020204" pitchFamily="34" charset="-122"/>
              </a:rPr>
              <a:t>pods</a:t>
            </a:r>
          </a:p>
          <a:p>
            <a:r>
              <a:rPr lang="zh-CN" altLang="en-US" sz="1400">
                <a:latin typeface="微软雅黑" panose="020B0503020204020204" pitchFamily="34" charset="-122"/>
                <a:ea typeface="微软雅黑" panose="020B0503020204020204" pitchFamily="34" charset="-122"/>
              </a:rPr>
              <a:t>详情</a:t>
            </a:r>
            <a:r>
              <a:rPr lang="en-US" altLang="zh-CN" sz="1400">
                <a:latin typeface="微软雅黑" panose="020B0503020204020204" pitchFamily="34" charset="-122"/>
                <a:ea typeface="微软雅黑" panose="020B0503020204020204" pitchFamily="34" charset="-122"/>
              </a:rPr>
              <a:t>:</a:t>
            </a:r>
          </a:p>
          <a:p>
            <a:r>
              <a:rPr lang="en-US" altLang="zh-CN" sz="1400">
                <a:latin typeface="微软雅黑" panose="020B0503020204020204" pitchFamily="34" charset="-122"/>
                <a:ea typeface="微软雅黑" panose="020B0503020204020204" pitchFamily="34" charset="-122"/>
                <a:hlinkClick r:id="rId3"/>
              </a:rPr>
              <a:t>https://developer.ibm.com/recipes/tutorials/chaos-monkey-on-ibm-cloud-private-simple-script-to-randomly-kill-your-k8-pods</a:t>
            </a:r>
            <a:r>
              <a:rPr lang="en-US" altLang="zh-CN" sz="1400" smtClean="0">
                <a:latin typeface="微软雅黑" panose="020B0503020204020204" pitchFamily="34" charset="-122"/>
                <a:ea typeface="微软雅黑" panose="020B0503020204020204" pitchFamily="34" charset="-122"/>
                <a:hlinkClick r:id="rId3"/>
              </a:rPr>
              <a:t>/</a:t>
            </a:r>
            <a:endParaRPr lang="en-US" altLang="zh-CN" sz="1400">
              <a:latin typeface="微软雅黑" panose="020B0503020204020204" pitchFamily="34" charset="-122"/>
              <a:ea typeface="微软雅黑" panose="020B0503020204020204" pitchFamily="34" charset="-122"/>
            </a:endParaRPr>
          </a:p>
          <a:p>
            <a:r>
              <a:rPr lang="en-US" altLang="zh-CN" sz="1400" b="1">
                <a:latin typeface="微软雅黑" panose="020B0503020204020204" pitchFamily="34" charset="-122"/>
                <a:ea typeface="微软雅黑" panose="020B0503020204020204" pitchFamily="34" charset="-122"/>
              </a:rPr>
              <a:t>Kubernetes</a:t>
            </a:r>
            <a:r>
              <a:rPr lang="en-US" altLang="zh-CN" sz="1400" b="1" smtClean="0">
                <a:latin typeface="微软雅黑" panose="020B0503020204020204" pitchFamily="34" charset="-122"/>
                <a:ea typeface="微软雅黑" panose="020B0503020204020204" pitchFamily="34" charset="-122"/>
              </a:rPr>
              <a:t>: </a:t>
            </a:r>
          </a:p>
          <a:p>
            <a:r>
              <a:rPr lang="en-US" altLang="zh-CN" sz="1400" smtClean="0">
                <a:latin typeface="微软雅黑" panose="020B0503020204020204" pitchFamily="34" charset="-122"/>
                <a:ea typeface="微软雅黑" panose="020B0503020204020204" pitchFamily="34" charset="-122"/>
              </a:rPr>
              <a:t>  Kube </a:t>
            </a:r>
            <a:r>
              <a:rPr lang="en-US" altLang="zh-CN" sz="1400">
                <a:latin typeface="微软雅黑" panose="020B0503020204020204" pitchFamily="34" charset="-122"/>
                <a:ea typeface="微软雅黑" panose="020B0503020204020204" pitchFamily="34" charset="-122"/>
              </a:rPr>
              <a:t>Monkey</a:t>
            </a:r>
            <a:r>
              <a:rPr lang="zh-CN" altLang="en-US" sz="1400">
                <a:latin typeface="微软雅黑" panose="020B0503020204020204" pitchFamily="34" charset="-122"/>
                <a:ea typeface="微软雅黑" panose="020B0503020204020204" pitchFamily="34" charset="-122"/>
              </a:rPr>
              <a:t>随机删除集群里的</a:t>
            </a:r>
            <a:r>
              <a:rPr lang="en-US" altLang="zh-CN" sz="1400">
                <a:latin typeface="微软雅黑" panose="020B0503020204020204" pitchFamily="34" charset="-122"/>
                <a:ea typeface="微软雅黑" panose="020B0503020204020204" pitchFamily="34" charset="-122"/>
              </a:rPr>
              <a:t>pods</a:t>
            </a:r>
            <a:r>
              <a:rPr lang="zh-CN" altLang="en-US" sz="1400">
                <a:latin typeface="微软雅黑" panose="020B0503020204020204" pitchFamily="34" charset="-122"/>
                <a:ea typeface="微软雅黑" panose="020B0503020204020204" pitchFamily="34" charset="-122"/>
              </a:rPr>
              <a:t>，可以在工作日的特定时间执行，时间可配置</a:t>
            </a:r>
            <a:endParaRPr lang="en-US" altLang="zh-CN" sz="1400">
              <a:latin typeface="微软雅黑" panose="020B0503020204020204" pitchFamily="34" charset="-122"/>
              <a:ea typeface="微软雅黑" panose="020B0503020204020204" pitchFamily="34" charset="-122"/>
            </a:endParaRPr>
          </a:p>
          <a:p>
            <a:r>
              <a:rPr lang="en-US" altLang="zh-CN" sz="1400" b="1" smtClean="0">
                <a:latin typeface="Arial Unicode MS" panose="020B0604020202020204" pitchFamily="34" charset="-122"/>
                <a:ea typeface="Arial Unicode MS" panose="020B0604020202020204" pitchFamily="34" charset="-122"/>
                <a:cs typeface="Arial Unicode MS" panose="020B0604020202020204" pitchFamily="34" charset="-122"/>
              </a:rPr>
              <a:t>Private Cloud: </a:t>
            </a:r>
          </a:p>
          <a:p>
            <a:r>
              <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微软雅黑" panose="020B0503020204020204" pitchFamily="34" charset="-122"/>
                <a:ea typeface="微软雅黑" panose="020B0503020204020204" pitchFamily="34" charset="-122"/>
              </a:rPr>
              <a:t>GOMJABBAR</a:t>
            </a:r>
            <a:r>
              <a:rPr lang="zh-CN" altLang="en-US" sz="1400">
                <a:latin typeface="微软雅黑" panose="020B0503020204020204" pitchFamily="34" charset="-122"/>
                <a:ea typeface="微软雅黑" panose="020B0503020204020204" pitchFamily="34" charset="-122"/>
              </a:rPr>
              <a:t>是一个开源的混沌猴子的</a:t>
            </a:r>
            <a:r>
              <a:rPr lang="en-US" altLang="zh-CN" sz="1400">
                <a:latin typeface="微软雅黑" panose="020B0503020204020204" pitchFamily="34" charset="-122"/>
                <a:ea typeface="微软雅黑" panose="020B0503020204020204" pitchFamily="34" charset="-122"/>
              </a:rPr>
              <a:t>Java</a:t>
            </a:r>
            <a:r>
              <a:rPr lang="zh-CN" altLang="en-US" sz="1400">
                <a:latin typeface="微软雅黑" panose="020B0503020204020204" pitchFamily="34" charset="-122"/>
                <a:ea typeface="微软雅黑" panose="020B0503020204020204" pitchFamily="34" charset="-122"/>
              </a:rPr>
              <a:t>实现，并设计用于在私有云架构中执行攻击。攻击通过</a:t>
            </a:r>
            <a:r>
              <a:rPr lang="en-US" altLang="zh-CN" sz="1400">
                <a:latin typeface="微软雅黑" panose="020B0503020204020204" pitchFamily="34" charset="-122"/>
                <a:ea typeface="微软雅黑" panose="020B0503020204020204" pitchFamily="34" charset="-122"/>
              </a:rPr>
              <a:t>yaml</a:t>
            </a:r>
            <a:r>
              <a:rPr lang="zh-CN" altLang="en-US" sz="1400">
                <a:latin typeface="微软雅黑" panose="020B0503020204020204" pitchFamily="34" charset="-122"/>
                <a:ea typeface="微软雅黑" panose="020B0503020204020204" pitchFamily="34" charset="-122"/>
              </a:rPr>
              <a:t>配置文件定义，并以普通</a:t>
            </a:r>
            <a:r>
              <a:rPr lang="en-US" altLang="zh-CN" sz="1400">
                <a:latin typeface="微软雅黑" panose="020B0503020204020204" pitchFamily="34" charset="-122"/>
                <a:ea typeface="微软雅黑" panose="020B0503020204020204" pitchFamily="34" charset="-122"/>
              </a:rPr>
              <a:t>shell</a:t>
            </a:r>
            <a:r>
              <a:rPr lang="zh-CN" altLang="en-US" sz="1400">
                <a:latin typeface="微软雅黑" panose="020B0503020204020204" pitchFamily="34" charset="-122"/>
                <a:ea typeface="微软雅黑" panose="020B0503020204020204" pitchFamily="34" charset="-122"/>
              </a:rPr>
              <a:t>命令（例如</a:t>
            </a:r>
            <a:r>
              <a:rPr lang="en-US" altLang="zh-CN" sz="1400">
                <a:latin typeface="微软雅黑" panose="020B0503020204020204" pitchFamily="34" charset="-122"/>
                <a:ea typeface="微软雅黑" panose="020B0503020204020204" pitchFamily="34" charset="-122"/>
              </a:rPr>
              <a:t>sudo service$module stop</a:t>
            </a:r>
            <a:r>
              <a:rPr lang="zh-CN" altLang="en-US" sz="1400">
                <a:latin typeface="微软雅黑" panose="020B0503020204020204" pitchFamily="34" charset="-122"/>
                <a:ea typeface="微软雅黑" panose="020B0503020204020204" pitchFamily="34" charset="-122"/>
              </a:rPr>
              <a:t>）执行。它还集成了</a:t>
            </a:r>
            <a:r>
              <a:rPr lang="en-US" altLang="zh-CN" sz="1400">
                <a:latin typeface="微软雅黑" panose="020B0503020204020204" pitchFamily="34" charset="-122"/>
                <a:ea typeface="微软雅黑" panose="020B0503020204020204" pitchFamily="34" charset="-122"/>
              </a:rPr>
              <a:t>Ansible</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Rundeck </a:t>
            </a:r>
          </a:p>
          <a:p>
            <a:r>
              <a:rPr lang="en-US" altLang="zh-CN" sz="1400" b="1" smtClean="0">
                <a:latin typeface="Arial Unicode MS" panose="020B0604020202020204" pitchFamily="34" charset="-122"/>
                <a:ea typeface="Arial Unicode MS" panose="020B0604020202020204" pitchFamily="34" charset="-122"/>
                <a:cs typeface="Arial Unicode MS" panose="020B0604020202020204" pitchFamily="34" charset="-122"/>
              </a:rPr>
              <a:t>Kafka</a:t>
            </a:r>
            <a:endParaRPr lang="en-US" altLang="zh-CN" sz="1400" b="1">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1400">
                <a:latin typeface="微软雅黑" panose="020B0503020204020204" pitchFamily="34" charset="-122"/>
                <a:ea typeface="微软雅黑" panose="020B0503020204020204" pitchFamily="34" charset="-122"/>
              </a:rPr>
              <a:t>主要故障注入工具是其内置的</a:t>
            </a:r>
            <a:r>
              <a:rPr lang="en-US" altLang="zh-CN" sz="1400">
                <a:latin typeface="微软雅黑" panose="020B0503020204020204" pitchFamily="34" charset="-122"/>
                <a:ea typeface="微软雅黑" panose="020B0503020204020204" pitchFamily="34" charset="-122"/>
              </a:rPr>
              <a:t>trogdor</a:t>
            </a:r>
            <a:r>
              <a:rPr lang="zh-CN" altLang="en-US" sz="1400">
                <a:latin typeface="微软雅黑" panose="020B0503020204020204" pitchFamily="34" charset="-122"/>
                <a:ea typeface="微软雅黑" panose="020B0503020204020204" pitchFamily="34" charset="-122"/>
              </a:rPr>
              <a:t>测试框架。</a:t>
            </a:r>
            <a:r>
              <a:rPr lang="en-US" altLang="zh-CN" sz="1400">
                <a:latin typeface="微软雅黑" panose="020B0503020204020204" pitchFamily="34" charset="-122"/>
                <a:ea typeface="微软雅黑" panose="020B0503020204020204" pitchFamily="34" charset="-122"/>
              </a:rPr>
              <a:t>trogdor</a:t>
            </a:r>
            <a:r>
              <a:rPr lang="zh-CN" altLang="en-US" sz="1400">
                <a:latin typeface="微软雅黑" panose="020B0503020204020204" pitchFamily="34" charset="-122"/>
                <a:ea typeface="微软雅黑" panose="020B0503020204020204" pitchFamily="34" charset="-122"/>
              </a:rPr>
              <a:t>通过一个协调器多代理进程执行故障注入</a:t>
            </a:r>
            <a:r>
              <a:rPr lang="zh-CN" altLang="en-US" sz="140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1400" smtClean="0">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52990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公司名称：</a:t>
            </a:r>
            <a:endParaRPr lang="en-US" dirty="0"/>
          </a:p>
        </p:txBody>
      </p:sp>
      <p:sp>
        <p:nvSpPr>
          <p:cNvPr id="4" name="标题 3"/>
          <p:cNvSpPr>
            <a:spLocks noGrp="1"/>
          </p:cNvSpPr>
          <p:nvPr>
            <p:ph type="title"/>
          </p:nvPr>
        </p:nvSpPr>
        <p:spPr/>
        <p:txBody>
          <a:bodyPr/>
          <a:lstStyle/>
          <a:p>
            <a:r>
              <a:rPr lang="en-US" altLang="zh-CN" smtClean="0"/>
              <a:t>Docker Chaos Monkey</a:t>
            </a:r>
            <a:endParaRPr lang="zh-CN" altLang="en-US"/>
          </a:p>
        </p:txBody>
      </p:sp>
      <p:sp>
        <p:nvSpPr>
          <p:cNvPr id="5" name="灯片编号占位符 4"/>
          <p:cNvSpPr>
            <a:spLocks noGrp="1"/>
          </p:cNvSpPr>
          <p:nvPr>
            <p:ph type="sldNum" sz="quarter" idx="4"/>
          </p:nvPr>
        </p:nvSpPr>
        <p:spPr/>
        <p:txBody>
          <a:bodyPr/>
          <a:lstStyle/>
          <a:p>
            <a:r>
              <a:rPr lang="en-US" smtClean="0"/>
              <a:t>6/16</a:t>
            </a:r>
            <a:endParaRPr lang="en-US" dirty="0"/>
          </a:p>
        </p:txBody>
      </p:sp>
      <p:sp>
        <p:nvSpPr>
          <p:cNvPr id="11" name="文本框 10"/>
          <p:cNvSpPr txBox="1"/>
          <p:nvPr/>
        </p:nvSpPr>
        <p:spPr>
          <a:xfrm>
            <a:off x="138989" y="2801722"/>
            <a:ext cx="8397849" cy="276999"/>
          </a:xfrm>
          <a:prstGeom prst="rect">
            <a:avLst/>
          </a:prstGeom>
          <a:noFill/>
        </p:spPr>
        <p:txBody>
          <a:bodyPr wrap="square" rtlCol="0">
            <a:spAutoFit/>
          </a:bodyPr>
          <a:lstStyle/>
          <a:p>
            <a:endParaRPr lang="zh-CN" altLang="en-US" sz="1200"/>
          </a:p>
        </p:txBody>
      </p:sp>
      <p:sp>
        <p:nvSpPr>
          <p:cNvPr id="15" name="文本框 14"/>
          <p:cNvSpPr txBox="1"/>
          <p:nvPr/>
        </p:nvSpPr>
        <p:spPr>
          <a:xfrm>
            <a:off x="138989" y="493397"/>
            <a:ext cx="8813242" cy="4447371"/>
          </a:xfrm>
          <a:prstGeom prst="rect">
            <a:avLst/>
          </a:prstGeom>
          <a:noFill/>
        </p:spPr>
        <p:txBody>
          <a:bodyPr wrap="square" rtlCol="0">
            <a:spAutoFit/>
          </a:bodyPr>
          <a:lstStyle/>
          <a:p>
            <a:r>
              <a:rPr lang="en-US" altLang="zh-CN" sz="1200" b="1" smtClean="0">
                <a:latin typeface="微软雅黑" panose="020B0503020204020204" pitchFamily="34" charset="-122"/>
                <a:ea typeface="微软雅黑" panose="020B0503020204020204" pitchFamily="34" charset="-122"/>
              </a:rPr>
              <a:t>Docker</a:t>
            </a:r>
            <a:r>
              <a:rPr lang="en-US" altLang="zh-CN" sz="1200" b="1">
                <a:latin typeface="微软雅黑" panose="020B0503020204020204" pitchFamily="34" charset="-122"/>
                <a:ea typeface="微软雅黑" panose="020B0503020204020204" pitchFamily="34" charset="-122"/>
              </a:rPr>
              <a:t>: </a:t>
            </a:r>
          </a:p>
          <a:p>
            <a:r>
              <a:rPr lang="en-US" altLang="zh-CN" sz="1200">
                <a:latin typeface="微软雅黑" panose="020B0503020204020204" pitchFamily="34" charset="-122"/>
                <a:ea typeface="微软雅黑" panose="020B0503020204020204" pitchFamily="34" charset="-122"/>
              </a:rPr>
              <a:t>   Pumba</a:t>
            </a:r>
            <a:r>
              <a:rPr lang="zh-CN" altLang="en-US" sz="1200">
                <a:latin typeface="微软雅黑" panose="020B0503020204020204" pitchFamily="34" charset="-122"/>
                <a:ea typeface="微软雅黑" panose="020B0503020204020204" pitchFamily="34" charset="-122"/>
              </a:rPr>
              <a:t>是一个强大的混沌测试工具，用于在</a:t>
            </a:r>
            <a:r>
              <a:rPr lang="en-US" altLang="zh-CN" sz="1200">
                <a:latin typeface="微软雅黑" panose="020B0503020204020204" pitchFamily="34" charset="-122"/>
                <a:ea typeface="微软雅黑" panose="020B0503020204020204" pitchFamily="34" charset="-122"/>
              </a:rPr>
              <a:t>Docker</a:t>
            </a:r>
            <a:r>
              <a:rPr lang="zh-CN" altLang="en-US" sz="1200">
                <a:latin typeface="微软雅黑" panose="020B0503020204020204" pitchFamily="34" charset="-122"/>
                <a:ea typeface="微软雅黑" panose="020B0503020204020204" pitchFamily="34" charset="-122"/>
              </a:rPr>
              <a:t>中注入混沌。它可以使用高度可配置的选择规则杀死、暂停、停止和移除</a:t>
            </a:r>
            <a:r>
              <a:rPr lang="en-US" altLang="zh-CN" sz="1200">
                <a:latin typeface="微软雅黑" panose="020B0503020204020204" pitchFamily="34" charset="-122"/>
                <a:ea typeface="微软雅黑" panose="020B0503020204020204" pitchFamily="34" charset="-122"/>
              </a:rPr>
              <a:t>Docker</a:t>
            </a:r>
            <a:r>
              <a:rPr lang="zh-CN" altLang="en-US" sz="1200">
                <a:latin typeface="微软雅黑" panose="020B0503020204020204" pitchFamily="34" charset="-122"/>
                <a:ea typeface="微软雅黑" panose="020B0503020204020204" pitchFamily="34" charset="-122"/>
              </a:rPr>
              <a:t>容器。它还可以通过延迟、数据包丢失、速率限制等执行网络</a:t>
            </a:r>
            <a:r>
              <a:rPr lang="zh-CN" altLang="en-US" sz="1200" smtClean="0">
                <a:latin typeface="微软雅黑" panose="020B0503020204020204" pitchFamily="34" charset="-122"/>
                <a:ea typeface="微软雅黑" panose="020B0503020204020204" pitchFamily="34" charset="-122"/>
              </a:rPr>
              <a:t>仿真</a:t>
            </a:r>
            <a:endParaRPr lang="en-US" altLang="zh-CN" sz="1200">
              <a:latin typeface="微软雅黑" panose="020B0503020204020204" pitchFamily="34" charset="-122"/>
              <a:ea typeface="微软雅黑" panose="020B0503020204020204" pitchFamily="34" charset="-122"/>
            </a:endParaRPr>
          </a:p>
          <a:p>
            <a:r>
              <a:rPr lang="zh-CN" altLang="en-US" sz="1200" b="1" smtClean="0">
                <a:latin typeface="微软雅黑" panose="020B0503020204020204" pitchFamily="34" charset="-122"/>
                <a:ea typeface="微软雅黑" panose="020B0503020204020204" pitchFamily="34" charset="-122"/>
              </a:rPr>
              <a:t>如何使用</a:t>
            </a:r>
            <a:r>
              <a:rPr lang="zh-CN" altLang="en-US" sz="1200" smtClean="0">
                <a:latin typeface="微软雅黑" panose="020B0503020204020204" pitchFamily="34" charset="-122"/>
                <a:ea typeface="微软雅黑" panose="020B0503020204020204" pitchFamily="34" charset="-122"/>
              </a:rPr>
              <a:t>：</a:t>
            </a:r>
            <a:endParaRPr lang="en-US" altLang="zh-CN" sz="1200" smtClean="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hlinkClick r:id="rId3"/>
              </a:rPr>
              <a:t>https://</a:t>
            </a:r>
            <a:r>
              <a:rPr lang="en-US" altLang="zh-CN" sz="1200" smtClean="0">
                <a:latin typeface="微软雅黑" panose="020B0503020204020204" pitchFamily="34" charset="-122"/>
                <a:ea typeface="微软雅黑" panose="020B0503020204020204" pitchFamily="34" charset="-122"/>
                <a:hlinkClick r:id="rId3"/>
              </a:rPr>
              <a:t>hackernoon.com/pumba-chaos-testing-for-docker-1b8815c6b61e</a:t>
            </a:r>
            <a:endParaRPr lang="en-US" altLang="zh-CN" sz="1200" smtClean="0">
              <a:latin typeface="微软雅黑" panose="020B0503020204020204" pitchFamily="34" charset="-122"/>
              <a:ea typeface="微软雅黑" panose="020B0503020204020204" pitchFamily="34" charset="-122"/>
            </a:endParaRPr>
          </a:p>
          <a:p>
            <a:r>
              <a:rPr lang="en-US" altLang="zh-CN" sz="1200">
                <a:latin typeface="微软雅黑" panose="020B0503020204020204" pitchFamily="34" charset="-122"/>
                <a:ea typeface="微软雅黑" panose="020B0503020204020204" pitchFamily="34" charset="-122"/>
                <a:hlinkClick r:id="rId4"/>
              </a:rPr>
              <a:t>https://</a:t>
            </a:r>
            <a:r>
              <a:rPr lang="en-US" altLang="zh-CN" sz="1200" smtClean="0">
                <a:latin typeface="微软雅黑" panose="020B0503020204020204" pitchFamily="34" charset="-122"/>
                <a:ea typeface="微软雅黑" panose="020B0503020204020204" pitchFamily="34" charset="-122"/>
                <a:hlinkClick r:id="rId4"/>
              </a:rPr>
              <a:t>github.com/alexei-led/pumba</a:t>
            </a:r>
            <a:endParaRPr lang="en-US" altLang="zh-CN" sz="1200" smtClean="0">
              <a:latin typeface="微软雅黑" panose="020B0503020204020204" pitchFamily="34" charset="-122"/>
              <a:ea typeface="微软雅黑" panose="020B0503020204020204" pitchFamily="34" charset="-122"/>
            </a:endParaRPr>
          </a:p>
          <a:p>
            <a:r>
              <a:rPr lang="zh-CN" altLang="en-US" sz="1200" b="1" smtClean="0">
                <a:latin typeface="微软雅黑" panose="020B0503020204020204" pitchFamily="34" charset="-122"/>
                <a:ea typeface="微软雅黑" panose="020B0503020204020204" pitchFamily="34" charset="-122"/>
              </a:rPr>
              <a:t>具体案例</a:t>
            </a:r>
            <a:r>
              <a:rPr lang="en-US" altLang="zh-CN" sz="1200" b="1" smtClean="0">
                <a:latin typeface="微软雅黑" panose="020B0503020204020204" pitchFamily="34" charset="-122"/>
                <a:ea typeface="微软雅黑" panose="020B0503020204020204" pitchFamily="34" charset="-122"/>
              </a:rPr>
              <a:t>(</a:t>
            </a:r>
            <a:r>
              <a:rPr lang="zh-CN" altLang="en-US" sz="1200" b="1" smtClean="0">
                <a:latin typeface="微软雅黑" panose="020B0503020204020204" pitchFamily="34" charset="-122"/>
                <a:ea typeface="微软雅黑" panose="020B0503020204020204" pitchFamily="34" charset="-122"/>
              </a:rPr>
              <a:t>已测试</a:t>
            </a:r>
            <a:r>
              <a:rPr lang="en-US" altLang="zh-CN" sz="1200" b="1" smtClean="0">
                <a:latin typeface="微软雅黑" panose="020B0503020204020204" pitchFamily="34" charset="-122"/>
                <a:ea typeface="微软雅黑" panose="020B0503020204020204" pitchFamily="34" charset="-122"/>
              </a:rPr>
              <a:t>)</a:t>
            </a:r>
            <a:r>
              <a:rPr lang="zh-CN" altLang="en-US" sz="1200" b="1" smtClean="0">
                <a:latin typeface="微软雅黑" panose="020B0503020204020204" pitchFamily="34" charset="-122"/>
                <a:ea typeface="微软雅黑" panose="020B0503020204020204" pitchFamily="34" charset="-122"/>
              </a:rPr>
              <a:t>：利用</a:t>
            </a:r>
            <a:r>
              <a:rPr lang="en-US" altLang="zh-CN" sz="1200" b="1" smtClean="0">
                <a:latin typeface="微软雅黑" panose="020B0503020204020204" pitchFamily="34" charset="-122"/>
                <a:ea typeface="微软雅黑" panose="020B0503020204020204" pitchFamily="34" charset="-122"/>
              </a:rPr>
              <a:t>pumba</a:t>
            </a:r>
            <a:r>
              <a:rPr lang="zh-CN" altLang="en-US" sz="1200" b="1">
                <a:latin typeface="微软雅黑" panose="020B0503020204020204" pitchFamily="34" charset="-122"/>
                <a:ea typeface="微软雅黑" panose="020B0503020204020204" pitchFamily="34" charset="-122"/>
              </a:rPr>
              <a:t>增加</a:t>
            </a:r>
            <a:r>
              <a:rPr lang="zh-CN" altLang="en-US" sz="1200" b="1" smtClean="0">
                <a:latin typeface="微软雅黑" panose="020B0503020204020204" pitchFamily="34" charset="-122"/>
                <a:ea typeface="微软雅黑" panose="020B0503020204020204" pitchFamily="34" charset="-122"/>
              </a:rPr>
              <a:t>容器里的网络时延： </a:t>
            </a:r>
            <a:r>
              <a:rPr lang="en-US" altLang="zh-CN" sz="1200" smtClean="0">
                <a:latin typeface="微软雅黑" panose="020B0503020204020204" pitchFamily="34" charset="-122"/>
                <a:ea typeface="微软雅黑" panose="020B0503020204020204" pitchFamily="34" charset="-122"/>
                <a:hlinkClick r:id="rId5"/>
              </a:rPr>
              <a:t>https</a:t>
            </a:r>
            <a:r>
              <a:rPr lang="en-US" altLang="zh-CN" sz="1200">
                <a:latin typeface="微软雅黑" panose="020B0503020204020204" pitchFamily="34" charset="-122"/>
                <a:ea typeface="微软雅黑" panose="020B0503020204020204" pitchFamily="34" charset="-122"/>
                <a:hlinkClick r:id="rId5"/>
              </a:rPr>
              <a:t>://</a:t>
            </a:r>
            <a:r>
              <a:rPr lang="en-US" altLang="zh-CN" sz="1200" smtClean="0">
                <a:latin typeface="微软雅黑" panose="020B0503020204020204" pitchFamily="34" charset="-122"/>
                <a:ea typeface="微软雅黑" panose="020B0503020204020204" pitchFamily="34" charset="-122"/>
                <a:hlinkClick r:id="rId5"/>
              </a:rPr>
              <a:t>asciinema.org/a/82428</a:t>
            </a:r>
            <a:endParaRPr lang="en-US" altLang="zh-CN" sz="1200" smtClean="0">
              <a:latin typeface="微软雅黑" panose="020B0503020204020204" pitchFamily="34" charset="-122"/>
              <a:ea typeface="微软雅黑" panose="020B0503020204020204" pitchFamily="34" charset="-122"/>
            </a:endParaRPr>
          </a:p>
          <a:p>
            <a:r>
              <a:rPr lang="zh-CN" altLang="en-US" sz="1200" smtClean="0">
                <a:latin typeface="微软雅黑" panose="020B0503020204020204" pitchFamily="34" charset="-122"/>
                <a:ea typeface="微软雅黑" panose="020B0503020204020204" pitchFamily="34" charset="-122"/>
              </a:rPr>
              <a:t>其他示例：</a:t>
            </a:r>
            <a:endParaRPr lang="en-US" altLang="zh-CN" sz="1200">
              <a:latin typeface="微软雅黑" panose="020B0503020204020204" pitchFamily="34" charset="-122"/>
              <a:ea typeface="微软雅黑" panose="020B0503020204020204" pitchFamily="34" charset="-122"/>
            </a:endParaRPr>
          </a:p>
          <a:p>
            <a:r>
              <a:rPr lang="en-US" altLang="zh-CN" sz="1050">
                <a:latin typeface="微软雅黑" panose="020B0503020204020204" pitchFamily="34" charset="-122"/>
                <a:ea typeface="微软雅黑" panose="020B0503020204020204" pitchFamily="34" charset="-122"/>
              </a:rPr>
              <a:t># stop random container once in a 10 minutes</a:t>
            </a:r>
          </a:p>
          <a:p>
            <a:r>
              <a:rPr lang="en-US" altLang="zh-CN" sz="1050">
                <a:latin typeface="微软雅黑" panose="020B0503020204020204" pitchFamily="34" charset="-122"/>
                <a:ea typeface="微软雅黑" panose="020B0503020204020204" pitchFamily="34" charset="-122"/>
              </a:rPr>
              <a:t>$ ./pumba --random --interval 10m kill --signal SIGSTOP</a:t>
            </a:r>
          </a:p>
          <a:p>
            <a:r>
              <a:rPr lang="en-US" altLang="zh-CN" sz="1050">
                <a:latin typeface="微软雅黑" panose="020B0503020204020204" pitchFamily="34" charset="-122"/>
                <a:ea typeface="微软雅黑" panose="020B0503020204020204" pitchFamily="34" charset="-122"/>
              </a:rPr>
              <a:t># every 15 minutes kill `mysql` container and </a:t>
            </a:r>
          </a:p>
          <a:p>
            <a:r>
              <a:rPr lang="en-US" altLang="zh-CN" sz="1050">
                <a:latin typeface="微软雅黑" panose="020B0503020204020204" pitchFamily="34" charset="-122"/>
                <a:ea typeface="微软雅黑" panose="020B0503020204020204" pitchFamily="34" charset="-122"/>
              </a:rPr>
              <a:t># every hour remove containers starting with "hp"</a:t>
            </a:r>
          </a:p>
          <a:p>
            <a:r>
              <a:rPr lang="en-US" altLang="zh-CN" sz="1050">
                <a:latin typeface="微软雅黑" panose="020B0503020204020204" pitchFamily="34" charset="-122"/>
                <a:ea typeface="微软雅黑" panose="020B0503020204020204" pitchFamily="34" charset="-122"/>
              </a:rPr>
              <a:t>$ ./pumba --interval 15m kill --signal SIGTERM mysql &amp;</a:t>
            </a:r>
          </a:p>
          <a:p>
            <a:r>
              <a:rPr lang="en-US" altLang="zh-CN" sz="1050">
                <a:latin typeface="微软雅黑" panose="020B0503020204020204" pitchFamily="34" charset="-122"/>
                <a:ea typeface="微软雅黑" panose="020B0503020204020204" pitchFamily="34" charset="-122"/>
              </a:rPr>
              <a:t>$ ./pumba --interval 1h rm re2:^hp &amp;</a:t>
            </a:r>
          </a:p>
          <a:p>
            <a:r>
              <a:rPr lang="en-US" altLang="zh-CN" sz="1050">
                <a:latin typeface="微软雅黑" panose="020B0503020204020204" pitchFamily="34" charset="-122"/>
                <a:ea typeface="微软雅黑" panose="020B0503020204020204" pitchFamily="34" charset="-122"/>
              </a:rPr>
              <a:t># every 30 seconds kill "worker1" and "worker2" containers </a:t>
            </a:r>
          </a:p>
          <a:p>
            <a:r>
              <a:rPr lang="en-US" altLang="zh-CN" sz="1050">
                <a:latin typeface="微软雅黑" panose="020B0503020204020204" pitchFamily="34" charset="-122"/>
                <a:ea typeface="微软雅黑" panose="020B0503020204020204" pitchFamily="34" charset="-122"/>
              </a:rPr>
              <a:t># and every 3 minutes stop "queue" container</a:t>
            </a:r>
          </a:p>
          <a:p>
            <a:r>
              <a:rPr lang="en-US" altLang="zh-CN" sz="1050">
                <a:latin typeface="微软雅黑" panose="020B0503020204020204" pitchFamily="34" charset="-122"/>
                <a:ea typeface="微软雅黑" panose="020B0503020204020204" pitchFamily="34" charset="-122"/>
              </a:rPr>
              <a:t>$ ./pumba --interval 30s kill --signal SIGKILL worker1 worker2 &amp;</a:t>
            </a:r>
          </a:p>
          <a:p>
            <a:r>
              <a:rPr lang="en-US" altLang="zh-CN" sz="1050">
                <a:latin typeface="微软雅黑" panose="020B0503020204020204" pitchFamily="34" charset="-122"/>
                <a:ea typeface="微软雅黑" panose="020B0503020204020204" pitchFamily="34" charset="-122"/>
              </a:rPr>
              <a:t>$ ./pumba --interval 3m stop queue &amp;</a:t>
            </a:r>
          </a:p>
          <a:p>
            <a:r>
              <a:rPr lang="en-US" altLang="zh-CN" sz="1050">
                <a:latin typeface="微软雅黑" panose="020B0503020204020204" pitchFamily="34" charset="-122"/>
                <a:ea typeface="微软雅黑" panose="020B0503020204020204" pitchFamily="34" charset="-122"/>
              </a:rPr>
              <a:t># Once in 5 minutes, Pumba will delay for 2 seconds (2000ms) </a:t>
            </a:r>
          </a:p>
          <a:p>
            <a:r>
              <a:rPr lang="en-US" altLang="zh-CN" sz="1050">
                <a:latin typeface="微软雅黑" panose="020B0503020204020204" pitchFamily="34" charset="-122"/>
                <a:ea typeface="微软雅黑" panose="020B0503020204020204" pitchFamily="34" charset="-122"/>
              </a:rPr>
              <a:t># egress traffic for some (randomly chosen) container,</a:t>
            </a:r>
          </a:p>
          <a:p>
            <a:r>
              <a:rPr lang="en-US" altLang="zh-CN" sz="1050">
                <a:latin typeface="微软雅黑" panose="020B0503020204020204" pitchFamily="34" charset="-122"/>
                <a:ea typeface="微软雅黑" panose="020B0503020204020204" pitchFamily="34" charset="-122"/>
              </a:rPr>
              <a:t># named `result...` (matching `^result` regexp) on `eth2` </a:t>
            </a:r>
          </a:p>
          <a:p>
            <a:r>
              <a:rPr lang="en-US" altLang="zh-CN" sz="1050">
                <a:latin typeface="微软雅黑" panose="020B0503020204020204" pitchFamily="34" charset="-122"/>
                <a:ea typeface="微软雅黑" panose="020B0503020204020204" pitchFamily="34" charset="-122"/>
              </a:rPr>
              <a:t># network interface.</a:t>
            </a:r>
          </a:p>
          <a:p>
            <a:r>
              <a:rPr lang="en-US" altLang="zh-CN" sz="1050">
                <a:latin typeface="微软雅黑" panose="020B0503020204020204" pitchFamily="34" charset="-122"/>
                <a:ea typeface="微软雅黑" panose="020B0503020204020204" pitchFamily="34" charset="-122"/>
              </a:rPr>
              <a:t># Pumba will restore normal connectivity after 2 minutes. </a:t>
            </a:r>
          </a:p>
          <a:p>
            <a:r>
              <a:rPr lang="en-US" altLang="zh-CN" sz="1050">
                <a:latin typeface="微软雅黑" panose="020B0503020204020204" pitchFamily="34" charset="-122"/>
                <a:ea typeface="微软雅黑" panose="020B0503020204020204" pitchFamily="34" charset="-122"/>
              </a:rPr>
              <a:t># Print debug trace to STDOUT too.</a:t>
            </a:r>
          </a:p>
          <a:p>
            <a:r>
              <a:rPr lang="en-US" altLang="zh-CN" sz="1050">
                <a:latin typeface="微软雅黑" panose="020B0503020204020204" pitchFamily="34" charset="-122"/>
                <a:ea typeface="微软雅黑" panose="020B0503020204020204" pitchFamily="34" charset="-122"/>
              </a:rPr>
              <a:t>$ ./pumba --debug --interval 5m --random netem --duration 2m --interface eth2 delay --amount 2000 re2:^result</a:t>
            </a:r>
          </a:p>
        </p:txBody>
      </p:sp>
    </p:spTree>
    <p:extLst>
      <p:ext uri="{BB962C8B-B14F-4D97-AF65-F5344CB8AC3E}">
        <p14:creationId xmlns:p14="http://schemas.microsoft.com/office/powerpoint/2010/main" val="12158469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417103401"/>
  <p:tag name="MH_LIBRARY" val="CONTENTS"/>
  <p:tag name="MH_TYPE" val="ENTRY"/>
  <p:tag name="ID" val="54713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80417103401"/>
  <p:tag name="MH_LIBRARY" val="CONTENTS"/>
  <p:tag name="MH_TYPE" val="ENTRY"/>
  <p:tag name="ID" val="54713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80417103401"/>
  <p:tag name="MH_LIBRARY" val="CONTENTS"/>
  <p:tag name="MH_TYPE" val="ENTRY"/>
  <p:tag name="ID" val="547130"/>
  <p:tag name="MH_ORDER"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45293</TotalTime>
  <Words>2808</Words>
  <Application>Microsoft Office PowerPoint</Application>
  <PresentationFormat>全屏显示(16:9)</PresentationFormat>
  <Paragraphs>439</Paragraphs>
  <Slides>30</Slides>
  <Notes>27</Notes>
  <HiddenSlides>7</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 Unicode MS</vt:lpstr>
      <vt:lpstr>黑体</vt:lpstr>
      <vt:lpstr>华文细黑</vt:lpstr>
      <vt:lpstr>宋体</vt:lpstr>
      <vt:lpstr>微软雅黑</vt:lpstr>
      <vt:lpstr>微软雅黑</vt:lpstr>
      <vt:lpstr>Arial</vt:lpstr>
      <vt:lpstr>Calibri</vt:lpstr>
      <vt:lpstr>Wingdings</vt:lpstr>
      <vt:lpstr>Office Theme</vt:lpstr>
      <vt:lpstr>PowerPoint 演示文稿</vt:lpstr>
      <vt:lpstr>PowerPoint 演示文稿</vt:lpstr>
      <vt:lpstr>故障注入目标</vt:lpstr>
      <vt:lpstr>Netflix</vt:lpstr>
      <vt:lpstr>阿里</vt:lpstr>
      <vt:lpstr>AZURE</vt:lpstr>
      <vt:lpstr>LinkedIn</vt:lpstr>
      <vt:lpstr>其他</vt:lpstr>
      <vt:lpstr>Docker Chaos Monkey</vt:lpstr>
      <vt:lpstr>混沌工程原则</vt:lpstr>
      <vt:lpstr>混沌工程流程</vt:lpstr>
      <vt:lpstr>研究故障注入技术</vt:lpstr>
      <vt:lpstr>PowerPoint 演示文稿</vt:lpstr>
      <vt:lpstr>概览</vt:lpstr>
      <vt:lpstr>评估系统健康情况</vt:lpstr>
      <vt:lpstr>定义”稳态”标准</vt:lpstr>
      <vt:lpstr>多样化故障和假设</vt:lpstr>
      <vt:lpstr>多样化故障和假设</vt:lpstr>
      <vt:lpstr>提交申请，开始实验</vt:lpstr>
      <vt:lpstr>复盘</vt:lpstr>
      <vt:lpstr>自动化</vt:lpstr>
      <vt:lpstr>PowerPoint 演示文稿</vt:lpstr>
      <vt:lpstr>故障注入的收益</vt:lpstr>
      <vt:lpstr>在生产环境中进行实验</vt:lpstr>
      <vt:lpstr>持续自动化执行</vt:lpstr>
      <vt:lpstr>最小化爆炸半径</vt:lpstr>
      <vt:lpstr>混沌工程目标</vt:lpstr>
      <vt:lpstr>PowerPoint 演示文稿</vt:lpstr>
      <vt:lpstr>其他1</vt:lpstr>
      <vt:lpstr>其他2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王鹏</dc:creator>
  <cp:lastModifiedBy>李永福</cp:lastModifiedBy>
  <cp:revision>3678</cp:revision>
  <dcterms:created xsi:type="dcterms:W3CDTF">2017-09-14T03:31:00Z</dcterms:created>
  <dcterms:modified xsi:type="dcterms:W3CDTF">2019-04-01T05:03:52Z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KSOProductBuildVer">
    <vt:lpwstr>2052-10.1.0.7400</vt:lpwstr>
  </property>
  <property fmtid="{D5CDD505-2E9C-101B-9397-08002B2CF9AE}" pid="4" name="KSORubyTemplateID">
    <vt:lpwstr>2</vt:lpwstr>
  </property>
</Properties>
</file>