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59" r:id="rId6"/>
    <p:sldId id="260" r:id="rId7"/>
    <p:sldId id="266" r:id="rId8"/>
    <p:sldId id="265" r:id="rId9"/>
    <p:sldId id="264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40" autoAdjust="0"/>
  </p:normalViewPr>
  <p:slideViewPr>
    <p:cSldViewPr>
      <p:cViewPr varScale="1">
        <p:scale>
          <a:sx n="95" d="100"/>
          <a:sy n="95" d="100"/>
        </p:scale>
        <p:origin x="-20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1488E-847B-4CCE-A2FB-3E98B01FCA92}" type="datetimeFigureOut">
              <a:rPr lang="en-SG" smtClean="0"/>
              <a:t>8/10/2018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5DDBD-8C4A-4D5B-938C-5F9FF6DCD5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768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26A4-840F-4C96-82D4-96B237052DD9}" type="datetime1">
              <a:rPr lang="en-SG" smtClean="0"/>
              <a:t>8/10/2018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B49B-8E69-4B0B-B616-049361AF5477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722E-9422-45CE-95CD-7C9ABFAE6A03}" type="datetime1">
              <a:rPr lang="en-SG" smtClean="0"/>
              <a:t>8/10/2018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B49B-8E69-4B0B-B616-049361AF5477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20CF9-235E-492B-A991-D1724666671F}" type="datetime1">
              <a:rPr lang="en-SG" smtClean="0"/>
              <a:t>8/10/2018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B49B-8E69-4B0B-B616-049361AF5477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1BB7-0ED1-485E-9A2E-B3D403AFBA09}" type="datetime1">
              <a:rPr lang="en-SG" smtClean="0"/>
              <a:t>8/10/2018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B49B-8E69-4B0B-B616-049361AF5477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92D9-2B29-459E-A95C-E6C13BB24523}" type="datetime1">
              <a:rPr lang="en-SG" smtClean="0"/>
              <a:t>8/10/2018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B49B-8E69-4B0B-B616-049361AF5477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59E0-4651-48CB-9E6B-BF0188C70564}" type="datetime1">
              <a:rPr lang="en-SG" smtClean="0"/>
              <a:t>8/10/2018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B49B-8E69-4B0B-B616-049361AF5477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E90-4E14-4293-B95B-777DFE8546A2}" type="datetime1">
              <a:rPr lang="en-SG" smtClean="0"/>
              <a:t>8/10/2018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B49B-8E69-4B0B-B616-049361AF5477}" type="slidenum">
              <a:rPr lang="en-SG" smtClean="0"/>
              <a:t>‹#›</a:t>
            </a:fld>
            <a:endParaRPr lang="en-SG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6DFA-A5B8-40F2-AB74-5A72566773F0}" type="datetime1">
              <a:rPr lang="en-SG" smtClean="0"/>
              <a:t>8/10/2018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B49B-8E69-4B0B-B616-049361AF5477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D40F-A6EA-4CF1-B0F2-94B823682E14}" type="datetime1">
              <a:rPr lang="en-SG" smtClean="0"/>
              <a:t>8/10/2018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B49B-8E69-4B0B-B616-049361AF5477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7DF5-F88F-43ED-B3D9-65E86690F6CB}" type="datetime1">
              <a:rPr lang="en-SG" smtClean="0"/>
              <a:t>8/10/2018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B49B-8E69-4B0B-B616-049361AF5477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219A-945C-4C62-891B-3505DCEDC21D}" type="datetime1">
              <a:rPr lang="en-SG" smtClean="0"/>
              <a:t>8/10/2018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B49B-8E69-4B0B-B616-049361AF5477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9C9D2F8-7D41-44A7-9048-89FD88D3BAD4}" type="datetime1">
              <a:rPr lang="en-SG" smtClean="0"/>
              <a:t>8/10/2018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51DB49B-8E69-4B0B-B616-049361AF5477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sz="4800" smtClean="0"/>
              <a:t>The Battle of Neighbourhoods</a:t>
            </a:r>
            <a:endParaRPr lang="en-SG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smtClean="0"/>
              <a:t>8 October 2018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B49B-8E69-4B0B-B616-049361AF5477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5962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smtClean="0"/>
              <a:t>Discussion</a:t>
            </a:r>
            <a:endParaRPr lang="en-SG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SG" sz="1900" smtClean="0"/>
              <a:t>Our step-by-step elimination </a:t>
            </a:r>
            <a:r>
              <a:rPr lang="en-SG" sz="1900"/>
              <a:t>process based on an interpretation of the investor’s criteria reduced the initial 18 neighbourhoods to a final 3 shortlisted neighbourhoods</a:t>
            </a:r>
            <a:r>
              <a:rPr lang="en-SG" sz="1900"/>
              <a:t>. </a:t>
            </a:r>
            <a:endParaRPr lang="en-SG" sz="1900" smtClean="0"/>
          </a:p>
          <a:p>
            <a:pPr>
              <a:spcBef>
                <a:spcPts val="0"/>
              </a:spcBef>
              <a:spcAft>
                <a:spcPts val="500"/>
              </a:spcAft>
            </a:pPr>
            <a:endParaRPr lang="en-SG" sz="1900" smtClean="0"/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SG" sz="1900" smtClean="0"/>
              <a:t>Among </a:t>
            </a:r>
            <a:r>
              <a:rPr lang="en-SG" sz="1900"/>
              <a:t>these 3 remaining neighbourhoods, there was no distinct difference in terms of </a:t>
            </a:r>
            <a:r>
              <a:rPr lang="en-SG" sz="1900"/>
              <a:t>venue </a:t>
            </a:r>
            <a:r>
              <a:rPr lang="en-SG" sz="1900" smtClean="0"/>
              <a:t>mix. Summary </a:t>
            </a:r>
            <a:r>
              <a:rPr lang="en-SG" sz="1900"/>
              <a:t>of the key venue categories is shown below.</a:t>
            </a:r>
          </a:p>
          <a:p>
            <a:pPr lvl="1">
              <a:spcBef>
                <a:spcPts val="0"/>
              </a:spcBef>
              <a:spcAft>
                <a:spcPts val="500"/>
              </a:spcAft>
            </a:pPr>
            <a:r>
              <a:rPr lang="en-SG" sz="1700" smtClean="0"/>
              <a:t>Commerce </a:t>
            </a:r>
            <a:r>
              <a:rPr lang="en-SG" sz="1700"/>
              <a:t>Court, Victoria Hotel -- Hotel (8), Concert Hall (3), Gym(2), Farmer's Market (2), Theatre (2)</a:t>
            </a:r>
          </a:p>
          <a:p>
            <a:pPr lvl="1">
              <a:spcBef>
                <a:spcPts val="0"/>
              </a:spcBef>
              <a:spcAft>
                <a:spcPts val="500"/>
              </a:spcAft>
            </a:pPr>
            <a:r>
              <a:rPr lang="en-SG" sz="1700" smtClean="0"/>
              <a:t>Design </a:t>
            </a:r>
            <a:r>
              <a:rPr lang="en-SG" sz="1700"/>
              <a:t>Exchange, Toronto Dominion Centre -- Hotel (10), Concert Hall (3), Park (2), Gym (2), Theatre (2)</a:t>
            </a:r>
          </a:p>
          <a:p>
            <a:pPr lvl="1">
              <a:spcBef>
                <a:spcPts val="0"/>
              </a:spcBef>
              <a:spcAft>
                <a:spcPts val="500"/>
              </a:spcAft>
            </a:pPr>
            <a:r>
              <a:rPr lang="en-SG" sz="1700" smtClean="0"/>
              <a:t>First </a:t>
            </a:r>
            <a:r>
              <a:rPr lang="en-SG" sz="1700"/>
              <a:t>Canadian Place, Underground city -- Hotel (8), Theatre (3), Concert Hall (2), Gym (</a:t>
            </a:r>
            <a:r>
              <a:rPr lang="en-SG" sz="1700"/>
              <a:t>2</a:t>
            </a:r>
            <a:r>
              <a:rPr lang="en-SG" sz="1700" smtClean="0"/>
              <a:t>)</a:t>
            </a:r>
            <a:endParaRPr lang="en-SG" sz="1900" smtClean="0"/>
          </a:p>
          <a:p>
            <a:pPr>
              <a:spcBef>
                <a:spcPts val="0"/>
              </a:spcBef>
              <a:spcAft>
                <a:spcPts val="500"/>
              </a:spcAft>
            </a:pPr>
            <a:endParaRPr lang="en-SG" sz="1900" smtClean="0"/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SG" sz="1900" smtClean="0"/>
              <a:t>If </a:t>
            </a:r>
            <a:r>
              <a:rPr lang="en-SG" sz="1900"/>
              <a:t>we were limited to just one neighbourhood, our neighbourhood pick would be “Design Exchange, Toronto Dominion Centre”, which had the highest number of hotels.</a:t>
            </a:r>
          </a:p>
          <a:p>
            <a:pPr lvl="1">
              <a:spcBef>
                <a:spcPts val="0"/>
              </a:spcBef>
              <a:spcAft>
                <a:spcPts val="500"/>
              </a:spcAft>
            </a:pPr>
            <a:r>
              <a:rPr lang="en-SG" sz="1800"/>
              <a:t>We further applied cluster analysis based on the top 100 venues within this neighbourhood, but did not find clear distinction between clusters. Hence, we recommend an on-site visit to scout for suitable premises for the restaurant.</a:t>
            </a:r>
          </a:p>
          <a:p>
            <a:pPr lvl="1">
              <a:spcBef>
                <a:spcPts val="0"/>
              </a:spcBef>
              <a:spcAft>
                <a:spcPts val="500"/>
              </a:spcAft>
            </a:pPr>
            <a:endParaRPr lang="en-SG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B49B-8E69-4B0B-B616-049361AF5477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410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smtClean="0"/>
              <a:t>Conclusion</a:t>
            </a:r>
            <a:endParaRPr lang="en-SG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SG" sz="1800" smtClean="0"/>
              <a:t>Starting </a:t>
            </a:r>
            <a:r>
              <a:rPr lang="en-SG" sz="1800"/>
              <a:t>from 18 neighbourhoods in Downtown Toronto borough, we methodically narrowed the list down to a final 3 neighbourhoods using the investor’s requirements and concerns as a guide</a:t>
            </a:r>
            <a:r>
              <a:rPr lang="en-SG" sz="1800"/>
              <a:t>. </a:t>
            </a:r>
            <a:endParaRPr lang="en-SG" sz="1800" smtClean="0"/>
          </a:p>
          <a:p>
            <a:pPr>
              <a:spcBef>
                <a:spcPts val="0"/>
              </a:spcBef>
              <a:spcAft>
                <a:spcPts val="500"/>
              </a:spcAft>
            </a:pPr>
            <a:endParaRPr lang="en-SG" sz="1800" smtClean="0"/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SG" sz="1800" smtClean="0"/>
              <a:t>Eventually</a:t>
            </a:r>
            <a:r>
              <a:rPr lang="en-SG" sz="1800"/>
              <a:t>, the recommended choice of “Design Exchange, Toronto Dominion Centre</a:t>
            </a:r>
            <a:r>
              <a:rPr lang="en-SG" sz="1800"/>
              <a:t>” </a:t>
            </a:r>
            <a:r>
              <a:rPr lang="en-SG" sz="1800" smtClean="0"/>
              <a:t>for setting up the restaurant came </a:t>
            </a:r>
            <a:r>
              <a:rPr lang="en-SG" sz="1800"/>
              <a:t>down to the higher concentration of hotels in this neighbourhood compared to </a:t>
            </a:r>
            <a:r>
              <a:rPr lang="en-SG" sz="1800"/>
              <a:t>the </a:t>
            </a:r>
            <a:r>
              <a:rPr lang="en-SG" sz="1800" smtClean="0"/>
              <a:t>other 2 choices.</a:t>
            </a:r>
            <a:endParaRPr lang="en-SG" sz="1800"/>
          </a:p>
          <a:p>
            <a:pPr>
              <a:spcBef>
                <a:spcPts val="0"/>
              </a:spcBef>
              <a:spcAft>
                <a:spcPts val="500"/>
              </a:spcAft>
            </a:pPr>
            <a:endParaRPr lang="en-SG" sz="1800" smtClean="0"/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SG" sz="1800" smtClean="0"/>
              <a:t>Cluster </a:t>
            </a:r>
            <a:r>
              <a:rPr lang="en-SG" sz="1800"/>
              <a:t>analysis did not reveal any discerning patterns within </a:t>
            </a:r>
            <a:r>
              <a:rPr lang="en-SG" sz="1800"/>
              <a:t>the </a:t>
            </a:r>
            <a:r>
              <a:rPr lang="en-SG" sz="1800" smtClean="0"/>
              <a:t>recommended neighbourhood</a:t>
            </a:r>
            <a:r>
              <a:rPr lang="en-SG" sz="1800"/>
              <a:t>, so an on-site visit to identify potential premises for the restaurant is the next suggested step, along with further due diligence </a:t>
            </a:r>
            <a:r>
              <a:rPr lang="en-SG" sz="1800"/>
              <a:t>work</a:t>
            </a:r>
            <a:r>
              <a:rPr lang="en-SG" sz="1800" smtClean="0"/>
              <a:t>.</a:t>
            </a:r>
            <a:endParaRPr lang="en-SG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B49B-8E69-4B0B-B616-049361AF5477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553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smtClean="0"/>
              <a:t>Introduction and Business Problem</a:t>
            </a:r>
            <a:endParaRPr lang="en-SG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800" smtClean="0"/>
              <a:t>Background:</a:t>
            </a:r>
          </a:p>
          <a:p>
            <a:pPr lvl="1"/>
            <a:r>
              <a:rPr lang="en-SG" sz="1600" smtClean="0"/>
              <a:t>An investor wants to set </a:t>
            </a:r>
            <a:r>
              <a:rPr lang="en-SG" sz="1600"/>
              <a:t>up a modern mid-priced Chinese restaurant within the downtown area </a:t>
            </a:r>
            <a:r>
              <a:rPr lang="en-SG" sz="1600"/>
              <a:t>in </a:t>
            </a:r>
            <a:r>
              <a:rPr lang="en-SG" sz="1600" smtClean="0"/>
              <a:t>Toronto </a:t>
            </a:r>
            <a:endParaRPr lang="en-SG" sz="1400"/>
          </a:p>
          <a:p>
            <a:endParaRPr lang="en-SG" sz="1800" smtClean="0"/>
          </a:p>
          <a:p>
            <a:r>
              <a:rPr lang="en-SG" sz="1800" smtClean="0"/>
              <a:t>Target Customers 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SG" sz="1600" smtClean="0"/>
              <a:t>People </a:t>
            </a:r>
            <a:r>
              <a:rPr lang="en-SG" sz="1600"/>
              <a:t>who work in the </a:t>
            </a:r>
            <a:r>
              <a:rPr lang="en-SG" sz="1600"/>
              <a:t>area </a:t>
            </a:r>
            <a:r>
              <a:rPr lang="en-SG" sz="1600" smtClean="0"/>
              <a:t>(for weekday </a:t>
            </a:r>
            <a:r>
              <a:rPr lang="en-SG" sz="1600"/>
              <a:t>lunch </a:t>
            </a:r>
            <a:r>
              <a:rPr lang="en-SG" sz="1600"/>
              <a:t>and </a:t>
            </a:r>
            <a:r>
              <a:rPr lang="en-SG" sz="1600" smtClean="0"/>
              <a:t>dinner)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SG" sz="1600" smtClean="0"/>
              <a:t>People </a:t>
            </a:r>
            <a:r>
              <a:rPr lang="en-SG" sz="1600"/>
              <a:t>who live within the </a:t>
            </a:r>
            <a:r>
              <a:rPr lang="en-SG" sz="1600"/>
              <a:t>vicinity </a:t>
            </a:r>
            <a:r>
              <a:rPr lang="en-SG" sz="1600" smtClean="0"/>
              <a:t>(for weekday dinner and weekend meals)</a:t>
            </a:r>
            <a:endParaRPr lang="en-SG" sz="1600"/>
          </a:p>
          <a:p>
            <a:endParaRPr lang="en-SG" sz="1800" smtClean="0"/>
          </a:p>
          <a:p>
            <a:r>
              <a:rPr lang="en-SG" sz="1800" smtClean="0"/>
              <a:t>Key Concerns: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SG" sz="1600" smtClean="0"/>
              <a:t>Competition from other Chinese restaurants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SG" sz="1600" smtClean="0"/>
              <a:t>Customer traffic based on venue mix</a:t>
            </a:r>
            <a:endParaRPr lang="en-SG" sz="1600"/>
          </a:p>
          <a:p>
            <a:endParaRPr lang="en-SG" sz="1800" smtClean="0"/>
          </a:p>
          <a:p>
            <a:r>
              <a:rPr lang="en-SG" sz="1800" smtClean="0"/>
              <a:t>Business Problem: </a:t>
            </a:r>
          </a:p>
          <a:p>
            <a:pPr lvl="1"/>
            <a:r>
              <a:rPr lang="en-SG" sz="1600" smtClean="0"/>
              <a:t>Recommend most suitable neighbourhood to set up restaurant</a:t>
            </a:r>
            <a:endParaRPr lang="en-SG" sz="1600"/>
          </a:p>
          <a:p>
            <a:endParaRPr lang="en-SG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B49B-8E69-4B0B-B616-049361AF5477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033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smtClean="0"/>
              <a:t>Data</a:t>
            </a:r>
            <a:endParaRPr lang="en-SG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800" smtClean="0"/>
              <a:t>Location Data for Toronto</a:t>
            </a:r>
          </a:p>
          <a:p>
            <a:pPr marL="457200" lvl="2"/>
            <a:r>
              <a:rPr lang="en-SG" sz="1600" smtClean="0"/>
              <a:t>From previous assignment.</a:t>
            </a:r>
            <a:endParaRPr lang="en-SG" sz="1600"/>
          </a:p>
          <a:p>
            <a:endParaRPr lang="en-SG" sz="1800" smtClean="0"/>
          </a:p>
          <a:p>
            <a:r>
              <a:rPr lang="en-SG" sz="1800" smtClean="0"/>
              <a:t>FourSquare Data</a:t>
            </a:r>
          </a:p>
          <a:p>
            <a:pPr lvl="1"/>
            <a:r>
              <a:rPr lang="en-SG" sz="1600" smtClean="0"/>
              <a:t>To understand the </a:t>
            </a:r>
            <a:r>
              <a:rPr lang="en-SG" sz="1600"/>
              <a:t>top venues in </a:t>
            </a:r>
            <a:r>
              <a:rPr lang="en-SG" sz="1600"/>
              <a:t>each </a:t>
            </a:r>
            <a:r>
              <a:rPr lang="en-SG" sz="1600" smtClean="0"/>
              <a:t>neighbourhood, </a:t>
            </a:r>
            <a:r>
              <a:rPr lang="en-SG" sz="1600"/>
              <a:t>determine their mix </a:t>
            </a:r>
            <a:r>
              <a:rPr lang="en-SG" sz="1600"/>
              <a:t>and </a:t>
            </a:r>
            <a:r>
              <a:rPr lang="en-SG" sz="1600" smtClean="0"/>
              <a:t>characteristics, </a:t>
            </a:r>
            <a:r>
              <a:rPr lang="en-SG" sz="1600"/>
              <a:t>as well as the presence of </a:t>
            </a:r>
            <a:r>
              <a:rPr lang="en-SG" sz="1600"/>
              <a:t>Chinese </a:t>
            </a:r>
            <a:r>
              <a:rPr lang="en-SG" sz="1600" smtClean="0"/>
              <a:t>restaurants</a:t>
            </a:r>
          </a:p>
          <a:p>
            <a:pPr lvl="1"/>
            <a:r>
              <a:rPr lang="en-SG" sz="1600" smtClean="0"/>
              <a:t>To </a:t>
            </a:r>
            <a:r>
              <a:rPr lang="en-SG" sz="1600"/>
              <a:t>perform search queries to get the overall rating for specific Chinese restaurants to determine </a:t>
            </a:r>
            <a:r>
              <a:rPr lang="en-SG" sz="1600"/>
              <a:t>competition </a:t>
            </a:r>
            <a:r>
              <a:rPr lang="en-SG" sz="1600" smtClean="0"/>
              <a:t>strength (if needed).</a:t>
            </a:r>
            <a:endParaRPr lang="en-SG" sz="1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B49B-8E69-4B0B-B616-049361AF5477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036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smtClean="0"/>
              <a:t>Methodology</a:t>
            </a:r>
            <a:endParaRPr lang="en-SG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4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SG" sz="1800" smtClean="0"/>
              <a:t>Load Location Data for Toronto and Subset to “Downtown Toronto”</a:t>
            </a:r>
            <a:endParaRPr lang="en-SG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B49B-8E69-4B0B-B616-049361AF5477}" type="slidenum">
              <a:rPr lang="en-SG" smtClean="0"/>
              <a:t>4</a:t>
            </a:fld>
            <a:endParaRPr lang="en-SG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2276871"/>
            <a:ext cx="4680520" cy="403244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580112" y="3068960"/>
            <a:ext cx="2880320" cy="256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6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smtClean="0"/>
              <a:t>Methodology</a:t>
            </a:r>
            <a:endParaRPr lang="en-SG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SG" sz="2100" smtClean="0"/>
              <a:t>Use </a:t>
            </a:r>
            <a:r>
              <a:rPr lang="en-SG" sz="2100"/>
              <a:t>FourSquare API </a:t>
            </a:r>
            <a:r>
              <a:rPr lang="en-SG" sz="2100"/>
              <a:t>to </a:t>
            </a:r>
            <a:r>
              <a:rPr lang="en-SG" sz="2100" smtClean="0"/>
              <a:t>Get Top Venues </a:t>
            </a:r>
            <a:r>
              <a:rPr lang="en-SG" sz="2100"/>
              <a:t>in </a:t>
            </a:r>
            <a:r>
              <a:rPr lang="en-SG" sz="2100" smtClean="0"/>
              <a:t>Each Neighbourhood in “Downtown Toronto”</a:t>
            </a:r>
            <a:endParaRPr lang="en-SG" sz="2100"/>
          </a:p>
          <a:p>
            <a:pPr lvl="1">
              <a:spcBef>
                <a:spcPts val="0"/>
              </a:spcBef>
              <a:spcAft>
                <a:spcPts val="500"/>
              </a:spcAft>
            </a:pPr>
            <a:r>
              <a:rPr lang="en-SG" sz="1900" smtClean="0"/>
              <a:t>Retrieve top </a:t>
            </a:r>
            <a:r>
              <a:rPr lang="en-SG" sz="1900"/>
              <a:t>100 venues </a:t>
            </a:r>
            <a:r>
              <a:rPr lang="en-SG" sz="1900"/>
              <a:t>within </a:t>
            </a:r>
            <a:r>
              <a:rPr lang="en-SG" sz="1900" smtClean="0"/>
              <a:t>1km </a:t>
            </a:r>
            <a:r>
              <a:rPr lang="en-SG" sz="1900"/>
              <a:t>radius in </a:t>
            </a:r>
            <a:r>
              <a:rPr lang="en-SG" sz="1900"/>
              <a:t>each </a:t>
            </a:r>
            <a:r>
              <a:rPr lang="en-SG" sz="1900" smtClean="0"/>
              <a:t>of the 18 neighbourhoods</a:t>
            </a:r>
            <a:r>
              <a:rPr lang="en-SG" sz="1800" smtClean="0"/>
              <a:t>. </a:t>
            </a:r>
            <a:endParaRPr lang="en-SG" sz="1800"/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SG" sz="2100" smtClean="0"/>
              <a:t>Eliminate Neighbourhoods Based </a:t>
            </a:r>
            <a:r>
              <a:rPr lang="en-SG" sz="2100"/>
              <a:t>on </a:t>
            </a:r>
            <a:r>
              <a:rPr lang="en-SG" sz="2100" smtClean="0"/>
              <a:t>Filters</a:t>
            </a:r>
            <a:endParaRPr lang="en-SG" sz="2100"/>
          </a:p>
          <a:p>
            <a:pPr marL="617220" lvl="1" indent="-342900">
              <a:spcBef>
                <a:spcPts val="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SG" sz="1900" u="sng" smtClean="0"/>
              <a:t>Less </a:t>
            </a:r>
            <a:r>
              <a:rPr lang="en-SG" sz="1900" u="sng"/>
              <a:t>than 100 venues retrieved </a:t>
            </a:r>
            <a:r>
              <a:rPr lang="en-SG" sz="1900"/>
              <a:t>– </a:t>
            </a:r>
            <a:r>
              <a:rPr lang="en-SG" sz="1900" smtClean="0"/>
              <a:t>Suggests neighbourhoods </a:t>
            </a:r>
            <a:r>
              <a:rPr lang="en-SG" sz="1900"/>
              <a:t>may be too quiet with </a:t>
            </a:r>
            <a:r>
              <a:rPr lang="en-SG" sz="1900"/>
              <a:t>insufficient </a:t>
            </a:r>
            <a:r>
              <a:rPr lang="en-SG" sz="1900" smtClean="0"/>
              <a:t>potential </a:t>
            </a:r>
            <a:r>
              <a:rPr lang="en-SG" sz="1900"/>
              <a:t>customer base for the restaurant.</a:t>
            </a:r>
          </a:p>
          <a:p>
            <a:pPr marL="617220" lvl="1" indent="-342900">
              <a:spcBef>
                <a:spcPts val="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SG" sz="1900" u="sng" smtClean="0"/>
              <a:t>Presence </a:t>
            </a:r>
            <a:r>
              <a:rPr lang="en-SG" sz="1900" u="sng"/>
              <a:t>of Chinese restaurants</a:t>
            </a:r>
            <a:r>
              <a:rPr lang="en-SG" sz="1900"/>
              <a:t> </a:t>
            </a:r>
            <a:r>
              <a:rPr lang="en-SG" sz="1900"/>
              <a:t>– </a:t>
            </a:r>
            <a:r>
              <a:rPr lang="en-SG" sz="1900" smtClean="0"/>
              <a:t>Addresses </a:t>
            </a:r>
            <a:r>
              <a:rPr lang="en-SG" sz="1900"/>
              <a:t>the competition concern of the investor. With only several neighbourhoods having a Chinese restaurant, we can exclude them.</a:t>
            </a:r>
          </a:p>
          <a:p>
            <a:pPr marL="617220" lvl="1" indent="-342900">
              <a:spcBef>
                <a:spcPts val="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SG" sz="1900" u="sng" smtClean="0"/>
              <a:t>Presence </a:t>
            </a:r>
            <a:r>
              <a:rPr lang="en-SG" sz="1900" u="sng"/>
              <a:t>of hotels</a:t>
            </a:r>
            <a:r>
              <a:rPr lang="en-SG" sz="1900"/>
              <a:t> </a:t>
            </a:r>
            <a:r>
              <a:rPr lang="en-SG" sz="1900"/>
              <a:t>– </a:t>
            </a:r>
            <a:r>
              <a:rPr lang="en-SG" sz="1900" smtClean="0"/>
              <a:t>Neighbourhood </a:t>
            </a:r>
            <a:r>
              <a:rPr lang="en-SG" sz="1900"/>
              <a:t>with higher number of </a:t>
            </a:r>
            <a:r>
              <a:rPr lang="en-SG" sz="1900"/>
              <a:t>hotels </a:t>
            </a:r>
            <a:r>
              <a:rPr lang="en-SG" sz="1900" smtClean="0"/>
              <a:t>preferred </a:t>
            </a:r>
            <a:r>
              <a:rPr lang="en-SG" sz="1900"/>
              <a:t>as they would be a </a:t>
            </a:r>
            <a:r>
              <a:rPr lang="en-SG" sz="1900"/>
              <a:t>good </a:t>
            </a:r>
            <a:r>
              <a:rPr lang="en-SG" sz="1900" smtClean="0"/>
              <a:t>potential customer base. </a:t>
            </a:r>
            <a:r>
              <a:rPr lang="en-SG" sz="1900"/>
              <a:t>Hotels are a proxy for people who live in the </a:t>
            </a:r>
            <a:r>
              <a:rPr lang="en-SG" sz="1900"/>
              <a:t>area</a:t>
            </a:r>
            <a:r>
              <a:rPr lang="en-SG" sz="1900" smtClean="0"/>
              <a:t>.</a:t>
            </a:r>
            <a:endParaRPr lang="en-SG" sz="1900"/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SG" sz="2100" smtClean="0"/>
              <a:t>Shortlist Final 3 Neighbourhoods</a:t>
            </a:r>
          </a:p>
          <a:p>
            <a:pPr lvl="1">
              <a:spcBef>
                <a:spcPts val="0"/>
              </a:spcBef>
              <a:spcAft>
                <a:spcPts val="500"/>
              </a:spcAft>
            </a:pPr>
            <a:r>
              <a:rPr lang="en-SG" sz="1900" smtClean="0"/>
              <a:t>Explore mix </a:t>
            </a:r>
            <a:r>
              <a:rPr lang="en-SG" sz="1900"/>
              <a:t>of the top 100 venues within each neighbourhood to determine the diversity of activities, paying attention to venue categories that could boost customer traffic.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SG" sz="2100" smtClean="0"/>
              <a:t>Recommend 1 Neighbourhood</a:t>
            </a:r>
          </a:p>
          <a:p>
            <a:pPr lvl="1">
              <a:spcBef>
                <a:spcPts val="0"/>
              </a:spcBef>
              <a:spcAft>
                <a:spcPts val="500"/>
              </a:spcAft>
            </a:pPr>
            <a:r>
              <a:rPr lang="en-SG" sz="1900" smtClean="0"/>
              <a:t>Additionally, perform </a:t>
            </a:r>
            <a:r>
              <a:rPr lang="en-SG" sz="1900"/>
              <a:t>cluster analysis to determine if there was any particular location within the neighbourhood that may stand out in terms of density of </a:t>
            </a:r>
            <a:r>
              <a:rPr lang="en-SG" sz="1900"/>
              <a:t>venues</a:t>
            </a:r>
            <a:r>
              <a:rPr lang="en-SG" sz="1900" smtClean="0"/>
              <a:t>.</a:t>
            </a:r>
            <a:endParaRPr lang="en-SG" sz="19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B49B-8E69-4B0B-B616-049361AF5477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176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smtClean="0"/>
              <a:t>Results (1/4)</a:t>
            </a:r>
            <a:endParaRPr lang="en-SG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SG" sz="1800"/>
              <a:t>Applying </a:t>
            </a:r>
            <a:r>
              <a:rPr lang="en-SG" sz="1800"/>
              <a:t>the </a:t>
            </a:r>
            <a:r>
              <a:rPr lang="en-SG" sz="1800" smtClean="0"/>
              <a:t>set </a:t>
            </a:r>
            <a:r>
              <a:rPr lang="en-SG" sz="1800"/>
              <a:t>of </a:t>
            </a:r>
            <a:r>
              <a:rPr lang="en-SG" sz="1800" smtClean="0"/>
              <a:t>f</a:t>
            </a:r>
            <a:r>
              <a:rPr lang="en-SG" sz="1800" smtClean="0"/>
              <a:t>ilters to the top 100 venues within 1km in each neighbourhood </a:t>
            </a:r>
            <a:r>
              <a:rPr lang="en-SG" sz="1800"/>
              <a:t>in “Downtown </a:t>
            </a:r>
            <a:r>
              <a:rPr lang="en-SG" sz="1800"/>
              <a:t>Toronto</a:t>
            </a:r>
            <a:r>
              <a:rPr lang="en-SG" sz="1800" smtClean="0"/>
              <a:t>”, we progressively </a:t>
            </a:r>
            <a:r>
              <a:rPr lang="en-SG" sz="1800"/>
              <a:t>dropped neighbourhoods from the </a:t>
            </a:r>
            <a:r>
              <a:rPr lang="en-SG" sz="1800"/>
              <a:t>initial </a:t>
            </a:r>
            <a:r>
              <a:rPr lang="en-SG" sz="1800" smtClean="0"/>
              <a:t>list </a:t>
            </a:r>
            <a:r>
              <a:rPr lang="en-SG" sz="1800"/>
              <a:t>of </a:t>
            </a:r>
            <a:r>
              <a:rPr lang="en-SG" sz="1800"/>
              <a:t>18 </a:t>
            </a:r>
            <a:r>
              <a:rPr lang="en-SG" sz="1800" smtClean="0"/>
              <a:t>neighbourhoods</a:t>
            </a:r>
            <a:endParaRPr lang="en-SG" sz="1800"/>
          </a:p>
          <a:p>
            <a:pPr lvl="2">
              <a:spcBef>
                <a:spcPts val="0"/>
              </a:spcBef>
              <a:spcAft>
                <a:spcPts val="500"/>
              </a:spcAft>
            </a:pPr>
            <a:r>
              <a:rPr lang="en-SG" sz="1600" u="sng" smtClean="0"/>
              <a:t>3 </a:t>
            </a:r>
            <a:r>
              <a:rPr lang="en-SG" sz="1600" u="sng"/>
              <a:t>of the 18 neighbourhoods had fewer than 100 </a:t>
            </a:r>
            <a:r>
              <a:rPr lang="en-SG" sz="1600" u="sng"/>
              <a:t>venues </a:t>
            </a:r>
            <a:r>
              <a:rPr lang="en-SG" sz="1600" u="sng" smtClean="0"/>
              <a:t>retrieved</a:t>
            </a:r>
            <a:endParaRPr lang="en-SG" sz="1600" smtClean="0"/>
          </a:p>
          <a:p>
            <a:pPr lvl="2">
              <a:spcBef>
                <a:spcPts val="0"/>
              </a:spcBef>
              <a:spcAft>
                <a:spcPts val="500"/>
              </a:spcAft>
            </a:pPr>
            <a:endParaRPr lang="en-SG" sz="1600" smtClean="0"/>
          </a:p>
          <a:p>
            <a:pPr lvl="2">
              <a:spcBef>
                <a:spcPts val="0"/>
              </a:spcBef>
              <a:spcAft>
                <a:spcPts val="500"/>
              </a:spcAft>
            </a:pPr>
            <a:endParaRPr lang="en-SG" sz="1600"/>
          </a:p>
          <a:p>
            <a:pPr lvl="2">
              <a:spcBef>
                <a:spcPts val="0"/>
              </a:spcBef>
              <a:spcAft>
                <a:spcPts val="500"/>
              </a:spcAft>
            </a:pPr>
            <a:endParaRPr lang="en-SG" sz="1600" smtClean="0"/>
          </a:p>
          <a:p>
            <a:pPr lvl="2">
              <a:spcBef>
                <a:spcPts val="0"/>
              </a:spcBef>
              <a:spcAft>
                <a:spcPts val="500"/>
              </a:spcAft>
            </a:pPr>
            <a:endParaRPr lang="en-SG" sz="1600"/>
          </a:p>
          <a:p>
            <a:pPr lvl="2">
              <a:spcBef>
                <a:spcPts val="0"/>
              </a:spcBef>
              <a:spcAft>
                <a:spcPts val="500"/>
              </a:spcAft>
            </a:pPr>
            <a:endParaRPr lang="en-SG" sz="1600" smtClean="0"/>
          </a:p>
          <a:p>
            <a:pPr lvl="2">
              <a:spcBef>
                <a:spcPts val="0"/>
              </a:spcBef>
              <a:spcAft>
                <a:spcPts val="500"/>
              </a:spcAft>
            </a:pPr>
            <a:endParaRPr lang="en-SG" sz="1600"/>
          </a:p>
          <a:p>
            <a:pPr lvl="2">
              <a:spcBef>
                <a:spcPts val="0"/>
              </a:spcBef>
              <a:spcAft>
                <a:spcPts val="500"/>
              </a:spcAft>
            </a:pPr>
            <a:endParaRPr lang="en-SG" sz="1600" smtClean="0"/>
          </a:p>
          <a:p>
            <a:pPr lvl="2">
              <a:spcBef>
                <a:spcPts val="0"/>
              </a:spcBef>
              <a:spcAft>
                <a:spcPts val="500"/>
              </a:spcAft>
            </a:pPr>
            <a:endParaRPr lang="en-SG" sz="1600" smtClean="0"/>
          </a:p>
          <a:p>
            <a:pPr lvl="2">
              <a:spcBef>
                <a:spcPts val="0"/>
              </a:spcBef>
              <a:spcAft>
                <a:spcPts val="500"/>
              </a:spcAft>
            </a:pPr>
            <a:endParaRPr lang="en-SG" sz="16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B49B-8E69-4B0B-B616-049361AF5477}" type="slidenum">
              <a:rPr lang="en-SG" smtClean="0"/>
              <a:t>6</a:t>
            </a:fld>
            <a:endParaRPr lang="en-SG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2913148"/>
            <a:ext cx="6192688" cy="346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7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smtClean="0"/>
              <a:t>Results (2/4)</a:t>
            </a:r>
            <a:endParaRPr lang="en-SG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spcBef>
                <a:spcPts val="0"/>
              </a:spcBef>
              <a:spcAft>
                <a:spcPts val="500"/>
              </a:spcAft>
            </a:pPr>
            <a:r>
              <a:rPr lang="en-SG" sz="1600" u="sng" smtClean="0"/>
              <a:t>6 </a:t>
            </a:r>
            <a:r>
              <a:rPr lang="en-SG" sz="1600" u="sng"/>
              <a:t>of </a:t>
            </a:r>
            <a:r>
              <a:rPr lang="en-SG" sz="1600" u="sng" smtClean="0"/>
              <a:t>remaining 15 </a:t>
            </a:r>
            <a:r>
              <a:rPr lang="en-SG" sz="1600" u="sng"/>
              <a:t>neighbourhoods had at least one </a:t>
            </a:r>
            <a:r>
              <a:rPr lang="en-SG" sz="1600" u="sng"/>
              <a:t>Chinese </a:t>
            </a:r>
            <a:r>
              <a:rPr lang="en-SG" sz="1600" u="sng" smtClean="0"/>
              <a:t>restaurant</a:t>
            </a:r>
            <a:r>
              <a:rPr lang="en-SG" sz="1600" smtClean="0"/>
              <a:t> </a:t>
            </a:r>
          </a:p>
          <a:p>
            <a:pPr lvl="2">
              <a:spcBef>
                <a:spcPts val="0"/>
              </a:spcBef>
              <a:spcAft>
                <a:spcPts val="500"/>
              </a:spcAft>
            </a:pPr>
            <a:endParaRPr lang="en-SG" sz="1600" smtClean="0"/>
          </a:p>
          <a:p>
            <a:pPr lvl="2">
              <a:spcBef>
                <a:spcPts val="0"/>
              </a:spcBef>
              <a:spcAft>
                <a:spcPts val="500"/>
              </a:spcAft>
            </a:pPr>
            <a:endParaRPr lang="en-SG" sz="1600"/>
          </a:p>
          <a:p>
            <a:pPr lvl="2">
              <a:spcBef>
                <a:spcPts val="0"/>
              </a:spcBef>
              <a:spcAft>
                <a:spcPts val="500"/>
              </a:spcAft>
            </a:pPr>
            <a:endParaRPr lang="en-SG" sz="1600" smtClean="0"/>
          </a:p>
          <a:p>
            <a:pPr lvl="2">
              <a:spcBef>
                <a:spcPts val="0"/>
              </a:spcBef>
              <a:spcAft>
                <a:spcPts val="500"/>
              </a:spcAft>
            </a:pPr>
            <a:endParaRPr lang="en-SG" sz="1600"/>
          </a:p>
          <a:p>
            <a:pPr lvl="2">
              <a:spcBef>
                <a:spcPts val="0"/>
              </a:spcBef>
              <a:spcAft>
                <a:spcPts val="500"/>
              </a:spcAft>
            </a:pPr>
            <a:endParaRPr lang="en-SG" sz="1600" smtClean="0"/>
          </a:p>
          <a:p>
            <a:pPr lvl="2">
              <a:spcBef>
                <a:spcPts val="0"/>
              </a:spcBef>
              <a:spcAft>
                <a:spcPts val="500"/>
              </a:spcAft>
            </a:pPr>
            <a:endParaRPr lang="en-SG" sz="1600"/>
          </a:p>
          <a:p>
            <a:pPr lvl="2">
              <a:spcBef>
                <a:spcPts val="0"/>
              </a:spcBef>
              <a:spcAft>
                <a:spcPts val="500"/>
              </a:spcAft>
            </a:pPr>
            <a:endParaRPr lang="en-SG" sz="1600" smtClean="0"/>
          </a:p>
          <a:p>
            <a:pPr lvl="2">
              <a:spcBef>
                <a:spcPts val="0"/>
              </a:spcBef>
              <a:spcAft>
                <a:spcPts val="500"/>
              </a:spcAft>
            </a:pPr>
            <a:r>
              <a:rPr lang="en-SG" sz="1600" u="sng" smtClean="0"/>
              <a:t>2 </a:t>
            </a:r>
            <a:r>
              <a:rPr lang="en-SG" sz="1600" u="sng"/>
              <a:t>of remaining 9 neighbourhoods did not have </a:t>
            </a:r>
            <a:r>
              <a:rPr lang="en-SG" sz="1600" u="sng"/>
              <a:t>a </a:t>
            </a:r>
            <a:r>
              <a:rPr lang="en-SG" sz="1600" u="sng" smtClean="0"/>
              <a:t>hotel</a:t>
            </a:r>
          </a:p>
          <a:p>
            <a:pPr lvl="2">
              <a:spcBef>
                <a:spcPts val="0"/>
              </a:spcBef>
              <a:spcAft>
                <a:spcPts val="500"/>
              </a:spcAft>
            </a:pPr>
            <a:r>
              <a:rPr lang="en-SG" sz="1600" u="sng" smtClean="0"/>
              <a:t>On the other hand, </a:t>
            </a:r>
            <a:r>
              <a:rPr lang="en-SG" sz="1600" u="sng"/>
              <a:t>3 neighbourhoods had 8 or </a:t>
            </a:r>
            <a:r>
              <a:rPr lang="en-SG" sz="1600" u="sng"/>
              <a:t>more </a:t>
            </a:r>
            <a:r>
              <a:rPr lang="en-SG" sz="1600" u="sng" smtClean="0"/>
              <a:t>hotels</a:t>
            </a:r>
          </a:p>
          <a:p>
            <a:pPr lvl="2">
              <a:spcBef>
                <a:spcPts val="0"/>
              </a:spcBef>
              <a:spcAft>
                <a:spcPts val="500"/>
              </a:spcAft>
            </a:pPr>
            <a:endParaRPr lang="en-SG" sz="1600" smtClean="0"/>
          </a:p>
          <a:p>
            <a:pPr lvl="2">
              <a:spcBef>
                <a:spcPts val="0"/>
              </a:spcBef>
              <a:spcAft>
                <a:spcPts val="500"/>
              </a:spcAft>
            </a:pPr>
            <a:endParaRPr lang="en-SG" sz="16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B49B-8E69-4B0B-B616-049361AF5477}" type="slidenum">
              <a:rPr lang="en-SG" smtClean="0"/>
              <a:t>7</a:t>
            </a:fld>
            <a:endParaRPr lang="en-SG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31640" y="1988840"/>
            <a:ext cx="4320480" cy="18002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331640" y="4797152"/>
            <a:ext cx="432048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smtClean="0"/>
              <a:t>Results (3/4)</a:t>
            </a:r>
            <a:endParaRPr lang="en-SG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SG" sz="1800" smtClean="0"/>
              <a:t>Remaining 3 Neighbourhoods </a:t>
            </a:r>
            <a:r>
              <a:rPr lang="en-SG" sz="1800"/>
              <a:t>for </a:t>
            </a:r>
            <a:r>
              <a:rPr lang="en-SG" sz="1800" smtClean="0"/>
              <a:t>Consideration</a:t>
            </a:r>
          </a:p>
          <a:p>
            <a:pPr marL="719138" lvl="2" indent="-171450">
              <a:spcBef>
                <a:spcPts val="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SG" sz="1600" smtClean="0"/>
              <a:t>Commerce </a:t>
            </a:r>
            <a:r>
              <a:rPr lang="en-SG" sz="1600"/>
              <a:t>Court, </a:t>
            </a:r>
            <a:r>
              <a:rPr lang="en-SG" sz="1600"/>
              <a:t>Victoria </a:t>
            </a:r>
            <a:r>
              <a:rPr lang="en-SG" sz="1600" smtClean="0"/>
              <a:t>Hotel</a:t>
            </a:r>
          </a:p>
          <a:p>
            <a:pPr marL="719138" lvl="2" indent="-171450">
              <a:spcBef>
                <a:spcPts val="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SG" sz="1600" smtClean="0"/>
              <a:t>Design </a:t>
            </a:r>
            <a:r>
              <a:rPr lang="en-SG" sz="1600"/>
              <a:t>Exchange, Toronto </a:t>
            </a:r>
            <a:r>
              <a:rPr lang="en-SG" sz="1600"/>
              <a:t>Dominion </a:t>
            </a:r>
            <a:r>
              <a:rPr lang="en-SG" sz="1600" smtClean="0"/>
              <a:t>Centre</a:t>
            </a:r>
          </a:p>
          <a:p>
            <a:pPr marL="719138" lvl="2" indent="-171450">
              <a:spcBef>
                <a:spcPts val="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SG" sz="1600" smtClean="0"/>
              <a:t>First </a:t>
            </a:r>
            <a:r>
              <a:rPr lang="en-SG" sz="1600"/>
              <a:t>Canadian Place, </a:t>
            </a:r>
            <a:r>
              <a:rPr lang="en-SG" sz="1600"/>
              <a:t>Underground </a:t>
            </a:r>
            <a:r>
              <a:rPr lang="en-SG" sz="1600" smtClean="0"/>
              <a:t>city</a:t>
            </a:r>
            <a:endParaRPr lang="en-SG" sz="1800" smtClean="0"/>
          </a:p>
          <a:p>
            <a:pPr marL="182563" indent="-184150">
              <a:spcBef>
                <a:spcPts val="0"/>
              </a:spcBef>
              <a:spcAft>
                <a:spcPts val="500"/>
              </a:spcAft>
            </a:pPr>
            <a:endParaRPr lang="en-SG" sz="1800" smtClean="0"/>
          </a:p>
          <a:p>
            <a:pPr marL="182563" indent="-184150">
              <a:spcBef>
                <a:spcPts val="0"/>
              </a:spcBef>
              <a:spcAft>
                <a:spcPts val="500"/>
              </a:spcAft>
            </a:pPr>
            <a:r>
              <a:rPr lang="en-SG" sz="1800" smtClean="0"/>
              <a:t>No </a:t>
            </a:r>
            <a:r>
              <a:rPr lang="en-SG" sz="1800"/>
              <a:t>Distinct Differences in Venue Mix in </a:t>
            </a:r>
            <a:r>
              <a:rPr lang="en-SG" sz="1800"/>
              <a:t>Each </a:t>
            </a:r>
            <a:r>
              <a:rPr lang="en-SG" sz="1800" smtClean="0"/>
              <a:t>Remaining Neighbourhood</a:t>
            </a:r>
            <a:endParaRPr lang="en-SG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B49B-8E69-4B0B-B616-049361AF5477}" type="slidenum">
              <a:rPr lang="en-SG" smtClean="0"/>
              <a:t>8</a:t>
            </a:fld>
            <a:endParaRPr lang="en-SG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3615659"/>
            <a:ext cx="7063885" cy="290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95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smtClean="0"/>
              <a:t>Results (4/4)</a:t>
            </a:r>
            <a:endParaRPr lang="en-SG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SG" sz="1800" smtClean="0"/>
              <a:t>Recommend </a:t>
            </a:r>
            <a:r>
              <a:rPr lang="en-SG" sz="1800"/>
              <a:t>“Design Exchange, Toronto Dominion Centre</a:t>
            </a:r>
            <a:r>
              <a:rPr lang="en-SG" sz="1800"/>
              <a:t>” </a:t>
            </a:r>
            <a:r>
              <a:rPr lang="en-SG" sz="1800" smtClean="0"/>
              <a:t>Neighbourhood</a:t>
            </a:r>
          </a:p>
          <a:p>
            <a:pPr lvl="1">
              <a:spcBef>
                <a:spcPts val="0"/>
              </a:spcBef>
              <a:spcAft>
                <a:spcPts val="500"/>
              </a:spcAft>
            </a:pPr>
            <a:r>
              <a:rPr lang="en-SG" sz="1600" smtClean="0"/>
              <a:t>Highest </a:t>
            </a:r>
            <a:r>
              <a:rPr lang="en-SG" sz="1600"/>
              <a:t>concentration </a:t>
            </a:r>
            <a:r>
              <a:rPr lang="en-SG" sz="1600"/>
              <a:t>of </a:t>
            </a:r>
            <a:r>
              <a:rPr lang="en-SG" sz="1600" smtClean="0"/>
              <a:t>hotels, which is </a:t>
            </a:r>
            <a:r>
              <a:rPr lang="en-SG" sz="1600"/>
              <a:t>a key source of customer traffic for the restaurant.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B49B-8E69-4B0B-B616-049361AF5477}" type="slidenum">
              <a:rPr lang="en-SG" smtClean="0"/>
              <a:t>9</a:t>
            </a:fld>
            <a:endParaRPr lang="en-SG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2805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119</TotalTime>
  <Words>797</Words>
  <Application>Microsoft Office PowerPoint</Application>
  <PresentationFormat>On-screen Show (4:3)</PresentationFormat>
  <Paragraphs>94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Clarity</vt:lpstr>
      <vt:lpstr>The Battle of Neighbourhoods</vt:lpstr>
      <vt:lpstr>Introduction and Business Problem</vt:lpstr>
      <vt:lpstr>Data</vt:lpstr>
      <vt:lpstr>Methodology</vt:lpstr>
      <vt:lpstr>Methodology</vt:lpstr>
      <vt:lpstr>Results (1/4)</vt:lpstr>
      <vt:lpstr>Results (2/4)</vt:lpstr>
      <vt:lpstr>Results (3/4)</vt:lpstr>
      <vt:lpstr>Results (4/4)</vt:lpstr>
      <vt:lpstr>Discussion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Neighbourhoods</dc:title>
  <dc:creator>LCM</dc:creator>
  <cp:lastModifiedBy>LCM</cp:lastModifiedBy>
  <cp:revision>12</cp:revision>
  <dcterms:created xsi:type="dcterms:W3CDTF">2018-10-08T08:12:27Z</dcterms:created>
  <dcterms:modified xsi:type="dcterms:W3CDTF">2018-10-08T10:11:30Z</dcterms:modified>
</cp:coreProperties>
</file>