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63" r:id="rId6"/>
    <p:sldId id="260" r:id="rId7"/>
    <p:sldId id="261" r:id="rId8"/>
    <p:sldId id="265" r:id="rId9"/>
    <p:sldId id="267" r:id="rId10"/>
    <p:sldId id="268" r:id="rId11"/>
    <p:sldId id="266" r:id="rId12"/>
    <p:sldId id="270" r:id="rId13"/>
    <p:sldId id="275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EFF"/>
    <a:srgbClr val="FFF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BE58808-9F5D-4B29-AD7A-61A292311D9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F59181-B704-469F-8993-C5F9667159D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F10BC5-E6EF-426A-8C8E-B4182B6ED7E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2247E9-D83A-4F14-8ABF-9CEA3B014FE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364BD097-A965-4749-A5C3-62273FB92091}" type="slidenum">
              <a:t>‹N›</a:t>
            </a:fld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57907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0D207A-3D79-422A-BB00-B1A620D0DA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FB18CA-EB53-45ED-B73B-09D3959C8D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Segnaposto intestazione 3">
            <a:extLst>
              <a:ext uri="{FF2B5EF4-FFF2-40B4-BE49-F238E27FC236}">
                <a16:creationId xmlns:a16="http://schemas.microsoft.com/office/drawing/2014/main" id="{407A3C36-C848-4AB2-A1C5-609571EC9D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3F3116-D7C9-488F-8860-FD9FD3049EF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6B1F9F-98D2-4C43-9876-A5271D34B11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52C4C0-6996-45D9-A97C-DD0FF3582F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C725B9E-ACBA-4BC1-81E8-86CBCDA65FC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79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92FB81-715A-49CA-BDA0-E36AEEA274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45F688-2D82-4946-81D9-7A8F349E87BC}" type="slidenum">
              <a:t>1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F702CBA-CD28-443A-ACCA-EEE69F8D0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F57CFB8-C098-4A6D-859C-56BFDE492B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11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11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20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12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12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44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F5AEED-3392-4C26-ADCA-AB0E6BD53B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3A7B06-2E76-4CB8-B001-DE77EF4DA66C}" type="slidenum">
              <a:t>2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458543-4D78-4F27-A19F-891D9BA48E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ABB98F1-5BAE-4B4D-B17C-D637D92DD7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1CDCD9-D227-46B2-98B0-D771032C33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08BBF4-70F4-4F0A-8610-592DAFF0198D}" type="slidenum">
              <a:t>3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D15618-2281-46D6-9E8A-7CBC820530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3171C8E-FE6E-495B-856D-BED196212A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8B6768-9076-45ED-B622-31FFDD62B5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638C5B-BB83-44C6-BF08-C32181EFFCCB}" type="slidenum">
              <a:t>5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18A7F6-A613-4411-877D-C42FF70525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06D8972-0583-477C-A22C-19B779EE69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6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6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7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7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498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8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8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51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9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9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13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10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10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56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/>
            <a:fld id="{50AE53D5-D006-46AF-BAF4-896EED38A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93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3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008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169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03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81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9DE04D-F98B-47B4-B68E-EA3F040F02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220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207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/>
            <a:fld id="{6DDD62B6-A38D-46E0-83D1-EFAB30F3FC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930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CAF7D0-0CC4-4EA5-9E8E-6400C10E70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737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821E0915-D1C1-483F-97D2-54FEF56EB0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71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39611-D16F-4224-9EB8-91546D1179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64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68A19073-AC0E-47A2-AD05-1CF35C6E8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659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57E872EA-CC6C-468F-AFA4-0B886E8E24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355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ABAFAF-5896-48AF-B9A0-D5E7EF6C3C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26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325CCE-9139-4963-BF17-55D1EC1DA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89252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EAECF0-045D-428B-802F-1B48DE1BE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61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17ACE79D-74D8-414D-9F29-AD2FE7E287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783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348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908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861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47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49649CC9-3132-4AC2-A917-ED7A73A135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55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80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764CF6-4EDA-4627-8D4A-35210BB0C5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301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E566AE-23F5-4E10-91AD-6D096664B5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55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93437944-E7F8-4FAB-938F-45C305FEB0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4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25ABF6B2-F3EC-4746-8087-90707521C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56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6EEADF-5502-4177-AE03-232572292A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66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1D8063-ED7C-4D02-B58E-5291CB7D1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867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4CF99B-DEB5-4171-BAC8-9551556716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31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93F92A01-BBEF-483F-9FD0-80C82C81F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91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30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C705422-EE29-4556-AA24-78C897E3AEA4}" type="datetime1">
              <a:rPr lang="it-IT" smtClean="0"/>
              <a:pPr lvl="0"/>
              <a:t>13/11/2018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44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D450D3-52C9-4CC4-AC75-95A061AA3A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6600" y="1166813"/>
            <a:ext cx="8915400" cy="2262187"/>
          </a:xfrm>
        </p:spPr>
        <p:txBody>
          <a:bodyPr anchor="t"/>
          <a:lstStyle/>
          <a:p>
            <a:pPr lvl="0"/>
            <a:r>
              <a:rPr lang="en-US" sz="3600"/>
              <a:t>Event Manager</a:t>
            </a:r>
            <a:br>
              <a:rPr lang="en-US" sz="3600"/>
            </a:br>
            <a:endParaRPr lang="en-US" sz="36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8F5F10-616E-4037-BADE-A0F4A41AD91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76600" y="4776788"/>
            <a:ext cx="8915400" cy="1127125"/>
          </a:xfrm>
        </p:spPr>
        <p:txBody>
          <a:bodyPr wrap="square" lIns="90000" tIns="45000" rIns="90000" bIns="45000" anchor="t">
            <a:noAutofit/>
          </a:bodyPr>
          <a:lstStyle/>
          <a:p>
            <a:pPr lvl="0">
              <a:spcAft>
                <a:spcPts val="0"/>
              </a:spcAft>
            </a:pPr>
            <a:r>
              <a:rPr lang="it-IT" sz="3600">
                <a:solidFill>
                  <a:srgbClr val="262626"/>
                </a:solidFill>
              </a:rPr>
              <a:t>Moscariello Giammarco N86001446</a:t>
            </a:r>
          </a:p>
          <a:p>
            <a:pPr lvl="0">
              <a:spcAft>
                <a:spcPts val="0"/>
              </a:spcAft>
            </a:pPr>
            <a:r>
              <a:rPr lang="it-IT" sz="3600">
                <a:solidFill>
                  <a:srgbClr val="262626"/>
                </a:solidFill>
              </a:rPr>
              <a:t>Iannaco Vittorio N86001986</a:t>
            </a:r>
          </a:p>
          <a:p>
            <a:pPr lvl="0">
              <a:spcAft>
                <a:spcPts val="0"/>
              </a:spcAft>
            </a:pPr>
            <a:r>
              <a:rPr lang="it-IT" sz="3600">
                <a:solidFill>
                  <a:srgbClr val="262626"/>
                </a:solidFill>
              </a:rPr>
              <a:t>Mennella Carlo N86001552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 smtClean="0"/>
              <a:t>Riutilizzabilità</a:t>
            </a:r>
            <a:r>
              <a:rPr lang="en-US" dirty="0" smtClean="0"/>
              <a:t> del </a:t>
            </a:r>
            <a:r>
              <a:rPr lang="en-US" dirty="0" err="1" smtClean="0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583084"/>
          </a:xfrm>
        </p:spPr>
        <p:txBody>
          <a:bodyPr>
            <a:normAutofit/>
          </a:bodyPr>
          <a:lstStyle/>
          <a:p>
            <a:r>
              <a:rPr lang="it-IT" dirty="0"/>
              <a:t>Un altro esempio, di classe questa volta, è '</a:t>
            </a:r>
            <a:r>
              <a:rPr lang="it-IT" dirty="0" err="1"/>
              <a:t>UtilityDB</a:t>
            </a:r>
            <a:r>
              <a:rPr lang="it-IT" dirty="0"/>
              <a:t>' il quale prevede tutte le funzionalità necessarie per creare una connessione ed chiuderla per un DB di tipo Oracle 11g.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316" y="3865416"/>
            <a:ext cx="4059620" cy="19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 smtClean="0"/>
              <a:t>Riutilizzabilità</a:t>
            </a:r>
            <a:r>
              <a:rPr lang="en-US" dirty="0" smtClean="0"/>
              <a:t> del </a:t>
            </a:r>
            <a:r>
              <a:rPr lang="en-US" dirty="0" err="1" smtClean="0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657898"/>
          </a:xfrm>
        </p:spPr>
        <p:txBody>
          <a:bodyPr>
            <a:normAutofit/>
          </a:bodyPr>
          <a:lstStyle/>
          <a:p>
            <a:r>
              <a:rPr lang="it-IT" dirty="0"/>
              <a:t>Abbiamo usato molto l'ereditarietà per rappresentare le varie </a:t>
            </a:r>
            <a:r>
              <a:rPr lang="it-IT" dirty="0" smtClean="0"/>
              <a:t>Entità: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/>
              <a:t>In questo modo possiamo utilizzare le singole sottoclassi qualora fosse necessario una entità con caratteristiche simili.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67" y="2642121"/>
            <a:ext cx="5301231" cy="32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 smtClean="0"/>
              <a:t>Manutenibilità</a:t>
            </a:r>
            <a:r>
              <a:rPr lang="en-US" dirty="0" smtClean="0"/>
              <a:t> del </a:t>
            </a:r>
            <a:r>
              <a:rPr lang="en-US" dirty="0" err="1" smtClean="0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583084"/>
          </a:xfrm>
        </p:spPr>
        <p:txBody>
          <a:bodyPr>
            <a:normAutofit/>
          </a:bodyPr>
          <a:lstStyle/>
          <a:p>
            <a:r>
              <a:rPr lang="it-IT" dirty="0"/>
              <a:t>Come obiettivo di ottenere una alta coesione e un basso accoppiamento, utilizzando anche la Legge di Demetra per mantenere queste proprietà, abbiamo reso il più possibile il codice facile da mantenere e modificare per futuri </a:t>
            </a:r>
            <a:r>
              <a:rPr lang="it-IT" dirty="0" smtClean="0"/>
              <a:t>cambiamenti.</a:t>
            </a:r>
            <a:endParaRPr lang="it-IT" dirty="0"/>
          </a:p>
          <a:p>
            <a:r>
              <a:rPr lang="it-IT" dirty="0"/>
              <a:t>Ogni Classe e Metodo si occuperà di un solo compito preciso, e si farà aiutare da eventuali altri moduli per </a:t>
            </a:r>
            <a:r>
              <a:rPr lang="it-IT" dirty="0" smtClean="0"/>
              <a:t>completarlo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278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elta dei Design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74AD0-1F8F-4443-8DFA-2765CDA8C8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/>
              <a:t>Scelte di Design e Architetture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B322B7-5C43-4847-8B16-CBDDC8DE1B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3776663"/>
          </a:xfrm>
        </p:spPr>
        <p:txBody>
          <a:bodyPr>
            <a:normAutofit/>
          </a:bodyPr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"/>
            </a:pPr>
            <a:r>
              <a:rPr lang="en-US"/>
              <a:t>Problema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/>
              <a:t>	L'applicazione deve avere una natura modulare e basata sulle 	responsabilità, al fine di ottenere una vera e propria applicazione 	component-based. Questo allo scopo di una più semplice manutenibilità dell’applicazione. </a:t>
            </a:r>
            <a:r>
              <a:rPr lang="en-US" i="1"/>
              <a:t>Appare quindi chiaro il bisogno di un'architettura che 	permetta la separazione netta tra i componenti software che gestiscono il 	modo di presentare i dati, e i componenti che gestiscono i dati stessi.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C2D45-3CC9-4C58-A724-98C6A6E96184}"/>
              </a:ext>
            </a:extLst>
          </p:cNvPr>
          <p:cNvSpPr txBox="1">
            <a:spLocks/>
          </p:cNvSpPr>
          <p:nvPr/>
        </p:nvSpPr>
        <p:spPr>
          <a:xfrm>
            <a:off x="3279775" y="623888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Scelta dell'Architettura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33FE8B-564C-4B81-8F89-1668313EA780}"/>
              </a:ext>
            </a:extLst>
          </p:cNvPr>
          <p:cNvSpPr txBox="1">
            <a:spLocks/>
          </p:cNvSpPr>
          <p:nvPr/>
        </p:nvSpPr>
        <p:spPr>
          <a:xfrm>
            <a:off x="3276600" y="2133600"/>
            <a:ext cx="8915400" cy="377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 err="1"/>
              <a:t>Soluzione</a:t>
            </a:r>
            <a:r>
              <a:rPr lang="en-US" dirty="0"/>
              <a:t> e </a:t>
            </a:r>
            <a:r>
              <a:rPr lang="en-US" dirty="0" err="1"/>
              <a:t>Implementazione</a:t>
            </a:r>
            <a:endParaRPr lang="en-US" dirty="0"/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endParaRPr lang="en-US" dirty="0"/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  </a:t>
            </a:r>
            <a:r>
              <a:rPr lang="en-US" dirty="0" err="1"/>
              <a:t>Prefissati</a:t>
            </a:r>
            <a:r>
              <a:rPr lang="en-US" dirty="0"/>
              <a:t> I </a:t>
            </a:r>
            <a:r>
              <a:rPr lang="en-US" dirty="0" err="1"/>
              <a:t>nostri</a:t>
            </a:r>
            <a:r>
              <a:rPr lang="en-US" dirty="0"/>
              <a:t> goal, la nostra </a:t>
            </a:r>
            <a:r>
              <a:rPr lang="en-US" dirty="0" err="1"/>
              <a:t>scelta</a:t>
            </a:r>
            <a:r>
              <a:rPr lang="en-US" dirty="0"/>
              <a:t> per </a:t>
            </a:r>
            <a:r>
              <a:rPr lang="en-US" dirty="0" err="1"/>
              <a:t>l'architettura</a:t>
            </a:r>
            <a:r>
              <a:rPr lang="en-US" dirty="0"/>
              <a:t> è </a:t>
            </a:r>
            <a:r>
              <a:rPr lang="en-US" dirty="0" err="1"/>
              <a:t>andata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di </a:t>
            </a:r>
            <a:r>
              <a:rPr lang="en-US" dirty="0" err="1"/>
              <a:t>tipo</a:t>
            </a:r>
            <a:endParaRPr lang="en-US" dirty="0"/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  </a:t>
            </a:r>
            <a:r>
              <a:rPr lang="en-US" b="1" dirty="0"/>
              <a:t>Multi-Tier,</a:t>
            </a:r>
            <a:r>
              <a:rPr lang="en-US" dirty="0"/>
              <a:t> per la </a:t>
            </a:r>
            <a:r>
              <a:rPr lang="en-US" dirty="0" err="1"/>
              <a:t>precisione</a:t>
            </a:r>
            <a:r>
              <a:rPr lang="en-US" dirty="0"/>
              <a:t> </a:t>
            </a:r>
            <a:r>
              <a:rPr lang="en-US" b="1" dirty="0"/>
              <a:t>Three-Tier.</a:t>
            </a:r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  </a:t>
            </a:r>
            <a:r>
              <a:rPr lang="en-US" dirty="0" err="1"/>
              <a:t>Impelementata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Design Pattern </a:t>
            </a:r>
            <a:r>
              <a:rPr lang="en-US" dirty="0" err="1"/>
              <a:t>Architetturale</a:t>
            </a:r>
            <a:r>
              <a:rPr lang="en-US" dirty="0"/>
              <a:t> </a:t>
            </a:r>
            <a:r>
              <a:rPr lang="en-US" b="1" dirty="0"/>
              <a:t>MVC.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B9CFE6D-60E1-477F-A415-CA22E07DACC5}"/>
              </a:ext>
            </a:extLst>
          </p:cNvPr>
          <p:cNvSpPr/>
          <p:nvPr/>
        </p:nvSpPr>
        <p:spPr>
          <a:xfrm>
            <a:off x="5121442" y="4676274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D626EA0-8130-4A75-A95C-F83C9A8FC9B5}"/>
              </a:ext>
            </a:extLst>
          </p:cNvPr>
          <p:cNvCxnSpPr>
            <a:cxnSpLocks/>
          </p:cNvCxnSpPr>
          <p:nvPr/>
        </p:nvCxnSpPr>
        <p:spPr>
          <a:xfrm>
            <a:off x="5121442" y="4916907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23B5301-6E9C-45AF-BAA2-0D99FD74625C}"/>
              </a:ext>
            </a:extLst>
          </p:cNvPr>
          <p:cNvCxnSpPr>
            <a:cxnSpLocks/>
          </p:cNvCxnSpPr>
          <p:nvPr/>
        </p:nvCxnSpPr>
        <p:spPr>
          <a:xfrm>
            <a:off x="5121442" y="5197644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5CDF03-FEC4-4D4F-A17E-8AECB79B9B0F}"/>
              </a:ext>
            </a:extLst>
          </p:cNvPr>
          <p:cNvSpPr txBox="1"/>
          <p:nvPr/>
        </p:nvSpPr>
        <p:spPr>
          <a:xfrm>
            <a:off x="5121443" y="4643826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Controller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885120E-C04D-45C0-9D4A-0EB62098FB7A}"/>
              </a:ext>
            </a:extLst>
          </p:cNvPr>
          <p:cNvSpPr/>
          <p:nvPr/>
        </p:nvSpPr>
        <p:spPr>
          <a:xfrm>
            <a:off x="2723147" y="5766329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7E987E3-6164-45C8-BAD0-AF5E93F001F8}"/>
              </a:ext>
            </a:extLst>
          </p:cNvPr>
          <p:cNvCxnSpPr>
            <a:cxnSpLocks/>
          </p:cNvCxnSpPr>
          <p:nvPr/>
        </p:nvCxnSpPr>
        <p:spPr>
          <a:xfrm>
            <a:off x="2723147" y="6006962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5E84EF1-98B9-445C-8137-2C7D20CD7AC5}"/>
              </a:ext>
            </a:extLst>
          </p:cNvPr>
          <p:cNvCxnSpPr>
            <a:cxnSpLocks/>
          </p:cNvCxnSpPr>
          <p:nvPr/>
        </p:nvCxnSpPr>
        <p:spPr>
          <a:xfrm>
            <a:off x="2723147" y="6287699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176061-04D4-4CD9-A895-7FBF607C3973}"/>
              </a:ext>
            </a:extLst>
          </p:cNvPr>
          <p:cNvSpPr txBox="1"/>
          <p:nvPr/>
        </p:nvSpPr>
        <p:spPr>
          <a:xfrm>
            <a:off x="2723148" y="5733881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View</a:t>
            </a:r>
            <a:endParaRPr lang="it-IT" sz="140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5C14CAE-17A7-41CC-9E18-E8C27E603AB0}"/>
              </a:ext>
            </a:extLst>
          </p:cNvPr>
          <p:cNvSpPr/>
          <p:nvPr/>
        </p:nvSpPr>
        <p:spPr>
          <a:xfrm>
            <a:off x="7644060" y="5757500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95BA49C-F5F5-4FAC-AF15-A8BD385E454F}"/>
              </a:ext>
            </a:extLst>
          </p:cNvPr>
          <p:cNvCxnSpPr>
            <a:cxnSpLocks/>
          </p:cNvCxnSpPr>
          <p:nvPr/>
        </p:nvCxnSpPr>
        <p:spPr>
          <a:xfrm>
            <a:off x="7640051" y="5972266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80B4C60-4AA4-4738-BBB1-8CFCA0EDC229}"/>
              </a:ext>
            </a:extLst>
          </p:cNvPr>
          <p:cNvCxnSpPr>
            <a:cxnSpLocks/>
          </p:cNvCxnSpPr>
          <p:nvPr/>
        </p:nvCxnSpPr>
        <p:spPr>
          <a:xfrm>
            <a:off x="7640051" y="6253003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9644B8D-844D-46DE-B343-97B7ACD1A4EE}"/>
              </a:ext>
            </a:extLst>
          </p:cNvPr>
          <p:cNvSpPr txBox="1"/>
          <p:nvPr/>
        </p:nvSpPr>
        <p:spPr>
          <a:xfrm>
            <a:off x="7640052" y="5699185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Model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D0CAD781-DDF0-43C1-BA17-8476CC69763F}"/>
              </a:ext>
            </a:extLst>
          </p:cNvPr>
          <p:cNvCxnSpPr>
            <a:stCxn id="4" idx="1"/>
            <a:endCxn id="13" idx="0"/>
          </p:cNvCxnSpPr>
          <p:nvPr/>
        </p:nvCxnSpPr>
        <p:spPr>
          <a:xfrm rot="10800000" flipV="1">
            <a:off x="3593432" y="5013159"/>
            <a:ext cx="1528010" cy="720722"/>
          </a:xfrm>
          <a:prstGeom prst="bentConnector2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B24B31A1-1C67-445A-850B-006AF6A5BEB7}"/>
              </a:ext>
            </a:extLst>
          </p:cNvPr>
          <p:cNvCxnSpPr>
            <a:stCxn id="4" idx="3"/>
            <a:endCxn id="17" idx="0"/>
          </p:cNvCxnSpPr>
          <p:nvPr/>
        </p:nvCxnSpPr>
        <p:spPr>
          <a:xfrm>
            <a:off x="6862010" y="5013159"/>
            <a:ext cx="1648326" cy="686026"/>
          </a:xfrm>
          <a:prstGeom prst="bentConnector2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831C1B-9DB3-4C65-B05A-8F76EF7AEF7C}"/>
              </a:ext>
            </a:extLst>
          </p:cNvPr>
          <p:cNvCxnSpPr>
            <a:cxnSpLocks/>
          </p:cNvCxnSpPr>
          <p:nvPr/>
        </p:nvCxnSpPr>
        <p:spPr>
          <a:xfrm>
            <a:off x="4463715" y="6287699"/>
            <a:ext cx="3176336" cy="0"/>
          </a:xfrm>
          <a:prstGeom prst="straightConnector1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2DFF4039-B06B-4818-AE07-6F324A16DA1C}"/>
              </a:ext>
            </a:extLst>
          </p:cNvPr>
          <p:cNvCxnSpPr>
            <a:cxnSpLocks/>
            <a:stCxn id="13" idx="3"/>
            <a:endCxn id="4" idx="2"/>
          </p:cNvCxnSpPr>
          <p:nvPr/>
        </p:nvCxnSpPr>
        <p:spPr>
          <a:xfrm flipV="1">
            <a:off x="4463716" y="5350043"/>
            <a:ext cx="1528010" cy="537727"/>
          </a:xfrm>
          <a:prstGeom prst="bentConnector2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48EC5CC-2CD3-495F-B0DB-708DEAE23C82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4463715" y="6094385"/>
            <a:ext cx="3180345" cy="8829"/>
          </a:xfrm>
          <a:prstGeom prst="straightConnector1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5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elta dei Design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D935F-2542-41B7-9F26-3848C17280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/>
              <a:t>Scelta dei 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A8C2A-6BD2-4B84-AB78-B57C5CFB92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2114550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"/>
            </a:pPr>
            <a:r>
              <a:rPr lang="en-US"/>
              <a:t>Per la gestione della persistenza abbiamo scelto il Design Pattern Data Access Object (DAO), il quale ci ha dato la possibilità di stratificare e separare l’accesso al database.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/>
              <a:t>Nello specifico questo Pattern è stato utilizzato per le operazioni CRUD sulla  base di dati , per la gestione degli eventi, dei clienti e degli addetti. In particolare,          l’utilizzo di questo Pattern è stato necessario per garantire la 	corretta      suddivisione delle entità del modello MVC.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/>
              <a:t>	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1D8E97-FC65-4A40-8A86-E2EE88C170D6}"/>
              </a:ext>
            </a:extLst>
          </p:cNvPr>
          <p:cNvSpPr/>
          <p:nvPr/>
        </p:nvSpPr>
        <p:spPr>
          <a:xfrm>
            <a:off x="3276600" y="4476750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A2ECBD2-FD40-47F5-965F-A16F221D18E8}"/>
              </a:ext>
            </a:extLst>
          </p:cNvPr>
          <p:cNvCxnSpPr>
            <a:cxnSpLocks/>
          </p:cNvCxnSpPr>
          <p:nvPr/>
        </p:nvCxnSpPr>
        <p:spPr>
          <a:xfrm>
            <a:off x="3276600" y="4717383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268A8DD-2752-4992-B80B-BA5DAF613428}"/>
              </a:ext>
            </a:extLst>
          </p:cNvPr>
          <p:cNvCxnSpPr>
            <a:cxnSpLocks/>
          </p:cNvCxnSpPr>
          <p:nvPr/>
        </p:nvCxnSpPr>
        <p:spPr>
          <a:xfrm>
            <a:off x="3276600" y="4998120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9DB945-0430-405C-890B-EE4393BBA489}"/>
              </a:ext>
            </a:extLst>
          </p:cNvPr>
          <p:cNvSpPr txBox="1"/>
          <p:nvPr/>
        </p:nvSpPr>
        <p:spPr>
          <a:xfrm>
            <a:off x="3276601" y="4444302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BusinessObject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EDE8174-1C89-475D-A5B7-CFD388FC973A}"/>
              </a:ext>
            </a:extLst>
          </p:cNvPr>
          <p:cNvSpPr/>
          <p:nvPr/>
        </p:nvSpPr>
        <p:spPr>
          <a:xfrm>
            <a:off x="6196264" y="4476749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46E7D0B-0267-49BB-BB16-3A3130B916DA}"/>
              </a:ext>
            </a:extLst>
          </p:cNvPr>
          <p:cNvCxnSpPr>
            <a:cxnSpLocks/>
          </p:cNvCxnSpPr>
          <p:nvPr/>
        </p:nvCxnSpPr>
        <p:spPr>
          <a:xfrm>
            <a:off x="6196264" y="4717382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E284BA9-75CE-47F0-BDC4-1ECE18DADA0C}"/>
              </a:ext>
            </a:extLst>
          </p:cNvPr>
          <p:cNvCxnSpPr>
            <a:cxnSpLocks/>
          </p:cNvCxnSpPr>
          <p:nvPr/>
        </p:nvCxnSpPr>
        <p:spPr>
          <a:xfrm>
            <a:off x="6196264" y="4998119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6AE42A-F493-44BA-8355-CA24CAC0ECD9}"/>
              </a:ext>
            </a:extLst>
          </p:cNvPr>
          <p:cNvSpPr txBox="1"/>
          <p:nvPr/>
        </p:nvSpPr>
        <p:spPr>
          <a:xfrm>
            <a:off x="6196265" y="4444301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DAO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AD734DF-EAA8-4C43-8D5F-25341F4DB2E3}"/>
              </a:ext>
            </a:extLst>
          </p:cNvPr>
          <p:cNvSpPr/>
          <p:nvPr/>
        </p:nvSpPr>
        <p:spPr>
          <a:xfrm>
            <a:off x="6196264" y="5646821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0380E59-3B8C-4313-AE49-A589FDFC0FBD}"/>
              </a:ext>
            </a:extLst>
          </p:cNvPr>
          <p:cNvCxnSpPr>
            <a:cxnSpLocks/>
          </p:cNvCxnSpPr>
          <p:nvPr/>
        </p:nvCxnSpPr>
        <p:spPr>
          <a:xfrm>
            <a:off x="6196264" y="5887454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6FC4975-E9C6-4025-BE80-CD38BDC816DE}"/>
              </a:ext>
            </a:extLst>
          </p:cNvPr>
          <p:cNvCxnSpPr>
            <a:cxnSpLocks/>
          </p:cNvCxnSpPr>
          <p:nvPr/>
        </p:nvCxnSpPr>
        <p:spPr>
          <a:xfrm>
            <a:off x="6196264" y="6168191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765B5B0-E9AF-4D79-BF37-9FD0644F656E}"/>
              </a:ext>
            </a:extLst>
          </p:cNvPr>
          <p:cNvSpPr txBox="1"/>
          <p:nvPr/>
        </p:nvSpPr>
        <p:spPr>
          <a:xfrm>
            <a:off x="6196265" y="5614373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EntityObject</a:t>
            </a:r>
            <a:endParaRPr lang="it-IT" sz="14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7DF297-90BD-4CC4-858A-F08096781ECE}"/>
              </a:ext>
            </a:extLst>
          </p:cNvPr>
          <p:cNvSpPr/>
          <p:nvPr/>
        </p:nvSpPr>
        <p:spPr>
          <a:xfrm>
            <a:off x="9356558" y="4472936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1324338-6A8E-4CAC-B9D5-2D412D14D676}"/>
              </a:ext>
            </a:extLst>
          </p:cNvPr>
          <p:cNvCxnSpPr>
            <a:cxnSpLocks/>
          </p:cNvCxnSpPr>
          <p:nvPr/>
        </p:nvCxnSpPr>
        <p:spPr>
          <a:xfrm>
            <a:off x="9356558" y="4713569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F5F41C93-CF0C-4C8C-923B-E47EE37EF401}"/>
              </a:ext>
            </a:extLst>
          </p:cNvPr>
          <p:cNvCxnSpPr>
            <a:cxnSpLocks/>
          </p:cNvCxnSpPr>
          <p:nvPr/>
        </p:nvCxnSpPr>
        <p:spPr>
          <a:xfrm>
            <a:off x="9356558" y="4994306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AA85DD6-B6F5-4CB8-9042-FA5C31D5AD45}"/>
              </a:ext>
            </a:extLst>
          </p:cNvPr>
          <p:cNvSpPr txBox="1"/>
          <p:nvPr/>
        </p:nvSpPr>
        <p:spPr>
          <a:xfrm>
            <a:off x="9356559" y="4440488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Data Source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3227DD6-577D-441F-B734-D030ACAC85C2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017168" y="4813634"/>
            <a:ext cx="1179096" cy="1"/>
          </a:xfrm>
          <a:prstGeom prst="straightConnector1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65EB2FA-28D4-43AD-BF42-2E3F4F9CFED9}"/>
              </a:ext>
            </a:extLst>
          </p:cNvPr>
          <p:cNvCxnSpPr>
            <a:stCxn id="8" idx="3"/>
            <a:endCxn id="24" idx="1"/>
          </p:cNvCxnSpPr>
          <p:nvPr/>
        </p:nvCxnSpPr>
        <p:spPr>
          <a:xfrm flipV="1">
            <a:off x="7936832" y="4809821"/>
            <a:ext cx="1419726" cy="3813"/>
          </a:xfrm>
          <a:prstGeom prst="straightConnector1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09812B5-E3F9-4A43-A199-808C383806C4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7066548" y="5150518"/>
            <a:ext cx="1" cy="463855"/>
          </a:xfrm>
          <a:prstGeom prst="straightConnector1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3AD88230-1237-4BC5-A2A9-1FD0527EF634}"/>
              </a:ext>
            </a:extLst>
          </p:cNvPr>
          <p:cNvCxnSpPr>
            <a:stCxn id="4" idx="2"/>
            <a:endCxn id="20" idx="1"/>
          </p:cNvCxnSpPr>
          <p:nvPr/>
        </p:nvCxnSpPr>
        <p:spPr>
          <a:xfrm rot="16200000" flipH="1">
            <a:off x="4754981" y="4542422"/>
            <a:ext cx="833187" cy="2049380"/>
          </a:xfrm>
          <a:prstGeom prst="bentConnector2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77EE6657-8FC4-4C28-B55B-E087D98C8FA2}"/>
              </a:ext>
            </a:extLst>
          </p:cNvPr>
          <p:cNvSpPr txBox="1"/>
          <p:nvPr/>
        </p:nvSpPr>
        <p:spPr>
          <a:xfrm>
            <a:off x="5338854" y="451509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+usa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F6BFD5A-C583-4BF2-9910-131278BD74DB}"/>
              </a:ext>
            </a:extLst>
          </p:cNvPr>
          <p:cNvSpPr txBox="1"/>
          <p:nvPr/>
        </p:nvSpPr>
        <p:spPr>
          <a:xfrm>
            <a:off x="8146397" y="450993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+incapsula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40BB2CD-AF34-45DF-9901-F5AF773652CD}"/>
              </a:ext>
            </a:extLst>
          </p:cNvPr>
          <p:cNvSpPr txBox="1"/>
          <p:nvPr/>
        </p:nvSpPr>
        <p:spPr>
          <a:xfrm>
            <a:off x="2558718" y="5551070"/>
            <a:ext cx="221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+ottiene modifica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931E0CA-14CC-42F1-B40B-AA8B7FC9367E}"/>
              </a:ext>
            </a:extLst>
          </p:cNvPr>
          <p:cNvSpPr txBox="1"/>
          <p:nvPr/>
        </p:nvSpPr>
        <p:spPr>
          <a:xfrm>
            <a:off x="7073406" y="5249505"/>
            <a:ext cx="1419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+crea modifica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elta dei Design Pattern"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3776663"/>
          </a:xfrm>
        </p:spPr>
        <p:txBody>
          <a:bodyPr/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Un </a:t>
            </a:r>
            <a:r>
              <a:rPr lang="en-US" dirty="0" err="1"/>
              <a:t>altro</a:t>
            </a:r>
            <a:r>
              <a:rPr lang="en-US" dirty="0"/>
              <a:t> Design Pattern </a:t>
            </a:r>
            <a:r>
              <a:rPr lang="en-US" dirty="0" err="1"/>
              <a:t>utilizzato</a:t>
            </a:r>
            <a:r>
              <a:rPr lang="en-US" dirty="0"/>
              <a:t> è Observer, </a:t>
            </a:r>
            <a:r>
              <a:rPr lang="en-US" dirty="0" err="1"/>
              <a:t>che</a:t>
            </a:r>
            <a:r>
              <a:rPr lang="en-US" dirty="0"/>
              <a:t> ci </a:t>
            </a:r>
            <a:r>
              <a:rPr lang="en-US" dirty="0" err="1"/>
              <a:t>tornerà</a:t>
            </a:r>
            <a:r>
              <a:rPr lang="en-US" dirty="0"/>
              <a:t> utile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le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MVC,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Design Pattern </a:t>
            </a:r>
            <a:r>
              <a:rPr lang="en-US" dirty="0" err="1"/>
              <a:t>implementerà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View in MVC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AB9F620-BE19-476F-B5F9-8D91EB218926}"/>
              </a:ext>
            </a:extLst>
          </p:cNvPr>
          <p:cNvSpPr/>
          <p:nvPr/>
        </p:nvSpPr>
        <p:spPr>
          <a:xfrm>
            <a:off x="3217025" y="4264418"/>
            <a:ext cx="1740568" cy="1083980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65D3BC6-FA6A-4E03-83F8-288A364F1D8C}"/>
              </a:ext>
            </a:extLst>
          </p:cNvPr>
          <p:cNvCxnSpPr>
            <a:cxnSpLocks/>
          </p:cNvCxnSpPr>
          <p:nvPr/>
        </p:nvCxnSpPr>
        <p:spPr>
          <a:xfrm>
            <a:off x="3217025" y="4574595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0CD6D5A-1F52-4A5B-B473-6C94FE2C946B}"/>
              </a:ext>
            </a:extLst>
          </p:cNvPr>
          <p:cNvCxnSpPr>
            <a:cxnSpLocks/>
          </p:cNvCxnSpPr>
          <p:nvPr/>
        </p:nvCxnSpPr>
        <p:spPr>
          <a:xfrm>
            <a:off x="3217025" y="4674431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56ADD7-7FE5-4101-B939-BEE9CE4AB808}"/>
              </a:ext>
            </a:extLst>
          </p:cNvPr>
          <p:cNvSpPr txBox="1"/>
          <p:nvPr/>
        </p:nvSpPr>
        <p:spPr>
          <a:xfrm>
            <a:off x="3204152" y="4286599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Soggetto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68BC689-0783-4ADD-87FF-09F4EF1DCB8D}"/>
              </a:ext>
            </a:extLst>
          </p:cNvPr>
          <p:cNvSpPr/>
          <p:nvPr/>
        </p:nvSpPr>
        <p:spPr>
          <a:xfrm>
            <a:off x="6196264" y="4578330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C12326F-D500-49B4-BACA-1A8753E174B6}"/>
              </a:ext>
            </a:extLst>
          </p:cNvPr>
          <p:cNvCxnSpPr>
            <a:cxnSpLocks/>
          </p:cNvCxnSpPr>
          <p:nvPr/>
        </p:nvCxnSpPr>
        <p:spPr>
          <a:xfrm>
            <a:off x="6196264" y="4818963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F97EDA9-C6ED-450B-B0E7-BFD0966071AC}"/>
              </a:ext>
            </a:extLst>
          </p:cNvPr>
          <p:cNvCxnSpPr>
            <a:cxnSpLocks/>
          </p:cNvCxnSpPr>
          <p:nvPr/>
        </p:nvCxnSpPr>
        <p:spPr>
          <a:xfrm>
            <a:off x="6196264" y="4916218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3B119F-DC78-4A08-AB45-606C3B978D03}"/>
              </a:ext>
            </a:extLst>
          </p:cNvPr>
          <p:cNvSpPr txBox="1"/>
          <p:nvPr/>
        </p:nvSpPr>
        <p:spPr>
          <a:xfrm>
            <a:off x="6196265" y="4545882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Observer</a:t>
            </a:r>
            <a:endParaRPr lang="it-IT" sz="14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C8A410D-6751-4C24-8B95-394536755DDB}"/>
              </a:ext>
            </a:extLst>
          </p:cNvPr>
          <p:cNvSpPr/>
          <p:nvPr/>
        </p:nvSpPr>
        <p:spPr>
          <a:xfrm>
            <a:off x="6121520" y="5883462"/>
            <a:ext cx="1835075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FC93FEB-15BD-449D-BD42-DF13048BCE9F}"/>
              </a:ext>
            </a:extLst>
          </p:cNvPr>
          <p:cNvCxnSpPr>
            <a:cxnSpLocks/>
          </p:cNvCxnSpPr>
          <p:nvPr/>
        </p:nvCxnSpPr>
        <p:spPr>
          <a:xfrm>
            <a:off x="6121521" y="6124095"/>
            <a:ext cx="1815311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5BF9133-2374-4A1A-958F-401F9FE8B119}"/>
              </a:ext>
            </a:extLst>
          </p:cNvPr>
          <p:cNvCxnSpPr>
            <a:cxnSpLocks/>
          </p:cNvCxnSpPr>
          <p:nvPr/>
        </p:nvCxnSpPr>
        <p:spPr>
          <a:xfrm>
            <a:off x="6121521" y="6404832"/>
            <a:ext cx="1835073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2B672D7-2FFE-47DE-B792-2C6A2EE2BF3E}"/>
              </a:ext>
            </a:extLst>
          </p:cNvPr>
          <p:cNvSpPr txBox="1"/>
          <p:nvPr/>
        </p:nvSpPr>
        <p:spPr>
          <a:xfrm>
            <a:off x="6066212" y="5867733"/>
            <a:ext cx="186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Soggetto Concreto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B4A1C27-B224-44B0-A7C7-CA542E593ABD}"/>
              </a:ext>
            </a:extLst>
          </p:cNvPr>
          <p:cNvSpPr/>
          <p:nvPr/>
        </p:nvSpPr>
        <p:spPr>
          <a:xfrm>
            <a:off x="9370271" y="4596014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90D2C70-B5E3-4103-ADD8-40BDD026324E}"/>
              </a:ext>
            </a:extLst>
          </p:cNvPr>
          <p:cNvCxnSpPr>
            <a:cxnSpLocks/>
          </p:cNvCxnSpPr>
          <p:nvPr/>
        </p:nvCxnSpPr>
        <p:spPr>
          <a:xfrm>
            <a:off x="9370271" y="4836647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E786B0F-EE32-4B08-B5E4-A09014E0E572}"/>
              </a:ext>
            </a:extLst>
          </p:cNvPr>
          <p:cNvCxnSpPr>
            <a:cxnSpLocks/>
          </p:cNvCxnSpPr>
          <p:nvPr/>
        </p:nvCxnSpPr>
        <p:spPr>
          <a:xfrm>
            <a:off x="9370271" y="5117384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74BEBE8-6A10-476E-9163-F9C04842D4A9}"/>
              </a:ext>
            </a:extLst>
          </p:cNvPr>
          <p:cNvSpPr txBox="1"/>
          <p:nvPr/>
        </p:nvSpPr>
        <p:spPr>
          <a:xfrm>
            <a:off x="9323018" y="4568744"/>
            <a:ext cx="183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Observer</a:t>
            </a:r>
            <a:r>
              <a:rPr lang="it-IT" sz="1400" dirty="0"/>
              <a:t> concreto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CFDE27A-2BBA-488F-9FE5-A86169E62B37}"/>
              </a:ext>
            </a:extLst>
          </p:cNvPr>
          <p:cNvSpPr txBox="1"/>
          <p:nvPr/>
        </p:nvSpPr>
        <p:spPr>
          <a:xfrm>
            <a:off x="4953242" y="45719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EB35BA-A66C-4A74-BDB7-FB49B86CE415}"/>
              </a:ext>
            </a:extLst>
          </p:cNvPr>
          <p:cNvSpPr txBox="1"/>
          <p:nvPr/>
        </p:nvSpPr>
        <p:spPr>
          <a:xfrm>
            <a:off x="8388713" y="5953503"/>
            <a:ext cx="1419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+soggetto</a:t>
            </a:r>
            <a:endParaRPr lang="it-IT" sz="12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915F119-48A0-4CDB-B07B-F6F2D1BD25CA}"/>
              </a:ext>
            </a:extLst>
          </p:cNvPr>
          <p:cNvSpPr txBox="1"/>
          <p:nvPr/>
        </p:nvSpPr>
        <p:spPr>
          <a:xfrm>
            <a:off x="3182093" y="4703729"/>
            <a:ext cx="185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</a:t>
            </a:r>
            <a:r>
              <a:rPr lang="it-IT" sz="1200" dirty="0" err="1"/>
              <a:t>Register</a:t>
            </a:r>
            <a:r>
              <a:rPr lang="it-IT" sz="1200" dirty="0"/>
              <a:t>(</a:t>
            </a:r>
            <a:r>
              <a:rPr lang="it-IT" sz="1200" dirty="0" err="1"/>
              <a:t>Observer</a:t>
            </a:r>
            <a:r>
              <a:rPr lang="it-IT" sz="1200" dirty="0"/>
              <a:t>)</a:t>
            </a:r>
          </a:p>
          <a:p>
            <a:r>
              <a:rPr lang="it-IT" sz="1200" dirty="0"/>
              <a:t>+</a:t>
            </a:r>
            <a:r>
              <a:rPr lang="it-IT" sz="1200" dirty="0" err="1"/>
              <a:t>UnRegister</a:t>
            </a:r>
            <a:r>
              <a:rPr lang="it-IT" sz="1200" dirty="0"/>
              <a:t>(</a:t>
            </a:r>
            <a:r>
              <a:rPr lang="it-IT" sz="1200" dirty="0" err="1"/>
              <a:t>Observer</a:t>
            </a:r>
            <a:r>
              <a:rPr lang="it-IT" sz="1200" dirty="0"/>
              <a:t>)</a:t>
            </a:r>
          </a:p>
          <a:p>
            <a:r>
              <a:rPr lang="it-IT" sz="1200" dirty="0"/>
              <a:t>+</a:t>
            </a:r>
            <a:r>
              <a:rPr lang="it-IT" sz="1200" dirty="0" err="1"/>
              <a:t>NotifyAll</a:t>
            </a:r>
            <a:r>
              <a:rPr lang="it-IT" sz="1200" dirty="0"/>
              <a:t>()</a:t>
            </a:r>
          </a:p>
          <a:p>
            <a:endParaRPr lang="it-IT" sz="12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2C4ECBB-4A4E-488F-8B44-D92A32485647}"/>
              </a:ext>
            </a:extLst>
          </p:cNvPr>
          <p:cNvSpPr txBox="1"/>
          <p:nvPr/>
        </p:nvSpPr>
        <p:spPr>
          <a:xfrm>
            <a:off x="6191960" y="4919000"/>
            <a:ext cx="1313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+Update()</a:t>
            </a:r>
          </a:p>
        </p:txBody>
      </p:sp>
      <p:sp>
        <p:nvSpPr>
          <p:cNvPr id="38" name="Decisione 37">
            <a:extLst>
              <a:ext uri="{FF2B5EF4-FFF2-40B4-BE49-F238E27FC236}">
                <a16:creationId xmlns:a16="http://schemas.microsoft.com/office/drawing/2014/main" id="{BB53D5C8-B97C-4F90-8C6A-2E2EC7E2B111}"/>
              </a:ext>
            </a:extLst>
          </p:cNvPr>
          <p:cNvSpPr/>
          <p:nvPr/>
        </p:nvSpPr>
        <p:spPr>
          <a:xfrm>
            <a:off x="4971848" y="4852068"/>
            <a:ext cx="209564" cy="113466"/>
          </a:xfrm>
          <a:prstGeom prst="flowChartDecision">
            <a:avLst/>
          </a:prstGeom>
          <a:noFill/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2903018-9F07-46DE-9907-D81612C270F7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5181412" y="4908801"/>
            <a:ext cx="1014852" cy="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3CF0412-C955-4327-8728-310B1B91A7BE}"/>
              </a:ext>
            </a:extLst>
          </p:cNvPr>
          <p:cNvSpPr txBox="1"/>
          <p:nvPr/>
        </p:nvSpPr>
        <p:spPr>
          <a:xfrm>
            <a:off x="5993931" y="45653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</a:t>
            </a:r>
          </a:p>
        </p:txBody>
      </p:sp>
      <p:sp>
        <p:nvSpPr>
          <p:cNvPr id="47" name="Triangolo isoscele 46">
            <a:extLst>
              <a:ext uri="{FF2B5EF4-FFF2-40B4-BE49-F238E27FC236}">
                <a16:creationId xmlns:a16="http://schemas.microsoft.com/office/drawing/2014/main" id="{116F5BB0-EA90-459B-989E-827228FEBACC}"/>
              </a:ext>
            </a:extLst>
          </p:cNvPr>
          <p:cNvSpPr/>
          <p:nvPr/>
        </p:nvSpPr>
        <p:spPr>
          <a:xfrm rot="16200000">
            <a:off x="7983251" y="4857379"/>
            <a:ext cx="112123" cy="154593"/>
          </a:xfrm>
          <a:prstGeom prst="triangle">
            <a:avLst/>
          </a:prstGeom>
          <a:noFill/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Triangolo isoscele 47">
            <a:extLst>
              <a:ext uri="{FF2B5EF4-FFF2-40B4-BE49-F238E27FC236}">
                <a16:creationId xmlns:a16="http://schemas.microsoft.com/office/drawing/2014/main" id="{8E71ECF8-12F7-411D-A002-6241CCDCFC92}"/>
              </a:ext>
            </a:extLst>
          </p:cNvPr>
          <p:cNvSpPr/>
          <p:nvPr/>
        </p:nvSpPr>
        <p:spPr>
          <a:xfrm>
            <a:off x="3873917" y="5370020"/>
            <a:ext cx="112123" cy="154593"/>
          </a:xfrm>
          <a:prstGeom prst="triangle">
            <a:avLst/>
          </a:prstGeom>
          <a:noFill/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A38907E4-3064-410D-8147-C1F6C197DC73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rot="16200000" flipH="1">
            <a:off x="4677882" y="4776709"/>
            <a:ext cx="695734" cy="2191541"/>
          </a:xfrm>
          <a:prstGeom prst="bentConnector2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F4264E7B-10F1-43C1-BAFA-A570862AA77F}"/>
              </a:ext>
            </a:extLst>
          </p:cNvPr>
          <p:cNvCxnSpPr>
            <a:stCxn id="47" idx="3"/>
            <a:endCxn id="16" idx="1"/>
          </p:cNvCxnSpPr>
          <p:nvPr/>
        </p:nvCxnSpPr>
        <p:spPr>
          <a:xfrm flipV="1">
            <a:off x="8116609" y="4932899"/>
            <a:ext cx="1253662" cy="1776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83DEAD39-7965-4057-B055-3BEE08CF1870}"/>
              </a:ext>
            </a:extLst>
          </p:cNvPr>
          <p:cNvCxnSpPr>
            <a:cxnSpLocks/>
            <a:stCxn id="16" idx="2"/>
            <a:endCxn id="12" idx="3"/>
          </p:cNvCxnSpPr>
          <p:nvPr/>
        </p:nvCxnSpPr>
        <p:spPr>
          <a:xfrm rot="5400000">
            <a:off x="8623293" y="4603085"/>
            <a:ext cx="950564" cy="2283960"/>
          </a:xfrm>
          <a:prstGeom prst="bentConnector2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 smtClean="0"/>
              <a:t>Riutilizzabilità</a:t>
            </a:r>
            <a:r>
              <a:rPr lang="en-US" dirty="0" smtClean="0"/>
              <a:t> del </a:t>
            </a:r>
            <a:r>
              <a:rPr lang="en-US" dirty="0" err="1" smtClean="0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583084"/>
          </a:xfrm>
        </p:spPr>
        <p:txBody>
          <a:bodyPr/>
          <a:lstStyle/>
          <a:p>
            <a:r>
              <a:rPr lang="it-IT" dirty="0"/>
              <a:t>Un esempio di codice riutilizzabile è la funzionalità di Login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0119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 smtClean="0"/>
              <a:t>Riutilizzabilità</a:t>
            </a:r>
            <a:r>
              <a:rPr lang="en-US" dirty="0" smtClean="0"/>
              <a:t> del </a:t>
            </a:r>
            <a:r>
              <a:rPr lang="en-US" dirty="0" err="1" smtClean="0"/>
              <a:t>Codice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75" y="1264444"/>
            <a:ext cx="5950964" cy="54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 smtClean="0"/>
              <a:t>Riutilizzabilità</a:t>
            </a:r>
            <a:r>
              <a:rPr lang="en-US" dirty="0" smtClean="0"/>
              <a:t> del </a:t>
            </a:r>
            <a:r>
              <a:rPr lang="en-US" dirty="0" err="1" smtClean="0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583084"/>
          </a:xfrm>
        </p:spPr>
        <p:txBody>
          <a:bodyPr/>
          <a:lstStyle/>
          <a:p>
            <a:r>
              <a:rPr lang="it-IT" dirty="0"/>
              <a:t>Come si vede è indipendente da tutto il resto del sistema, e può prevedere anche più metodi di autenticazione per il sistema, grazie all'uso dell'interfaccia 'Autenticazione'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25337373"/>
      </p:ext>
    </p:extLst>
  </p:cSld>
  <p:clrMapOvr>
    <a:masterClrMapping/>
  </p:clrMapOvr>
</p:sld>
</file>

<file path=ppt/theme/theme1.xml><?xml version="1.0" encoding="utf-8"?>
<a:theme xmlns:a="http://schemas.openxmlformats.org/drawingml/2006/main" name="1_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406</Words>
  <Application>Microsoft Office PowerPoint</Application>
  <PresentationFormat>Widescreen</PresentationFormat>
  <Paragraphs>112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2" baseType="lpstr">
      <vt:lpstr>Microsoft YaHei</vt:lpstr>
      <vt:lpstr>Arial</vt:lpstr>
      <vt:lpstr>Calibri</vt:lpstr>
      <vt:lpstr>Century Gothic</vt:lpstr>
      <vt:lpstr>Lucida Sans Unicode</vt:lpstr>
      <vt:lpstr>Tahoma</vt:lpstr>
      <vt:lpstr>Times New Roman</vt:lpstr>
      <vt:lpstr>Wingdings 3</vt:lpstr>
      <vt:lpstr>1_Filo</vt:lpstr>
      <vt:lpstr>Filo</vt:lpstr>
      <vt:lpstr>Event Manager </vt:lpstr>
      <vt:lpstr>Presentazione standard di PowerPoint</vt:lpstr>
      <vt:lpstr>Scelte di Design e Architetture</vt:lpstr>
      <vt:lpstr>Presentazione standard di PowerPoint</vt:lpstr>
      <vt:lpstr>Scelta dei Design Pattern</vt:lpstr>
      <vt:lpstr>Scelta dei Design Pattern</vt:lpstr>
      <vt:lpstr>Riutilizzabilità del Codice</vt:lpstr>
      <vt:lpstr>Riutilizzabilità del Codice</vt:lpstr>
      <vt:lpstr>Riutilizzabilità del Codice</vt:lpstr>
      <vt:lpstr>Riutilizzabilità del Codice</vt:lpstr>
      <vt:lpstr>Riutilizzabilità del Codice</vt:lpstr>
      <vt:lpstr>Manutenibilità del Codice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Manager</dc:title>
  <dc:creator>Carlo</dc:creator>
  <cp:lastModifiedBy>nusco</cp:lastModifiedBy>
  <cp:revision>11</cp:revision>
  <dcterms:modified xsi:type="dcterms:W3CDTF">2018-11-13T17:30:47Z</dcterms:modified>
</cp:coreProperties>
</file>