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64" r:id="rId3"/>
    <p:sldId id="268" r:id="rId4"/>
    <p:sldId id="263" r:id="rId5"/>
    <p:sldId id="284" r:id="rId6"/>
    <p:sldId id="262" r:id="rId7"/>
    <p:sldId id="265" r:id="rId8"/>
    <p:sldId id="266" r:id="rId9"/>
    <p:sldId id="258" r:id="rId10"/>
    <p:sldId id="257" r:id="rId11"/>
    <p:sldId id="260" r:id="rId12"/>
    <p:sldId id="261" r:id="rId13"/>
    <p:sldId id="267" r:id="rId14"/>
    <p:sldId id="269" r:id="rId15"/>
    <p:sldId id="274" r:id="rId16"/>
    <p:sldId id="270" r:id="rId17"/>
    <p:sldId id="275" r:id="rId18"/>
    <p:sldId id="278" r:id="rId19"/>
    <p:sldId id="277" r:id="rId20"/>
    <p:sldId id="271" r:id="rId21"/>
    <p:sldId id="272" r:id="rId22"/>
    <p:sldId id="273" r:id="rId23"/>
    <p:sldId id="279" r:id="rId24"/>
    <p:sldId id="280" r:id="rId25"/>
    <p:sldId id="281" r:id="rId26"/>
    <p:sldId id="282" r:id="rId27"/>
    <p:sldId id="259"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92"/>
    <p:restoredTop sz="74501"/>
  </p:normalViewPr>
  <p:slideViewPr>
    <p:cSldViewPr snapToGrid="0">
      <p:cViewPr>
        <p:scale>
          <a:sx n="78" d="100"/>
          <a:sy n="78" d="100"/>
        </p:scale>
        <p:origin x="67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3AB3E9-EBFC-4DC3-81CA-4338FCE2447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04BF741-F09D-4C6E-B63B-0351CBE708B9}">
      <dgm:prSet/>
      <dgm:spPr/>
      <dgm:t>
        <a:bodyPr/>
        <a:lstStyle/>
        <a:p>
          <a:r>
            <a:rPr lang="en-US"/>
            <a:t>Create a tool to visualize gene enrichment &amp; pathway analysis data</a:t>
          </a:r>
        </a:p>
      </dgm:t>
    </dgm:pt>
    <dgm:pt modelId="{BED2BFE0-458F-40E7-87DA-6BB7305B14CC}" type="parTrans" cxnId="{95BA0FA9-0098-4830-A2D4-BFC796BC35F4}">
      <dgm:prSet/>
      <dgm:spPr/>
      <dgm:t>
        <a:bodyPr/>
        <a:lstStyle/>
        <a:p>
          <a:endParaRPr lang="en-US"/>
        </a:p>
      </dgm:t>
    </dgm:pt>
    <dgm:pt modelId="{D6B4301B-7DBE-4A0E-BEDF-EE981CAF1E25}" type="sibTrans" cxnId="{95BA0FA9-0098-4830-A2D4-BFC796BC35F4}">
      <dgm:prSet/>
      <dgm:spPr/>
      <dgm:t>
        <a:bodyPr/>
        <a:lstStyle/>
        <a:p>
          <a:endParaRPr lang="en-US"/>
        </a:p>
      </dgm:t>
    </dgm:pt>
    <dgm:pt modelId="{B552B9FC-81B3-4D10-8291-41432A8ED0B7}">
      <dgm:prSet/>
      <dgm:spPr/>
      <dgm:t>
        <a:bodyPr/>
        <a:lstStyle/>
        <a:p>
          <a:r>
            <a:rPr lang="en-US"/>
            <a:t>Allow flexibility related to number of genes and pathways to examine</a:t>
          </a:r>
        </a:p>
      </dgm:t>
    </dgm:pt>
    <dgm:pt modelId="{3CDE5C08-3E60-4A21-937B-194D22F598D0}" type="parTrans" cxnId="{DD18259E-2D32-413D-87B7-506DE6A0CE8C}">
      <dgm:prSet/>
      <dgm:spPr/>
      <dgm:t>
        <a:bodyPr/>
        <a:lstStyle/>
        <a:p>
          <a:endParaRPr lang="en-US"/>
        </a:p>
      </dgm:t>
    </dgm:pt>
    <dgm:pt modelId="{2B9D0208-4F4B-43E9-90F7-CBDAF4A3CB0C}" type="sibTrans" cxnId="{DD18259E-2D32-413D-87B7-506DE6A0CE8C}">
      <dgm:prSet/>
      <dgm:spPr/>
      <dgm:t>
        <a:bodyPr/>
        <a:lstStyle/>
        <a:p>
          <a:endParaRPr lang="en-US"/>
        </a:p>
      </dgm:t>
    </dgm:pt>
    <dgm:pt modelId="{D6E177EE-F3D4-4F08-A080-7E54C6EE39D2}">
      <dgm:prSet/>
      <dgm:spPr/>
      <dgm:t>
        <a:bodyPr/>
        <a:lstStyle/>
        <a:p>
          <a:r>
            <a:rPr lang="en-US"/>
            <a:t>Allow flexibility related to number of clusters to use in visualization</a:t>
          </a:r>
        </a:p>
      </dgm:t>
    </dgm:pt>
    <dgm:pt modelId="{89C81281-430C-4129-B4AE-8E81E46C06F9}" type="parTrans" cxnId="{B7B492D9-588F-42FA-A313-3580C0ECE2E4}">
      <dgm:prSet/>
      <dgm:spPr/>
      <dgm:t>
        <a:bodyPr/>
        <a:lstStyle/>
        <a:p>
          <a:endParaRPr lang="en-US"/>
        </a:p>
      </dgm:t>
    </dgm:pt>
    <dgm:pt modelId="{9C06EDBE-11BB-4377-BCC7-A19A59C89F50}" type="sibTrans" cxnId="{B7B492D9-588F-42FA-A313-3580C0ECE2E4}">
      <dgm:prSet/>
      <dgm:spPr/>
      <dgm:t>
        <a:bodyPr/>
        <a:lstStyle/>
        <a:p>
          <a:endParaRPr lang="en-US"/>
        </a:p>
      </dgm:t>
    </dgm:pt>
    <dgm:pt modelId="{EFF64A7C-70F9-4539-9196-048897850EAB}">
      <dgm:prSet/>
      <dgm:spPr/>
      <dgm:t>
        <a:bodyPr/>
        <a:lstStyle/>
        <a:p>
          <a:r>
            <a:rPr lang="en-US"/>
            <a:t>Help to rapidly reduce data dimensionality to find relevant features for examination.</a:t>
          </a:r>
        </a:p>
      </dgm:t>
    </dgm:pt>
    <dgm:pt modelId="{B45D86B9-6000-420E-8D05-8D2250CFE162}" type="parTrans" cxnId="{D7F9AFC9-8C05-485A-AF00-6B0D8272C15D}">
      <dgm:prSet/>
      <dgm:spPr/>
      <dgm:t>
        <a:bodyPr/>
        <a:lstStyle/>
        <a:p>
          <a:endParaRPr lang="en-US"/>
        </a:p>
      </dgm:t>
    </dgm:pt>
    <dgm:pt modelId="{88FDD96E-8BC0-4763-91DB-398BF53494F1}" type="sibTrans" cxnId="{D7F9AFC9-8C05-485A-AF00-6B0D8272C15D}">
      <dgm:prSet/>
      <dgm:spPr/>
      <dgm:t>
        <a:bodyPr/>
        <a:lstStyle/>
        <a:p>
          <a:endParaRPr lang="en-US"/>
        </a:p>
      </dgm:t>
    </dgm:pt>
    <dgm:pt modelId="{D346762B-6A1A-4C35-83C2-9C7EBE62C134}" type="pres">
      <dgm:prSet presAssocID="{4D3AB3E9-EBFC-4DC3-81CA-4338FCE24477}" presName="root" presStyleCnt="0">
        <dgm:presLayoutVars>
          <dgm:dir/>
          <dgm:resizeHandles val="exact"/>
        </dgm:presLayoutVars>
      </dgm:prSet>
      <dgm:spPr/>
    </dgm:pt>
    <dgm:pt modelId="{B3AEC0A2-73C3-44A0-8503-D956619FC30B}" type="pres">
      <dgm:prSet presAssocID="{804BF741-F09D-4C6E-B63B-0351CBE708B9}" presName="compNode" presStyleCnt="0"/>
      <dgm:spPr/>
    </dgm:pt>
    <dgm:pt modelId="{60A5FC5F-4AB4-4D45-B9F2-8B9B254F4852}" type="pres">
      <dgm:prSet presAssocID="{804BF741-F09D-4C6E-B63B-0351CBE708B9}" presName="bgRect" presStyleLbl="bgShp" presStyleIdx="0" presStyleCnt="4"/>
      <dgm:spPr/>
    </dgm:pt>
    <dgm:pt modelId="{96E13989-BF15-4608-905E-68617103E8E9}" type="pres">
      <dgm:prSet presAssocID="{804BF741-F09D-4C6E-B63B-0351CBE708B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5BE76099-AF24-48CC-8A40-B0DDF1E809D4}" type="pres">
      <dgm:prSet presAssocID="{804BF741-F09D-4C6E-B63B-0351CBE708B9}" presName="spaceRect" presStyleCnt="0"/>
      <dgm:spPr/>
    </dgm:pt>
    <dgm:pt modelId="{724DF266-B2F0-49D6-85D8-41010F03567D}" type="pres">
      <dgm:prSet presAssocID="{804BF741-F09D-4C6E-B63B-0351CBE708B9}" presName="parTx" presStyleLbl="revTx" presStyleIdx="0" presStyleCnt="4">
        <dgm:presLayoutVars>
          <dgm:chMax val="0"/>
          <dgm:chPref val="0"/>
        </dgm:presLayoutVars>
      </dgm:prSet>
      <dgm:spPr/>
    </dgm:pt>
    <dgm:pt modelId="{E23A21D7-6DC8-4E14-B8F3-160D0A3865FD}" type="pres">
      <dgm:prSet presAssocID="{D6B4301B-7DBE-4A0E-BEDF-EE981CAF1E25}" presName="sibTrans" presStyleCnt="0"/>
      <dgm:spPr/>
    </dgm:pt>
    <dgm:pt modelId="{5E80064A-FF12-4F56-B86A-3EFBCE590B6A}" type="pres">
      <dgm:prSet presAssocID="{B552B9FC-81B3-4D10-8291-41432A8ED0B7}" presName="compNode" presStyleCnt="0"/>
      <dgm:spPr/>
    </dgm:pt>
    <dgm:pt modelId="{EC3F030B-E1A3-4F73-878D-0AE9C25913B8}" type="pres">
      <dgm:prSet presAssocID="{B552B9FC-81B3-4D10-8291-41432A8ED0B7}" presName="bgRect" presStyleLbl="bgShp" presStyleIdx="1" presStyleCnt="4"/>
      <dgm:spPr/>
    </dgm:pt>
    <dgm:pt modelId="{87C03CDB-DBE0-4F1E-B99C-0ABB90AE03E8}" type="pres">
      <dgm:prSet presAssocID="{B552B9FC-81B3-4D10-8291-41432A8ED0B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nger Print"/>
        </a:ext>
      </dgm:extLst>
    </dgm:pt>
    <dgm:pt modelId="{4CA1AAAA-8B7D-487B-A876-6F6A7808090E}" type="pres">
      <dgm:prSet presAssocID="{B552B9FC-81B3-4D10-8291-41432A8ED0B7}" presName="spaceRect" presStyleCnt="0"/>
      <dgm:spPr/>
    </dgm:pt>
    <dgm:pt modelId="{8AF50795-89E6-4E88-836F-0362E9A272F2}" type="pres">
      <dgm:prSet presAssocID="{B552B9FC-81B3-4D10-8291-41432A8ED0B7}" presName="parTx" presStyleLbl="revTx" presStyleIdx="1" presStyleCnt="4">
        <dgm:presLayoutVars>
          <dgm:chMax val="0"/>
          <dgm:chPref val="0"/>
        </dgm:presLayoutVars>
      </dgm:prSet>
      <dgm:spPr/>
    </dgm:pt>
    <dgm:pt modelId="{F772C427-FAB8-4B3E-A9FB-93CA773C2237}" type="pres">
      <dgm:prSet presAssocID="{2B9D0208-4F4B-43E9-90F7-CBDAF4A3CB0C}" presName="sibTrans" presStyleCnt="0"/>
      <dgm:spPr/>
    </dgm:pt>
    <dgm:pt modelId="{5775F406-F357-4A64-B2E9-0EC78E49532E}" type="pres">
      <dgm:prSet presAssocID="{D6E177EE-F3D4-4F08-A080-7E54C6EE39D2}" presName="compNode" presStyleCnt="0"/>
      <dgm:spPr/>
    </dgm:pt>
    <dgm:pt modelId="{20370E14-4862-4F60-BEF2-F7ACB5199E98}" type="pres">
      <dgm:prSet presAssocID="{D6E177EE-F3D4-4F08-A080-7E54C6EE39D2}" presName="bgRect" presStyleLbl="bgShp" presStyleIdx="2" presStyleCnt="4"/>
      <dgm:spPr/>
    </dgm:pt>
    <dgm:pt modelId="{D3739CF1-4A4E-47D5-8939-2C516D431182}" type="pres">
      <dgm:prSet presAssocID="{D6E177EE-F3D4-4F08-A080-7E54C6EE39D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54CDAF4C-611C-4EE2-BFFE-0CB4FCC6F169}" type="pres">
      <dgm:prSet presAssocID="{D6E177EE-F3D4-4F08-A080-7E54C6EE39D2}" presName="spaceRect" presStyleCnt="0"/>
      <dgm:spPr/>
    </dgm:pt>
    <dgm:pt modelId="{515E34D2-1624-4114-8FB8-CA8277E194D1}" type="pres">
      <dgm:prSet presAssocID="{D6E177EE-F3D4-4F08-A080-7E54C6EE39D2}" presName="parTx" presStyleLbl="revTx" presStyleIdx="2" presStyleCnt="4">
        <dgm:presLayoutVars>
          <dgm:chMax val="0"/>
          <dgm:chPref val="0"/>
        </dgm:presLayoutVars>
      </dgm:prSet>
      <dgm:spPr/>
    </dgm:pt>
    <dgm:pt modelId="{1E8479C0-1675-454A-A0FD-791080710B48}" type="pres">
      <dgm:prSet presAssocID="{9C06EDBE-11BB-4377-BCC7-A19A59C89F50}" presName="sibTrans" presStyleCnt="0"/>
      <dgm:spPr/>
    </dgm:pt>
    <dgm:pt modelId="{F0867F45-99E9-42B8-B6FB-C2AD0BA5C4F0}" type="pres">
      <dgm:prSet presAssocID="{EFF64A7C-70F9-4539-9196-048897850EAB}" presName="compNode" presStyleCnt="0"/>
      <dgm:spPr/>
    </dgm:pt>
    <dgm:pt modelId="{99B12546-E2D5-418B-80E5-1810024CE8B8}" type="pres">
      <dgm:prSet presAssocID="{EFF64A7C-70F9-4539-9196-048897850EAB}" presName="bgRect" presStyleLbl="bgShp" presStyleIdx="3" presStyleCnt="4"/>
      <dgm:spPr/>
    </dgm:pt>
    <dgm:pt modelId="{1E01D265-A632-4F72-B358-20F2C640D8E4}" type="pres">
      <dgm:prSet presAssocID="{EFF64A7C-70F9-4539-9196-048897850E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2FEFA635-35CD-4D2D-BA42-A5D9992DDE23}" type="pres">
      <dgm:prSet presAssocID="{EFF64A7C-70F9-4539-9196-048897850EAB}" presName="spaceRect" presStyleCnt="0"/>
      <dgm:spPr/>
    </dgm:pt>
    <dgm:pt modelId="{008213F1-7757-4160-B474-5AFB054AC421}" type="pres">
      <dgm:prSet presAssocID="{EFF64A7C-70F9-4539-9196-048897850EAB}" presName="parTx" presStyleLbl="revTx" presStyleIdx="3" presStyleCnt="4">
        <dgm:presLayoutVars>
          <dgm:chMax val="0"/>
          <dgm:chPref val="0"/>
        </dgm:presLayoutVars>
      </dgm:prSet>
      <dgm:spPr/>
    </dgm:pt>
  </dgm:ptLst>
  <dgm:cxnLst>
    <dgm:cxn modelId="{D7C8CA4B-B83C-404F-A21B-018906D312F1}" type="presOf" srcId="{4D3AB3E9-EBFC-4DC3-81CA-4338FCE24477}" destId="{D346762B-6A1A-4C35-83C2-9C7EBE62C134}" srcOrd="0" destOrd="0" presId="urn:microsoft.com/office/officeart/2018/2/layout/IconVerticalSolidList"/>
    <dgm:cxn modelId="{DD18259E-2D32-413D-87B7-506DE6A0CE8C}" srcId="{4D3AB3E9-EBFC-4DC3-81CA-4338FCE24477}" destId="{B552B9FC-81B3-4D10-8291-41432A8ED0B7}" srcOrd="1" destOrd="0" parTransId="{3CDE5C08-3E60-4A21-937B-194D22F598D0}" sibTransId="{2B9D0208-4F4B-43E9-90F7-CBDAF4A3CB0C}"/>
    <dgm:cxn modelId="{95BA0FA9-0098-4830-A2D4-BFC796BC35F4}" srcId="{4D3AB3E9-EBFC-4DC3-81CA-4338FCE24477}" destId="{804BF741-F09D-4C6E-B63B-0351CBE708B9}" srcOrd="0" destOrd="0" parTransId="{BED2BFE0-458F-40E7-87DA-6BB7305B14CC}" sibTransId="{D6B4301B-7DBE-4A0E-BEDF-EE981CAF1E25}"/>
    <dgm:cxn modelId="{7BD54FBC-0814-4E92-9A18-B0F445EBF214}" type="presOf" srcId="{D6E177EE-F3D4-4F08-A080-7E54C6EE39D2}" destId="{515E34D2-1624-4114-8FB8-CA8277E194D1}" srcOrd="0" destOrd="0" presId="urn:microsoft.com/office/officeart/2018/2/layout/IconVerticalSolidList"/>
    <dgm:cxn modelId="{D7F9AFC9-8C05-485A-AF00-6B0D8272C15D}" srcId="{4D3AB3E9-EBFC-4DC3-81CA-4338FCE24477}" destId="{EFF64A7C-70F9-4539-9196-048897850EAB}" srcOrd="3" destOrd="0" parTransId="{B45D86B9-6000-420E-8D05-8D2250CFE162}" sibTransId="{88FDD96E-8BC0-4763-91DB-398BF53494F1}"/>
    <dgm:cxn modelId="{B7B492D9-588F-42FA-A313-3580C0ECE2E4}" srcId="{4D3AB3E9-EBFC-4DC3-81CA-4338FCE24477}" destId="{D6E177EE-F3D4-4F08-A080-7E54C6EE39D2}" srcOrd="2" destOrd="0" parTransId="{89C81281-430C-4129-B4AE-8E81E46C06F9}" sibTransId="{9C06EDBE-11BB-4377-BCC7-A19A59C89F50}"/>
    <dgm:cxn modelId="{B38FD5E8-D033-43DF-BCBA-A3DE519D0266}" type="presOf" srcId="{B552B9FC-81B3-4D10-8291-41432A8ED0B7}" destId="{8AF50795-89E6-4E88-836F-0362E9A272F2}" srcOrd="0" destOrd="0" presId="urn:microsoft.com/office/officeart/2018/2/layout/IconVerticalSolidList"/>
    <dgm:cxn modelId="{0AF2C5F6-4A45-44CD-B4D9-789ACB514E63}" type="presOf" srcId="{EFF64A7C-70F9-4539-9196-048897850EAB}" destId="{008213F1-7757-4160-B474-5AFB054AC421}" srcOrd="0" destOrd="0" presId="urn:microsoft.com/office/officeart/2018/2/layout/IconVerticalSolidList"/>
    <dgm:cxn modelId="{86ABF3FC-182D-4BE7-8879-B46A477847D7}" type="presOf" srcId="{804BF741-F09D-4C6E-B63B-0351CBE708B9}" destId="{724DF266-B2F0-49D6-85D8-41010F03567D}" srcOrd="0" destOrd="0" presId="urn:microsoft.com/office/officeart/2018/2/layout/IconVerticalSolidList"/>
    <dgm:cxn modelId="{58AED74A-9367-4A94-A67A-DCE74D614ECD}" type="presParOf" srcId="{D346762B-6A1A-4C35-83C2-9C7EBE62C134}" destId="{B3AEC0A2-73C3-44A0-8503-D956619FC30B}" srcOrd="0" destOrd="0" presId="urn:microsoft.com/office/officeart/2018/2/layout/IconVerticalSolidList"/>
    <dgm:cxn modelId="{CB6DABEC-F2C2-46F9-BF0B-A0D67DA879BD}" type="presParOf" srcId="{B3AEC0A2-73C3-44A0-8503-D956619FC30B}" destId="{60A5FC5F-4AB4-4D45-B9F2-8B9B254F4852}" srcOrd="0" destOrd="0" presId="urn:microsoft.com/office/officeart/2018/2/layout/IconVerticalSolidList"/>
    <dgm:cxn modelId="{C93492A3-9B81-413B-80B1-047CD23CF858}" type="presParOf" srcId="{B3AEC0A2-73C3-44A0-8503-D956619FC30B}" destId="{96E13989-BF15-4608-905E-68617103E8E9}" srcOrd="1" destOrd="0" presId="urn:microsoft.com/office/officeart/2018/2/layout/IconVerticalSolidList"/>
    <dgm:cxn modelId="{F71117F2-EB5B-4E52-BC31-CFDE50468102}" type="presParOf" srcId="{B3AEC0A2-73C3-44A0-8503-D956619FC30B}" destId="{5BE76099-AF24-48CC-8A40-B0DDF1E809D4}" srcOrd="2" destOrd="0" presId="urn:microsoft.com/office/officeart/2018/2/layout/IconVerticalSolidList"/>
    <dgm:cxn modelId="{4584164A-835C-4B7C-8A65-376207C6286F}" type="presParOf" srcId="{B3AEC0A2-73C3-44A0-8503-D956619FC30B}" destId="{724DF266-B2F0-49D6-85D8-41010F03567D}" srcOrd="3" destOrd="0" presId="urn:microsoft.com/office/officeart/2018/2/layout/IconVerticalSolidList"/>
    <dgm:cxn modelId="{FC47D062-6323-417E-8F5D-EF121E67C799}" type="presParOf" srcId="{D346762B-6A1A-4C35-83C2-9C7EBE62C134}" destId="{E23A21D7-6DC8-4E14-B8F3-160D0A3865FD}" srcOrd="1" destOrd="0" presId="urn:microsoft.com/office/officeart/2018/2/layout/IconVerticalSolidList"/>
    <dgm:cxn modelId="{D76F83A1-924C-4969-9B13-D75615CE3B76}" type="presParOf" srcId="{D346762B-6A1A-4C35-83C2-9C7EBE62C134}" destId="{5E80064A-FF12-4F56-B86A-3EFBCE590B6A}" srcOrd="2" destOrd="0" presId="urn:microsoft.com/office/officeart/2018/2/layout/IconVerticalSolidList"/>
    <dgm:cxn modelId="{BBB41CD6-B393-4174-9A5F-E8B79789706F}" type="presParOf" srcId="{5E80064A-FF12-4F56-B86A-3EFBCE590B6A}" destId="{EC3F030B-E1A3-4F73-878D-0AE9C25913B8}" srcOrd="0" destOrd="0" presId="urn:microsoft.com/office/officeart/2018/2/layout/IconVerticalSolidList"/>
    <dgm:cxn modelId="{5C1D092B-B788-4810-8B60-04AB991F47D7}" type="presParOf" srcId="{5E80064A-FF12-4F56-B86A-3EFBCE590B6A}" destId="{87C03CDB-DBE0-4F1E-B99C-0ABB90AE03E8}" srcOrd="1" destOrd="0" presId="urn:microsoft.com/office/officeart/2018/2/layout/IconVerticalSolidList"/>
    <dgm:cxn modelId="{C71BCE34-C3EC-4CB0-B08A-31C21F49C2F9}" type="presParOf" srcId="{5E80064A-FF12-4F56-B86A-3EFBCE590B6A}" destId="{4CA1AAAA-8B7D-487B-A876-6F6A7808090E}" srcOrd="2" destOrd="0" presId="urn:microsoft.com/office/officeart/2018/2/layout/IconVerticalSolidList"/>
    <dgm:cxn modelId="{2A5B41BC-A7D4-4065-AB7A-AE97F41DA8CC}" type="presParOf" srcId="{5E80064A-FF12-4F56-B86A-3EFBCE590B6A}" destId="{8AF50795-89E6-4E88-836F-0362E9A272F2}" srcOrd="3" destOrd="0" presId="urn:microsoft.com/office/officeart/2018/2/layout/IconVerticalSolidList"/>
    <dgm:cxn modelId="{2CD4963F-9B78-41CC-B2F5-6F2C34EF1C33}" type="presParOf" srcId="{D346762B-6A1A-4C35-83C2-9C7EBE62C134}" destId="{F772C427-FAB8-4B3E-A9FB-93CA773C2237}" srcOrd="3" destOrd="0" presId="urn:microsoft.com/office/officeart/2018/2/layout/IconVerticalSolidList"/>
    <dgm:cxn modelId="{C6BD32FB-499B-47C6-BC6A-C7ADEDEAA66A}" type="presParOf" srcId="{D346762B-6A1A-4C35-83C2-9C7EBE62C134}" destId="{5775F406-F357-4A64-B2E9-0EC78E49532E}" srcOrd="4" destOrd="0" presId="urn:microsoft.com/office/officeart/2018/2/layout/IconVerticalSolidList"/>
    <dgm:cxn modelId="{4B8459C6-9DA6-4F17-BA7F-BED82686E44A}" type="presParOf" srcId="{5775F406-F357-4A64-B2E9-0EC78E49532E}" destId="{20370E14-4862-4F60-BEF2-F7ACB5199E98}" srcOrd="0" destOrd="0" presId="urn:microsoft.com/office/officeart/2018/2/layout/IconVerticalSolidList"/>
    <dgm:cxn modelId="{A267CE0B-761A-409F-B31C-AD2C30358D57}" type="presParOf" srcId="{5775F406-F357-4A64-B2E9-0EC78E49532E}" destId="{D3739CF1-4A4E-47D5-8939-2C516D431182}" srcOrd="1" destOrd="0" presId="urn:microsoft.com/office/officeart/2018/2/layout/IconVerticalSolidList"/>
    <dgm:cxn modelId="{A399EBA0-83D6-4923-BF63-1BD5901E8752}" type="presParOf" srcId="{5775F406-F357-4A64-B2E9-0EC78E49532E}" destId="{54CDAF4C-611C-4EE2-BFFE-0CB4FCC6F169}" srcOrd="2" destOrd="0" presId="urn:microsoft.com/office/officeart/2018/2/layout/IconVerticalSolidList"/>
    <dgm:cxn modelId="{E2C8FF1C-76A6-4F33-A922-F0EC9AE98F3A}" type="presParOf" srcId="{5775F406-F357-4A64-B2E9-0EC78E49532E}" destId="{515E34D2-1624-4114-8FB8-CA8277E194D1}" srcOrd="3" destOrd="0" presId="urn:microsoft.com/office/officeart/2018/2/layout/IconVerticalSolidList"/>
    <dgm:cxn modelId="{B8D20513-A4D6-4200-BF21-8C97E5188BC9}" type="presParOf" srcId="{D346762B-6A1A-4C35-83C2-9C7EBE62C134}" destId="{1E8479C0-1675-454A-A0FD-791080710B48}" srcOrd="5" destOrd="0" presId="urn:microsoft.com/office/officeart/2018/2/layout/IconVerticalSolidList"/>
    <dgm:cxn modelId="{A074BEA5-71B8-4487-85B8-F2C6831AA866}" type="presParOf" srcId="{D346762B-6A1A-4C35-83C2-9C7EBE62C134}" destId="{F0867F45-99E9-42B8-B6FB-C2AD0BA5C4F0}" srcOrd="6" destOrd="0" presId="urn:microsoft.com/office/officeart/2018/2/layout/IconVerticalSolidList"/>
    <dgm:cxn modelId="{70A434BC-76EE-49ED-982D-F1776E3652D9}" type="presParOf" srcId="{F0867F45-99E9-42B8-B6FB-C2AD0BA5C4F0}" destId="{99B12546-E2D5-418B-80E5-1810024CE8B8}" srcOrd="0" destOrd="0" presId="urn:microsoft.com/office/officeart/2018/2/layout/IconVerticalSolidList"/>
    <dgm:cxn modelId="{6352AF91-8C4B-400E-B936-97EF42F1CD67}" type="presParOf" srcId="{F0867F45-99E9-42B8-B6FB-C2AD0BA5C4F0}" destId="{1E01D265-A632-4F72-B358-20F2C640D8E4}" srcOrd="1" destOrd="0" presId="urn:microsoft.com/office/officeart/2018/2/layout/IconVerticalSolidList"/>
    <dgm:cxn modelId="{4B219F2C-0D86-4EBC-BB91-B5286238111D}" type="presParOf" srcId="{F0867F45-99E9-42B8-B6FB-C2AD0BA5C4F0}" destId="{2FEFA635-35CD-4D2D-BA42-A5D9992DDE23}" srcOrd="2" destOrd="0" presId="urn:microsoft.com/office/officeart/2018/2/layout/IconVerticalSolidList"/>
    <dgm:cxn modelId="{004DA8A8-60EF-43AD-90FE-809AF44EC634}" type="presParOf" srcId="{F0867F45-99E9-42B8-B6FB-C2AD0BA5C4F0}" destId="{008213F1-7757-4160-B474-5AFB054AC42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45937B-3A6E-45A1-B2DE-B85E2F8967E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CDF2A27-F308-42AB-811B-B9C813BCAD32}">
      <dgm:prSet/>
      <dgm:spPr/>
      <dgm:t>
        <a:bodyPr/>
        <a:lstStyle/>
        <a:p>
          <a:r>
            <a:rPr lang="en-US"/>
            <a:t>RNA_seq data is typically best examined in terms of adjusted p-value and log2 fold change</a:t>
          </a:r>
        </a:p>
      </dgm:t>
    </dgm:pt>
    <dgm:pt modelId="{D2EEBEA1-ED67-438B-97FB-1DEBA7DA59D0}" type="parTrans" cxnId="{A0BA2A4F-6601-4847-92CC-DDA3FB850199}">
      <dgm:prSet/>
      <dgm:spPr/>
      <dgm:t>
        <a:bodyPr/>
        <a:lstStyle/>
        <a:p>
          <a:endParaRPr lang="en-US"/>
        </a:p>
      </dgm:t>
    </dgm:pt>
    <dgm:pt modelId="{8D57F756-3AFD-4351-8064-620B27282999}" type="sibTrans" cxnId="{A0BA2A4F-6601-4847-92CC-DDA3FB850199}">
      <dgm:prSet/>
      <dgm:spPr/>
      <dgm:t>
        <a:bodyPr/>
        <a:lstStyle/>
        <a:p>
          <a:endParaRPr lang="en-US"/>
        </a:p>
      </dgm:t>
    </dgm:pt>
    <dgm:pt modelId="{4E8DE934-0965-489D-9D26-1EA9C7397814}">
      <dgm:prSet/>
      <dgm:spPr/>
      <dgm:t>
        <a:bodyPr/>
        <a:lstStyle/>
        <a:p>
          <a:r>
            <a:rPr lang="en-US"/>
            <a:t>Depending on the process being examined, the threshold values for each vary greatly.</a:t>
          </a:r>
        </a:p>
      </dgm:t>
    </dgm:pt>
    <dgm:pt modelId="{B5048BC3-0A04-4B42-A0DA-32BE86B90B9C}" type="parTrans" cxnId="{62DABFBB-A38A-449F-90BB-B6F7F304E055}">
      <dgm:prSet/>
      <dgm:spPr/>
      <dgm:t>
        <a:bodyPr/>
        <a:lstStyle/>
        <a:p>
          <a:endParaRPr lang="en-US"/>
        </a:p>
      </dgm:t>
    </dgm:pt>
    <dgm:pt modelId="{AFFF52A1-0ED9-4EDC-8227-8671A60AA074}" type="sibTrans" cxnId="{62DABFBB-A38A-449F-90BB-B6F7F304E055}">
      <dgm:prSet/>
      <dgm:spPr/>
      <dgm:t>
        <a:bodyPr/>
        <a:lstStyle/>
        <a:p>
          <a:endParaRPr lang="en-US"/>
        </a:p>
      </dgm:t>
    </dgm:pt>
    <dgm:pt modelId="{30A8EC94-B2B0-40A4-A708-90CE5EAEDB40}">
      <dgm:prSet/>
      <dgm:spPr/>
      <dgm:t>
        <a:bodyPr/>
        <a:lstStyle/>
        <a:p>
          <a:r>
            <a:rPr lang="en-US"/>
            <a:t>By allowing for adjustment within the tool, researchers can choose appropriate values given their particular research question and anticipated effect sizes.</a:t>
          </a:r>
        </a:p>
      </dgm:t>
    </dgm:pt>
    <dgm:pt modelId="{0918F5C1-62AC-41F3-9870-ADD5AF863BA8}" type="parTrans" cxnId="{A9DD2277-5991-45DC-A0D3-1C8CEF40C28B}">
      <dgm:prSet/>
      <dgm:spPr/>
      <dgm:t>
        <a:bodyPr/>
        <a:lstStyle/>
        <a:p>
          <a:endParaRPr lang="en-US"/>
        </a:p>
      </dgm:t>
    </dgm:pt>
    <dgm:pt modelId="{B832A533-9242-44B9-B61D-43BFBF6BD230}" type="sibTrans" cxnId="{A9DD2277-5991-45DC-A0D3-1C8CEF40C28B}">
      <dgm:prSet/>
      <dgm:spPr/>
      <dgm:t>
        <a:bodyPr/>
        <a:lstStyle/>
        <a:p>
          <a:endParaRPr lang="en-US"/>
        </a:p>
      </dgm:t>
    </dgm:pt>
    <dgm:pt modelId="{9A72696F-DBB8-4B19-A492-EC759603FA4A}" type="pres">
      <dgm:prSet presAssocID="{A245937B-3A6E-45A1-B2DE-B85E2F8967EA}" presName="root" presStyleCnt="0">
        <dgm:presLayoutVars>
          <dgm:dir/>
          <dgm:resizeHandles val="exact"/>
        </dgm:presLayoutVars>
      </dgm:prSet>
      <dgm:spPr/>
    </dgm:pt>
    <dgm:pt modelId="{0A5E5C03-4703-4AA2-BC55-E702D6B0F3AF}" type="pres">
      <dgm:prSet presAssocID="{8CDF2A27-F308-42AB-811B-B9C813BCAD32}" presName="compNode" presStyleCnt="0"/>
      <dgm:spPr/>
    </dgm:pt>
    <dgm:pt modelId="{7C764242-AA10-4477-A77B-F76BFE77836F}" type="pres">
      <dgm:prSet presAssocID="{8CDF2A27-F308-42AB-811B-B9C813BCAD32}" presName="bgRect" presStyleLbl="bgShp" presStyleIdx="0" presStyleCnt="3"/>
      <dgm:spPr/>
    </dgm:pt>
    <dgm:pt modelId="{215126A5-94E6-4C6B-A72B-ABEA7609D0A8}" type="pres">
      <dgm:prSet presAssocID="{8CDF2A27-F308-42AB-811B-B9C813BCAD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EE6774DD-BA48-4CA7-9439-EC63053CC900}" type="pres">
      <dgm:prSet presAssocID="{8CDF2A27-F308-42AB-811B-B9C813BCAD32}" presName="spaceRect" presStyleCnt="0"/>
      <dgm:spPr/>
    </dgm:pt>
    <dgm:pt modelId="{1F2D4292-01BD-4526-88D7-AC7F6F18D3C2}" type="pres">
      <dgm:prSet presAssocID="{8CDF2A27-F308-42AB-811B-B9C813BCAD32}" presName="parTx" presStyleLbl="revTx" presStyleIdx="0" presStyleCnt="3">
        <dgm:presLayoutVars>
          <dgm:chMax val="0"/>
          <dgm:chPref val="0"/>
        </dgm:presLayoutVars>
      </dgm:prSet>
      <dgm:spPr/>
    </dgm:pt>
    <dgm:pt modelId="{BC0D3224-CA0C-4E35-8FD7-C082FA41DAEE}" type="pres">
      <dgm:prSet presAssocID="{8D57F756-3AFD-4351-8064-620B27282999}" presName="sibTrans" presStyleCnt="0"/>
      <dgm:spPr/>
    </dgm:pt>
    <dgm:pt modelId="{C2091E51-E5F6-4B56-B2A1-F4E3F672ED4F}" type="pres">
      <dgm:prSet presAssocID="{4E8DE934-0965-489D-9D26-1EA9C7397814}" presName="compNode" presStyleCnt="0"/>
      <dgm:spPr/>
    </dgm:pt>
    <dgm:pt modelId="{1CC24773-8AE9-4525-9E56-2FF8DA370956}" type="pres">
      <dgm:prSet presAssocID="{4E8DE934-0965-489D-9D26-1EA9C7397814}" presName="bgRect" presStyleLbl="bgShp" presStyleIdx="1" presStyleCnt="3"/>
      <dgm:spPr/>
    </dgm:pt>
    <dgm:pt modelId="{4626EF23-B22D-4811-99B8-8C3A64A4D72F}" type="pres">
      <dgm:prSet presAssocID="{4E8DE934-0965-489D-9D26-1EA9C739781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30521ED2-71AF-499D-A87E-4656DF18FB15}" type="pres">
      <dgm:prSet presAssocID="{4E8DE934-0965-489D-9D26-1EA9C7397814}" presName="spaceRect" presStyleCnt="0"/>
      <dgm:spPr/>
    </dgm:pt>
    <dgm:pt modelId="{971911A3-11FA-4DFC-B9E3-28733E99D8CF}" type="pres">
      <dgm:prSet presAssocID="{4E8DE934-0965-489D-9D26-1EA9C7397814}" presName="parTx" presStyleLbl="revTx" presStyleIdx="1" presStyleCnt="3">
        <dgm:presLayoutVars>
          <dgm:chMax val="0"/>
          <dgm:chPref val="0"/>
        </dgm:presLayoutVars>
      </dgm:prSet>
      <dgm:spPr/>
    </dgm:pt>
    <dgm:pt modelId="{1E5C3469-EE04-4640-B481-B0D52245D462}" type="pres">
      <dgm:prSet presAssocID="{AFFF52A1-0ED9-4EDC-8227-8671A60AA074}" presName="sibTrans" presStyleCnt="0"/>
      <dgm:spPr/>
    </dgm:pt>
    <dgm:pt modelId="{A263382E-FC5F-42BA-9508-AEC015059F2E}" type="pres">
      <dgm:prSet presAssocID="{30A8EC94-B2B0-40A4-A708-90CE5EAEDB40}" presName="compNode" presStyleCnt="0"/>
      <dgm:spPr/>
    </dgm:pt>
    <dgm:pt modelId="{5AC7F4E6-7572-4A1D-8C80-F9D34F36372C}" type="pres">
      <dgm:prSet presAssocID="{30A8EC94-B2B0-40A4-A708-90CE5EAEDB40}" presName="bgRect" presStyleLbl="bgShp" presStyleIdx="2" presStyleCnt="3"/>
      <dgm:spPr/>
    </dgm:pt>
    <dgm:pt modelId="{8AE32C7C-80EF-450B-9B16-7068A793D68B}" type="pres">
      <dgm:prSet presAssocID="{30A8EC94-B2B0-40A4-A708-90CE5EAEDB4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8566D30E-BD4C-4C11-9022-4250F2CFD3A3}" type="pres">
      <dgm:prSet presAssocID="{30A8EC94-B2B0-40A4-A708-90CE5EAEDB40}" presName="spaceRect" presStyleCnt="0"/>
      <dgm:spPr/>
    </dgm:pt>
    <dgm:pt modelId="{5E160C8F-9ED8-4444-82E3-2C8F0A805155}" type="pres">
      <dgm:prSet presAssocID="{30A8EC94-B2B0-40A4-A708-90CE5EAEDB40}" presName="parTx" presStyleLbl="revTx" presStyleIdx="2" presStyleCnt="3">
        <dgm:presLayoutVars>
          <dgm:chMax val="0"/>
          <dgm:chPref val="0"/>
        </dgm:presLayoutVars>
      </dgm:prSet>
      <dgm:spPr/>
    </dgm:pt>
  </dgm:ptLst>
  <dgm:cxnLst>
    <dgm:cxn modelId="{A0BA2A4F-6601-4847-92CC-DDA3FB850199}" srcId="{A245937B-3A6E-45A1-B2DE-B85E2F8967EA}" destId="{8CDF2A27-F308-42AB-811B-B9C813BCAD32}" srcOrd="0" destOrd="0" parTransId="{D2EEBEA1-ED67-438B-97FB-1DEBA7DA59D0}" sibTransId="{8D57F756-3AFD-4351-8064-620B27282999}"/>
    <dgm:cxn modelId="{A4F3A75B-02DA-4A49-88AB-A4C659EC242E}" type="presOf" srcId="{4E8DE934-0965-489D-9D26-1EA9C7397814}" destId="{971911A3-11FA-4DFC-B9E3-28733E99D8CF}" srcOrd="0" destOrd="0" presId="urn:microsoft.com/office/officeart/2018/2/layout/IconVerticalSolidList"/>
    <dgm:cxn modelId="{AEDD415F-6C8F-48DD-A260-7076BD40BB79}" type="presOf" srcId="{8CDF2A27-F308-42AB-811B-B9C813BCAD32}" destId="{1F2D4292-01BD-4526-88D7-AC7F6F18D3C2}" srcOrd="0" destOrd="0" presId="urn:microsoft.com/office/officeart/2018/2/layout/IconVerticalSolidList"/>
    <dgm:cxn modelId="{4ADF9563-9220-4885-BCE7-E8D04970EB12}" type="presOf" srcId="{A245937B-3A6E-45A1-B2DE-B85E2F8967EA}" destId="{9A72696F-DBB8-4B19-A492-EC759603FA4A}" srcOrd="0" destOrd="0" presId="urn:microsoft.com/office/officeart/2018/2/layout/IconVerticalSolidList"/>
    <dgm:cxn modelId="{A9DD2277-5991-45DC-A0D3-1C8CEF40C28B}" srcId="{A245937B-3A6E-45A1-B2DE-B85E2F8967EA}" destId="{30A8EC94-B2B0-40A4-A708-90CE5EAEDB40}" srcOrd="2" destOrd="0" parTransId="{0918F5C1-62AC-41F3-9870-ADD5AF863BA8}" sibTransId="{B832A533-9242-44B9-B61D-43BFBF6BD230}"/>
    <dgm:cxn modelId="{62DABFBB-A38A-449F-90BB-B6F7F304E055}" srcId="{A245937B-3A6E-45A1-B2DE-B85E2F8967EA}" destId="{4E8DE934-0965-489D-9D26-1EA9C7397814}" srcOrd="1" destOrd="0" parTransId="{B5048BC3-0A04-4B42-A0DA-32BE86B90B9C}" sibTransId="{AFFF52A1-0ED9-4EDC-8227-8671A60AA074}"/>
    <dgm:cxn modelId="{B1886CBD-4791-4DC8-B685-A6240FAC90F9}" type="presOf" srcId="{30A8EC94-B2B0-40A4-A708-90CE5EAEDB40}" destId="{5E160C8F-9ED8-4444-82E3-2C8F0A805155}" srcOrd="0" destOrd="0" presId="urn:microsoft.com/office/officeart/2018/2/layout/IconVerticalSolidList"/>
    <dgm:cxn modelId="{C0CABCB0-7EF9-408B-AAA5-B9A4932463AC}" type="presParOf" srcId="{9A72696F-DBB8-4B19-A492-EC759603FA4A}" destId="{0A5E5C03-4703-4AA2-BC55-E702D6B0F3AF}" srcOrd="0" destOrd="0" presId="urn:microsoft.com/office/officeart/2018/2/layout/IconVerticalSolidList"/>
    <dgm:cxn modelId="{B2207496-2E68-4269-989C-E4EF6144C374}" type="presParOf" srcId="{0A5E5C03-4703-4AA2-BC55-E702D6B0F3AF}" destId="{7C764242-AA10-4477-A77B-F76BFE77836F}" srcOrd="0" destOrd="0" presId="urn:microsoft.com/office/officeart/2018/2/layout/IconVerticalSolidList"/>
    <dgm:cxn modelId="{44F28617-3DE7-4801-8F87-6541B62F6CC8}" type="presParOf" srcId="{0A5E5C03-4703-4AA2-BC55-E702D6B0F3AF}" destId="{215126A5-94E6-4C6B-A72B-ABEA7609D0A8}" srcOrd="1" destOrd="0" presId="urn:microsoft.com/office/officeart/2018/2/layout/IconVerticalSolidList"/>
    <dgm:cxn modelId="{4FFFFB49-C065-4213-AE10-01BB8D577D69}" type="presParOf" srcId="{0A5E5C03-4703-4AA2-BC55-E702D6B0F3AF}" destId="{EE6774DD-BA48-4CA7-9439-EC63053CC900}" srcOrd="2" destOrd="0" presId="urn:microsoft.com/office/officeart/2018/2/layout/IconVerticalSolidList"/>
    <dgm:cxn modelId="{7BE0227D-F026-4FB8-920B-30758F2A9566}" type="presParOf" srcId="{0A5E5C03-4703-4AA2-BC55-E702D6B0F3AF}" destId="{1F2D4292-01BD-4526-88D7-AC7F6F18D3C2}" srcOrd="3" destOrd="0" presId="urn:microsoft.com/office/officeart/2018/2/layout/IconVerticalSolidList"/>
    <dgm:cxn modelId="{C44B1322-7002-4C57-A107-613C1D405A4D}" type="presParOf" srcId="{9A72696F-DBB8-4B19-A492-EC759603FA4A}" destId="{BC0D3224-CA0C-4E35-8FD7-C082FA41DAEE}" srcOrd="1" destOrd="0" presId="urn:microsoft.com/office/officeart/2018/2/layout/IconVerticalSolidList"/>
    <dgm:cxn modelId="{5A7424AD-73C6-4126-B520-696B834A9073}" type="presParOf" srcId="{9A72696F-DBB8-4B19-A492-EC759603FA4A}" destId="{C2091E51-E5F6-4B56-B2A1-F4E3F672ED4F}" srcOrd="2" destOrd="0" presId="urn:microsoft.com/office/officeart/2018/2/layout/IconVerticalSolidList"/>
    <dgm:cxn modelId="{28EFE83B-6EA7-4740-914F-B4628F60D187}" type="presParOf" srcId="{C2091E51-E5F6-4B56-B2A1-F4E3F672ED4F}" destId="{1CC24773-8AE9-4525-9E56-2FF8DA370956}" srcOrd="0" destOrd="0" presId="urn:microsoft.com/office/officeart/2018/2/layout/IconVerticalSolidList"/>
    <dgm:cxn modelId="{C21FD1A3-4BB7-4D0C-86E0-E0358C6286CB}" type="presParOf" srcId="{C2091E51-E5F6-4B56-B2A1-F4E3F672ED4F}" destId="{4626EF23-B22D-4811-99B8-8C3A64A4D72F}" srcOrd="1" destOrd="0" presId="urn:microsoft.com/office/officeart/2018/2/layout/IconVerticalSolidList"/>
    <dgm:cxn modelId="{CE747E88-17D1-41A5-8B10-85BC79B08227}" type="presParOf" srcId="{C2091E51-E5F6-4B56-B2A1-F4E3F672ED4F}" destId="{30521ED2-71AF-499D-A87E-4656DF18FB15}" srcOrd="2" destOrd="0" presId="urn:microsoft.com/office/officeart/2018/2/layout/IconVerticalSolidList"/>
    <dgm:cxn modelId="{94A29839-D2B9-42CF-BDFB-975687725AA1}" type="presParOf" srcId="{C2091E51-E5F6-4B56-B2A1-F4E3F672ED4F}" destId="{971911A3-11FA-4DFC-B9E3-28733E99D8CF}" srcOrd="3" destOrd="0" presId="urn:microsoft.com/office/officeart/2018/2/layout/IconVerticalSolidList"/>
    <dgm:cxn modelId="{35D5F280-FA95-487F-8F05-CEFD4C085252}" type="presParOf" srcId="{9A72696F-DBB8-4B19-A492-EC759603FA4A}" destId="{1E5C3469-EE04-4640-B481-B0D52245D462}" srcOrd="3" destOrd="0" presId="urn:microsoft.com/office/officeart/2018/2/layout/IconVerticalSolidList"/>
    <dgm:cxn modelId="{188BD4C6-3AB3-4021-9B26-B33E623AFD98}" type="presParOf" srcId="{9A72696F-DBB8-4B19-A492-EC759603FA4A}" destId="{A263382E-FC5F-42BA-9508-AEC015059F2E}" srcOrd="4" destOrd="0" presId="urn:microsoft.com/office/officeart/2018/2/layout/IconVerticalSolidList"/>
    <dgm:cxn modelId="{0FA83D07-2BAE-452E-95EA-9B4444EB584A}" type="presParOf" srcId="{A263382E-FC5F-42BA-9508-AEC015059F2E}" destId="{5AC7F4E6-7572-4A1D-8C80-F9D34F36372C}" srcOrd="0" destOrd="0" presId="urn:microsoft.com/office/officeart/2018/2/layout/IconVerticalSolidList"/>
    <dgm:cxn modelId="{9F841AD8-72CB-4822-B38D-E89E09DBA2CF}" type="presParOf" srcId="{A263382E-FC5F-42BA-9508-AEC015059F2E}" destId="{8AE32C7C-80EF-450B-9B16-7068A793D68B}" srcOrd="1" destOrd="0" presId="urn:microsoft.com/office/officeart/2018/2/layout/IconVerticalSolidList"/>
    <dgm:cxn modelId="{171E1762-2C2C-464E-8CA2-E02A0749ADAF}" type="presParOf" srcId="{A263382E-FC5F-42BA-9508-AEC015059F2E}" destId="{8566D30E-BD4C-4C11-9022-4250F2CFD3A3}" srcOrd="2" destOrd="0" presId="urn:microsoft.com/office/officeart/2018/2/layout/IconVerticalSolidList"/>
    <dgm:cxn modelId="{8BEA93C3-3243-4434-B39A-EB29BB48BC96}" type="presParOf" srcId="{A263382E-FC5F-42BA-9508-AEC015059F2E}" destId="{5E160C8F-9ED8-4444-82E3-2C8F0A8051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C509A6-F92B-4841-B5B4-F04293439970}" type="doc">
      <dgm:prSet loTypeId="urn:microsoft.com/office/officeart/2016/7/layout/BasicLinearProcessNumbered" loCatId="process" qsTypeId="urn:microsoft.com/office/officeart/2005/8/quickstyle/simple2" qsCatId="simple" csTypeId="urn:microsoft.com/office/officeart/2005/8/colors/colorful1" csCatId="colorful"/>
      <dgm:spPr/>
      <dgm:t>
        <a:bodyPr/>
        <a:lstStyle/>
        <a:p>
          <a:endParaRPr lang="en-US"/>
        </a:p>
      </dgm:t>
    </dgm:pt>
    <dgm:pt modelId="{8700FEFE-EAA0-475B-9416-414219D4BD51}">
      <dgm:prSet custT="1"/>
      <dgm:spPr/>
      <dgm:t>
        <a:bodyPr/>
        <a:lstStyle/>
        <a:p>
          <a:r>
            <a:rPr lang="en-US" sz="1800" dirty="0"/>
            <a:t>Visualizing clusters of different sizes may help reveal the pathways which are important to particular endophenotypes.</a:t>
          </a:r>
        </a:p>
      </dgm:t>
    </dgm:pt>
    <dgm:pt modelId="{71E82D33-F291-4BD3-83C1-74A41E07FC94}" type="parTrans" cxnId="{FAB05FAA-31A9-42DB-B965-E0AA0DEFCC25}">
      <dgm:prSet/>
      <dgm:spPr/>
      <dgm:t>
        <a:bodyPr/>
        <a:lstStyle/>
        <a:p>
          <a:endParaRPr lang="en-US"/>
        </a:p>
      </dgm:t>
    </dgm:pt>
    <dgm:pt modelId="{D0BFF913-2435-4DD5-BD4A-B908DF70091A}" type="sibTrans" cxnId="{FAB05FAA-31A9-42DB-B965-E0AA0DEFCC25}">
      <dgm:prSet phldrT="1" phldr="0"/>
      <dgm:spPr/>
      <dgm:t>
        <a:bodyPr/>
        <a:lstStyle/>
        <a:p>
          <a:r>
            <a:rPr lang="en-US"/>
            <a:t>1</a:t>
          </a:r>
        </a:p>
      </dgm:t>
    </dgm:pt>
    <dgm:pt modelId="{A70C574D-B1B7-4404-B5D1-F58C4FBF8CE8}">
      <dgm:prSet custT="1"/>
      <dgm:spPr/>
      <dgm:t>
        <a:bodyPr/>
        <a:lstStyle/>
        <a:p>
          <a:r>
            <a:rPr lang="en-US" sz="1300" dirty="0"/>
            <a:t>EX: Tozzi et al. (2024) found 6 endophenotype neural circuits across both anxiety and depression (i.e., it didn’t matter which diagnostic label, there were a finite set of options). </a:t>
          </a:r>
          <a:r>
            <a:rPr lang="en-US" sz="1300" dirty="0">
              <a:sym typeface="Wingdings" panose="05000000000000000000" pitchFamily="2" charset="2"/>
            </a:rPr>
            <a:t></a:t>
          </a:r>
          <a:r>
            <a:rPr lang="en-US" sz="1300" dirty="0"/>
            <a:t> 6 clusters theoretically aligns.</a:t>
          </a:r>
        </a:p>
      </dgm:t>
    </dgm:pt>
    <dgm:pt modelId="{A7C5F399-0A2D-459B-AB97-85B6D3D56713}" type="parTrans" cxnId="{2A47A5CA-FC29-4DE2-B7E9-2D8FC2752BFF}">
      <dgm:prSet/>
      <dgm:spPr/>
      <dgm:t>
        <a:bodyPr/>
        <a:lstStyle/>
        <a:p>
          <a:endParaRPr lang="en-US"/>
        </a:p>
      </dgm:t>
    </dgm:pt>
    <dgm:pt modelId="{2831F684-8239-4431-B631-503C09A7557A}" type="sibTrans" cxnId="{2A47A5CA-FC29-4DE2-B7E9-2D8FC2752BFF}">
      <dgm:prSet/>
      <dgm:spPr/>
      <dgm:t>
        <a:bodyPr/>
        <a:lstStyle/>
        <a:p>
          <a:endParaRPr lang="en-US"/>
        </a:p>
      </dgm:t>
    </dgm:pt>
    <dgm:pt modelId="{F0587247-ED0C-40DB-96C2-1D7BFCDD5D15}">
      <dgm:prSet custT="1"/>
      <dgm:spPr/>
      <dgm:t>
        <a:bodyPr/>
        <a:lstStyle/>
        <a:p>
          <a:r>
            <a:rPr lang="en-US" sz="1300" dirty="0"/>
            <a:t>EX: grouping on a set of behavioral features or syndromes present in a dataset (e.g., autism related to fragile X syndrome vs </a:t>
          </a:r>
          <a:r>
            <a:rPr lang="en-US" sz="1300" dirty="0" err="1"/>
            <a:t>Angelmann</a:t>
          </a:r>
          <a:r>
            <a:rPr lang="en-US" sz="1300" dirty="0"/>
            <a:t> syndrome vs idiopathic </a:t>
          </a:r>
          <a:r>
            <a:rPr lang="en-US" sz="1300" dirty="0">
              <a:sym typeface="Wingdings" panose="05000000000000000000" pitchFamily="2" charset="2"/>
            </a:rPr>
            <a:t></a:t>
          </a:r>
          <a:r>
            <a:rPr lang="en-US" sz="1300" dirty="0"/>
            <a:t> set at 3 clusters</a:t>
          </a:r>
        </a:p>
      </dgm:t>
    </dgm:pt>
    <dgm:pt modelId="{C7984A90-4109-465F-912C-98B12B385C1C}" type="parTrans" cxnId="{298599E9-946F-409E-8F5C-F32FB1B8427C}">
      <dgm:prSet/>
      <dgm:spPr/>
      <dgm:t>
        <a:bodyPr/>
        <a:lstStyle/>
        <a:p>
          <a:endParaRPr lang="en-US"/>
        </a:p>
      </dgm:t>
    </dgm:pt>
    <dgm:pt modelId="{54041F67-CD7D-4CED-9DAE-A8E0FED9AFD9}" type="sibTrans" cxnId="{298599E9-946F-409E-8F5C-F32FB1B8427C}">
      <dgm:prSet/>
      <dgm:spPr/>
      <dgm:t>
        <a:bodyPr/>
        <a:lstStyle/>
        <a:p>
          <a:endParaRPr lang="en-US"/>
        </a:p>
      </dgm:t>
    </dgm:pt>
    <dgm:pt modelId="{CA877EB5-5B55-4A34-9A8C-0237B4E7B0A0}">
      <dgm:prSet custT="1"/>
      <dgm:spPr/>
      <dgm:t>
        <a:bodyPr/>
        <a:lstStyle/>
        <a:p>
          <a:r>
            <a:rPr lang="en-US" sz="1800" dirty="0"/>
            <a:t>Allowing for easy adjustment might provide an expedited means of judging whether a further examination is appropriate.</a:t>
          </a:r>
        </a:p>
      </dgm:t>
    </dgm:pt>
    <dgm:pt modelId="{7D430ECF-F870-478D-969C-DD23D6FFE8CE}" type="parTrans" cxnId="{489F48E8-DEAF-48BF-A74A-40914FB9709F}">
      <dgm:prSet/>
      <dgm:spPr/>
      <dgm:t>
        <a:bodyPr/>
        <a:lstStyle/>
        <a:p>
          <a:endParaRPr lang="en-US"/>
        </a:p>
      </dgm:t>
    </dgm:pt>
    <dgm:pt modelId="{C1D70D18-85BD-4D89-8116-885881F29AC0}" type="sibTrans" cxnId="{489F48E8-DEAF-48BF-A74A-40914FB9709F}">
      <dgm:prSet phldrT="2" phldr="0"/>
      <dgm:spPr/>
      <dgm:t>
        <a:bodyPr/>
        <a:lstStyle/>
        <a:p>
          <a:r>
            <a:rPr lang="en-US"/>
            <a:t>2</a:t>
          </a:r>
        </a:p>
      </dgm:t>
    </dgm:pt>
    <dgm:pt modelId="{59B38FBC-6B7C-43F1-8622-A8CFB5CF5185}">
      <dgm:prSet/>
      <dgm:spPr/>
      <dgm:t>
        <a:bodyPr/>
        <a:lstStyle/>
        <a:p>
          <a:r>
            <a:rPr lang="en-US" sz="1500" dirty="0"/>
            <a:t>EX: Does using 6 groups produce well clustered genes and pathways? Next steps may involve filtering for genes which express in brain tissue. </a:t>
          </a:r>
        </a:p>
      </dgm:t>
    </dgm:pt>
    <dgm:pt modelId="{A0B56CB9-E70F-4EE3-B1CE-9FB11EB310B3}" type="parTrans" cxnId="{4C59074E-150D-4C0C-8CBC-2443B0953F9E}">
      <dgm:prSet/>
      <dgm:spPr/>
      <dgm:t>
        <a:bodyPr/>
        <a:lstStyle/>
        <a:p>
          <a:endParaRPr lang="en-US"/>
        </a:p>
      </dgm:t>
    </dgm:pt>
    <dgm:pt modelId="{B437D06B-E85C-465E-A2B1-49ACF113ABB1}" type="sibTrans" cxnId="{4C59074E-150D-4C0C-8CBC-2443B0953F9E}">
      <dgm:prSet/>
      <dgm:spPr/>
      <dgm:t>
        <a:bodyPr/>
        <a:lstStyle/>
        <a:p>
          <a:endParaRPr lang="en-US"/>
        </a:p>
      </dgm:t>
    </dgm:pt>
    <dgm:pt modelId="{6AB65D1B-D808-3F4F-9D8D-A640A47A85E6}" type="pres">
      <dgm:prSet presAssocID="{C9C509A6-F92B-4841-B5B4-F04293439970}" presName="Name0" presStyleCnt="0">
        <dgm:presLayoutVars>
          <dgm:animLvl val="lvl"/>
          <dgm:resizeHandles val="exact"/>
        </dgm:presLayoutVars>
      </dgm:prSet>
      <dgm:spPr/>
    </dgm:pt>
    <dgm:pt modelId="{C224686F-C146-654F-95D7-EFD2DA59D29A}" type="pres">
      <dgm:prSet presAssocID="{8700FEFE-EAA0-475B-9416-414219D4BD51}" presName="compositeNode" presStyleCnt="0">
        <dgm:presLayoutVars>
          <dgm:bulletEnabled val="1"/>
        </dgm:presLayoutVars>
      </dgm:prSet>
      <dgm:spPr/>
    </dgm:pt>
    <dgm:pt modelId="{48240FD4-A925-9347-B375-ED76829C5A89}" type="pres">
      <dgm:prSet presAssocID="{8700FEFE-EAA0-475B-9416-414219D4BD51}" presName="bgRect" presStyleLbl="bgAccFollowNode1" presStyleIdx="0" presStyleCnt="2"/>
      <dgm:spPr/>
    </dgm:pt>
    <dgm:pt modelId="{4456744D-6242-DA49-A7C0-C39534E3117F}" type="pres">
      <dgm:prSet presAssocID="{D0BFF913-2435-4DD5-BD4A-B908DF70091A}" presName="sibTransNodeCircle" presStyleLbl="alignNode1" presStyleIdx="0" presStyleCnt="4">
        <dgm:presLayoutVars>
          <dgm:chMax val="0"/>
          <dgm:bulletEnabled/>
        </dgm:presLayoutVars>
      </dgm:prSet>
      <dgm:spPr/>
    </dgm:pt>
    <dgm:pt modelId="{6BA630A4-C766-AF48-8F64-1625E0B9BBA2}" type="pres">
      <dgm:prSet presAssocID="{8700FEFE-EAA0-475B-9416-414219D4BD51}" presName="bottomLine" presStyleLbl="alignNode1" presStyleIdx="1" presStyleCnt="4">
        <dgm:presLayoutVars/>
      </dgm:prSet>
      <dgm:spPr/>
    </dgm:pt>
    <dgm:pt modelId="{960F6E91-034C-D742-A55A-DBBFC83B71A1}" type="pres">
      <dgm:prSet presAssocID="{8700FEFE-EAA0-475B-9416-414219D4BD51}" presName="nodeText" presStyleLbl="bgAccFollowNode1" presStyleIdx="0" presStyleCnt="2">
        <dgm:presLayoutVars>
          <dgm:bulletEnabled val="1"/>
        </dgm:presLayoutVars>
      </dgm:prSet>
      <dgm:spPr/>
    </dgm:pt>
    <dgm:pt modelId="{41E4A983-B7EA-EF40-9172-E3E435E37644}" type="pres">
      <dgm:prSet presAssocID="{D0BFF913-2435-4DD5-BD4A-B908DF70091A}" presName="sibTrans" presStyleCnt="0"/>
      <dgm:spPr/>
    </dgm:pt>
    <dgm:pt modelId="{CAE75DF0-021F-504B-82C4-67E258DE85EF}" type="pres">
      <dgm:prSet presAssocID="{CA877EB5-5B55-4A34-9A8C-0237B4E7B0A0}" presName="compositeNode" presStyleCnt="0">
        <dgm:presLayoutVars>
          <dgm:bulletEnabled val="1"/>
        </dgm:presLayoutVars>
      </dgm:prSet>
      <dgm:spPr/>
    </dgm:pt>
    <dgm:pt modelId="{495FB02B-9091-F244-97C2-4F998B223B48}" type="pres">
      <dgm:prSet presAssocID="{CA877EB5-5B55-4A34-9A8C-0237B4E7B0A0}" presName="bgRect" presStyleLbl="bgAccFollowNode1" presStyleIdx="1" presStyleCnt="2"/>
      <dgm:spPr/>
    </dgm:pt>
    <dgm:pt modelId="{66DD3A67-134A-D548-941C-6FF02FF1B331}" type="pres">
      <dgm:prSet presAssocID="{C1D70D18-85BD-4D89-8116-885881F29AC0}" presName="sibTransNodeCircle" presStyleLbl="alignNode1" presStyleIdx="2" presStyleCnt="4">
        <dgm:presLayoutVars>
          <dgm:chMax val="0"/>
          <dgm:bulletEnabled/>
        </dgm:presLayoutVars>
      </dgm:prSet>
      <dgm:spPr/>
    </dgm:pt>
    <dgm:pt modelId="{851C7517-91CC-EA43-AB8F-B155B2F6B75D}" type="pres">
      <dgm:prSet presAssocID="{CA877EB5-5B55-4A34-9A8C-0237B4E7B0A0}" presName="bottomLine" presStyleLbl="alignNode1" presStyleIdx="3" presStyleCnt="4">
        <dgm:presLayoutVars/>
      </dgm:prSet>
      <dgm:spPr/>
    </dgm:pt>
    <dgm:pt modelId="{9AA4B9BA-E55B-C54E-8023-4AE15CDDF939}" type="pres">
      <dgm:prSet presAssocID="{CA877EB5-5B55-4A34-9A8C-0237B4E7B0A0}" presName="nodeText" presStyleLbl="bgAccFollowNode1" presStyleIdx="1" presStyleCnt="2">
        <dgm:presLayoutVars>
          <dgm:bulletEnabled val="1"/>
        </dgm:presLayoutVars>
      </dgm:prSet>
      <dgm:spPr/>
    </dgm:pt>
  </dgm:ptLst>
  <dgm:cxnLst>
    <dgm:cxn modelId="{F10A8D29-9F15-E548-8B8B-26CE768BC606}" type="presOf" srcId="{C1D70D18-85BD-4D89-8116-885881F29AC0}" destId="{66DD3A67-134A-D548-941C-6FF02FF1B331}" srcOrd="0" destOrd="0" presId="urn:microsoft.com/office/officeart/2016/7/layout/BasicLinearProcessNumbered"/>
    <dgm:cxn modelId="{4C59074E-150D-4C0C-8CBC-2443B0953F9E}" srcId="{CA877EB5-5B55-4A34-9A8C-0237B4E7B0A0}" destId="{59B38FBC-6B7C-43F1-8622-A8CFB5CF5185}" srcOrd="0" destOrd="0" parTransId="{A0B56CB9-E70F-4EE3-B1CE-9FB11EB310B3}" sibTransId="{B437D06B-E85C-465E-A2B1-49ACF113ABB1}"/>
    <dgm:cxn modelId="{3983475A-5D3F-3240-8CE0-4597AF945666}" type="presOf" srcId="{59B38FBC-6B7C-43F1-8622-A8CFB5CF5185}" destId="{9AA4B9BA-E55B-C54E-8023-4AE15CDDF939}" srcOrd="0" destOrd="1" presId="urn:microsoft.com/office/officeart/2016/7/layout/BasicLinearProcessNumbered"/>
    <dgm:cxn modelId="{4EF7235C-1312-5143-BC16-14FBED4CD5B1}" type="presOf" srcId="{CA877EB5-5B55-4A34-9A8C-0237B4E7B0A0}" destId="{9AA4B9BA-E55B-C54E-8023-4AE15CDDF939}" srcOrd="1" destOrd="0" presId="urn:microsoft.com/office/officeart/2016/7/layout/BasicLinearProcessNumbered"/>
    <dgm:cxn modelId="{B6980465-E90F-524C-941E-3F29FBCD8F92}" type="presOf" srcId="{8700FEFE-EAA0-475B-9416-414219D4BD51}" destId="{48240FD4-A925-9347-B375-ED76829C5A89}" srcOrd="0" destOrd="0" presId="urn:microsoft.com/office/officeart/2016/7/layout/BasicLinearProcessNumbered"/>
    <dgm:cxn modelId="{AD1FD877-E71C-1747-9635-2625C55F69A2}" type="presOf" srcId="{F0587247-ED0C-40DB-96C2-1D7BFCDD5D15}" destId="{960F6E91-034C-D742-A55A-DBBFC83B71A1}" srcOrd="0" destOrd="2" presId="urn:microsoft.com/office/officeart/2016/7/layout/BasicLinearProcessNumbered"/>
    <dgm:cxn modelId="{13C29990-E3B3-BF4F-8C52-5BF00D64F64D}" type="presOf" srcId="{A70C574D-B1B7-4404-B5D1-F58C4FBF8CE8}" destId="{960F6E91-034C-D742-A55A-DBBFC83B71A1}" srcOrd="0" destOrd="1" presId="urn:microsoft.com/office/officeart/2016/7/layout/BasicLinearProcessNumbered"/>
    <dgm:cxn modelId="{FAB05FAA-31A9-42DB-B965-E0AA0DEFCC25}" srcId="{C9C509A6-F92B-4841-B5B4-F04293439970}" destId="{8700FEFE-EAA0-475B-9416-414219D4BD51}" srcOrd="0" destOrd="0" parTransId="{71E82D33-F291-4BD3-83C1-74A41E07FC94}" sibTransId="{D0BFF913-2435-4DD5-BD4A-B908DF70091A}"/>
    <dgm:cxn modelId="{EE1A41BA-4639-414D-8FBB-1E678FEF72EB}" type="presOf" srcId="{C9C509A6-F92B-4841-B5B4-F04293439970}" destId="{6AB65D1B-D808-3F4F-9D8D-A640A47A85E6}" srcOrd="0" destOrd="0" presId="urn:microsoft.com/office/officeart/2016/7/layout/BasicLinearProcessNumbered"/>
    <dgm:cxn modelId="{2A47A5CA-FC29-4DE2-B7E9-2D8FC2752BFF}" srcId="{8700FEFE-EAA0-475B-9416-414219D4BD51}" destId="{A70C574D-B1B7-4404-B5D1-F58C4FBF8CE8}" srcOrd="0" destOrd="0" parTransId="{A7C5F399-0A2D-459B-AB97-85B6D3D56713}" sibTransId="{2831F684-8239-4431-B631-503C09A7557A}"/>
    <dgm:cxn modelId="{DF919ECE-63E7-E14A-80A4-C848F3DA88BB}" type="presOf" srcId="{8700FEFE-EAA0-475B-9416-414219D4BD51}" destId="{960F6E91-034C-D742-A55A-DBBFC83B71A1}" srcOrd="1" destOrd="0" presId="urn:microsoft.com/office/officeart/2016/7/layout/BasicLinearProcessNumbered"/>
    <dgm:cxn modelId="{7AD4AAD9-36BF-B149-8F7F-158DCE28DC71}" type="presOf" srcId="{D0BFF913-2435-4DD5-BD4A-B908DF70091A}" destId="{4456744D-6242-DA49-A7C0-C39534E3117F}" srcOrd="0" destOrd="0" presId="urn:microsoft.com/office/officeart/2016/7/layout/BasicLinearProcessNumbered"/>
    <dgm:cxn modelId="{489F48E8-DEAF-48BF-A74A-40914FB9709F}" srcId="{C9C509A6-F92B-4841-B5B4-F04293439970}" destId="{CA877EB5-5B55-4A34-9A8C-0237B4E7B0A0}" srcOrd="1" destOrd="0" parTransId="{7D430ECF-F870-478D-969C-DD23D6FFE8CE}" sibTransId="{C1D70D18-85BD-4D89-8116-885881F29AC0}"/>
    <dgm:cxn modelId="{298599E9-946F-409E-8F5C-F32FB1B8427C}" srcId="{8700FEFE-EAA0-475B-9416-414219D4BD51}" destId="{F0587247-ED0C-40DB-96C2-1D7BFCDD5D15}" srcOrd="1" destOrd="0" parTransId="{C7984A90-4109-465F-912C-98B12B385C1C}" sibTransId="{54041F67-CD7D-4CED-9DAE-A8E0FED9AFD9}"/>
    <dgm:cxn modelId="{7A7624FF-F102-354C-A450-5A077D4CC504}" type="presOf" srcId="{CA877EB5-5B55-4A34-9A8C-0237B4E7B0A0}" destId="{495FB02B-9091-F244-97C2-4F998B223B48}" srcOrd="0" destOrd="0" presId="urn:microsoft.com/office/officeart/2016/7/layout/BasicLinearProcessNumbered"/>
    <dgm:cxn modelId="{07F85222-C414-F149-9109-E72D9FE80E54}" type="presParOf" srcId="{6AB65D1B-D808-3F4F-9D8D-A640A47A85E6}" destId="{C224686F-C146-654F-95D7-EFD2DA59D29A}" srcOrd="0" destOrd="0" presId="urn:microsoft.com/office/officeart/2016/7/layout/BasicLinearProcessNumbered"/>
    <dgm:cxn modelId="{92D38CEF-8748-8442-BC5B-A99F5819FDC1}" type="presParOf" srcId="{C224686F-C146-654F-95D7-EFD2DA59D29A}" destId="{48240FD4-A925-9347-B375-ED76829C5A89}" srcOrd="0" destOrd="0" presId="urn:microsoft.com/office/officeart/2016/7/layout/BasicLinearProcessNumbered"/>
    <dgm:cxn modelId="{2115F279-30D3-0148-84FE-50E5BAFAD8C5}" type="presParOf" srcId="{C224686F-C146-654F-95D7-EFD2DA59D29A}" destId="{4456744D-6242-DA49-A7C0-C39534E3117F}" srcOrd="1" destOrd="0" presId="urn:microsoft.com/office/officeart/2016/7/layout/BasicLinearProcessNumbered"/>
    <dgm:cxn modelId="{AEC93FA6-1D16-A440-B9C4-B9A0CC4FCE0E}" type="presParOf" srcId="{C224686F-C146-654F-95D7-EFD2DA59D29A}" destId="{6BA630A4-C766-AF48-8F64-1625E0B9BBA2}" srcOrd="2" destOrd="0" presId="urn:microsoft.com/office/officeart/2016/7/layout/BasicLinearProcessNumbered"/>
    <dgm:cxn modelId="{8989D8A1-E960-6A49-A331-20336599C7C4}" type="presParOf" srcId="{C224686F-C146-654F-95D7-EFD2DA59D29A}" destId="{960F6E91-034C-D742-A55A-DBBFC83B71A1}" srcOrd="3" destOrd="0" presId="urn:microsoft.com/office/officeart/2016/7/layout/BasicLinearProcessNumbered"/>
    <dgm:cxn modelId="{55177412-D7A3-AA48-B8ED-30938BE03460}" type="presParOf" srcId="{6AB65D1B-D808-3F4F-9D8D-A640A47A85E6}" destId="{41E4A983-B7EA-EF40-9172-E3E435E37644}" srcOrd="1" destOrd="0" presId="urn:microsoft.com/office/officeart/2016/7/layout/BasicLinearProcessNumbered"/>
    <dgm:cxn modelId="{EE1573A6-8087-E643-8927-EBABE9CF8743}" type="presParOf" srcId="{6AB65D1B-D808-3F4F-9D8D-A640A47A85E6}" destId="{CAE75DF0-021F-504B-82C4-67E258DE85EF}" srcOrd="2" destOrd="0" presId="urn:microsoft.com/office/officeart/2016/7/layout/BasicLinearProcessNumbered"/>
    <dgm:cxn modelId="{DA77A117-2FED-ED40-B239-79E961382071}" type="presParOf" srcId="{CAE75DF0-021F-504B-82C4-67E258DE85EF}" destId="{495FB02B-9091-F244-97C2-4F998B223B48}" srcOrd="0" destOrd="0" presId="urn:microsoft.com/office/officeart/2016/7/layout/BasicLinearProcessNumbered"/>
    <dgm:cxn modelId="{6E33300B-3D2A-B24D-8370-FDC46BFF1DE9}" type="presParOf" srcId="{CAE75DF0-021F-504B-82C4-67E258DE85EF}" destId="{66DD3A67-134A-D548-941C-6FF02FF1B331}" srcOrd="1" destOrd="0" presId="urn:microsoft.com/office/officeart/2016/7/layout/BasicLinearProcessNumbered"/>
    <dgm:cxn modelId="{E36E1EDE-BDB2-9E4D-9779-7BA257019297}" type="presParOf" srcId="{CAE75DF0-021F-504B-82C4-67E258DE85EF}" destId="{851C7517-91CC-EA43-AB8F-B155B2F6B75D}" srcOrd="2" destOrd="0" presId="urn:microsoft.com/office/officeart/2016/7/layout/BasicLinearProcessNumbered"/>
    <dgm:cxn modelId="{1A3E3880-B47A-8345-A9DF-000322943768}" type="presParOf" srcId="{CAE75DF0-021F-504B-82C4-67E258DE85EF}" destId="{9AA4B9BA-E55B-C54E-8023-4AE15CDDF939}"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A5FC5F-4AB4-4D45-B9F2-8B9B254F4852}">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E13989-BF15-4608-905E-68617103E8E9}">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4DF266-B2F0-49D6-85D8-41010F03567D}">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US" sz="2200" kern="1200"/>
            <a:t>Create a tool to visualize gene enrichment &amp; pathway analysis data</a:t>
          </a:r>
        </a:p>
      </dsp:txBody>
      <dsp:txXfrm>
        <a:off x="1058686" y="1808"/>
        <a:ext cx="9456913" cy="916611"/>
      </dsp:txXfrm>
    </dsp:sp>
    <dsp:sp modelId="{EC3F030B-E1A3-4F73-878D-0AE9C25913B8}">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C03CDB-DBE0-4F1E-B99C-0ABB90AE03E8}">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F50795-89E6-4E88-836F-0362E9A272F2}">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US" sz="2200" kern="1200"/>
            <a:t>Allow flexibility related to number of genes and pathways to examine</a:t>
          </a:r>
        </a:p>
      </dsp:txBody>
      <dsp:txXfrm>
        <a:off x="1058686" y="1147573"/>
        <a:ext cx="9456913" cy="916611"/>
      </dsp:txXfrm>
    </dsp:sp>
    <dsp:sp modelId="{20370E14-4862-4F60-BEF2-F7ACB5199E98}">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739CF1-4A4E-47D5-8939-2C516D431182}">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5E34D2-1624-4114-8FB8-CA8277E194D1}">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US" sz="2200" kern="1200"/>
            <a:t>Allow flexibility related to number of clusters to use in visualization</a:t>
          </a:r>
        </a:p>
      </dsp:txBody>
      <dsp:txXfrm>
        <a:off x="1058686" y="2293338"/>
        <a:ext cx="9456913" cy="916611"/>
      </dsp:txXfrm>
    </dsp:sp>
    <dsp:sp modelId="{99B12546-E2D5-418B-80E5-1810024CE8B8}">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01D265-A632-4F72-B358-20F2C640D8E4}">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8213F1-7757-4160-B474-5AFB054AC421}">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US" sz="2200" kern="1200"/>
            <a:t>Help to rapidly reduce data dimensionality to find relevant features for examination.</a:t>
          </a:r>
        </a:p>
      </dsp:txBody>
      <dsp:txXfrm>
        <a:off x="1058686" y="3439103"/>
        <a:ext cx="9456913" cy="916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64242-AA10-4477-A77B-F76BFE77836F}">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5126A5-94E6-4C6B-A72B-ABEA7609D0A8}">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2D4292-01BD-4526-88D7-AC7F6F18D3C2}">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RNA_seq data is typically best examined in terms of adjusted p-value and log2 fold change</a:t>
          </a:r>
        </a:p>
      </dsp:txBody>
      <dsp:txXfrm>
        <a:off x="1437631" y="531"/>
        <a:ext cx="9077968" cy="1244702"/>
      </dsp:txXfrm>
    </dsp:sp>
    <dsp:sp modelId="{1CC24773-8AE9-4525-9E56-2FF8DA370956}">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26EF23-B22D-4811-99B8-8C3A64A4D72F}">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1911A3-11FA-4DFC-B9E3-28733E99D8CF}">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Depending on the process being examined, the threshold values for each vary greatly.</a:t>
          </a:r>
        </a:p>
      </dsp:txBody>
      <dsp:txXfrm>
        <a:off x="1437631" y="1556410"/>
        <a:ext cx="9077968" cy="1244702"/>
      </dsp:txXfrm>
    </dsp:sp>
    <dsp:sp modelId="{5AC7F4E6-7572-4A1D-8C80-F9D34F36372C}">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32C7C-80EF-450B-9B16-7068A793D68B}">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160C8F-9ED8-4444-82E3-2C8F0A805155}">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By allowing for adjustment within the tool, researchers can choose appropriate values given their particular research question and anticipated effect sizes.</a:t>
          </a:r>
        </a:p>
      </dsp:txBody>
      <dsp:txXfrm>
        <a:off x="1437631" y="3112289"/>
        <a:ext cx="9077968" cy="1244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40FD4-A925-9347-B375-ED76829C5A89}">
      <dsp:nvSpPr>
        <dsp:cNvPr id="0" name=""/>
        <dsp:cNvSpPr/>
      </dsp:nvSpPr>
      <dsp:spPr>
        <a:xfrm>
          <a:off x="1283" y="0"/>
          <a:ext cx="5006206" cy="4351338"/>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03" tIns="330200" rIns="390303" bIns="330200" numCol="1" spcCol="1270" anchor="t" anchorCtr="0">
          <a:noAutofit/>
        </a:bodyPr>
        <a:lstStyle/>
        <a:p>
          <a:pPr marL="0" lvl="0" indent="0" algn="l" defTabSz="800100">
            <a:lnSpc>
              <a:spcPct val="90000"/>
            </a:lnSpc>
            <a:spcBef>
              <a:spcPct val="0"/>
            </a:spcBef>
            <a:spcAft>
              <a:spcPct val="35000"/>
            </a:spcAft>
            <a:buNone/>
          </a:pPr>
          <a:r>
            <a:rPr lang="en-US" sz="1800" kern="1200" dirty="0"/>
            <a:t>Visualizing clusters of different sizes may help reveal the pathways which are important to particular endophenotypes.</a:t>
          </a:r>
        </a:p>
        <a:p>
          <a:pPr marL="114300" lvl="1" indent="-114300" algn="l" defTabSz="577850">
            <a:lnSpc>
              <a:spcPct val="90000"/>
            </a:lnSpc>
            <a:spcBef>
              <a:spcPct val="0"/>
            </a:spcBef>
            <a:spcAft>
              <a:spcPct val="15000"/>
            </a:spcAft>
            <a:buChar char="•"/>
          </a:pPr>
          <a:r>
            <a:rPr lang="en-US" sz="1300" kern="1200" dirty="0"/>
            <a:t>EX: Tozzi et al. (2024) found 6 endophenotype neural circuits across both anxiety and depression (i.e., it didn’t matter which diagnostic label, there were a finite set of options). </a:t>
          </a:r>
          <a:r>
            <a:rPr lang="en-US" sz="1300" kern="1200" dirty="0">
              <a:sym typeface="Wingdings" panose="05000000000000000000" pitchFamily="2" charset="2"/>
            </a:rPr>
            <a:t></a:t>
          </a:r>
          <a:r>
            <a:rPr lang="en-US" sz="1300" kern="1200" dirty="0"/>
            <a:t> 6 clusters theoretically aligns.</a:t>
          </a:r>
        </a:p>
        <a:p>
          <a:pPr marL="114300" lvl="1" indent="-114300" algn="l" defTabSz="577850">
            <a:lnSpc>
              <a:spcPct val="90000"/>
            </a:lnSpc>
            <a:spcBef>
              <a:spcPct val="0"/>
            </a:spcBef>
            <a:spcAft>
              <a:spcPct val="15000"/>
            </a:spcAft>
            <a:buChar char="•"/>
          </a:pPr>
          <a:r>
            <a:rPr lang="en-US" sz="1300" kern="1200" dirty="0"/>
            <a:t>EX: grouping on a set of behavioral features or syndromes present in a dataset (e.g., autism related to fragile X syndrome vs </a:t>
          </a:r>
          <a:r>
            <a:rPr lang="en-US" sz="1300" kern="1200" dirty="0" err="1"/>
            <a:t>Angelmann</a:t>
          </a:r>
          <a:r>
            <a:rPr lang="en-US" sz="1300" kern="1200" dirty="0"/>
            <a:t> syndrome vs idiopathic </a:t>
          </a:r>
          <a:r>
            <a:rPr lang="en-US" sz="1300" kern="1200" dirty="0">
              <a:sym typeface="Wingdings" panose="05000000000000000000" pitchFamily="2" charset="2"/>
            </a:rPr>
            <a:t></a:t>
          </a:r>
          <a:r>
            <a:rPr lang="en-US" sz="1300" kern="1200" dirty="0"/>
            <a:t> set at 3 clusters</a:t>
          </a:r>
        </a:p>
      </dsp:txBody>
      <dsp:txXfrm>
        <a:off x="1283" y="1653508"/>
        <a:ext cx="5006206" cy="2610802"/>
      </dsp:txXfrm>
    </dsp:sp>
    <dsp:sp modelId="{4456744D-6242-DA49-A7C0-C39534E3117F}">
      <dsp:nvSpPr>
        <dsp:cNvPr id="0" name=""/>
        <dsp:cNvSpPr/>
      </dsp:nvSpPr>
      <dsp:spPr>
        <a:xfrm>
          <a:off x="1851685" y="435133"/>
          <a:ext cx="1305401" cy="1305401"/>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2042857" y="626305"/>
        <a:ext cx="923057" cy="923057"/>
      </dsp:txXfrm>
    </dsp:sp>
    <dsp:sp modelId="{6BA630A4-C766-AF48-8F64-1625E0B9BBA2}">
      <dsp:nvSpPr>
        <dsp:cNvPr id="0" name=""/>
        <dsp:cNvSpPr/>
      </dsp:nvSpPr>
      <dsp:spPr>
        <a:xfrm>
          <a:off x="1283" y="4351266"/>
          <a:ext cx="5006206" cy="72"/>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95FB02B-9091-F244-97C2-4F998B223B48}">
      <dsp:nvSpPr>
        <dsp:cNvPr id="0" name=""/>
        <dsp:cNvSpPr/>
      </dsp:nvSpPr>
      <dsp:spPr>
        <a:xfrm>
          <a:off x="5508110" y="0"/>
          <a:ext cx="5006206" cy="4351338"/>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03" tIns="330200" rIns="390303" bIns="330200" numCol="1" spcCol="1270" anchor="t" anchorCtr="0">
          <a:noAutofit/>
        </a:bodyPr>
        <a:lstStyle/>
        <a:p>
          <a:pPr marL="0" lvl="0" indent="0" algn="l" defTabSz="800100">
            <a:lnSpc>
              <a:spcPct val="90000"/>
            </a:lnSpc>
            <a:spcBef>
              <a:spcPct val="0"/>
            </a:spcBef>
            <a:spcAft>
              <a:spcPct val="35000"/>
            </a:spcAft>
            <a:buNone/>
          </a:pPr>
          <a:r>
            <a:rPr lang="en-US" sz="1800" kern="1200" dirty="0"/>
            <a:t>Allowing for easy adjustment might provide an expedited means of judging whether a further examination is appropriate.</a:t>
          </a:r>
        </a:p>
        <a:p>
          <a:pPr marL="114300" lvl="1" indent="-114300" algn="l" defTabSz="666750">
            <a:lnSpc>
              <a:spcPct val="90000"/>
            </a:lnSpc>
            <a:spcBef>
              <a:spcPct val="0"/>
            </a:spcBef>
            <a:spcAft>
              <a:spcPct val="15000"/>
            </a:spcAft>
            <a:buChar char="•"/>
          </a:pPr>
          <a:r>
            <a:rPr lang="en-US" sz="1500" kern="1200" dirty="0"/>
            <a:t>EX: Does using 6 groups produce well clustered genes and pathways? Next steps may involve filtering for genes which express in brain tissue. </a:t>
          </a:r>
        </a:p>
      </dsp:txBody>
      <dsp:txXfrm>
        <a:off x="5508110" y="1653508"/>
        <a:ext cx="5006206" cy="2610802"/>
      </dsp:txXfrm>
    </dsp:sp>
    <dsp:sp modelId="{66DD3A67-134A-D548-941C-6FF02FF1B331}">
      <dsp:nvSpPr>
        <dsp:cNvPr id="0" name=""/>
        <dsp:cNvSpPr/>
      </dsp:nvSpPr>
      <dsp:spPr>
        <a:xfrm>
          <a:off x="7358512" y="435133"/>
          <a:ext cx="1305401" cy="1305401"/>
        </a:xfrm>
        <a:prstGeom prst="ellips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7549684" y="626305"/>
        <a:ext cx="923057" cy="923057"/>
      </dsp:txXfrm>
    </dsp:sp>
    <dsp:sp modelId="{851C7517-91CC-EA43-AB8F-B155B2F6B75D}">
      <dsp:nvSpPr>
        <dsp:cNvPr id="0" name=""/>
        <dsp:cNvSpPr/>
      </dsp:nvSpPr>
      <dsp:spPr>
        <a:xfrm>
          <a:off x="5508110" y="4351266"/>
          <a:ext cx="5006206" cy="72"/>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0F03AF-492B-1843-9F7B-9E3DD9E97298}" type="datetimeFigureOut">
              <a:rPr lang="en-US" smtClean="0"/>
              <a:t>7/22/25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D717E-66DB-484B-ACA5-69EC76245253}" type="slidenum">
              <a:rPr lang="en-US" smtClean="0"/>
              <a:t>‹#›</a:t>
            </a:fld>
            <a:endParaRPr lang="en-US"/>
          </a:p>
        </p:txBody>
      </p:sp>
    </p:spTree>
    <p:extLst>
      <p:ext uri="{BB962C8B-B14F-4D97-AF65-F5344CB8AC3E}">
        <p14:creationId xmlns:p14="http://schemas.microsoft.com/office/powerpoint/2010/main" val="1111721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1</a:t>
            </a:fld>
            <a:endParaRPr lang="en-US"/>
          </a:p>
        </p:txBody>
      </p:sp>
    </p:spTree>
    <p:extLst>
      <p:ext uri="{BB962C8B-B14F-4D97-AF65-F5344CB8AC3E}">
        <p14:creationId xmlns:p14="http://schemas.microsoft.com/office/powerpoint/2010/main" val="3322277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12</a:t>
            </a:fld>
            <a:endParaRPr lang="en-US"/>
          </a:p>
        </p:txBody>
      </p:sp>
    </p:spTree>
    <p:extLst>
      <p:ext uri="{BB962C8B-B14F-4D97-AF65-F5344CB8AC3E}">
        <p14:creationId xmlns:p14="http://schemas.microsoft.com/office/powerpoint/2010/main" val="1433921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13</a:t>
            </a:fld>
            <a:endParaRPr lang="en-US"/>
          </a:p>
        </p:txBody>
      </p:sp>
    </p:spTree>
    <p:extLst>
      <p:ext uri="{BB962C8B-B14F-4D97-AF65-F5344CB8AC3E}">
        <p14:creationId xmlns:p14="http://schemas.microsoft.com/office/powerpoint/2010/main" val="2218321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14</a:t>
            </a:fld>
            <a:endParaRPr lang="en-US"/>
          </a:p>
        </p:txBody>
      </p:sp>
    </p:spTree>
    <p:extLst>
      <p:ext uri="{BB962C8B-B14F-4D97-AF65-F5344CB8AC3E}">
        <p14:creationId xmlns:p14="http://schemas.microsoft.com/office/powerpoint/2010/main" val="1523385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15</a:t>
            </a:fld>
            <a:endParaRPr lang="en-US"/>
          </a:p>
        </p:txBody>
      </p:sp>
    </p:spTree>
    <p:extLst>
      <p:ext uri="{BB962C8B-B14F-4D97-AF65-F5344CB8AC3E}">
        <p14:creationId xmlns:p14="http://schemas.microsoft.com/office/powerpoint/2010/main" val="3107033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16</a:t>
            </a:fld>
            <a:endParaRPr lang="en-US"/>
          </a:p>
        </p:txBody>
      </p:sp>
    </p:spTree>
    <p:extLst>
      <p:ext uri="{BB962C8B-B14F-4D97-AF65-F5344CB8AC3E}">
        <p14:creationId xmlns:p14="http://schemas.microsoft.com/office/powerpoint/2010/main" val="1409490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17</a:t>
            </a:fld>
            <a:endParaRPr lang="en-US"/>
          </a:p>
        </p:txBody>
      </p:sp>
    </p:spTree>
    <p:extLst>
      <p:ext uri="{BB962C8B-B14F-4D97-AF65-F5344CB8AC3E}">
        <p14:creationId xmlns:p14="http://schemas.microsoft.com/office/powerpoint/2010/main" val="3437832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18</a:t>
            </a:fld>
            <a:endParaRPr lang="en-US"/>
          </a:p>
        </p:txBody>
      </p:sp>
    </p:spTree>
    <p:extLst>
      <p:ext uri="{BB962C8B-B14F-4D97-AF65-F5344CB8AC3E}">
        <p14:creationId xmlns:p14="http://schemas.microsoft.com/office/powerpoint/2010/main" val="3570565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19</a:t>
            </a:fld>
            <a:endParaRPr lang="en-US"/>
          </a:p>
        </p:txBody>
      </p:sp>
    </p:spTree>
    <p:extLst>
      <p:ext uri="{BB962C8B-B14F-4D97-AF65-F5344CB8AC3E}">
        <p14:creationId xmlns:p14="http://schemas.microsoft.com/office/powerpoint/2010/main" val="1939350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20</a:t>
            </a:fld>
            <a:endParaRPr lang="en-US"/>
          </a:p>
        </p:txBody>
      </p:sp>
    </p:spTree>
    <p:extLst>
      <p:ext uri="{BB962C8B-B14F-4D97-AF65-F5344CB8AC3E}">
        <p14:creationId xmlns:p14="http://schemas.microsoft.com/office/powerpoint/2010/main" val="3814396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21</a:t>
            </a:fld>
            <a:endParaRPr lang="en-US"/>
          </a:p>
        </p:txBody>
      </p:sp>
    </p:spTree>
    <p:extLst>
      <p:ext uri="{BB962C8B-B14F-4D97-AF65-F5344CB8AC3E}">
        <p14:creationId xmlns:p14="http://schemas.microsoft.com/office/powerpoint/2010/main" val="4031809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2</a:t>
            </a:fld>
            <a:endParaRPr lang="en-US"/>
          </a:p>
        </p:txBody>
      </p:sp>
    </p:spTree>
    <p:extLst>
      <p:ext uri="{BB962C8B-B14F-4D97-AF65-F5344CB8AC3E}">
        <p14:creationId xmlns:p14="http://schemas.microsoft.com/office/powerpoint/2010/main" val="1756841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22</a:t>
            </a:fld>
            <a:endParaRPr lang="en-US"/>
          </a:p>
        </p:txBody>
      </p:sp>
    </p:spTree>
    <p:extLst>
      <p:ext uri="{BB962C8B-B14F-4D97-AF65-F5344CB8AC3E}">
        <p14:creationId xmlns:p14="http://schemas.microsoft.com/office/powerpoint/2010/main" val="30600765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24</a:t>
            </a:fld>
            <a:endParaRPr lang="en-US"/>
          </a:p>
        </p:txBody>
      </p:sp>
    </p:spTree>
    <p:extLst>
      <p:ext uri="{BB962C8B-B14F-4D97-AF65-F5344CB8AC3E}">
        <p14:creationId xmlns:p14="http://schemas.microsoft.com/office/powerpoint/2010/main" val="800306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25</a:t>
            </a:fld>
            <a:endParaRPr lang="en-US"/>
          </a:p>
        </p:txBody>
      </p:sp>
    </p:spTree>
    <p:extLst>
      <p:ext uri="{BB962C8B-B14F-4D97-AF65-F5344CB8AC3E}">
        <p14:creationId xmlns:p14="http://schemas.microsoft.com/office/powerpoint/2010/main" val="38120061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26</a:t>
            </a:fld>
            <a:endParaRPr lang="en-US"/>
          </a:p>
        </p:txBody>
      </p:sp>
    </p:spTree>
    <p:extLst>
      <p:ext uri="{BB962C8B-B14F-4D97-AF65-F5344CB8AC3E}">
        <p14:creationId xmlns:p14="http://schemas.microsoft.com/office/powerpoint/2010/main" val="3769162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27</a:t>
            </a:fld>
            <a:endParaRPr lang="en-US"/>
          </a:p>
        </p:txBody>
      </p:sp>
    </p:spTree>
    <p:extLst>
      <p:ext uri="{BB962C8B-B14F-4D97-AF65-F5344CB8AC3E}">
        <p14:creationId xmlns:p14="http://schemas.microsoft.com/office/powerpoint/2010/main" val="1156821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28</a:t>
            </a:fld>
            <a:endParaRPr lang="en-US"/>
          </a:p>
        </p:txBody>
      </p:sp>
    </p:spTree>
    <p:extLst>
      <p:ext uri="{BB962C8B-B14F-4D97-AF65-F5344CB8AC3E}">
        <p14:creationId xmlns:p14="http://schemas.microsoft.com/office/powerpoint/2010/main" val="1426696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3</a:t>
            </a:fld>
            <a:endParaRPr lang="en-US"/>
          </a:p>
        </p:txBody>
      </p:sp>
    </p:spTree>
    <p:extLst>
      <p:ext uri="{BB962C8B-B14F-4D97-AF65-F5344CB8AC3E}">
        <p14:creationId xmlns:p14="http://schemas.microsoft.com/office/powerpoint/2010/main" val="2004600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4</a:t>
            </a:fld>
            <a:endParaRPr lang="en-US"/>
          </a:p>
        </p:txBody>
      </p:sp>
    </p:spTree>
    <p:extLst>
      <p:ext uri="{BB962C8B-B14F-4D97-AF65-F5344CB8AC3E}">
        <p14:creationId xmlns:p14="http://schemas.microsoft.com/office/powerpoint/2010/main" val="8059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5</a:t>
            </a:fld>
            <a:endParaRPr lang="en-US"/>
          </a:p>
        </p:txBody>
      </p:sp>
    </p:spTree>
    <p:extLst>
      <p:ext uri="{BB962C8B-B14F-4D97-AF65-F5344CB8AC3E}">
        <p14:creationId xmlns:p14="http://schemas.microsoft.com/office/powerpoint/2010/main" val="766551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6</a:t>
            </a:fld>
            <a:endParaRPr lang="en-US"/>
          </a:p>
        </p:txBody>
      </p:sp>
    </p:spTree>
    <p:extLst>
      <p:ext uri="{BB962C8B-B14F-4D97-AF65-F5344CB8AC3E}">
        <p14:creationId xmlns:p14="http://schemas.microsoft.com/office/powerpoint/2010/main" val="1869796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7</a:t>
            </a:fld>
            <a:endParaRPr lang="en-US"/>
          </a:p>
        </p:txBody>
      </p:sp>
    </p:spTree>
    <p:extLst>
      <p:ext uri="{BB962C8B-B14F-4D97-AF65-F5344CB8AC3E}">
        <p14:creationId xmlns:p14="http://schemas.microsoft.com/office/powerpoint/2010/main" val="3166995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9</a:t>
            </a:fld>
            <a:endParaRPr lang="en-US"/>
          </a:p>
        </p:txBody>
      </p:sp>
    </p:spTree>
    <p:extLst>
      <p:ext uri="{BB962C8B-B14F-4D97-AF65-F5344CB8AC3E}">
        <p14:creationId xmlns:p14="http://schemas.microsoft.com/office/powerpoint/2010/main" val="1083510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1D717E-66DB-484B-ACA5-69EC76245253}" type="slidenum">
              <a:rPr lang="en-US" smtClean="0"/>
              <a:t>10</a:t>
            </a:fld>
            <a:endParaRPr lang="en-US"/>
          </a:p>
        </p:txBody>
      </p:sp>
    </p:spTree>
    <p:extLst>
      <p:ext uri="{BB962C8B-B14F-4D97-AF65-F5344CB8AC3E}">
        <p14:creationId xmlns:p14="http://schemas.microsoft.com/office/powerpoint/2010/main" val="180555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32A3-435E-9563-A678-CA69CBDDBE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6C8C47-B860-9A55-8D45-05E57EE05E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51F980-3A16-4292-CA3F-080D84C63AD9}"/>
              </a:ext>
            </a:extLst>
          </p:cNvPr>
          <p:cNvSpPr>
            <a:spLocks noGrp="1"/>
          </p:cNvSpPr>
          <p:nvPr>
            <p:ph type="dt" sz="half" idx="10"/>
          </p:nvPr>
        </p:nvSpPr>
        <p:spPr/>
        <p:txBody>
          <a:bodyPr/>
          <a:lstStyle/>
          <a:p>
            <a:fld id="{AFFEB5F6-5C8A-4848-A2C2-1D6121175E87}" type="datetimeFigureOut">
              <a:rPr lang="en-US" smtClean="0"/>
              <a:t>7/21/25</a:t>
            </a:fld>
            <a:endParaRPr lang="en-US"/>
          </a:p>
        </p:txBody>
      </p:sp>
      <p:sp>
        <p:nvSpPr>
          <p:cNvPr id="5" name="Footer Placeholder 4">
            <a:extLst>
              <a:ext uri="{FF2B5EF4-FFF2-40B4-BE49-F238E27FC236}">
                <a16:creationId xmlns:a16="http://schemas.microsoft.com/office/drawing/2014/main" id="{8CCEE19B-E55A-0452-338B-7FA3B6A536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93798F-0507-40F2-0A0B-7A11FA07629D}"/>
              </a:ext>
            </a:extLst>
          </p:cNvPr>
          <p:cNvSpPr>
            <a:spLocks noGrp="1"/>
          </p:cNvSpPr>
          <p:nvPr>
            <p:ph type="sldNum" sz="quarter" idx="12"/>
          </p:nvPr>
        </p:nvSpPr>
        <p:spPr/>
        <p:txBody>
          <a:bodyPr/>
          <a:lstStyle/>
          <a:p>
            <a:fld id="{8276D6BA-FE5E-2F43-BF2F-7F3A4A4CAD00}" type="slidenum">
              <a:rPr lang="en-US" smtClean="0"/>
              <a:t>‹#›</a:t>
            </a:fld>
            <a:endParaRPr lang="en-US"/>
          </a:p>
        </p:txBody>
      </p:sp>
    </p:spTree>
    <p:extLst>
      <p:ext uri="{BB962C8B-B14F-4D97-AF65-F5344CB8AC3E}">
        <p14:creationId xmlns:p14="http://schemas.microsoft.com/office/powerpoint/2010/main" val="90603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B113-EE26-C7E7-A7D2-BCCCD67D09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04903-8173-848B-3CFC-D75CB37F65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7F9C3-0632-E17A-2BE7-D9937C81426D}"/>
              </a:ext>
            </a:extLst>
          </p:cNvPr>
          <p:cNvSpPr>
            <a:spLocks noGrp="1"/>
          </p:cNvSpPr>
          <p:nvPr>
            <p:ph type="dt" sz="half" idx="10"/>
          </p:nvPr>
        </p:nvSpPr>
        <p:spPr/>
        <p:txBody>
          <a:bodyPr/>
          <a:lstStyle/>
          <a:p>
            <a:fld id="{AFFEB5F6-5C8A-4848-A2C2-1D6121175E87}" type="datetimeFigureOut">
              <a:rPr lang="en-US" smtClean="0"/>
              <a:t>7/21/25</a:t>
            </a:fld>
            <a:endParaRPr lang="en-US"/>
          </a:p>
        </p:txBody>
      </p:sp>
      <p:sp>
        <p:nvSpPr>
          <p:cNvPr id="5" name="Footer Placeholder 4">
            <a:extLst>
              <a:ext uri="{FF2B5EF4-FFF2-40B4-BE49-F238E27FC236}">
                <a16:creationId xmlns:a16="http://schemas.microsoft.com/office/drawing/2014/main" id="{FC8E28B7-86AF-A682-7E75-B79E61E2F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D1BFBF-A17F-1D64-670C-E66939FFA50C}"/>
              </a:ext>
            </a:extLst>
          </p:cNvPr>
          <p:cNvSpPr>
            <a:spLocks noGrp="1"/>
          </p:cNvSpPr>
          <p:nvPr>
            <p:ph type="sldNum" sz="quarter" idx="12"/>
          </p:nvPr>
        </p:nvSpPr>
        <p:spPr/>
        <p:txBody>
          <a:bodyPr/>
          <a:lstStyle/>
          <a:p>
            <a:fld id="{8276D6BA-FE5E-2F43-BF2F-7F3A4A4CAD00}" type="slidenum">
              <a:rPr lang="en-US" smtClean="0"/>
              <a:t>‹#›</a:t>
            </a:fld>
            <a:endParaRPr lang="en-US"/>
          </a:p>
        </p:txBody>
      </p:sp>
    </p:spTree>
    <p:extLst>
      <p:ext uri="{BB962C8B-B14F-4D97-AF65-F5344CB8AC3E}">
        <p14:creationId xmlns:p14="http://schemas.microsoft.com/office/powerpoint/2010/main" val="312794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27D1AB-9FFE-07CD-693A-9EEECCC726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340EC8-943D-1B77-B421-8383A3AD87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CEA89E-30A9-8E6B-D11B-95756CC1AF83}"/>
              </a:ext>
            </a:extLst>
          </p:cNvPr>
          <p:cNvSpPr>
            <a:spLocks noGrp="1"/>
          </p:cNvSpPr>
          <p:nvPr>
            <p:ph type="dt" sz="half" idx="10"/>
          </p:nvPr>
        </p:nvSpPr>
        <p:spPr/>
        <p:txBody>
          <a:bodyPr/>
          <a:lstStyle/>
          <a:p>
            <a:fld id="{AFFEB5F6-5C8A-4848-A2C2-1D6121175E87}" type="datetimeFigureOut">
              <a:rPr lang="en-US" smtClean="0"/>
              <a:t>7/21/25</a:t>
            </a:fld>
            <a:endParaRPr lang="en-US"/>
          </a:p>
        </p:txBody>
      </p:sp>
      <p:sp>
        <p:nvSpPr>
          <p:cNvPr id="5" name="Footer Placeholder 4">
            <a:extLst>
              <a:ext uri="{FF2B5EF4-FFF2-40B4-BE49-F238E27FC236}">
                <a16:creationId xmlns:a16="http://schemas.microsoft.com/office/drawing/2014/main" id="{5F5EE102-27E7-47ED-1575-48756B5FA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5853B-224C-0137-77F0-09699B9DE01E}"/>
              </a:ext>
            </a:extLst>
          </p:cNvPr>
          <p:cNvSpPr>
            <a:spLocks noGrp="1"/>
          </p:cNvSpPr>
          <p:nvPr>
            <p:ph type="sldNum" sz="quarter" idx="12"/>
          </p:nvPr>
        </p:nvSpPr>
        <p:spPr/>
        <p:txBody>
          <a:bodyPr/>
          <a:lstStyle/>
          <a:p>
            <a:fld id="{8276D6BA-FE5E-2F43-BF2F-7F3A4A4CAD00}" type="slidenum">
              <a:rPr lang="en-US" smtClean="0"/>
              <a:t>‹#›</a:t>
            </a:fld>
            <a:endParaRPr lang="en-US"/>
          </a:p>
        </p:txBody>
      </p:sp>
    </p:spTree>
    <p:extLst>
      <p:ext uri="{BB962C8B-B14F-4D97-AF65-F5344CB8AC3E}">
        <p14:creationId xmlns:p14="http://schemas.microsoft.com/office/powerpoint/2010/main" val="183355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ECCE5-AC7D-BF27-356C-973A922E96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EA878-8A55-1D98-12F7-BED1FC72BC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6B4CD-EEF3-F4A5-5336-F31B37207EAC}"/>
              </a:ext>
            </a:extLst>
          </p:cNvPr>
          <p:cNvSpPr>
            <a:spLocks noGrp="1"/>
          </p:cNvSpPr>
          <p:nvPr>
            <p:ph type="dt" sz="half" idx="10"/>
          </p:nvPr>
        </p:nvSpPr>
        <p:spPr/>
        <p:txBody>
          <a:bodyPr/>
          <a:lstStyle/>
          <a:p>
            <a:fld id="{AFFEB5F6-5C8A-4848-A2C2-1D6121175E87}" type="datetimeFigureOut">
              <a:rPr lang="en-US" smtClean="0"/>
              <a:t>7/21/25</a:t>
            </a:fld>
            <a:endParaRPr lang="en-US"/>
          </a:p>
        </p:txBody>
      </p:sp>
      <p:sp>
        <p:nvSpPr>
          <p:cNvPr id="5" name="Footer Placeholder 4">
            <a:extLst>
              <a:ext uri="{FF2B5EF4-FFF2-40B4-BE49-F238E27FC236}">
                <a16:creationId xmlns:a16="http://schemas.microsoft.com/office/drawing/2014/main" id="{B5C1DA27-48A8-1ECB-9DD9-51E5EA7D1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C6768-D735-21A0-0687-B3E71A26CD14}"/>
              </a:ext>
            </a:extLst>
          </p:cNvPr>
          <p:cNvSpPr>
            <a:spLocks noGrp="1"/>
          </p:cNvSpPr>
          <p:nvPr>
            <p:ph type="sldNum" sz="quarter" idx="12"/>
          </p:nvPr>
        </p:nvSpPr>
        <p:spPr/>
        <p:txBody>
          <a:bodyPr/>
          <a:lstStyle/>
          <a:p>
            <a:fld id="{8276D6BA-FE5E-2F43-BF2F-7F3A4A4CAD00}" type="slidenum">
              <a:rPr lang="en-US" smtClean="0"/>
              <a:t>‹#›</a:t>
            </a:fld>
            <a:endParaRPr lang="en-US"/>
          </a:p>
        </p:txBody>
      </p:sp>
    </p:spTree>
    <p:extLst>
      <p:ext uri="{BB962C8B-B14F-4D97-AF65-F5344CB8AC3E}">
        <p14:creationId xmlns:p14="http://schemas.microsoft.com/office/powerpoint/2010/main" val="2912841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228A-F44E-56E0-6405-6D0BDD13A4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9EC422-97CC-5DD4-0C07-68A63EAFEC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47EA71-14B3-E4FD-BC6B-E486DF9D49F6}"/>
              </a:ext>
            </a:extLst>
          </p:cNvPr>
          <p:cNvSpPr>
            <a:spLocks noGrp="1"/>
          </p:cNvSpPr>
          <p:nvPr>
            <p:ph type="dt" sz="half" idx="10"/>
          </p:nvPr>
        </p:nvSpPr>
        <p:spPr/>
        <p:txBody>
          <a:bodyPr/>
          <a:lstStyle/>
          <a:p>
            <a:fld id="{AFFEB5F6-5C8A-4848-A2C2-1D6121175E87}" type="datetimeFigureOut">
              <a:rPr lang="en-US" smtClean="0"/>
              <a:t>7/21/25</a:t>
            </a:fld>
            <a:endParaRPr lang="en-US"/>
          </a:p>
        </p:txBody>
      </p:sp>
      <p:sp>
        <p:nvSpPr>
          <p:cNvPr id="5" name="Footer Placeholder 4">
            <a:extLst>
              <a:ext uri="{FF2B5EF4-FFF2-40B4-BE49-F238E27FC236}">
                <a16:creationId xmlns:a16="http://schemas.microsoft.com/office/drawing/2014/main" id="{0D4DDED0-8F1C-5048-65E9-8593905C8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CE5A9-500A-4EDC-A06C-34C38B2E68EB}"/>
              </a:ext>
            </a:extLst>
          </p:cNvPr>
          <p:cNvSpPr>
            <a:spLocks noGrp="1"/>
          </p:cNvSpPr>
          <p:nvPr>
            <p:ph type="sldNum" sz="quarter" idx="12"/>
          </p:nvPr>
        </p:nvSpPr>
        <p:spPr/>
        <p:txBody>
          <a:bodyPr/>
          <a:lstStyle/>
          <a:p>
            <a:fld id="{8276D6BA-FE5E-2F43-BF2F-7F3A4A4CAD00}" type="slidenum">
              <a:rPr lang="en-US" smtClean="0"/>
              <a:t>‹#›</a:t>
            </a:fld>
            <a:endParaRPr lang="en-US"/>
          </a:p>
        </p:txBody>
      </p:sp>
    </p:spTree>
    <p:extLst>
      <p:ext uri="{BB962C8B-B14F-4D97-AF65-F5344CB8AC3E}">
        <p14:creationId xmlns:p14="http://schemas.microsoft.com/office/powerpoint/2010/main" val="356522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5F8A-2EE8-8358-0AFA-F74454A0B8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8E3571-368B-F214-D064-DEFFED7DBD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0AC586-3FF3-E4B5-8688-A4F3665357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8A4F17-C46C-5A41-0510-037AE1465EFD}"/>
              </a:ext>
            </a:extLst>
          </p:cNvPr>
          <p:cNvSpPr>
            <a:spLocks noGrp="1"/>
          </p:cNvSpPr>
          <p:nvPr>
            <p:ph type="dt" sz="half" idx="10"/>
          </p:nvPr>
        </p:nvSpPr>
        <p:spPr/>
        <p:txBody>
          <a:bodyPr/>
          <a:lstStyle/>
          <a:p>
            <a:fld id="{AFFEB5F6-5C8A-4848-A2C2-1D6121175E87}" type="datetimeFigureOut">
              <a:rPr lang="en-US" smtClean="0"/>
              <a:t>7/21/25</a:t>
            </a:fld>
            <a:endParaRPr lang="en-US"/>
          </a:p>
        </p:txBody>
      </p:sp>
      <p:sp>
        <p:nvSpPr>
          <p:cNvPr id="6" name="Footer Placeholder 5">
            <a:extLst>
              <a:ext uri="{FF2B5EF4-FFF2-40B4-BE49-F238E27FC236}">
                <a16:creationId xmlns:a16="http://schemas.microsoft.com/office/drawing/2014/main" id="{3F4ABCA2-DA16-444A-10A9-4BB0D7D1A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9731E9-2F0D-0532-C188-10770944A64C}"/>
              </a:ext>
            </a:extLst>
          </p:cNvPr>
          <p:cNvSpPr>
            <a:spLocks noGrp="1"/>
          </p:cNvSpPr>
          <p:nvPr>
            <p:ph type="sldNum" sz="quarter" idx="12"/>
          </p:nvPr>
        </p:nvSpPr>
        <p:spPr/>
        <p:txBody>
          <a:bodyPr/>
          <a:lstStyle/>
          <a:p>
            <a:fld id="{8276D6BA-FE5E-2F43-BF2F-7F3A4A4CAD00}" type="slidenum">
              <a:rPr lang="en-US" smtClean="0"/>
              <a:t>‹#›</a:t>
            </a:fld>
            <a:endParaRPr lang="en-US"/>
          </a:p>
        </p:txBody>
      </p:sp>
    </p:spTree>
    <p:extLst>
      <p:ext uri="{BB962C8B-B14F-4D97-AF65-F5344CB8AC3E}">
        <p14:creationId xmlns:p14="http://schemas.microsoft.com/office/powerpoint/2010/main" val="246673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BE97D-B694-CE51-B62F-FC1C495800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E2CE41-0D1E-B0EE-2B0E-1C1D0E343D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01E1D7-35D8-57EB-564E-277C019360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32357E-A772-288C-AB53-FE6666841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753E32-FC8E-A3D4-A9AD-742C7EB67C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92ED84-A7CE-9C00-0440-823FB6ECEC99}"/>
              </a:ext>
            </a:extLst>
          </p:cNvPr>
          <p:cNvSpPr>
            <a:spLocks noGrp="1"/>
          </p:cNvSpPr>
          <p:nvPr>
            <p:ph type="dt" sz="half" idx="10"/>
          </p:nvPr>
        </p:nvSpPr>
        <p:spPr/>
        <p:txBody>
          <a:bodyPr/>
          <a:lstStyle/>
          <a:p>
            <a:fld id="{AFFEB5F6-5C8A-4848-A2C2-1D6121175E87}" type="datetimeFigureOut">
              <a:rPr lang="en-US" smtClean="0"/>
              <a:t>7/21/25</a:t>
            </a:fld>
            <a:endParaRPr lang="en-US"/>
          </a:p>
        </p:txBody>
      </p:sp>
      <p:sp>
        <p:nvSpPr>
          <p:cNvPr id="8" name="Footer Placeholder 7">
            <a:extLst>
              <a:ext uri="{FF2B5EF4-FFF2-40B4-BE49-F238E27FC236}">
                <a16:creationId xmlns:a16="http://schemas.microsoft.com/office/drawing/2014/main" id="{F1CD2B5B-AD81-6953-920A-09C8224668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10F545-A4B5-C5B4-89C7-E7B2A507F5EF}"/>
              </a:ext>
            </a:extLst>
          </p:cNvPr>
          <p:cNvSpPr>
            <a:spLocks noGrp="1"/>
          </p:cNvSpPr>
          <p:nvPr>
            <p:ph type="sldNum" sz="quarter" idx="12"/>
          </p:nvPr>
        </p:nvSpPr>
        <p:spPr/>
        <p:txBody>
          <a:bodyPr/>
          <a:lstStyle/>
          <a:p>
            <a:fld id="{8276D6BA-FE5E-2F43-BF2F-7F3A4A4CAD00}" type="slidenum">
              <a:rPr lang="en-US" smtClean="0"/>
              <a:t>‹#›</a:t>
            </a:fld>
            <a:endParaRPr lang="en-US"/>
          </a:p>
        </p:txBody>
      </p:sp>
    </p:spTree>
    <p:extLst>
      <p:ext uri="{BB962C8B-B14F-4D97-AF65-F5344CB8AC3E}">
        <p14:creationId xmlns:p14="http://schemas.microsoft.com/office/powerpoint/2010/main" val="3373685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A567D-FAAF-A4BC-1DF6-3CCF2760F5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75DF96-B39F-510C-9665-904362B253A6}"/>
              </a:ext>
            </a:extLst>
          </p:cNvPr>
          <p:cNvSpPr>
            <a:spLocks noGrp="1"/>
          </p:cNvSpPr>
          <p:nvPr>
            <p:ph type="dt" sz="half" idx="10"/>
          </p:nvPr>
        </p:nvSpPr>
        <p:spPr/>
        <p:txBody>
          <a:bodyPr/>
          <a:lstStyle/>
          <a:p>
            <a:fld id="{AFFEB5F6-5C8A-4848-A2C2-1D6121175E87}" type="datetimeFigureOut">
              <a:rPr lang="en-US" smtClean="0"/>
              <a:t>7/21/25</a:t>
            </a:fld>
            <a:endParaRPr lang="en-US"/>
          </a:p>
        </p:txBody>
      </p:sp>
      <p:sp>
        <p:nvSpPr>
          <p:cNvPr id="4" name="Footer Placeholder 3">
            <a:extLst>
              <a:ext uri="{FF2B5EF4-FFF2-40B4-BE49-F238E27FC236}">
                <a16:creationId xmlns:a16="http://schemas.microsoft.com/office/drawing/2014/main" id="{C31E8A64-61E8-B25A-B3DE-35A97E81E1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413CDA-5921-DE45-D89C-4F2969A3C9BB}"/>
              </a:ext>
            </a:extLst>
          </p:cNvPr>
          <p:cNvSpPr>
            <a:spLocks noGrp="1"/>
          </p:cNvSpPr>
          <p:nvPr>
            <p:ph type="sldNum" sz="quarter" idx="12"/>
          </p:nvPr>
        </p:nvSpPr>
        <p:spPr/>
        <p:txBody>
          <a:bodyPr/>
          <a:lstStyle/>
          <a:p>
            <a:fld id="{8276D6BA-FE5E-2F43-BF2F-7F3A4A4CAD00}" type="slidenum">
              <a:rPr lang="en-US" smtClean="0"/>
              <a:t>‹#›</a:t>
            </a:fld>
            <a:endParaRPr lang="en-US"/>
          </a:p>
        </p:txBody>
      </p:sp>
    </p:spTree>
    <p:extLst>
      <p:ext uri="{BB962C8B-B14F-4D97-AF65-F5344CB8AC3E}">
        <p14:creationId xmlns:p14="http://schemas.microsoft.com/office/powerpoint/2010/main" val="601313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A49D5C-22A2-62EF-8526-A05D88072D74}"/>
              </a:ext>
            </a:extLst>
          </p:cNvPr>
          <p:cNvSpPr>
            <a:spLocks noGrp="1"/>
          </p:cNvSpPr>
          <p:nvPr>
            <p:ph type="dt" sz="half" idx="10"/>
          </p:nvPr>
        </p:nvSpPr>
        <p:spPr/>
        <p:txBody>
          <a:bodyPr/>
          <a:lstStyle/>
          <a:p>
            <a:fld id="{AFFEB5F6-5C8A-4848-A2C2-1D6121175E87}" type="datetimeFigureOut">
              <a:rPr lang="en-US" smtClean="0"/>
              <a:t>7/21/25</a:t>
            </a:fld>
            <a:endParaRPr lang="en-US"/>
          </a:p>
        </p:txBody>
      </p:sp>
      <p:sp>
        <p:nvSpPr>
          <p:cNvPr id="3" name="Footer Placeholder 2">
            <a:extLst>
              <a:ext uri="{FF2B5EF4-FFF2-40B4-BE49-F238E27FC236}">
                <a16:creationId xmlns:a16="http://schemas.microsoft.com/office/drawing/2014/main" id="{C3A0366A-351A-DB0E-69E5-B01447727C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9D2C15-F46B-664F-7CB8-B943BD996974}"/>
              </a:ext>
            </a:extLst>
          </p:cNvPr>
          <p:cNvSpPr>
            <a:spLocks noGrp="1"/>
          </p:cNvSpPr>
          <p:nvPr>
            <p:ph type="sldNum" sz="quarter" idx="12"/>
          </p:nvPr>
        </p:nvSpPr>
        <p:spPr/>
        <p:txBody>
          <a:bodyPr/>
          <a:lstStyle/>
          <a:p>
            <a:fld id="{8276D6BA-FE5E-2F43-BF2F-7F3A4A4CAD00}" type="slidenum">
              <a:rPr lang="en-US" smtClean="0"/>
              <a:t>‹#›</a:t>
            </a:fld>
            <a:endParaRPr lang="en-US"/>
          </a:p>
        </p:txBody>
      </p:sp>
    </p:spTree>
    <p:extLst>
      <p:ext uri="{BB962C8B-B14F-4D97-AF65-F5344CB8AC3E}">
        <p14:creationId xmlns:p14="http://schemas.microsoft.com/office/powerpoint/2010/main" val="181403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C2516-258C-BDA8-7445-3684FC0144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BF7218-A7E3-F694-7E0D-9B3621373A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D45263-7137-C94F-89E4-DDBDB3D19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903D97-1C91-DE1F-FF33-D976F7A03C27}"/>
              </a:ext>
            </a:extLst>
          </p:cNvPr>
          <p:cNvSpPr>
            <a:spLocks noGrp="1"/>
          </p:cNvSpPr>
          <p:nvPr>
            <p:ph type="dt" sz="half" idx="10"/>
          </p:nvPr>
        </p:nvSpPr>
        <p:spPr/>
        <p:txBody>
          <a:bodyPr/>
          <a:lstStyle/>
          <a:p>
            <a:fld id="{AFFEB5F6-5C8A-4848-A2C2-1D6121175E87}" type="datetimeFigureOut">
              <a:rPr lang="en-US" smtClean="0"/>
              <a:t>7/21/25</a:t>
            </a:fld>
            <a:endParaRPr lang="en-US"/>
          </a:p>
        </p:txBody>
      </p:sp>
      <p:sp>
        <p:nvSpPr>
          <p:cNvPr id="6" name="Footer Placeholder 5">
            <a:extLst>
              <a:ext uri="{FF2B5EF4-FFF2-40B4-BE49-F238E27FC236}">
                <a16:creationId xmlns:a16="http://schemas.microsoft.com/office/drawing/2014/main" id="{B439BB41-A0DB-4DC0-6AC7-1B445B5E06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3CB76D-07DA-A0C5-2FE6-9E5FE21F242A}"/>
              </a:ext>
            </a:extLst>
          </p:cNvPr>
          <p:cNvSpPr>
            <a:spLocks noGrp="1"/>
          </p:cNvSpPr>
          <p:nvPr>
            <p:ph type="sldNum" sz="quarter" idx="12"/>
          </p:nvPr>
        </p:nvSpPr>
        <p:spPr/>
        <p:txBody>
          <a:bodyPr/>
          <a:lstStyle/>
          <a:p>
            <a:fld id="{8276D6BA-FE5E-2F43-BF2F-7F3A4A4CAD00}" type="slidenum">
              <a:rPr lang="en-US" smtClean="0"/>
              <a:t>‹#›</a:t>
            </a:fld>
            <a:endParaRPr lang="en-US"/>
          </a:p>
        </p:txBody>
      </p:sp>
    </p:spTree>
    <p:extLst>
      <p:ext uri="{BB962C8B-B14F-4D97-AF65-F5344CB8AC3E}">
        <p14:creationId xmlns:p14="http://schemas.microsoft.com/office/powerpoint/2010/main" val="347858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104E-038A-4DC8-769D-14DD36269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01372A-4AFF-0E59-6EC0-2E2BB1AAC4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020DF3-6536-3B93-CA8C-6B78F0182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F3ADDD-A4DC-7428-69B2-603E89971270}"/>
              </a:ext>
            </a:extLst>
          </p:cNvPr>
          <p:cNvSpPr>
            <a:spLocks noGrp="1"/>
          </p:cNvSpPr>
          <p:nvPr>
            <p:ph type="dt" sz="half" idx="10"/>
          </p:nvPr>
        </p:nvSpPr>
        <p:spPr/>
        <p:txBody>
          <a:bodyPr/>
          <a:lstStyle/>
          <a:p>
            <a:fld id="{AFFEB5F6-5C8A-4848-A2C2-1D6121175E87}" type="datetimeFigureOut">
              <a:rPr lang="en-US" smtClean="0"/>
              <a:t>7/21/25</a:t>
            </a:fld>
            <a:endParaRPr lang="en-US"/>
          </a:p>
        </p:txBody>
      </p:sp>
      <p:sp>
        <p:nvSpPr>
          <p:cNvPr id="6" name="Footer Placeholder 5">
            <a:extLst>
              <a:ext uri="{FF2B5EF4-FFF2-40B4-BE49-F238E27FC236}">
                <a16:creationId xmlns:a16="http://schemas.microsoft.com/office/drawing/2014/main" id="{936A41FF-57E0-79FA-C5D0-86BE729A94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5D8CD-4207-FA54-49CE-F681D61FD442}"/>
              </a:ext>
            </a:extLst>
          </p:cNvPr>
          <p:cNvSpPr>
            <a:spLocks noGrp="1"/>
          </p:cNvSpPr>
          <p:nvPr>
            <p:ph type="sldNum" sz="quarter" idx="12"/>
          </p:nvPr>
        </p:nvSpPr>
        <p:spPr/>
        <p:txBody>
          <a:bodyPr/>
          <a:lstStyle/>
          <a:p>
            <a:fld id="{8276D6BA-FE5E-2F43-BF2F-7F3A4A4CAD00}" type="slidenum">
              <a:rPr lang="en-US" smtClean="0"/>
              <a:t>‹#›</a:t>
            </a:fld>
            <a:endParaRPr lang="en-US"/>
          </a:p>
        </p:txBody>
      </p:sp>
    </p:spTree>
    <p:extLst>
      <p:ext uri="{BB962C8B-B14F-4D97-AF65-F5344CB8AC3E}">
        <p14:creationId xmlns:p14="http://schemas.microsoft.com/office/powerpoint/2010/main" val="4183519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B452C3-3854-A6C6-0D76-24E346AF8A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29368A-B249-002E-4F79-A45A99E4D8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9A801-3DCF-9148-1102-CEBFCFFA3C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FEB5F6-5C8A-4848-A2C2-1D6121175E87}" type="datetimeFigureOut">
              <a:rPr lang="en-US" smtClean="0"/>
              <a:t>7/21/25</a:t>
            </a:fld>
            <a:endParaRPr lang="en-US"/>
          </a:p>
        </p:txBody>
      </p:sp>
      <p:sp>
        <p:nvSpPr>
          <p:cNvPr id="5" name="Footer Placeholder 4">
            <a:extLst>
              <a:ext uri="{FF2B5EF4-FFF2-40B4-BE49-F238E27FC236}">
                <a16:creationId xmlns:a16="http://schemas.microsoft.com/office/drawing/2014/main" id="{EF783B4D-8651-68D6-0018-0ADC4712F2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E31632C-F85C-04A4-3EC2-134CA40EEF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276D6BA-FE5E-2F43-BF2F-7F3A4A4CAD00}" type="slidenum">
              <a:rPr lang="en-US" smtClean="0"/>
              <a:t>‹#›</a:t>
            </a:fld>
            <a:endParaRPr lang="en-US"/>
          </a:p>
        </p:txBody>
      </p:sp>
    </p:spTree>
    <p:extLst>
      <p:ext uri="{BB962C8B-B14F-4D97-AF65-F5344CB8AC3E}">
        <p14:creationId xmlns:p14="http://schemas.microsoft.com/office/powerpoint/2010/main" val="2985131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3.jpeg"/><Relationship Id="rId7" Type="http://schemas.openxmlformats.org/officeDocument/2006/relationships/diagramColors" Target="../diagrams/colors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BB0A63-2875-14F3-469E-966F3356235E}"/>
              </a:ext>
            </a:extLst>
          </p:cNvPr>
          <p:cNvSpPr>
            <a:spLocks noGrp="1"/>
          </p:cNvSpPr>
          <p:nvPr>
            <p:ph type="ctrTitle"/>
          </p:nvPr>
        </p:nvSpPr>
        <p:spPr>
          <a:xfrm>
            <a:off x="4038600" y="1939159"/>
            <a:ext cx="7644627" cy="2751086"/>
          </a:xfrm>
        </p:spPr>
        <p:txBody>
          <a:bodyPr>
            <a:normAutofit/>
          </a:bodyPr>
          <a:lstStyle/>
          <a:p>
            <a:pPr algn="r"/>
            <a:r>
              <a:rPr lang="en-US" sz="4700" dirty="0"/>
              <a:t>Adjustable Cluster Heatmap Visualization Tool for Differential Expression and Pathway Analysis</a:t>
            </a:r>
          </a:p>
        </p:txBody>
      </p:sp>
      <p:sp>
        <p:nvSpPr>
          <p:cNvPr id="3" name="Subtitle 2">
            <a:extLst>
              <a:ext uri="{FF2B5EF4-FFF2-40B4-BE49-F238E27FC236}">
                <a16:creationId xmlns:a16="http://schemas.microsoft.com/office/drawing/2014/main" id="{99E88660-04F4-AB27-3F6C-4F4930135978}"/>
              </a:ext>
            </a:extLst>
          </p:cNvPr>
          <p:cNvSpPr>
            <a:spLocks noGrp="1"/>
          </p:cNvSpPr>
          <p:nvPr>
            <p:ph type="subTitle" idx="1"/>
          </p:nvPr>
        </p:nvSpPr>
        <p:spPr>
          <a:xfrm>
            <a:off x="4038600" y="4782320"/>
            <a:ext cx="7644627" cy="1329443"/>
          </a:xfrm>
        </p:spPr>
        <p:txBody>
          <a:bodyPr>
            <a:normAutofit/>
          </a:bodyPr>
          <a:lstStyle/>
          <a:p>
            <a:pPr algn="r"/>
            <a:r>
              <a:rPr lang="en-US" dirty="0"/>
              <a:t>Jim Rasband</a:t>
            </a:r>
          </a:p>
          <a:p>
            <a:pPr algn="r"/>
            <a:r>
              <a:rPr lang="en-US" dirty="0"/>
              <a:t>(Data824 Spring 2025)</a:t>
            </a:r>
          </a:p>
        </p:txBody>
      </p:sp>
      <p:sp>
        <p:nvSpPr>
          <p:cNvPr id="4" name="TextBox 3">
            <a:extLst>
              <a:ext uri="{FF2B5EF4-FFF2-40B4-BE49-F238E27FC236}">
                <a16:creationId xmlns:a16="http://schemas.microsoft.com/office/drawing/2014/main" id="{EF9B6E35-5B5A-43C0-F1FF-3F14C5B0C606}"/>
              </a:ext>
            </a:extLst>
          </p:cNvPr>
          <p:cNvSpPr txBox="1"/>
          <p:nvPr/>
        </p:nvSpPr>
        <p:spPr>
          <a:xfrm>
            <a:off x="1457325" y="338613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01197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49F181-1ACF-20DF-34A5-794A40EB0602}"/>
              </a:ext>
            </a:extLst>
          </p:cNvPr>
          <p:cNvSpPr>
            <a:spLocks noGrp="1"/>
          </p:cNvSpPr>
          <p:nvPr>
            <p:ph type="title"/>
          </p:nvPr>
        </p:nvSpPr>
        <p:spPr>
          <a:xfrm>
            <a:off x="838200" y="365125"/>
            <a:ext cx="10515600" cy="1325563"/>
          </a:xfrm>
        </p:spPr>
        <p:txBody>
          <a:bodyPr>
            <a:normAutofit/>
          </a:bodyPr>
          <a:lstStyle/>
          <a:p>
            <a:r>
              <a:rPr lang="en-US" dirty="0"/>
              <a:t>Why gene enrichment and pathway analysis?</a:t>
            </a:r>
          </a:p>
        </p:txBody>
      </p:sp>
      <p:sp>
        <p:nvSpPr>
          <p:cNvPr id="17"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4339B75-2BB6-2889-20EB-5D1D2103CE5F}"/>
              </a:ext>
            </a:extLst>
          </p:cNvPr>
          <p:cNvSpPr>
            <a:spLocks noGrp="1"/>
          </p:cNvSpPr>
          <p:nvPr>
            <p:ph idx="1"/>
          </p:nvPr>
        </p:nvSpPr>
        <p:spPr>
          <a:xfrm>
            <a:off x="838200" y="1825625"/>
            <a:ext cx="10515600" cy="4351338"/>
          </a:xfrm>
        </p:spPr>
        <p:txBody>
          <a:bodyPr>
            <a:normAutofit/>
          </a:bodyPr>
          <a:lstStyle/>
          <a:p>
            <a:r>
              <a:rPr lang="en-US" sz="1700" dirty="0"/>
              <a:t>Gene enrichment helps reveal molecular roles of single gene-level differences</a:t>
            </a:r>
          </a:p>
          <a:p>
            <a:pPr lvl="1"/>
            <a:r>
              <a:rPr lang="en-US" sz="1700" dirty="0"/>
              <a:t>Allows for more targeted future inquiry in research </a:t>
            </a:r>
          </a:p>
          <a:p>
            <a:pPr lvl="2"/>
            <a:r>
              <a:rPr lang="en-US" sz="1700" dirty="0"/>
              <a:t>EX: directions for future research: finding candidate genes for more targeted inquiry</a:t>
            </a:r>
          </a:p>
          <a:p>
            <a:r>
              <a:rPr lang="en-US" sz="1700" dirty="0"/>
              <a:t>Pathway analysis allows for thinking about system interactions</a:t>
            </a:r>
          </a:p>
          <a:p>
            <a:pPr lvl="1"/>
            <a:r>
              <a:rPr lang="en-US" sz="1700" dirty="0"/>
              <a:t>Easy to think about systems architecture</a:t>
            </a:r>
          </a:p>
          <a:p>
            <a:pPr lvl="2"/>
            <a:r>
              <a:rPr lang="en-US" sz="1700" dirty="0"/>
              <a:t>EX: If two phenotypes are highly aligned in terms of pathways expressed, but vary only in 1-2 metrics, it’s easier to think about interactions between systems and downstream consequences of molecular gene function.</a:t>
            </a:r>
          </a:p>
          <a:p>
            <a:pPr lvl="1"/>
            <a:r>
              <a:rPr lang="en-US" sz="1700" dirty="0"/>
              <a:t>Allows further fine-tuning as regards next areas of inquiry</a:t>
            </a:r>
          </a:p>
          <a:p>
            <a:pPr lvl="2"/>
            <a:r>
              <a:rPr lang="en-US" sz="1700" dirty="0"/>
              <a:t>EX: if highly expressed genes collectively are associated with how the body handles vitamin B12, one might shift thinking towards examining methylation data</a:t>
            </a:r>
          </a:p>
        </p:txBody>
      </p:sp>
      <p:sp>
        <p:nvSpPr>
          <p:cNvPr id="4" name="TextBox 3">
            <a:extLst>
              <a:ext uri="{FF2B5EF4-FFF2-40B4-BE49-F238E27FC236}">
                <a16:creationId xmlns:a16="http://schemas.microsoft.com/office/drawing/2014/main" id="{17574BC2-B635-09A3-C381-18B7859BBE8E}"/>
              </a:ext>
            </a:extLst>
          </p:cNvPr>
          <p:cNvSpPr txBox="1"/>
          <p:nvPr/>
        </p:nvSpPr>
        <p:spPr>
          <a:xfrm>
            <a:off x="6786563" y="578643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86794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8CFA84-6EEC-6FF9-0D94-691D933BE238}"/>
              </a:ext>
            </a:extLst>
          </p:cNvPr>
          <p:cNvSpPr>
            <a:spLocks noGrp="1"/>
          </p:cNvSpPr>
          <p:nvPr>
            <p:ph type="title"/>
          </p:nvPr>
        </p:nvSpPr>
        <p:spPr>
          <a:xfrm>
            <a:off x="841248" y="256032"/>
            <a:ext cx="10506456" cy="1014984"/>
          </a:xfrm>
        </p:spPr>
        <p:txBody>
          <a:bodyPr anchor="b">
            <a:normAutofit/>
          </a:bodyPr>
          <a:lstStyle/>
          <a:p>
            <a:r>
              <a:rPr lang="en-US"/>
              <a:t>Why flexible number of genes and pathways?</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9" name="Content Placeholder 2">
            <a:extLst>
              <a:ext uri="{FF2B5EF4-FFF2-40B4-BE49-F238E27FC236}">
                <a16:creationId xmlns:a16="http://schemas.microsoft.com/office/drawing/2014/main" id="{23A0B889-5E2C-71FB-FDD7-BCC4B5220485}"/>
              </a:ext>
            </a:extLst>
          </p:cNvPr>
          <p:cNvGraphicFramePr>
            <a:graphicFrameLocks noGrp="1"/>
          </p:cNvGraphicFramePr>
          <p:nvPr>
            <p:ph idx="1"/>
            <p:extLst>
              <p:ext uri="{D42A27DB-BD31-4B8C-83A1-F6EECF244321}">
                <p14:modId xmlns:p14="http://schemas.microsoft.com/office/powerpoint/2010/main" val="23948452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8772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D68B15B-5E70-5023-94BE-E611C23F8E8F}"/>
              </a:ext>
            </a:extLst>
          </p:cNvPr>
          <p:cNvPicPr>
            <a:picLocks noChangeAspect="1"/>
          </p:cNvPicPr>
          <p:nvPr/>
        </p:nvPicPr>
        <p:blipFill>
          <a:blip r:embed="rId3">
            <a:duotone>
              <a:schemeClr val="bg2">
                <a:shade val="45000"/>
                <a:satMod val="135000"/>
              </a:schemeClr>
              <a:prstClr val="white"/>
            </a:duotone>
          </a:blip>
          <a:srcRect t="12686" b="2727"/>
          <a:stretch>
            <a:fillRect/>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4BB376-E184-9428-B932-75AEE7924A85}"/>
              </a:ext>
            </a:extLst>
          </p:cNvPr>
          <p:cNvSpPr>
            <a:spLocks noGrp="1"/>
          </p:cNvSpPr>
          <p:nvPr>
            <p:ph type="title"/>
          </p:nvPr>
        </p:nvSpPr>
        <p:spPr>
          <a:xfrm>
            <a:off x="838200" y="365125"/>
            <a:ext cx="10515600" cy="1325563"/>
          </a:xfrm>
        </p:spPr>
        <p:txBody>
          <a:bodyPr>
            <a:normAutofit/>
          </a:bodyPr>
          <a:lstStyle/>
          <a:p>
            <a:r>
              <a:rPr lang="en-US"/>
              <a:t>Why flexibility related to cluster size?</a:t>
            </a:r>
            <a:endParaRPr lang="en-US" dirty="0"/>
          </a:p>
        </p:txBody>
      </p:sp>
      <p:graphicFrame>
        <p:nvGraphicFramePr>
          <p:cNvPr id="5" name="Content Placeholder 2">
            <a:extLst>
              <a:ext uri="{FF2B5EF4-FFF2-40B4-BE49-F238E27FC236}">
                <a16:creationId xmlns:a16="http://schemas.microsoft.com/office/drawing/2014/main" id="{A6E7B37E-5AD6-8C92-01B6-91900AD35E9B}"/>
              </a:ext>
            </a:extLst>
          </p:cNvPr>
          <p:cNvGraphicFramePr>
            <a:graphicFrameLocks noGrp="1"/>
          </p:cNvGraphicFramePr>
          <p:nvPr>
            <p:ph idx="1"/>
            <p:extLst>
              <p:ext uri="{D42A27DB-BD31-4B8C-83A1-F6EECF244321}">
                <p14:modId xmlns:p14="http://schemas.microsoft.com/office/powerpoint/2010/main" val="12601884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18561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CD9677-3282-85FA-EB22-BA24B1D150D0}"/>
              </a:ext>
            </a:extLst>
          </p:cNvPr>
          <p:cNvSpPr>
            <a:spLocks noGrp="1"/>
          </p:cNvSpPr>
          <p:nvPr>
            <p:ph type="title"/>
          </p:nvPr>
        </p:nvSpPr>
        <p:spPr>
          <a:xfrm>
            <a:off x="686834" y="1153572"/>
            <a:ext cx="3200400" cy="4461163"/>
          </a:xfrm>
        </p:spPr>
        <p:txBody>
          <a:bodyPr>
            <a:normAutofit/>
          </a:bodyPr>
          <a:lstStyle/>
          <a:p>
            <a:r>
              <a:rPr lang="en-US">
                <a:solidFill>
                  <a:srgbClr val="FFFFFF"/>
                </a:solidFill>
              </a:rPr>
              <a:t>Example Use Case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ECD926D-B46F-7394-8B14-5842204863E9}"/>
              </a:ext>
            </a:extLst>
          </p:cNvPr>
          <p:cNvSpPr>
            <a:spLocks noGrp="1"/>
          </p:cNvSpPr>
          <p:nvPr>
            <p:ph idx="1"/>
          </p:nvPr>
        </p:nvSpPr>
        <p:spPr>
          <a:xfrm>
            <a:off x="4447308" y="591344"/>
            <a:ext cx="6906491" cy="5585619"/>
          </a:xfrm>
        </p:spPr>
        <p:txBody>
          <a:bodyPr anchor="ctr">
            <a:normAutofit/>
          </a:bodyPr>
          <a:lstStyle/>
          <a:p>
            <a:r>
              <a:rPr lang="en-US" sz="2000" dirty="0"/>
              <a:t>EXAMPLE USE CASE:  If a particular group demonstrated important differences related to how the body handles vitamin B12, one might then consider the biological processes B12 is implicated in and thereby reveal interesting follow-up studies</a:t>
            </a:r>
          </a:p>
          <a:p>
            <a:endParaRPr lang="en-US" sz="2000" dirty="0"/>
          </a:p>
          <a:p>
            <a:pPr lvl="1"/>
            <a:r>
              <a:rPr lang="en-US" sz="2000" dirty="0"/>
              <a:t>EX: B12 is a precursor to s-</a:t>
            </a:r>
            <a:r>
              <a:rPr lang="en-US" sz="2000" dirty="0" err="1"/>
              <a:t>adenylmethionine</a:t>
            </a:r>
            <a:r>
              <a:rPr lang="en-US" sz="2000" dirty="0"/>
              <a:t>, so perhaps methylome sequencing would be valuable</a:t>
            </a:r>
          </a:p>
          <a:p>
            <a:pPr lvl="1"/>
            <a:endParaRPr lang="en-US" sz="2000" dirty="0"/>
          </a:p>
          <a:p>
            <a:pPr lvl="1"/>
            <a:r>
              <a:rPr lang="en-US" sz="2000" dirty="0"/>
              <a:t>EX: B12 deficiency is associated with fatigue, thus following serum B12 levels and patient report of fatigue in pharmacological intervention using a medication known to impact B12 levels could provide contribute valuably to outcomes tracking and determining goodness of fit of that particular medication).</a:t>
            </a:r>
          </a:p>
          <a:p>
            <a:endParaRPr lang="en-US" sz="2000" dirty="0"/>
          </a:p>
        </p:txBody>
      </p:sp>
    </p:spTree>
    <p:extLst>
      <p:ext uri="{BB962C8B-B14F-4D97-AF65-F5344CB8AC3E}">
        <p14:creationId xmlns:p14="http://schemas.microsoft.com/office/powerpoint/2010/main" val="1529256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F3EE5B-82D2-17B4-68C4-B08663833230}"/>
              </a:ext>
            </a:extLst>
          </p:cNvPr>
          <p:cNvSpPr>
            <a:spLocks noGrp="1"/>
          </p:cNvSpPr>
          <p:nvPr>
            <p:ph type="title"/>
          </p:nvPr>
        </p:nvSpPr>
        <p:spPr>
          <a:xfrm>
            <a:off x="686834" y="1153572"/>
            <a:ext cx="3200400" cy="4461163"/>
          </a:xfrm>
        </p:spPr>
        <p:txBody>
          <a:bodyPr>
            <a:normAutofit/>
          </a:bodyPr>
          <a:lstStyle/>
          <a:p>
            <a:r>
              <a:rPr lang="en-US">
                <a:solidFill>
                  <a:srgbClr val="FFFFFF"/>
                </a:solidFill>
              </a:rPr>
              <a:t>App Design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3DD9061-CEB2-F937-1CC0-30E55C65D5E7}"/>
              </a:ext>
            </a:extLst>
          </p:cNvPr>
          <p:cNvSpPr>
            <a:spLocks noGrp="1"/>
          </p:cNvSpPr>
          <p:nvPr>
            <p:ph idx="1"/>
          </p:nvPr>
        </p:nvSpPr>
        <p:spPr>
          <a:xfrm>
            <a:off x="4447308" y="591344"/>
            <a:ext cx="6906491" cy="5585619"/>
          </a:xfrm>
        </p:spPr>
        <p:txBody>
          <a:bodyPr anchor="ctr">
            <a:normAutofit/>
          </a:bodyPr>
          <a:lstStyle/>
          <a:p>
            <a:r>
              <a:rPr lang="en-US" sz="2000" dirty="0"/>
              <a:t>Looks at Differential Expression data</a:t>
            </a:r>
          </a:p>
          <a:p>
            <a:pPr lvl="1"/>
            <a:r>
              <a:rPr lang="en-US" sz="2000" dirty="0"/>
              <a:t>Does not work for other types of analyses presently</a:t>
            </a:r>
          </a:p>
          <a:p>
            <a:r>
              <a:rPr lang="en-US" sz="2000" dirty="0"/>
              <a:t>Files </a:t>
            </a:r>
            <a:r>
              <a:rPr lang="en-US" sz="2000" b="1" u="sng" dirty="0"/>
              <a:t>MUST</a:t>
            </a:r>
            <a:r>
              <a:rPr lang="en-US" sz="2000" dirty="0"/>
              <a:t> be formatted for excel (.xlsx)</a:t>
            </a:r>
          </a:p>
          <a:p>
            <a:pPr marL="0" indent="0">
              <a:buNone/>
            </a:pPr>
            <a:r>
              <a:rPr lang="en-US" sz="2000" b="1" u="sng" dirty="0"/>
              <a:t>Data can be input from any user, but must be in the following format:</a:t>
            </a:r>
          </a:p>
          <a:p>
            <a:r>
              <a:rPr lang="en-US" sz="2000" dirty="0"/>
              <a:t>Column 1 should be labeled ”</a:t>
            </a:r>
            <a:r>
              <a:rPr lang="en-US" sz="2000" dirty="0" err="1"/>
              <a:t>GeneName</a:t>
            </a:r>
            <a:r>
              <a:rPr lang="en-US" sz="2000" dirty="0"/>
              <a:t>”</a:t>
            </a:r>
          </a:p>
          <a:p>
            <a:pPr lvl="1"/>
            <a:r>
              <a:rPr lang="en-US" sz="2000" dirty="0"/>
              <a:t>Do not factor convert or otherwise reformat—app treats as numeric</a:t>
            </a:r>
          </a:p>
          <a:p>
            <a:r>
              <a:rPr lang="en-US" sz="2000" dirty="0"/>
              <a:t>Columns 2+ are participant identifiers</a:t>
            </a:r>
          </a:p>
          <a:p>
            <a:pPr lvl="1"/>
            <a:r>
              <a:rPr lang="en-US" sz="2000" dirty="0"/>
              <a:t>Use the participant identifier of your choosing</a:t>
            </a:r>
          </a:p>
          <a:p>
            <a:pPr lvl="1"/>
            <a:r>
              <a:rPr lang="en-US" sz="2000" dirty="0"/>
              <a:t>Any character vector is fine—do not reformat/redefine.</a:t>
            </a:r>
          </a:p>
          <a:p>
            <a:r>
              <a:rPr lang="en-US" sz="2000" dirty="0"/>
              <a:t>Rows MUST be Gene Ensemble ID (e.g., ENSG00000128573)</a:t>
            </a:r>
          </a:p>
          <a:p>
            <a:pPr lvl="1"/>
            <a:r>
              <a:rPr lang="en-US" sz="2000" dirty="0"/>
              <a:t>Note that it only works for </a:t>
            </a:r>
            <a:r>
              <a:rPr lang="en-US" sz="2000" dirty="0" err="1"/>
              <a:t>hsapiens</a:t>
            </a:r>
            <a:r>
              <a:rPr lang="en-US" sz="2000" dirty="0"/>
              <a:t> genes (not mice, </a:t>
            </a:r>
            <a:r>
              <a:rPr lang="en-US" sz="2000" dirty="0" err="1"/>
              <a:t>drosophilia</a:t>
            </a:r>
            <a:r>
              <a:rPr lang="en-US" sz="2000" dirty="0"/>
              <a:t>, etc.). </a:t>
            </a:r>
          </a:p>
          <a:p>
            <a:pPr lvl="2"/>
            <a:endParaRPr lang="en-US" dirty="0"/>
          </a:p>
        </p:txBody>
      </p:sp>
    </p:spTree>
    <p:extLst>
      <p:ext uri="{BB962C8B-B14F-4D97-AF65-F5344CB8AC3E}">
        <p14:creationId xmlns:p14="http://schemas.microsoft.com/office/powerpoint/2010/main" val="1925668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7FC63A-766B-7B01-3F26-3FB773B2B1D6}"/>
              </a:ext>
            </a:extLst>
          </p:cNvPr>
          <p:cNvSpPr>
            <a:spLocks noGrp="1"/>
          </p:cNvSpPr>
          <p:nvPr>
            <p:ph type="title"/>
          </p:nvPr>
        </p:nvSpPr>
        <p:spPr>
          <a:xfrm>
            <a:off x="640080" y="2074363"/>
            <a:ext cx="2752354" cy="2709275"/>
          </a:xfrm>
          <a:prstGeom prst="ellipse">
            <a:avLst/>
          </a:prstGeom>
          <a:solidFill>
            <a:schemeClr val="accent2"/>
          </a:solidFill>
          <a:ln w="174625" cmpd="thinThick">
            <a:solidFill>
              <a:schemeClr val="accent1"/>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App home page</a:t>
            </a:r>
          </a:p>
        </p:txBody>
      </p:sp>
      <p:pic>
        <p:nvPicPr>
          <p:cNvPr id="5" name="Content Placeholder 4" descr="A screenshot of a computer&#10;&#10;AI-generated content may be incorrect.">
            <a:extLst>
              <a:ext uri="{FF2B5EF4-FFF2-40B4-BE49-F238E27FC236}">
                <a16:creationId xmlns:a16="http://schemas.microsoft.com/office/drawing/2014/main" id="{CCE5996D-2E6D-8BFE-1219-0D7DE9722CA6}"/>
              </a:ext>
            </a:extLst>
          </p:cNvPr>
          <p:cNvPicPr>
            <a:picLocks noGrp="1" noChangeAspect="1"/>
          </p:cNvPicPr>
          <p:nvPr>
            <p:ph idx="1"/>
          </p:nvPr>
        </p:nvPicPr>
        <p:blipFill>
          <a:blip r:embed="rId3"/>
          <a:stretch>
            <a:fillRect/>
          </a:stretch>
        </p:blipFill>
        <p:spPr>
          <a:xfrm>
            <a:off x="4038600" y="1091141"/>
            <a:ext cx="7188199" cy="467232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82611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E0F0A0-1A3A-B1B3-5EFC-AE02D7005D16}"/>
              </a:ext>
            </a:extLst>
          </p:cNvPr>
          <p:cNvSpPr>
            <a:spLocks noGrp="1"/>
          </p:cNvSpPr>
          <p:nvPr>
            <p:ph type="title"/>
          </p:nvPr>
        </p:nvSpPr>
        <p:spPr>
          <a:xfrm>
            <a:off x="686834" y="1153572"/>
            <a:ext cx="3200400" cy="4461163"/>
          </a:xfrm>
        </p:spPr>
        <p:txBody>
          <a:bodyPr>
            <a:normAutofit/>
          </a:bodyPr>
          <a:lstStyle/>
          <a:p>
            <a:r>
              <a:rPr lang="en-US">
                <a:solidFill>
                  <a:srgbClr val="FFFFFF"/>
                </a:solidFill>
              </a:rPr>
              <a:t>App Output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742AC8-D966-B6BA-0C55-1EE59003B100}"/>
              </a:ext>
            </a:extLst>
          </p:cNvPr>
          <p:cNvSpPr>
            <a:spLocks noGrp="1"/>
          </p:cNvSpPr>
          <p:nvPr>
            <p:ph idx="1"/>
          </p:nvPr>
        </p:nvSpPr>
        <p:spPr>
          <a:xfrm>
            <a:off x="4447308" y="591344"/>
            <a:ext cx="6906491" cy="5585619"/>
          </a:xfrm>
        </p:spPr>
        <p:txBody>
          <a:bodyPr anchor="ctr">
            <a:normAutofit/>
          </a:bodyPr>
          <a:lstStyle/>
          <a:p>
            <a:r>
              <a:rPr lang="en-US" dirty="0"/>
              <a:t>The app will produce three visualizations</a:t>
            </a:r>
          </a:p>
          <a:p>
            <a:pPr lvl="1"/>
            <a:r>
              <a:rPr lang="en-US" dirty="0"/>
              <a:t>1) Clustered Heatmap of genes’ differential expression across participants</a:t>
            </a:r>
          </a:p>
          <a:p>
            <a:pPr lvl="2"/>
            <a:r>
              <a:rPr lang="en-US" dirty="0"/>
              <a:t>Users can select the number of genes to display and clusters to group by</a:t>
            </a:r>
          </a:p>
          <a:p>
            <a:pPr lvl="1"/>
            <a:r>
              <a:rPr lang="en-US" dirty="0"/>
              <a:t>2) Table of all pathways expressed and the number of times expressed</a:t>
            </a:r>
          </a:p>
          <a:p>
            <a:pPr lvl="2"/>
            <a:r>
              <a:rPr lang="en-US" dirty="0"/>
              <a:t>Does not cull to top 10--gives pathway for whatever initial number of genes, which is set by the user.   </a:t>
            </a:r>
          </a:p>
          <a:p>
            <a:pPr lvl="3"/>
            <a:r>
              <a:rPr lang="en-US" dirty="0"/>
              <a:t>A bit ugly, but easy to copy/paste into excel if you want new columns, at least.</a:t>
            </a:r>
          </a:p>
          <a:p>
            <a:pPr lvl="1"/>
            <a:r>
              <a:rPr lang="en-US" dirty="0"/>
              <a:t>3) </a:t>
            </a:r>
            <a:r>
              <a:rPr lang="en-US" dirty="0" err="1"/>
              <a:t>Barplot</a:t>
            </a:r>
            <a:r>
              <a:rPr lang="en-US" dirty="0"/>
              <a:t> of top 10 most expressed pathways</a:t>
            </a:r>
          </a:p>
          <a:p>
            <a:pPr lvl="2"/>
            <a:r>
              <a:rPr lang="en-US" dirty="0"/>
              <a:t>Provides count for number of genes from the dataset were in the pathway (y-axis) and KEGG pathway ID (x-axis).</a:t>
            </a:r>
          </a:p>
        </p:txBody>
      </p:sp>
    </p:spTree>
    <p:extLst>
      <p:ext uri="{BB962C8B-B14F-4D97-AF65-F5344CB8AC3E}">
        <p14:creationId xmlns:p14="http://schemas.microsoft.com/office/powerpoint/2010/main" val="3336241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6A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7B97F3-A930-1FEC-68D4-FDB9CAFB23A5}"/>
              </a:ext>
            </a:extLst>
          </p:cNvPr>
          <p:cNvSpPr>
            <a:spLocks noGrp="1"/>
          </p:cNvSpPr>
          <p:nvPr>
            <p:ph type="title"/>
          </p:nvPr>
        </p:nvSpPr>
        <p:spPr>
          <a:xfrm>
            <a:off x="640080" y="2074363"/>
            <a:ext cx="2752354" cy="2709275"/>
          </a:xfrm>
          <a:prstGeom prst="ellipse">
            <a:avLst/>
          </a:prstGeom>
          <a:solidFill>
            <a:schemeClr val="accent2"/>
          </a:solidFill>
          <a:ln w="174625" cmpd="thinThick">
            <a:solidFill>
              <a:srgbClr val="262626"/>
            </a:solidFill>
          </a:ln>
        </p:spPr>
        <p:txBody>
          <a:bodyPr vert="horz" lIns="91440" tIns="45720" rIns="91440" bIns="45720" rtlCol="0" anchor="ctr">
            <a:normAutofit/>
          </a:bodyPr>
          <a:lstStyle/>
          <a:p>
            <a:pPr algn="ctr"/>
            <a:r>
              <a:rPr lang="en-US" sz="1600" kern="1200" dirty="0">
                <a:solidFill>
                  <a:srgbClr val="FFFFFF"/>
                </a:solidFill>
                <a:latin typeface="+mj-lt"/>
                <a:ea typeface="+mj-ea"/>
                <a:cs typeface="+mj-cs"/>
              </a:rPr>
              <a:t>Clustered heatmap output clustered by gene name and differential expression marked by dataset identifier</a:t>
            </a:r>
          </a:p>
        </p:txBody>
      </p:sp>
      <p:pic>
        <p:nvPicPr>
          <p:cNvPr id="5" name="Content Placeholder 4" descr="A screenshot of a computer screen&#10;&#10;AI-generated content may be incorrect.">
            <a:extLst>
              <a:ext uri="{FF2B5EF4-FFF2-40B4-BE49-F238E27FC236}">
                <a16:creationId xmlns:a16="http://schemas.microsoft.com/office/drawing/2014/main" id="{BBE91912-96FD-5183-3F68-4D819A7F7915}"/>
              </a:ext>
            </a:extLst>
          </p:cNvPr>
          <p:cNvPicPr>
            <a:picLocks noGrp="1" noChangeAspect="1"/>
          </p:cNvPicPr>
          <p:nvPr>
            <p:ph idx="1"/>
          </p:nvPr>
        </p:nvPicPr>
        <p:blipFill>
          <a:blip r:embed="rId3"/>
          <a:stretch>
            <a:fillRect/>
          </a:stretch>
        </p:blipFill>
        <p:spPr>
          <a:xfrm>
            <a:off x="4038600" y="1225920"/>
            <a:ext cx="7188199" cy="440277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762434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CA7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A1AB19-E7CD-B13F-3ED7-5BEB9766401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KEGG Pathway output – </a:t>
            </a:r>
            <a:r>
              <a:rPr lang="en-US" sz="2600" kern="1200" dirty="0" err="1">
                <a:solidFill>
                  <a:srgbClr val="FFFFFF"/>
                </a:solidFill>
                <a:latin typeface="+mj-lt"/>
                <a:ea typeface="+mj-ea"/>
                <a:cs typeface="+mj-cs"/>
              </a:rPr>
              <a:t>Barplot</a:t>
            </a:r>
            <a:endParaRPr lang="en-US" sz="2600" kern="1200" dirty="0">
              <a:solidFill>
                <a:srgbClr val="FFFFFF"/>
              </a:solidFill>
              <a:latin typeface="+mj-lt"/>
              <a:ea typeface="+mj-ea"/>
              <a:cs typeface="+mj-cs"/>
            </a:endParaRPr>
          </a:p>
        </p:txBody>
      </p:sp>
      <p:pic>
        <p:nvPicPr>
          <p:cNvPr id="4" name="Content Placeholder 4" descr="A screenshot of a computer&#10;&#10;AI-generated content may be incorrect.">
            <a:extLst>
              <a:ext uri="{FF2B5EF4-FFF2-40B4-BE49-F238E27FC236}">
                <a16:creationId xmlns:a16="http://schemas.microsoft.com/office/drawing/2014/main" id="{BB3D9963-C6BB-D6B8-90E6-5F1A8CDA39D9}"/>
              </a:ext>
            </a:extLst>
          </p:cNvPr>
          <p:cNvPicPr>
            <a:picLocks noGrp="1" noChangeAspect="1"/>
          </p:cNvPicPr>
          <p:nvPr>
            <p:ph idx="1"/>
          </p:nvPr>
        </p:nvPicPr>
        <p:blipFill>
          <a:blip r:embed="rId3"/>
          <a:stretch>
            <a:fillRect/>
          </a:stretch>
        </p:blipFill>
        <p:spPr>
          <a:xfrm>
            <a:off x="4038600" y="1216935"/>
            <a:ext cx="7188199" cy="442074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723772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36916-7203-46F7-2E0B-2AA0AEEB4B3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KEGG Pathway output – Table</a:t>
            </a:r>
          </a:p>
        </p:txBody>
      </p:sp>
      <p:pic>
        <p:nvPicPr>
          <p:cNvPr id="5" name="Content Placeholder 4" descr="A screenshot of a phone&#10;&#10;AI-generated content may be incorrect.">
            <a:extLst>
              <a:ext uri="{FF2B5EF4-FFF2-40B4-BE49-F238E27FC236}">
                <a16:creationId xmlns:a16="http://schemas.microsoft.com/office/drawing/2014/main" id="{AD1EE87C-C15E-8844-4900-5A0FC814455E}"/>
              </a:ext>
            </a:extLst>
          </p:cNvPr>
          <p:cNvPicPr>
            <a:picLocks noGrp="1" noChangeAspect="1"/>
          </p:cNvPicPr>
          <p:nvPr>
            <p:ph idx="1"/>
          </p:nvPr>
        </p:nvPicPr>
        <p:blipFill>
          <a:blip r:embed="rId3"/>
          <a:stretch>
            <a:fillRect/>
          </a:stretch>
        </p:blipFill>
        <p:spPr>
          <a:xfrm>
            <a:off x="5263329" y="155359"/>
            <a:ext cx="5057775" cy="654728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03377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597E11-5291-7CE5-83F6-239F4E895610}"/>
              </a:ext>
            </a:extLst>
          </p:cNvPr>
          <p:cNvSpPr>
            <a:spLocks noGrp="1"/>
          </p:cNvSpPr>
          <p:nvPr>
            <p:ph type="title"/>
          </p:nvPr>
        </p:nvSpPr>
        <p:spPr>
          <a:xfrm>
            <a:off x="686834" y="1153572"/>
            <a:ext cx="3200400" cy="4461163"/>
          </a:xfrm>
        </p:spPr>
        <p:txBody>
          <a:bodyPr>
            <a:normAutofit/>
          </a:bodyPr>
          <a:lstStyle/>
          <a:p>
            <a:r>
              <a:rPr lang="en-US">
                <a:solidFill>
                  <a:srgbClr val="FFFFFF"/>
                </a:solidFill>
              </a:rPr>
              <a:t>Introduction &amp; Literature Review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2720FEA-4AEE-0EC8-14DA-B54613B35DE3}"/>
              </a:ext>
            </a:extLst>
          </p:cNvPr>
          <p:cNvSpPr>
            <a:spLocks noGrp="1"/>
          </p:cNvSpPr>
          <p:nvPr>
            <p:ph idx="1"/>
          </p:nvPr>
        </p:nvSpPr>
        <p:spPr>
          <a:xfrm>
            <a:off x="4447308" y="591344"/>
            <a:ext cx="6906491" cy="5585619"/>
          </a:xfrm>
        </p:spPr>
        <p:txBody>
          <a:bodyPr anchor="ctr">
            <a:normAutofit/>
          </a:bodyPr>
          <a:lstStyle/>
          <a:p>
            <a:pPr marL="0" indent="0">
              <a:buNone/>
            </a:pPr>
            <a:r>
              <a:rPr lang="en-US" sz="2200" dirty="0"/>
              <a:t>This project grew out of the notion that there are a finite number of behavioral endophenotypes in autism (Constantino, 2018) in concert with similar findings related to neural circuits across numerous neurodevelopmental disability categories (Tozzi et al., 2024).  </a:t>
            </a:r>
          </a:p>
          <a:p>
            <a:pPr marL="0" indent="0">
              <a:buNone/>
            </a:pPr>
            <a:r>
              <a:rPr lang="en-US" sz="2200" dirty="0"/>
              <a:t>Simultaneously, there are typically also a finite number of standard courses of treatment in the pharmacogenomic space as regards their use across neurodevelopmental disabilities as well as within a particular disability. Regardless, a common theme across neurodevelopmental disability categories (perhaps particularly autism) is a very long period of trying various medications before finding the ”right fit.” That is, a medication which manages symptoms and causes minimal side effects.</a:t>
            </a:r>
          </a:p>
        </p:txBody>
      </p:sp>
    </p:spTree>
    <p:extLst>
      <p:ext uri="{BB962C8B-B14F-4D97-AF65-F5344CB8AC3E}">
        <p14:creationId xmlns:p14="http://schemas.microsoft.com/office/powerpoint/2010/main" val="4033046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059AF5-3190-73C7-5316-BD16E72A7797}"/>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Problems (what went wrong / in progress)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7C915CF-D6E7-71E3-6FA7-963BADFB5FAA}"/>
              </a:ext>
            </a:extLst>
          </p:cNvPr>
          <p:cNvSpPr>
            <a:spLocks noGrp="1"/>
          </p:cNvSpPr>
          <p:nvPr>
            <p:ph idx="1"/>
          </p:nvPr>
        </p:nvSpPr>
        <p:spPr>
          <a:xfrm>
            <a:off x="4447308" y="591344"/>
            <a:ext cx="6906491" cy="5585619"/>
          </a:xfrm>
        </p:spPr>
        <p:txBody>
          <a:bodyPr anchor="ctr">
            <a:normAutofit/>
          </a:bodyPr>
          <a:lstStyle/>
          <a:p>
            <a:pPr marL="0" indent="0">
              <a:buNone/>
            </a:pPr>
            <a:r>
              <a:rPr lang="en-US" sz="2000" b="1" u="sng" dirty="0"/>
              <a:t>Inappropriate gene selections</a:t>
            </a:r>
          </a:p>
          <a:p>
            <a:r>
              <a:rPr lang="en-US" sz="2000" dirty="0"/>
              <a:t>In order to do these sorts of analyses properly (what is essentially KEGG/GO/FGSEA ranked order path analysis), particularly in very large datasets, it is important to look at both p-value and log2 fold change.  </a:t>
            </a:r>
          </a:p>
          <a:p>
            <a:pPr lvl="1"/>
            <a:r>
              <a:rPr lang="en-US" sz="2000" dirty="0"/>
              <a:t>Genes which have very low p-value and a log2 fold change with an absolute value close to 1 are analyzed. I instead used distance from 0 as the metric for measuring expression so that there was a placeholder that would at least work with some data. However, using simple expression isn’t so valuable because some genes are always more highly expressed, though they’re not relevant to the question being asked, necessarily. Thus, this tool is not presently appropriate for research; it is not a valid way to analyze.  </a:t>
            </a:r>
          </a:p>
          <a:p>
            <a:endParaRPr lang="en-US" sz="2000" dirty="0"/>
          </a:p>
        </p:txBody>
      </p:sp>
    </p:spTree>
    <p:extLst>
      <p:ext uri="{BB962C8B-B14F-4D97-AF65-F5344CB8AC3E}">
        <p14:creationId xmlns:p14="http://schemas.microsoft.com/office/powerpoint/2010/main" val="4045508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E2BDCF-DEF2-6D04-A856-CB569831C9A3}"/>
              </a:ext>
            </a:extLst>
          </p:cNvPr>
          <p:cNvSpPr>
            <a:spLocks noGrp="1"/>
          </p:cNvSpPr>
          <p:nvPr>
            <p:ph type="title"/>
          </p:nvPr>
        </p:nvSpPr>
        <p:spPr>
          <a:xfrm>
            <a:off x="1171074" y="1396686"/>
            <a:ext cx="3240506" cy="4064628"/>
          </a:xfrm>
        </p:spPr>
        <p:txBody>
          <a:bodyPr>
            <a:normAutofit/>
          </a:bodyPr>
          <a:lstStyle/>
          <a:p>
            <a:r>
              <a:rPr lang="en-US">
                <a:solidFill>
                  <a:srgbClr val="FFFFFF"/>
                </a:solidFill>
              </a:rPr>
              <a:t>Problems (continued)</a:t>
            </a:r>
          </a:p>
        </p:txBody>
      </p:sp>
      <p:sp>
        <p:nvSpPr>
          <p:cNvPr id="17" name="Arc 16">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AC0968A-6504-B64E-DB68-7D7B33388F1E}"/>
              </a:ext>
            </a:extLst>
          </p:cNvPr>
          <p:cNvSpPr>
            <a:spLocks noGrp="1"/>
          </p:cNvSpPr>
          <p:nvPr>
            <p:ph idx="1"/>
          </p:nvPr>
        </p:nvSpPr>
        <p:spPr>
          <a:xfrm>
            <a:off x="5243514" y="1271589"/>
            <a:ext cx="5929312" cy="5397184"/>
          </a:xfrm>
        </p:spPr>
        <p:txBody>
          <a:bodyPr>
            <a:noAutofit/>
          </a:bodyPr>
          <a:lstStyle/>
          <a:p>
            <a:pPr marL="0" indent="0">
              <a:buNone/>
            </a:pPr>
            <a:r>
              <a:rPr lang="en-US" sz="1700" b="1" u="sng" dirty="0"/>
              <a:t>Synthetic data set</a:t>
            </a:r>
          </a:p>
          <a:p>
            <a:r>
              <a:rPr lang="en-US" sz="1700" dirty="0"/>
              <a:t>Additionally, the data cannot be well interpreted beyond just to demonstrate the app utility.  I initially began working on the shiny app with the intention of doing a heatmap and some additionally analyses related ~250 full histone acetylomes as a dataset, the permission to use the data did not come quickly enough.  As a result, I elected to find a differential expression study and work from there. However, that study was used on a mouse model (McCarthy et al., 2024) in concert with google generative AI prompt to output 100 random </a:t>
            </a:r>
            <a:r>
              <a:rPr lang="en-US" sz="1700" dirty="0" err="1"/>
              <a:t>Ensembl</a:t>
            </a:r>
            <a:r>
              <a:rPr lang="en-US" sz="1700" dirty="0"/>
              <a:t> Gene ID’s. I thought it would still be more desirable to build an app around the homo sapiens dataset on KEGG.  </a:t>
            </a:r>
          </a:p>
          <a:p>
            <a:pPr lvl="1"/>
            <a:r>
              <a:rPr lang="en-US" sz="1700" dirty="0"/>
              <a:t>A silver lining, at least, is that you actually can use this app for the initial clustered heatmap of most differentially expressed genes within a mouse model. The first clustered heatmap It should theoretically function no matter the dataset provided that the first column name is </a:t>
            </a:r>
            <a:r>
              <a:rPr lang="en-US" sz="1700" dirty="0" err="1"/>
              <a:t>GeneName</a:t>
            </a:r>
            <a:r>
              <a:rPr lang="en-US" sz="1700" dirty="0"/>
              <a:t> (would have to be artificially changed or the app adjusted, and the rows represent variables.  Only </a:t>
            </a:r>
            <a:r>
              <a:rPr lang="en-US" sz="1700" dirty="0" err="1"/>
              <a:t>Ensembl</a:t>
            </a:r>
            <a:r>
              <a:rPr lang="en-US" sz="1700" dirty="0"/>
              <a:t> IDs would work for the KEGG portions, however.</a:t>
            </a:r>
          </a:p>
        </p:txBody>
      </p:sp>
    </p:spTree>
    <p:extLst>
      <p:ext uri="{BB962C8B-B14F-4D97-AF65-F5344CB8AC3E}">
        <p14:creationId xmlns:p14="http://schemas.microsoft.com/office/powerpoint/2010/main" val="1262436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AF57E3-8AD1-A7A2-33EC-46602B38C295}"/>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Problems (continued)</a:t>
            </a: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8930426-AE8B-EF5D-6EAC-7CFD90243775}"/>
              </a:ext>
            </a:extLst>
          </p:cNvPr>
          <p:cNvSpPr>
            <a:spLocks noGrp="1"/>
          </p:cNvSpPr>
          <p:nvPr>
            <p:ph idx="1"/>
          </p:nvPr>
        </p:nvSpPr>
        <p:spPr>
          <a:xfrm>
            <a:off x="4447308" y="591344"/>
            <a:ext cx="6906491" cy="5585619"/>
          </a:xfrm>
        </p:spPr>
        <p:txBody>
          <a:bodyPr anchor="ctr">
            <a:normAutofit/>
          </a:bodyPr>
          <a:lstStyle/>
          <a:p>
            <a:pPr marL="0" indent="0">
              <a:buNone/>
            </a:pPr>
            <a:r>
              <a:rPr lang="en-US" sz="1800" b="1" u="sng" dirty="0"/>
              <a:t>Tech issues</a:t>
            </a:r>
          </a:p>
          <a:p>
            <a:r>
              <a:rPr lang="en-US" sz="1800" dirty="0"/>
              <a:t>Unfortunately, I ran into quite a few complications using Bioconductor package--so much so I had to completely uninstall and reinstall R related to package corruption. As a result, I had less time to resolve issues (especially related to generating volcano plots for gene selection).</a:t>
            </a:r>
          </a:p>
          <a:p>
            <a:r>
              <a:rPr lang="en-US" sz="1800" dirty="0"/>
              <a:t>The number of genes that would have to be analyzed to achieve accurate results may be beyond the scope of a shiny app—at least, as I’ve created it. When I tried to run larger datasets (e.g., the mouse model DE dataset I looked at caused the app to crash unless culled).  </a:t>
            </a:r>
          </a:p>
          <a:p>
            <a:pPr lvl="1"/>
            <a:r>
              <a:rPr lang="en-US" sz="1800" dirty="0"/>
              <a:t>In future, I think it would help to have some sort of local component for data filtering.  In an ideal world, it would be great to include some button options in the app to filter on the basis of molecular function or tissue expression.</a:t>
            </a:r>
          </a:p>
          <a:p>
            <a:pPr lvl="2"/>
            <a:r>
              <a:rPr lang="en-US" sz="1800" dirty="0"/>
              <a:t>EX: retain only genes which are expressed in brain tissue.</a:t>
            </a:r>
          </a:p>
        </p:txBody>
      </p:sp>
    </p:spTree>
    <p:extLst>
      <p:ext uri="{BB962C8B-B14F-4D97-AF65-F5344CB8AC3E}">
        <p14:creationId xmlns:p14="http://schemas.microsoft.com/office/powerpoint/2010/main" val="1634264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654CE-73B9-5070-3D78-2E4ACBAEB214}"/>
              </a:ext>
            </a:extLst>
          </p:cNvPr>
          <p:cNvSpPr>
            <a:spLocks noGrp="1"/>
          </p:cNvSpPr>
          <p:nvPr>
            <p:ph type="title"/>
          </p:nvPr>
        </p:nvSpPr>
        <p:spPr>
          <a:xfrm>
            <a:off x="1171074" y="1396686"/>
            <a:ext cx="3240506" cy="4064628"/>
          </a:xfrm>
        </p:spPr>
        <p:txBody>
          <a:bodyPr>
            <a:normAutofit/>
          </a:bodyPr>
          <a:lstStyle/>
          <a:p>
            <a:r>
              <a:rPr lang="en-US">
                <a:solidFill>
                  <a:srgbClr val="FFFFFF"/>
                </a:solidFill>
              </a:rPr>
              <a:t>What can be learned?</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6749552-D8D2-0AF5-ACC9-50D3BB035829}"/>
              </a:ext>
            </a:extLst>
          </p:cNvPr>
          <p:cNvSpPr>
            <a:spLocks noGrp="1"/>
          </p:cNvSpPr>
          <p:nvPr>
            <p:ph idx="1"/>
          </p:nvPr>
        </p:nvSpPr>
        <p:spPr>
          <a:xfrm>
            <a:off x="5370153" y="1526033"/>
            <a:ext cx="5536397" cy="3935281"/>
          </a:xfrm>
        </p:spPr>
        <p:txBody>
          <a:bodyPr>
            <a:normAutofit/>
          </a:bodyPr>
          <a:lstStyle/>
          <a:p>
            <a:r>
              <a:rPr lang="en-US" sz="2200" dirty="0"/>
              <a:t>Given the problems, this is not a very useful app at present</a:t>
            </a:r>
          </a:p>
          <a:p>
            <a:r>
              <a:rPr lang="en-US" sz="2200" dirty="0"/>
              <a:t>It is a very useful way to get ahold of pathways rapidly, but unfortunately will not prioritize the correct genes</a:t>
            </a:r>
          </a:p>
          <a:p>
            <a:r>
              <a:rPr lang="en-US" sz="2200" dirty="0"/>
              <a:t>The tool can still be used to group information easily, but formatting quirks are likely to cause problems with interpretation of such datasets.</a:t>
            </a:r>
          </a:p>
          <a:p>
            <a:r>
              <a:rPr lang="en-US" sz="2200" dirty="0"/>
              <a:t>Needs filters (e.g., for genes by tissue expression)</a:t>
            </a:r>
          </a:p>
        </p:txBody>
      </p:sp>
    </p:spTree>
    <p:extLst>
      <p:ext uri="{BB962C8B-B14F-4D97-AF65-F5344CB8AC3E}">
        <p14:creationId xmlns:p14="http://schemas.microsoft.com/office/powerpoint/2010/main" val="816807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33CAF-0B7B-FB33-F38B-03236DE67345}"/>
              </a:ext>
            </a:extLst>
          </p:cNvPr>
          <p:cNvSpPr>
            <a:spLocks noGrp="1"/>
          </p:cNvSpPr>
          <p:nvPr>
            <p:ph type="title"/>
          </p:nvPr>
        </p:nvSpPr>
        <p:spPr>
          <a:xfrm>
            <a:off x="686834" y="1153572"/>
            <a:ext cx="3200400" cy="4461163"/>
          </a:xfrm>
        </p:spPr>
        <p:txBody>
          <a:bodyPr>
            <a:normAutofit/>
          </a:bodyPr>
          <a:lstStyle/>
          <a:p>
            <a:r>
              <a:rPr lang="en-US">
                <a:solidFill>
                  <a:srgbClr val="FFFFFF"/>
                </a:solidFill>
              </a:rPr>
              <a:t>Promising aspects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FD49D40-C418-0557-C84D-387850E2D478}"/>
              </a:ext>
            </a:extLst>
          </p:cNvPr>
          <p:cNvSpPr>
            <a:spLocks noGrp="1"/>
          </p:cNvSpPr>
          <p:nvPr>
            <p:ph idx="1"/>
          </p:nvPr>
        </p:nvSpPr>
        <p:spPr>
          <a:xfrm>
            <a:off x="4447308" y="591344"/>
            <a:ext cx="6906491" cy="5585619"/>
          </a:xfrm>
        </p:spPr>
        <p:txBody>
          <a:bodyPr anchor="ctr">
            <a:normAutofit/>
          </a:bodyPr>
          <a:lstStyle/>
          <a:p>
            <a:r>
              <a:rPr lang="en-US" dirty="0"/>
              <a:t>With some tweaking to select genes on p-value and log2 fold change, it will make KEGG extremely easy</a:t>
            </a:r>
          </a:p>
          <a:p>
            <a:pPr lvl="1"/>
            <a:r>
              <a:rPr lang="en-US" dirty="0"/>
              <a:t>Likely to substantially expedites workload and creating visualizations</a:t>
            </a:r>
          </a:p>
          <a:p>
            <a:r>
              <a:rPr lang="en-US" dirty="0"/>
              <a:t>Initial visualizations via heatmap are highly useful for viewing relatedness of genes and for demonstrating how they cluster together across participants</a:t>
            </a:r>
          </a:p>
          <a:p>
            <a:r>
              <a:rPr lang="en-US" dirty="0"/>
              <a:t>Fairly user friendly</a:t>
            </a:r>
          </a:p>
          <a:p>
            <a:r>
              <a:rPr lang="en-US" dirty="0"/>
              <a:t>“Table” output makes for easy transfer to establish new columns in an excel dataset</a:t>
            </a:r>
          </a:p>
        </p:txBody>
      </p:sp>
    </p:spTree>
    <p:extLst>
      <p:ext uri="{BB962C8B-B14F-4D97-AF65-F5344CB8AC3E}">
        <p14:creationId xmlns:p14="http://schemas.microsoft.com/office/powerpoint/2010/main" val="644999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49B2E0-C1BE-DF6E-A5D4-5B6D098A1E41}"/>
              </a:ext>
            </a:extLst>
          </p:cNvPr>
          <p:cNvSpPr>
            <a:spLocks noGrp="1"/>
          </p:cNvSpPr>
          <p:nvPr>
            <p:ph type="title"/>
          </p:nvPr>
        </p:nvSpPr>
        <p:spPr>
          <a:xfrm>
            <a:off x="686834" y="1153572"/>
            <a:ext cx="3200400" cy="4461163"/>
          </a:xfrm>
        </p:spPr>
        <p:txBody>
          <a:bodyPr>
            <a:normAutofit/>
          </a:bodyPr>
          <a:lstStyle/>
          <a:p>
            <a:pPr algn="ctr"/>
            <a:r>
              <a:rPr lang="en-US" dirty="0">
                <a:solidFill>
                  <a:srgbClr val="FFFFFF"/>
                </a:solidFill>
              </a:rPr>
              <a:t>“Just for fun”</a:t>
            </a:r>
            <a:br>
              <a:rPr lang="en-US" dirty="0">
                <a:solidFill>
                  <a:srgbClr val="FFFFFF"/>
                </a:solidFill>
              </a:rPr>
            </a:br>
            <a:r>
              <a:rPr lang="en-US" dirty="0">
                <a:solidFill>
                  <a:srgbClr val="FFFFFF"/>
                </a:solidFill>
              </a:rPr>
              <a:t>------</a:t>
            </a:r>
            <a:br>
              <a:rPr lang="en-US" dirty="0">
                <a:solidFill>
                  <a:srgbClr val="FFFFFF"/>
                </a:solidFill>
              </a:rPr>
            </a:br>
            <a:r>
              <a:rPr lang="en-US" dirty="0">
                <a:solidFill>
                  <a:srgbClr val="FFFFFF"/>
                </a:solidFill>
              </a:rPr>
              <a:t>hypothetical discussion of results from synthetic data set</a:t>
            </a:r>
          </a:p>
        </p:txBody>
      </p:sp>
      <p:sp>
        <p:nvSpPr>
          <p:cNvPr id="23"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5B40D63-14D6-D63A-7A4D-F50D492173C1}"/>
              </a:ext>
            </a:extLst>
          </p:cNvPr>
          <p:cNvSpPr>
            <a:spLocks noGrp="1"/>
          </p:cNvSpPr>
          <p:nvPr>
            <p:ph idx="1"/>
          </p:nvPr>
        </p:nvSpPr>
        <p:spPr>
          <a:xfrm>
            <a:off x="4447308" y="591344"/>
            <a:ext cx="6906491" cy="5585619"/>
          </a:xfrm>
        </p:spPr>
        <p:txBody>
          <a:bodyPr anchor="ctr">
            <a:normAutofit/>
          </a:bodyPr>
          <a:lstStyle/>
          <a:p>
            <a:r>
              <a:rPr lang="en-US" sz="1800" b="1" dirty="0"/>
              <a:t>For this discussion, we will pretend that the substantial limitations of this app are not present </a:t>
            </a:r>
            <a:r>
              <a:rPr lang="en-US" sz="1800" dirty="0"/>
              <a:t>(e.g., related to use of synthetic data and DE values rather than p-value and log2 fold change).</a:t>
            </a:r>
          </a:p>
          <a:p>
            <a:r>
              <a:rPr lang="en-US" sz="1800" dirty="0"/>
              <a:t>I ran the app using </a:t>
            </a:r>
            <a:r>
              <a:rPr lang="en-US" sz="1800" b="1" dirty="0"/>
              <a:t>50 genes, 6 clusters,</a:t>
            </a:r>
            <a:r>
              <a:rPr lang="en-US" sz="1800" dirty="0"/>
              <a:t> and generated KEGG pathways as a </a:t>
            </a:r>
            <a:r>
              <a:rPr lang="en-US" sz="1800" dirty="0" err="1"/>
              <a:t>barplot</a:t>
            </a:r>
            <a:r>
              <a:rPr lang="en-US" sz="1800" dirty="0"/>
              <a:t>. </a:t>
            </a:r>
          </a:p>
          <a:p>
            <a:r>
              <a:rPr lang="en-US" sz="1800" dirty="0"/>
              <a:t>If we examine data from the initial heatmap from the synthetic data with a random set of </a:t>
            </a:r>
            <a:r>
              <a:rPr lang="en-US" sz="1800" dirty="0" err="1"/>
              <a:t>Ensembl</a:t>
            </a:r>
            <a:r>
              <a:rPr lang="en-US" sz="1800" dirty="0"/>
              <a:t> ID and DE values, we actually see that some genes seem more highly or less highly expressed across sets of participants.  Interestingly, </a:t>
            </a:r>
            <a:r>
              <a:rPr lang="en-US" sz="1800" b="1" dirty="0"/>
              <a:t>the pattern among those genes selected was almost never universal across participants, typically appearing to be grouped roughly into 2-3 sets of participants</a:t>
            </a:r>
            <a:r>
              <a:rPr lang="en-US" sz="1800" dirty="0"/>
              <a:t>.  </a:t>
            </a:r>
          </a:p>
          <a:p>
            <a:pPr lvl="1"/>
            <a:r>
              <a:rPr lang="en-US" sz="1800" dirty="0"/>
              <a:t>This would help guide towards other data—what do these particular participants have in common?</a:t>
            </a:r>
          </a:p>
          <a:p>
            <a:pPr lvl="1"/>
            <a:endParaRPr lang="en-US" sz="1800" dirty="0"/>
          </a:p>
        </p:txBody>
      </p:sp>
    </p:spTree>
    <p:extLst>
      <p:ext uri="{BB962C8B-B14F-4D97-AF65-F5344CB8AC3E}">
        <p14:creationId xmlns:p14="http://schemas.microsoft.com/office/powerpoint/2010/main" val="1703954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54880F-0481-78EB-5D24-DC8F75F0484D}"/>
              </a:ext>
            </a:extLst>
          </p:cNvPr>
          <p:cNvSpPr>
            <a:spLocks noGrp="1"/>
          </p:cNvSpPr>
          <p:nvPr>
            <p:ph type="title"/>
          </p:nvPr>
        </p:nvSpPr>
        <p:spPr>
          <a:xfrm>
            <a:off x="686834" y="1153572"/>
            <a:ext cx="3200400" cy="4461163"/>
          </a:xfrm>
        </p:spPr>
        <p:txBody>
          <a:bodyPr>
            <a:normAutofit/>
          </a:bodyPr>
          <a:lstStyle/>
          <a:p>
            <a:r>
              <a:rPr lang="en-US" sz="4100" dirty="0">
                <a:solidFill>
                  <a:srgbClr val="FFFFFF"/>
                </a:solidFill>
              </a:rPr>
              <a:t>Hypotheticals (continued)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F1EFCCF-6E6D-ACDD-038E-96C305E0BBC8}"/>
              </a:ext>
            </a:extLst>
          </p:cNvPr>
          <p:cNvSpPr>
            <a:spLocks noGrp="1"/>
          </p:cNvSpPr>
          <p:nvPr>
            <p:ph idx="1"/>
          </p:nvPr>
        </p:nvSpPr>
        <p:spPr>
          <a:xfrm>
            <a:off x="4447308" y="591344"/>
            <a:ext cx="6906491" cy="5585619"/>
          </a:xfrm>
        </p:spPr>
        <p:txBody>
          <a:bodyPr anchor="ctr">
            <a:normAutofit fontScale="92500"/>
          </a:bodyPr>
          <a:lstStyle/>
          <a:p>
            <a:pPr lvl="1"/>
            <a:r>
              <a:rPr lang="en-US" sz="1900" b="1" dirty="0"/>
              <a:t>My guess is none of these genes are highly useful differentiating heteronormative and FXS</a:t>
            </a:r>
            <a:r>
              <a:rPr lang="en-US" sz="1900" dirty="0"/>
              <a:t> from one another because they don’t seem too consistent. </a:t>
            </a:r>
          </a:p>
          <a:p>
            <a:pPr lvl="1"/>
            <a:endParaRPr lang="en-US" sz="1900" dirty="0"/>
          </a:p>
          <a:p>
            <a:pPr lvl="1"/>
            <a:r>
              <a:rPr lang="en-US" sz="1900" b="1" dirty="0"/>
              <a:t>Participant IDs in this synthetic data set corresponded to “wild type” (WT) and “FXS” (fragile x syndrome) and were marked for male/female. </a:t>
            </a:r>
            <a:r>
              <a:rPr lang="en-US" sz="1900" dirty="0"/>
              <a:t>I initially created the synthetic data from a mouse study.  </a:t>
            </a:r>
            <a:r>
              <a:rPr lang="en-US" sz="1900" b="1" dirty="0"/>
              <a:t>One thing which could, hypothetically, be interesting is that participant gene expression didn’t seem to cluster perfectly on the basis of male/female,</a:t>
            </a:r>
            <a:r>
              <a:rPr lang="en-US" sz="1900" dirty="0"/>
              <a:t> </a:t>
            </a:r>
            <a:r>
              <a:rPr lang="en-US" sz="1900" b="1" dirty="0"/>
              <a:t>but there were some trends.  Often, male versus female differed almost diametrically, and often to the same extent as in comparison to wild type vs fragile x. </a:t>
            </a:r>
            <a:r>
              <a:rPr lang="en-US" sz="1900" dirty="0"/>
              <a:t> </a:t>
            </a:r>
          </a:p>
          <a:p>
            <a:pPr lvl="1"/>
            <a:endParaRPr lang="en-US" sz="1900" dirty="0"/>
          </a:p>
          <a:p>
            <a:pPr lvl="1"/>
            <a:r>
              <a:rPr lang="en-US" sz="1900" dirty="0"/>
              <a:t>KEGG analysis revealed 15 pathways, but really </a:t>
            </a:r>
            <a:r>
              <a:rPr lang="en-US" sz="1900" b="1" dirty="0"/>
              <a:t>only one of these as highly expressed within the dataset, hsa01100, which is associated with metabolic pathways</a:t>
            </a:r>
            <a:r>
              <a:rPr lang="en-US" sz="1900" dirty="0"/>
              <a:t>.  </a:t>
            </a:r>
            <a:r>
              <a:rPr lang="en-US" sz="1900" b="1" dirty="0"/>
              <a:t>The value generated was 6 (i.e., 6x expressed in the selected genes), so examining some of those genes for their role in metabolic pathways might offer some further insight</a:t>
            </a:r>
            <a:r>
              <a:rPr lang="en-US" sz="1900" dirty="0"/>
              <a:t> into the nature of these similarities.</a:t>
            </a:r>
          </a:p>
        </p:txBody>
      </p:sp>
    </p:spTree>
    <p:extLst>
      <p:ext uri="{BB962C8B-B14F-4D97-AF65-F5344CB8AC3E}">
        <p14:creationId xmlns:p14="http://schemas.microsoft.com/office/powerpoint/2010/main" val="1036620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5C14C-3E6D-9CA2-176D-4019E09C427E}"/>
              </a:ext>
            </a:extLst>
          </p:cNvPr>
          <p:cNvSpPr>
            <a:spLocks noGrp="1"/>
          </p:cNvSpPr>
          <p:nvPr>
            <p:ph type="title"/>
          </p:nvPr>
        </p:nvSpPr>
        <p:spPr>
          <a:xfrm>
            <a:off x="686834" y="1153572"/>
            <a:ext cx="3200400" cy="4461163"/>
          </a:xfrm>
        </p:spPr>
        <p:txBody>
          <a:bodyPr>
            <a:normAutofit/>
          </a:bodyPr>
          <a:lstStyle/>
          <a:p>
            <a:r>
              <a:rPr lang="en-US">
                <a:solidFill>
                  <a:srgbClr val="FFFFFF"/>
                </a:solidFill>
              </a:rPr>
              <a:t>Works Cited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517C1C3-2D43-4EE3-3E89-E387F10C81B1}"/>
              </a:ext>
            </a:extLst>
          </p:cNvPr>
          <p:cNvSpPr>
            <a:spLocks noGrp="1"/>
          </p:cNvSpPr>
          <p:nvPr>
            <p:ph idx="1"/>
          </p:nvPr>
        </p:nvSpPr>
        <p:spPr>
          <a:xfrm>
            <a:off x="4447308" y="591344"/>
            <a:ext cx="6906491" cy="5585619"/>
          </a:xfrm>
        </p:spPr>
        <p:txBody>
          <a:bodyPr anchor="ctr">
            <a:normAutofit fontScale="92500"/>
          </a:bodyPr>
          <a:lstStyle/>
          <a:p>
            <a:r>
              <a:rPr lang="en-US" sz="2400" dirty="0">
                <a:effectLst/>
              </a:rPr>
              <a:t>Constantino, J. N. (2018). Deconstructing autism: From unitary syndrome to contributory developmental endophenotypes. </a:t>
            </a:r>
            <a:r>
              <a:rPr lang="en-US" sz="2400" i="1" dirty="0">
                <a:effectLst/>
              </a:rPr>
              <a:t>International Review of Psychiatry</a:t>
            </a:r>
            <a:r>
              <a:rPr lang="en-US" sz="2400" dirty="0">
                <a:effectLst/>
              </a:rPr>
              <a:t>, </a:t>
            </a:r>
            <a:r>
              <a:rPr lang="en-US" sz="2400" i="1" dirty="0">
                <a:effectLst/>
              </a:rPr>
              <a:t>30</a:t>
            </a:r>
            <a:r>
              <a:rPr lang="en-US" sz="2400" dirty="0">
                <a:effectLst/>
              </a:rPr>
              <a:t>(1), 18–24. https://</a:t>
            </a:r>
            <a:r>
              <a:rPr lang="en-US" sz="2400" dirty="0" err="1">
                <a:effectLst/>
              </a:rPr>
              <a:t>doi.org</a:t>
            </a:r>
            <a:r>
              <a:rPr lang="en-US" sz="2400" dirty="0">
                <a:effectLst/>
              </a:rPr>
              <a:t>/10.1080/09540261.2018.1433133</a:t>
            </a:r>
          </a:p>
          <a:p>
            <a:r>
              <a:rPr lang="en-US" sz="2400" dirty="0">
                <a:effectLst/>
              </a:rPr>
              <a:t>Tozzi, L., Zhang, X., Pines, A., Olmsted, A. M., Zhai, E. S., Anene, E. T., </a:t>
            </a:r>
            <a:r>
              <a:rPr lang="en-US" sz="2400" dirty="0" err="1">
                <a:effectLst/>
              </a:rPr>
              <a:t>Chesnut</a:t>
            </a:r>
            <a:r>
              <a:rPr lang="en-US" sz="2400" dirty="0">
                <a:effectLst/>
              </a:rPr>
              <a:t>, M., Holt-Gosselin, B., Chang, S., Stetz, P. C., Ramirez, C. A., Hack, L. M., </a:t>
            </a:r>
            <a:r>
              <a:rPr lang="en-US" sz="2400" dirty="0" err="1">
                <a:effectLst/>
              </a:rPr>
              <a:t>Korgaonkar</a:t>
            </a:r>
            <a:r>
              <a:rPr lang="en-US" sz="2400" dirty="0">
                <a:effectLst/>
              </a:rPr>
              <a:t>, M. S., </a:t>
            </a:r>
            <a:r>
              <a:rPr lang="en-US" sz="2400" dirty="0" err="1">
                <a:effectLst/>
              </a:rPr>
              <a:t>Wintermark</a:t>
            </a:r>
            <a:r>
              <a:rPr lang="en-US" sz="2400" dirty="0">
                <a:effectLst/>
              </a:rPr>
              <a:t>, M., Gotlib, I. H., Ma, J., &amp; Williams, L. M. (2024). Personalized brain circuit scores identify clinically distinct biotypes in depression and anxiety. </a:t>
            </a:r>
            <a:r>
              <a:rPr lang="en-US" sz="2400" i="1" dirty="0">
                <a:effectLst/>
              </a:rPr>
              <a:t>Nature Medicine</a:t>
            </a:r>
            <a:r>
              <a:rPr lang="en-US" sz="2400" dirty="0">
                <a:effectLst/>
              </a:rPr>
              <a:t>, </a:t>
            </a:r>
            <a:r>
              <a:rPr lang="en-US" sz="2400" i="1" dirty="0">
                <a:effectLst/>
              </a:rPr>
              <a:t>30</a:t>
            </a:r>
            <a:r>
              <a:rPr lang="en-US" sz="2400" dirty="0">
                <a:effectLst/>
              </a:rPr>
              <a:t>(7), 2076–2087. https://</a:t>
            </a:r>
            <a:r>
              <a:rPr lang="en-US" sz="2400" dirty="0" err="1">
                <a:effectLst/>
              </a:rPr>
              <a:t>doi.org</a:t>
            </a:r>
            <a:r>
              <a:rPr lang="en-US" sz="2400" dirty="0">
                <a:effectLst/>
              </a:rPr>
              <a:t>/10.1038/s41591-024-03057-9  </a:t>
            </a:r>
          </a:p>
          <a:p>
            <a:r>
              <a:rPr lang="en-US" sz="2400" dirty="0"/>
              <a:t>McCarthy DM, Vied C, Trupiano MX, </a:t>
            </a:r>
            <a:r>
              <a:rPr lang="en-US" sz="2400" dirty="0" err="1"/>
              <a:t>Canekeratne</a:t>
            </a:r>
            <a:r>
              <a:rPr lang="en-US" sz="2400" dirty="0"/>
              <a:t> AJ et al. Behavioral, neurotransmitter and transcriptomic analyses in male and female Fmr1 KO mice. Front </a:t>
            </a:r>
            <a:r>
              <a:rPr lang="en-US" sz="2400" dirty="0" err="1"/>
              <a:t>Behav</a:t>
            </a:r>
            <a:r>
              <a:rPr lang="en-US" sz="2400" dirty="0"/>
              <a:t> </a:t>
            </a:r>
            <a:r>
              <a:rPr lang="en-US" sz="2400" dirty="0" err="1"/>
              <a:t>Neurosci</a:t>
            </a:r>
            <a:r>
              <a:rPr lang="en-US" sz="2400" dirty="0"/>
              <a:t> 2024;18:1458502. PMID: 39308631</a:t>
            </a:r>
          </a:p>
        </p:txBody>
      </p:sp>
    </p:spTree>
    <p:extLst>
      <p:ext uri="{BB962C8B-B14F-4D97-AF65-F5344CB8AC3E}">
        <p14:creationId xmlns:p14="http://schemas.microsoft.com/office/powerpoint/2010/main" val="3759178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20">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E58678E-F5F8-01B9-B680-B0617C203754}"/>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GitHub Link:</a:t>
            </a:r>
          </a:p>
        </p:txBody>
      </p:sp>
      <p:sp>
        <p:nvSpPr>
          <p:cNvPr id="3" name="Content Placeholder 2">
            <a:extLst>
              <a:ext uri="{FF2B5EF4-FFF2-40B4-BE49-F238E27FC236}">
                <a16:creationId xmlns:a16="http://schemas.microsoft.com/office/drawing/2014/main" id="{37123581-7CDC-D83C-C302-CD8B617A1B1A}"/>
              </a:ext>
            </a:extLst>
          </p:cNvPr>
          <p:cNvSpPr>
            <a:spLocks noGrp="1"/>
          </p:cNvSpPr>
          <p:nvPr>
            <p:ph idx="1"/>
          </p:nvPr>
        </p:nvSpPr>
        <p:spPr>
          <a:xfrm>
            <a:off x="3315031" y="4076802"/>
            <a:ext cx="5561938" cy="1534587"/>
          </a:xfrm>
        </p:spPr>
        <p:txBody>
          <a:bodyPr vert="horz" lIns="91440" tIns="45720" rIns="91440" bIns="45720" rtlCol="0">
            <a:normAutofit/>
          </a:bodyPr>
          <a:lstStyle/>
          <a:p>
            <a:pPr marL="0" indent="0" algn="ctr">
              <a:buNone/>
            </a:pPr>
            <a:r>
              <a:rPr lang="en-US" sz="2400" kern="1200" dirty="0">
                <a:solidFill>
                  <a:schemeClr val="tx1"/>
                </a:solidFill>
                <a:latin typeface="+mn-lt"/>
                <a:ea typeface="+mn-ea"/>
                <a:cs typeface="+mn-cs"/>
              </a:rPr>
              <a:t>https://</a:t>
            </a:r>
            <a:r>
              <a:rPr lang="en-US" sz="2400" kern="1200" dirty="0" err="1">
                <a:solidFill>
                  <a:schemeClr val="tx1"/>
                </a:solidFill>
                <a:latin typeface="+mn-lt"/>
                <a:ea typeface="+mn-ea"/>
                <a:cs typeface="+mn-cs"/>
              </a:rPr>
              <a:t>github.com</a:t>
            </a:r>
            <a:r>
              <a:rPr lang="en-US" sz="2400" kern="1200" dirty="0">
                <a:solidFill>
                  <a:schemeClr val="tx1"/>
                </a:solidFill>
                <a:latin typeface="+mn-lt"/>
                <a:ea typeface="+mn-ea"/>
                <a:cs typeface="+mn-cs"/>
              </a:rPr>
              <a:t>/</a:t>
            </a:r>
            <a:r>
              <a:rPr lang="en-US" sz="2400" kern="1200" dirty="0" err="1">
                <a:solidFill>
                  <a:schemeClr val="tx1"/>
                </a:solidFill>
                <a:latin typeface="+mn-lt"/>
                <a:ea typeface="+mn-ea"/>
                <a:cs typeface="+mn-cs"/>
              </a:rPr>
              <a:t>JimRasband</a:t>
            </a:r>
            <a:r>
              <a:rPr lang="en-US" sz="2400" kern="1200" dirty="0">
                <a:solidFill>
                  <a:schemeClr val="tx1"/>
                </a:solidFill>
                <a:latin typeface="+mn-lt"/>
                <a:ea typeface="+mn-ea"/>
                <a:cs typeface="+mn-cs"/>
              </a:rPr>
              <a:t>/DATA824_Final_Project_Spring_2025</a:t>
            </a:r>
          </a:p>
        </p:txBody>
      </p:sp>
      <p:sp>
        <p:nvSpPr>
          <p:cNvPr id="34" name="Arc 33">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Oval 34">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0806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BD793-AF8D-B601-5DC8-C9807E858490}"/>
              </a:ext>
            </a:extLst>
          </p:cNvPr>
          <p:cNvSpPr>
            <a:spLocks noGrp="1"/>
          </p:cNvSpPr>
          <p:nvPr>
            <p:ph type="title"/>
          </p:nvPr>
        </p:nvSpPr>
        <p:spPr>
          <a:xfrm>
            <a:off x="686834" y="1153572"/>
            <a:ext cx="3200400" cy="4461163"/>
          </a:xfrm>
        </p:spPr>
        <p:txBody>
          <a:bodyPr>
            <a:normAutofit/>
          </a:bodyPr>
          <a:lstStyle/>
          <a:p>
            <a:r>
              <a:rPr lang="en-US">
                <a:solidFill>
                  <a:srgbClr val="FFFFFF"/>
                </a:solidFill>
              </a:rPr>
              <a:t>Introduction &amp; Literature Review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2C7E60-FD07-7EA2-CB0B-3AB99B99185F}"/>
              </a:ext>
            </a:extLst>
          </p:cNvPr>
          <p:cNvSpPr>
            <a:spLocks noGrp="1"/>
          </p:cNvSpPr>
          <p:nvPr>
            <p:ph idx="1"/>
          </p:nvPr>
        </p:nvSpPr>
        <p:spPr>
          <a:xfrm>
            <a:off x="4447308" y="591344"/>
            <a:ext cx="6906491" cy="5585619"/>
          </a:xfrm>
        </p:spPr>
        <p:txBody>
          <a:bodyPr anchor="ctr">
            <a:normAutofit/>
          </a:bodyPr>
          <a:lstStyle/>
          <a:p>
            <a:pPr marL="0" indent="0">
              <a:buNone/>
            </a:pPr>
            <a:r>
              <a:rPr lang="en-US" sz="2600" dirty="0"/>
              <a:t>With the thorny nature of neurodevelopmental disabilities research, there is a great need to reduce data dimensionality. How that reduction is approached, however, varies considerably across studies. Most frequently, some combination of these approaches are utilized. However, there is not presently a strong standard for how best to approach inquiry, and as such, datasets include some combination but rarely all of the data that would be necessary for accurate comparisons across studies’ datasets. </a:t>
            </a:r>
          </a:p>
          <a:p>
            <a:pPr marL="0" indent="0">
              <a:buNone/>
            </a:pPr>
            <a:endParaRPr lang="en-US" sz="2600" dirty="0"/>
          </a:p>
          <a:p>
            <a:pPr marL="0" indent="0">
              <a:buNone/>
            </a:pPr>
            <a:r>
              <a:rPr lang="en-US" sz="2600" i="1" dirty="0"/>
              <a:t>Two such approaches include…</a:t>
            </a:r>
          </a:p>
        </p:txBody>
      </p:sp>
    </p:spTree>
    <p:extLst>
      <p:ext uri="{BB962C8B-B14F-4D97-AF65-F5344CB8AC3E}">
        <p14:creationId xmlns:p14="http://schemas.microsoft.com/office/powerpoint/2010/main" val="2107489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7BCB0F-99E0-EF9D-CA4D-91008990B69D}"/>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Literature Review – </a:t>
            </a:r>
            <a:r>
              <a:rPr lang="en-US" dirty="0">
                <a:solidFill>
                  <a:srgbClr val="FFFFFF"/>
                </a:solidFill>
                <a:effectLst/>
              </a:rPr>
              <a:t>Constantino (2018)</a:t>
            </a:r>
            <a:endParaRPr lang="en-US"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7284342-EFDB-1EFF-6346-AAF8F254CA32}"/>
              </a:ext>
            </a:extLst>
          </p:cNvPr>
          <p:cNvSpPr>
            <a:spLocks noGrp="1"/>
          </p:cNvSpPr>
          <p:nvPr>
            <p:ph idx="1"/>
          </p:nvPr>
        </p:nvSpPr>
        <p:spPr>
          <a:xfrm>
            <a:off x="4447308" y="591344"/>
            <a:ext cx="6906491" cy="5585619"/>
          </a:xfrm>
        </p:spPr>
        <p:txBody>
          <a:bodyPr anchor="ctr">
            <a:normAutofit/>
          </a:bodyPr>
          <a:lstStyle/>
          <a:p>
            <a:r>
              <a:rPr lang="en-US" sz="2000" dirty="0"/>
              <a:t>Discusses possible features predictive of autism, especially thinking towards a neurodegenerative/aggregative model predicated on genes’ interactions and co-aggregation with environmental and behavioral factors (as well as other factors)</a:t>
            </a:r>
          </a:p>
          <a:p>
            <a:r>
              <a:rPr lang="en-US" sz="2000" dirty="0"/>
              <a:t>Notes overwhelming evidence for the influence of additive genetic risk in the majority of the population-attributable-risk for autism</a:t>
            </a:r>
            <a:br>
              <a:rPr lang="en-US" sz="1800" dirty="0"/>
            </a:br>
            <a:r>
              <a:rPr lang="en-US" sz="1800" dirty="0"/>
              <a:t>	</a:t>
            </a:r>
            <a:r>
              <a:rPr lang="en-US" sz="1300" dirty="0"/>
              <a:t>(As cited in Constantino, 2018: Constantino et al., 2013; Sandin et al., 2017)</a:t>
            </a:r>
          </a:p>
          <a:p>
            <a:r>
              <a:rPr lang="en-US" sz="2000" dirty="0"/>
              <a:t>Also notes evidence for aggregation of recessive or additive risk in sporadic </a:t>
            </a:r>
            <a:r>
              <a:rPr lang="en-US" sz="2000" dirty="0" err="1"/>
              <a:t>occurences</a:t>
            </a:r>
            <a:r>
              <a:rPr lang="en-US" sz="2000" dirty="0"/>
              <a:t> of autism</a:t>
            </a:r>
            <a:r>
              <a:rPr lang="en-US" sz="1800" dirty="0"/>
              <a:t> </a:t>
            </a:r>
            <a:r>
              <a:rPr lang="en-US" sz="1200" dirty="0"/>
              <a:t>(Wellner et al., 2017, as cited in Constantino, 2018)</a:t>
            </a:r>
          </a:p>
          <a:p>
            <a:pPr marL="0" indent="0">
              <a:buNone/>
            </a:pPr>
            <a:br>
              <a:rPr lang="en-US" sz="1300" dirty="0"/>
            </a:br>
            <a:br>
              <a:rPr lang="en-US" sz="1300" dirty="0"/>
            </a:br>
            <a:endParaRPr lang="en-US" sz="1300" dirty="0"/>
          </a:p>
          <a:p>
            <a:pPr marL="1828800" lvl="4" indent="0">
              <a:buNone/>
            </a:pPr>
            <a:r>
              <a:rPr lang="en-US" sz="1400" dirty="0"/>
              <a:t>Constantino, J. N. (2018). Deconstructing autism: From unitary syndrome to contributory developmental endophenotypes. </a:t>
            </a:r>
            <a:r>
              <a:rPr lang="en-US" sz="1400" i="1" dirty="0"/>
              <a:t>International Review of Psychiatry</a:t>
            </a:r>
            <a:r>
              <a:rPr lang="en-US" sz="1400" dirty="0"/>
              <a:t>, </a:t>
            </a:r>
            <a:r>
              <a:rPr lang="en-US" sz="1400" i="1" dirty="0"/>
              <a:t>30</a:t>
            </a:r>
            <a:r>
              <a:rPr lang="en-US" sz="1400" dirty="0"/>
              <a:t>(1), 18–24. https://</a:t>
            </a:r>
            <a:r>
              <a:rPr lang="en-US" sz="1400" dirty="0" err="1"/>
              <a:t>doi.org</a:t>
            </a:r>
            <a:r>
              <a:rPr lang="en-US" sz="1400" dirty="0"/>
              <a:t>/10.1080/09540261.2018.1433133 </a:t>
            </a:r>
          </a:p>
          <a:p>
            <a:pPr marL="3657600" lvl="8" indent="0">
              <a:buNone/>
            </a:pPr>
            <a:endParaRPr lang="en-US" dirty="0"/>
          </a:p>
          <a:p>
            <a:endParaRPr lang="en-US" sz="1800" dirty="0"/>
          </a:p>
        </p:txBody>
      </p:sp>
    </p:spTree>
    <p:extLst>
      <p:ext uri="{BB962C8B-B14F-4D97-AF65-F5344CB8AC3E}">
        <p14:creationId xmlns:p14="http://schemas.microsoft.com/office/powerpoint/2010/main" val="2481229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B12F2-EEBF-E0DE-AEB7-BC67D631AF73}"/>
              </a:ext>
            </a:extLst>
          </p:cNvPr>
          <p:cNvSpPr>
            <a:spLocks noGrp="1"/>
          </p:cNvSpPr>
          <p:nvPr>
            <p:ph type="title"/>
          </p:nvPr>
        </p:nvSpPr>
        <p:spPr>
          <a:xfrm>
            <a:off x="686834" y="1153572"/>
            <a:ext cx="3200400" cy="4461163"/>
          </a:xfrm>
        </p:spPr>
        <p:txBody>
          <a:bodyPr>
            <a:normAutofit/>
          </a:bodyPr>
          <a:lstStyle/>
          <a:p>
            <a:r>
              <a:rPr lang="en-US">
                <a:solidFill>
                  <a:srgbClr val="FFFFFF"/>
                </a:solidFill>
              </a:rPr>
              <a:t>Literature Review – </a:t>
            </a:r>
            <a:r>
              <a:rPr lang="en-US">
                <a:solidFill>
                  <a:srgbClr val="FFFFFF"/>
                </a:solidFill>
                <a:effectLst/>
              </a:rPr>
              <a:t>Constantino (2018) (continued)</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70703F2-7463-BF0D-3668-8BD73FE97395}"/>
              </a:ext>
            </a:extLst>
          </p:cNvPr>
          <p:cNvSpPr>
            <a:spLocks noGrp="1"/>
          </p:cNvSpPr>
          <p:nvPr>
            <p:ph idx="1"/>
          </p:nvPr>
        </p:nvSpPr>
        <p:spPr>
          <a:xfrm>
            <a:off x="4447308" y="591344"/>
            <a:ext cx="6906491" cy="5585619"/>
          </a:xfrm>
        </p:spPr>
        <p:txBody>
          <a:bodyPr anchor="ctr">
            <a:normAutofit/>
          </a:bodyPr>
          <a:lstStyle/>
          <a:p>
            <a:r>
              <a:rPr lang="en-US" sz="1800" dirty="0"/>
              <a:t>Family members (nuclear and extended) share a unitary symptom structure and align well genetically given an aggregate framework</a:t>
            </a:r>
          </a:p>
          <a:p>
            <a:r>
              <a:rPr lang="en-US" sz="1800" dirty="0"/>
              <a:t>Provides 4-component means for measurement of endophenotype in autism (irrespective of gene impacted): social visual disengagement, autism-specific background, motor coordination (non-ASD specific), &amp; ADHD Trait Impulsivity</a:t>
            </a:r>
          </a:p>
          <a:p>
            <a:pPr lvl="1"/>
            <a:r>
              <a:rPr lang="en-US" sz="1800" dirty="0"/>
              <a:t>Possible ways to cluster data: may see some profiles emerge from these when taken together with or as a theoretical filter for other datasets.</a:t>
            </a:r>
          </a:p>
          <a:p>
            <a:r>
              <a:rPr lang="en-US" sz="1800" dirty="0"/>
              <a:t>Motor impairments and attention/hyperactivity in ASD are prevalent, and treatment related to motor skills often ameliorates many autism symptoms.</a:t>
            </a:r>
          </a:p>
          <a:p>
            <a:pPr lvl="1"/>
            <a:r>
              <a:rPr lang="en-US" sz="1800" dirty="0"/>
              <a:t>Aligns well with Tozzi et al. (2024) in implication regarding motor circuit involvement.</a:t>
            </a:r>
          </a:p>
          <a:p>
            <a:pPr lvl="1"/>
            <a:r>
              <a:rPr lang="en-US" sz="1800" dirty="0"/>
              <a:t>Offers a possible way to align behavioral, genetic, and neuroimaging data</a:t>
            </a:r>
          </a:p>
          <a:p>
            <a:pPr marL="2743200" lvl="6" indent="0">
              <a:buNone/>
            </a:pPr>
            <a:r>
              <a:rPr lang="en-US" sz="1100" dirty="0"/>
              <a:t>Constantino, J. N. (2018). Deconstructing autism: From unitary syndrome to contributory developmental endophenotypes. </a:t>
            </a:r>
            <a:r>
              <a:rPr lang="en-US" sz="1100" i="1" dirty="0"/>
              <a:t>International Review of Psychiatry</a:t>
            </a:r>
            <a:r>
              <a:rPr lang="en-US" sz="1100" dirty="0"/>
              <a:t>, </a:t>
            </a:r>
            <a:r>
              <a:rPr lang="en-US" sz="1100" i="1" dirty="0"/>
              <a:t>30</a:t>
            </a:r>
            <a:r>
              <a:rPr lang="en-US" sz="1100" dirty="0"/>
              <a:t>(1), 18–24. https://</a:t>
            </a:r>
            <a:r>
              <a:rPr lang="en-US" sz="1100" dirty="0" err="1"/>
              <a:t>doi.org</a:t>
            </a:r>
            <a:r>
              <a:rPr lang="en-US" sz="1100" dirty="0"/>
              <a:t>/10.1080/09540261.2018.1433133 </a:t>
            </a:r>
          </a:p>
          <a:p>
            <a:pPr lvl="1"/>
            <a:endParaRPr lang="en-US" sz="1100" dirty="0"/>
          </a:p>
          <a:p>
            <a:pPr lvl="1"/>
            <a:endParaRPr lang="en-US" sz="1100" dirty="0"/>
          </a:p>
        </p:txBody>
      </p:sp>
    </p:spTree>
    <p:extLst>
      <p:ext uri="{BB962C8B-B14F-4D97-AF65-F5344CB8AC3E}">
        <p14:creationId xmlns:p14="http://schemas.microsoft.com/office/powerpoint/2010/main" val="386267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9D7C78-8A77-17CD-9A1A-F330299FB4E7}"/>
              </a:ext>
            </a:extLst>
          </p:cNvPr>
          <p:cNvSpPr>
            <a:spLocks noGrp="1"/>
          </p:cNvSpPr>
          <p:nvPr>
            <p:ph type="title"/>
          </p:nvPr>
        </p:nvSpPr>
        <p:spPr>
          <a:xfrm>
            <a:off x="686834" y="1153572"/>
            <a:ext cx="3200400" cy="4461163"/>
          </a:xfrm>
        </p:spPr>
        <p:txBody>
          <a:bodyPr>
            <a:normAutofit/>
          </a:bodyPr>
          <a:lstStyle/>
          <a:p>
            <a:r>
              <a:rPr lang="en-US">
                <a:solidFill>
                  <a:srgbClr val="FFFFFF"/>
                </a:solidFill>
              </a:rPr>
              <a:t>Tozzi et al. (2024)</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DEB277D-D0EE-5D5F-6CD9-343ADBD474A7}"/>
              </a:ext>
            </a:extLst>
          </p:cNvPr>
          <p:cNvSpPr>
            <a:spLocks noGrp="1"/>
          </p:cNvSpPr>
          <p:nvPr>
            <p:ph idx="1"/>
          </p:nvPr>
        </p:nvSpPr>
        <p:spPr>
          <a:xfrm>
            <a:off x="4447308" y="591344"/>
            <a:ext cx="6906491" cy="5585619"/>
          </a:xfrm>
        </p:spPr>
        <p:txBody>
          <a:bodyPr anchor="ctr">
            <a:normAutofit lnSpcReduction="10000"/>
          </a:bodyPr>
          <a:lstStyle/>
          <a:p>
            <a:r>
              <a:rPr lang="en-US" sz="2000" dirty="0"/>
              <a:t> Tozzi et al. (2024) used fMRI to map neural circuits to distinguish biotypes across a variety of neurodevelopmental disabilities</a:t>
            </a:r>
          </a:p>
          <a:p>
            <a:pPr lvl="1"/>
            <a:r>
              <a:rPr lang="en-US" sz="2000" dirty="0"/>
              <a:t>Participants’ diagnoses included:</a:t>
            </a:r>
          </a:p>
          <a:p>
            <a:pPr lvl="2"/>
            <a:r>
              <a:rPr lang="en-US" dirty="0"/>
              <a:t> major depressive disorder, generalized anxiety disorder, panic disorder, social anxiety disorder, obsessive–compulsive disorder, &amp; post-traumatic stress disorder.</a:t>
            </a:r>
          </a:p>
          <a:p>
            <a:r>
              <a:rPr lang="en-US" sz="2000" dirty="0">
                <a:effectLst/>
              </a:rPr>
              <a:t>Analyses revealed 6 distinct groups </a:t>
            </a:r>
            <a:r>
              <a:rPr lang="en-US" sz="2000" u="sng" dirty="0">
                <a:effectLst/>
              </a:rPr>
              <a:t>regardless of diagnostic label</a:t>
            </a:r>
          </a:p>
          <a:p>
            <a:pPr lvl="1"/>
            <a:r>
              <a:rPr lang="en-US" sz="2000" dirty="0">
                <a:effectLst/>
              </a:rPr>
              <a:t>Largely centered around differences motor-implicated neural circuits</a:t>
            </a:r>
          </a:p>
          <a:p>
            <a:r>
              <a:rPr lang="en-US" sz="2000" dirty="0">
                <a:effectLst/>
              </a:rPr>
              <a:t>Diagnostic value outperformed both molecular genetics data and behavioral data </a:t>
            </a:r>
            <a:r>
              <a:rPr lang="en-US" sz="2000" dirty="0">
                <a:effectLst/>
                <a:sym typeface="Wingdings" pitchFamily="2" charset="2"/>
              </a:rPr>
              <a:t> researchers suggest </a:t>
            </a:r>
            <a:r>
              <a:rPr lang="en-US" sz="2000" dirty="0">
                <a:effectLst/>
              </a:rPr>
              <a:t>task-free fMRI should be used in work up related to psychiatric and behavioral interventions.</a:t>
            </a:r>
          </a:p>
          <a:p>
            <a:pPr marL="914400" lvl="2" indent="0">
              <a:buNone/>
            </a:pPr>
            <a:r>
              <a:rPr lang="en-US" sz="1200" dirty="0"/>
              <a:t>Tozzi, L., Zhang, X., Pines, A., Olmsted, A. M., Zhai, E. S., Anene, E. T., </a:t>
            </a:r>
            <a:r>
              <a:rPr lang="en-US" sz="1200" dirty="0" err="1"/>
              <a:t>Chesnut</a:t>
            </a:r>
            <a:r>
              <a:rPr lang="en-US" sz="1200" dirty="0"/>
              <a:t>, M., Holt-Gosselin, B., Chang, S., Stetz, P. C., Ramirez, C. A., Hack, L. M., </a:t>
            </a:r>
            <a:r>
              <a:rPr lang="en-US" sz="1200" dirty="0" err="1"/>
              <a:t>Korgaonkar</a:t>
            </a:r>
            <a:r>
              <a:rPr lang="en-US" sz="1200" dirty="0"/>
              <a:t>, M. S., </a:t>
            </a:r>
            <a:r>
              <a:rPr lang="en-US" sz="1200" dirty="0" err="1"/>
              <a:t>Wintermark</a:t>
            </a:r>
            <a:r>
              <a:rPr lang="en-US" sz="1200" dirty="0"/>
              <a:t>, M., Gotlib, I. H., Ma, J., &amp; Williams, L. M. (2024). Personalized brain circuit scores identify clinically distinct biotypes in depression and anxiety. </a:t>
            </a:r>
            <a:r>
              <a:rPr lang="en-US" sz="1200" i="1" dirty="0"/>
              <a:t>Nature Medicine</a:t>
            </a:r>
            <a:r>
              <a:rPr lang="en-US" sz="1200" dirty="0"/>
              <a:t>, </a:t>
            </a:r>
            <a:r>
              <a:rPr lang="en-US" sz="1200" i="1" dirty="0"/>
              <a:t>30</a:t>
            </a:r>
            <a:r>
              <a:rPr lang="en-US" sz="1200" dirty="0"/>
              <a:t>(7), 2076–2087. https://</a:t>
            </a:r>
            <a:r>
              <a:rPr lang="en-US" sz="1200" dirty="0" err="1"/>
              <a:t>doi.org</a:t>
            </a:r>
            <a:r>
              <a:rPr lang="en-US" sz="1200" dirty="0"/>
              <a:t>/10.1038/s41591-024-03057-9 </a:t>
            </a:r>
          </a:p>
          <a:p>
            <a:pPr marL="3200400" lvl="7" indent="0">
              <a:buNone/>
            </a:pPr>
            <a:endParaRPr lang="en-US" sz="1100" dirty="0"/>
          </a:p>
        </p:txBody>
      </p:sp>
    </p:spTree>
    <p:extLst>
      <p:ext uri="{BB962C8B-B14F-4D97-AF65-F5344CB8AC3E}">
        <p14:creationId xmlns:p14="http://schemas.microsoft.com/office/powerpoint/2010/main" val="2232435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5F727E-12A6-CBE1-8AD1-54880CD40AF9}"/>
              </a:ext>
            </a:extLst>
          </p:cNvPr>
          <p:cNvSpPr>
            <a:spLocks noGrp="1"/>
          </p:cNvSpPr>
          <p:nvPr>
            <p:ph type="title"/>
          </p:nvPr>
        </p:nvSpPr>
        <p:spPr>
          <a:xfrm>
            <a:off x="686834" y="1153572"/>
            <a:ext cx="3200400" cy="4461163"/>
          </a:xfrm>
        </p:spPr>
        <p:txBody>
          <a:bodyPr>
            <a:normAutofit/>
          </a:bodyPr>
          <a:lstStyle/>
          <a:p>
            <a:r>
              <a:rPr lang="en-US">
                <a:solidFill>
                  <a:srgbClr val="FFFFFF"/>
                </a:solidFill>
              </a:rPr>
              <a:t>Introduction &amp; Literature Review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57D2C4A-FBE7-302D-F040-EB42F7F355CC}"/>
              </a:ext>
            </a:extLst>
          </p:cNvPr>
          <p:cNvSpPr>
            <a:spLocks noGrp="1"/>
          </p:cNvSpPr>
          <p:nvPr>
            <p:ph idx="1"/>
          </p:nvPr>
        </p:nvSpPr>
        <p:spPr>
          <a:xfrm>
            <a:off x="4447308" y="591344"/>
            <a:ext cx="6906491" cy="5585619"/>
          </a:xfrm>
        </p:spPr>
        <p:txBody>
          <a:bodyPr anchor="ctr">
            <a:normAutofit/>
          </a:bodyPr>
          <a:lstStyle/>
          <a:p>
            <a:pPr marL="0" indent="0">
              <a:buNone/>
            </a:pPr>
            <a:r>
              <a:rPr lang="en-US" sz="2400" dirty="0"/>
              <a:t>Molecular genetic differences may likely help to reduce data dimensionality in selecting psychiatric medications and even allow for moving towards less invasive methods (e.g., dietary and behavioral interventions).  However, the present literature base and sequencing abilities render use of genetics datasets difficult to replicate or interpret in a broader context.  Simultaneously, methods such as neuroimaging may rapidly reduce data dimensionality, but they are insufficient to make judgments about medication selections.  The same could also be said for examining behavioral data.</a:t>
            </a:r>
          </a:p>
          <a:p>
            <a:pPr marL="0" indent="0">
              <a:buNone/>
            </a:pPr>
            <a:r>
              <a:rPr lang="en-US" sz="2400" dirty="0"/>
              <a:t>In short, there exists a large problem: we have all this data, but it’s quite difficult to compare in a straightforward and rapid way.</a:t>
            </a:r>
          </a:p>
        </p:txBody>
      </p:sp>
    </p:spTree>
    <p:extLst>
      <p:ext uri="{BB962C8B-B14F-4D97-AF65-F5344CB8AC3E}">
        <p14:creationId xmlns:p14="http://schemas.microsoft.com/office/powerpoint/2010/main" val="2472946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E7D61D-35F9-49F0-6D43-F0CE770F23FA}"/>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Introduction &amp; Literature Review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CE7CF41-58D4-13B9-2639-EE5E626AC2A4}"/>
              </a:ext>
            </a:extLst>
          </p:cNvPr>
          <p:cNvSpPr>
            <a:spLocks noGrp="1"/>
          </p:cNvSpPr>
          <p:nvPr>
            <p:ph idx="1"/>
          </p:nvPr>
        </p:nvSpPr>
        <p:spPr>
          <a:xfrm>
            <a:off x="4447308" y="591344"/>
            <a:ext cx="6906491" cy="5585619"/>
          </a:xfrm>
        </p:spPr>
        <p:txBody>
          <a:bodyPr anchor="ctr">
            <a:normAutofit/>
          </a:bodyPr>
          <a:lstStyle/>
          <a:p>
            <a:r>
              <a:rPr lang="en-US" sz="2400" dirty="0"/>
              <a:t>This project considers the notion that visualization using set numbers of clusters might be a useful means of determining the general level on inquiry for next steps in research.  For example, were one to examine a molecular genetics dataset (similar to Constantino) in knowledge of the dataset from Tozzi and colleagues, one might reasonably wish to further cluster in terms of 6 overall groups (as Tozzi and colleagues reported). By so doing, the list of genes which are significantly enriched or pathways implicated might meaningfully change. By refining that understanding, one might then further cluster among those groups at a molecular level.</a:t>
            </a:r>
          </a:p>
        </p:txBody>
      </p:sp>
    </p:spTree>
    <p:extLst>
      <p:ext uri="{BB962C8B-B14F-4D97-AF65-F5344CB8AC3E}">
        <p14:creationId xmlns:p14="http://schemas.microsoft.com/office/powerpoint/2010/main" val="35971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99C3F8-0E94-F2B6-9F14-D8CAD9EBA59B}"/>
              </a:ext>
            </a:extLst>
          </p:cNvPr>
          <p:cNvSpPr>
            <a:spLocks noGrp="1"/>
          </p:cNvSpPr>
          <p:nvPr>
            <p:ph type="title"/>
          </p:nvPr>
        </p:nvSpPr>
        <p:spPr>
          <a:xfrm>
            <a:off x="841248" y="256032"/>
            <a:ext cx="10506456" cy="1014984"/>
          </a:xfrm>
        </p:spPr>
        <p:txBody>
          <a:bodyPr anchor="b">
            <a:normAutofit/>
          </a:bodyPr>
          <a:lstStyle/>
          <a:p>
            <a:r>
              <a:rPr lang="en-US" dirty="0"/>
              <a:t>Project Goals</a:t>
            </a:r>
          </a:p>
        </p:txBody>
      </p:sp>
      <p:sp>
        <p:nvSpPr>
          <p:cNvPr id="16" name="Rectangle 1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D64D43B5-3EA7-33C0-CF81-A2DF2F3F2C54}"/>
              </a:ext>
            </a:extLst>
          </p:cNvPr>
          <p:cNvGraphicFramePr>
            <a:graphicFrameLocks noGrp="1"/>
          </p:cNvGraphicFramePr>
          <p:nvPr>
            <p:ph idx="1"/>
            <p:extLst>
              <p:ext uri="{D42A27DB-BD31-4B8C-83A1-F6EECF244321}">
                <p14:modId xmlns:p14="http://schemas.microsoft.com/office/powerpoint/2010/main" val="338245185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1357890"/>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1627</TotalTime>
  <Words>3062</Words>
  <Application>Microsoft Macintosh PowerPoint</Application>
  <PresentationFormat>Widescreen</PresentationFormat>
  <Paragraphs>161</Paragraphs>
  <Slides>28</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Aptos</vt:lpstr>
      <vt:lpstr>Aptos Display</vt:lpstr>
      <vt:lpstr>Arial</vt:lpstr>
      <vt:lpstr>Calibri</vt:lpstr>
      <vt:lpstr>Wingdings</vt:lpstr>
      <vt:lpstr>Office Theme</vt:lpstr>
      <vt:lpstr>Adjustable Cluster Heatmap Visualization Tool for Differential Expression and Pathway Analysis</vt:lpstr>
      <vt:lpstr>Introduction &amp; Literature Review</vt:lpstr>
      <vt:lpstr>Introduction &amp; Literature Review</vt:lpstr>
      <vt:lpstr>Literature Review – Constantino (2018)</vt:lpstr>
      <vt:lpstr>Literature Review – Constantino (2018) (continued)</vt:lpstr>
      <vt:lpstr>Tozzi et al. (2024)</vt:lpstr>
      <vt:lpstr>Introduction &amp; Literature Review</vt:lpstr>
      <vt:lpstr>Introduction &amp; Literature Review</vt:lpstr>
      <vt:lpstr>Project Goals</vt:lpstr>
      <vt:lpstr>Why gene enrichment and pathway analysis?</vt:lpstr>
      <vt:lpstr>Why flexible number of genes and pathways?</vt:lpstr>
      <vt:lpstr>Why flexibility related to cluster size?</vt:lpstr>
      <vt:lpstr>Example Use Case</vt:lpstr>
      <vt:lpstr>App Design</vt:lpstr>
      <vt:lpstr>App home page</vt:lpstr>
      <vt:lpstr>App Output</vt:lpstr>
      <vt:lpstr>Clustered heatmap output clustered by gene name and differential expression marked by dataset identifier</vt:lpstr>
      <vt:lpstr>KEGG Pathway output – Barplot</vt:lpstr>
      <vt:lpstr>KEGG Pathway output – Table</vt:lpstr>
      <vt:lpstr>Problems (what went wrong / in progress)</vt:lpstr>
      <vt:lpstr>Problems (continued)</vt:lpstr>
      <vt:lpstr>Problems (continued)</vt:lpstr>
      <vt:lpstr>What can be learned?</vt:lpstr>
      <vt:lpstr>Promising aspects</vt:lpstr>
      <vt:lpstr>“Just for fun” ------ hypothetical discussion of results from synthetic data set</vt:lpstr>
      <vt:lpstr>Hypotheticals (continued)</vt:lpstr>
      <vt:lpstr>Works Cited</vt:lpstr>
      <vt:lpstr>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Rasband, Jim Anders</dc:creator>
  <cp:lastModifiedBy>Rasband, Jim Anders</cp:lastModifiedBy>
  <cp:revision>211</cp:revision>
  <dcterms:created xsi:type="dcterms:W3CDTF">2025-07-22T00:10:05Z</dcterms:created>
  <dcterms:modified xsi:type="dcterms:W3CDTF">2025-07-23T03:17:59Z</dcterms:modified>
</cp:coreProperties>
</file>