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46" r:id="rId1"/>
  </p:sldMasterIdLst>
  <p:notesMasterIdLst>
    <p:notesMasterId r:id="rId70"/>
  </p:notesMasterIdLst>
  <p:handoutMasterIdLst>
    <p:handoutMasterId r:id="rId71"/>
  </p:handoutMasterIdLst>
  <p:sldIdLst>
    <p:sldId id="331" r:id="rId2"/>
    <p:sldId id="401" r:id="rId3"/>
    <p:sldId id="407" r:id="rId4"/>
    <p:sldId id="405" r:id="rId5"/>
    <p:sldId id="409" r:id="rId6"/>
    <p:sldId id="408" r:id="rId7"/>
    <p:sldId id="419" r:id="rId8"/>
    <p:sldId id="423" r:id="rId9"/>
    <p:sldId id="535" r:id="rId10"/>
    <p:sldId id="539" r:id="rId11"/>
    <p:sldId id="540" r:id="rId12"/>
    <p:sldId id="541" r:id="rId13"/>
    <p:sldId id="432" r:id="rId14"/>
    <p:sldId id="433" r:id="rId15"/>
    <p:sldId id="524" r:id="rId16"/>
    <p:sldId id="525" r:id="rId17"/>
    <p:sldId id="526" r:id="rId18"/>
    <p:sldId id="527" r:id="rId19"/>
    <p:sldId id="528" r:id="rId20"/>
    <p:sldId id="529" r:id="rId21"/>
    <p:sldId id="441" r:id="rId22"/>
    <p:sldId id="442" r:id="rId23"/>
    <p:sldId id="443" r:id="rId24"/>
    <p:sldId id="446" r:id="rId25"/>
    <p:sldId id="544" r:id="rId26"/>
    <p:sldId id="545" r:id="rId27"/>
    <p:sldId id="546" r:id="rId28"/>
    <p:sldId id="450" r:id="rId29"/>
    <p:sldId id="451" r:id="rId30"/>
    <p:sldId id="547" r:id="rId31"/>
    <p:sldId id="549" r:id="rId32"/>
    <p:sldId id="550" r:id="rId33"/>
    <p:sldId id="456" r:id="rId34"/>
    <p:sldId id="455" r:id="rId35"/>
    <p:sldId id="459" r:id="rId36"/>
    <p:sldId id="464" r:id="rId37"/>
    <p:sldId id="492" r:id="rId38"/>
    <p:sldId id="543" r:id="rId39"/>
    <p:sldId id="530" r:id="rId40"/>
    <p:sldId id="493" r:id="rId41"/>
    <p:sldId id="498" r:id="rId42"/>
    <p:sldId id="503" r:id="rId43"/>
    <p:sldId id="505" r:id="rId44"/>
    <p:sldId id="507" r:id="rId45"/>
    <p:sldId id="520" r:id="rId46"/>
    <p:sldId id="519" r:id="rId47"/>
    <p:sldId id="521" r:id="rId48"/>
    <p:sldId id="522" r:id="rId49"/>
    <p:sldId id="490" r:id="rId50"/>
    <p:sldId id="523" r:id="rId51"/>
    <p:sldId id="467" r:id="rId52"/>
    <p:sldId id="468" r:id="rId53"/>
    <p:sldId id="531" r:id="rId54"/>
    <p:sldId id="471" r:id="rId55"/>
    <p:sldId id="532" r:id="rId56"/>
    <p:sldId id="473" r:id="rId57"/>
    <p:sldId id="533" r:id="rId58"/>
    <p:sldId id="475" r:id="rId59"/>
    <p:sldId id="476" r:id="rId60"/>
    <p:sldId id="477" r:id="rId61"/>
    <p:sldId id="478" r:id="rId62"/>
    <p:sldId id="481" r:id="rId63"/>
    <p:sldId id="482" r:id="rId64"/>
    <p:sldId id="483" r:id="rId65"/>
    <p:sldId id="484" r:id="rId66"/>
    <p:sldId id="485" r:id="rId67"/>
    <p:sldId id="487" r:id="rId68"/>
    <p:sldId id="488" r:id="rId69"/>
  </p:sldIdLst>
  <p:sldSz cx="8229600" cy="7215188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Clr>
        <a:srgbClr val="BFCBE2"/>
      </a:buClr>
      <a:buSzPct val="75000"/>
      <a:buFont typeface="Wingdings" pitchFamily="2" charset="2"/>
      <a:buChar char="Ø"/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Clr>
        <a:srgbClr val="BFCBE2"/>
      </a:buClr>
      <a:buSzPct val="75000"/>
      <a:buFont typeface="Wingdings" pitchFamily="2" charset="2"/>
      <a:buChar char="Ø"/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Clr>
        <a:srgbClr val="BFCBE2"/>
      </a:buClr>
      <a:buSzPct val="75000"/>
      <a:buFont typeface="Wingdings" pitchFamily="2" charset="2"/>
      <a:buChar char="Ø"/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Clr>
        <a:srgbClr val="BFCBE2"/>
      </a:buClr>
      <a:buSzPct val="75000"/>
      <a:buFont typeface="Wingdings" pitchFamily="2" charset="2"/>
      <a:buChar char="Ø"/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Clr>
        <a:srgbClr val="BFCBE2"/>
      </a:buClr>
      <a:buSzPct val="75000"/>
      <a:buFont typeface="Wingdings" pitchFamily="2" charset="2"/>
      <a:buChar char="Ø"/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2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4" autoAdjust="0"/>
    <p:restoredTop sz="90929"/>
  </p:normalViewPr>
  <p:slideViewPr>
    <p:cSldViewPr>
      <p:cViewPr varScale="1">
        <p:scale>
          <a:sx n="59" d="100"/>
          <a:sy n="59" d="100"/>
        </p:scale>
        <p:origin x="1578" y="66"/>
      </p:cViewPr>
      <p:guideLst>
        <p:guide orient="horz" pos="2272"/>
        <p:guide pos="259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850"/>
    </p:cViewPr>
  </p:sorterViewPr>
  <p:notesViewPr>
    <p:cSldViewPr>
      <p:cViewPr varScale="1">
        <p:scale>
          <a:sx n="21" d="100"/>
          <a:sy n="21" d="100"/>
        </p:scale>
        <p:origin x="-1350" y="-72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6413" cy="431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defTabSz="917575">
              <a:buClrTx/>
              <a:buSzTx/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438" y="0"/>
            <a:ext cx="2967037" cy="431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algn="r" defTabSz="917575">
              <a:buClrTx/>
              <a:buSzTx/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46413" cy="4302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defTabSz="917575">
              <a:buClrTx/>
              <a:buSzTx/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438" y="8831263"/>
            <a:ext cx="2967037" cy="4302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algn="r" defTabSz="917575">
              <a:buClrTx/>
              <a:buSzTx/>
              <a:buFontTx/>
              <a:buNone/>
              <a:defRPr sz="1200">
                <a:latin typeface="Times New Roman" charset="0"/>
              </a:defRPr>
            </a:lvl1pPr>
          </a:lstStyle>
          <a:p>
            <a:fld id="{D84EF1F7-07EB-48AC-819F-766AF6DB8B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6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6413" cy="431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defTabSz="917575">
              <a:buClrTx/>
              <a:buSzTx/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2967037" cy="431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algn="r" defTabSz="917575">
              <a:buClrTx/>
              <a:buSzTx/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3688" y="717550"/>
            <a:ext cx="3930650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2025" y="4451350"/>
            <a:ext cx="5130800" cy="4164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46413" cy="4302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defTabSz="917575">
              <a:buClrTx/>
              <a:buSzTx/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831263"/>
            <a:ext cx="2967037" cy="4302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algn="r" defTabSz="917575">
              <a:buClrTx/>
              <a:buSzTx/>
              <a:buFontTx/>
              <a:buNone/>
              <a:defRPr sz="1200">
                <a:latin typeface="Times New Roman" charset="0"/>
              </a:defRPr>
            </a:lvl1pPr>
          </a:lstStyle>
          <a:p>
            <a:fld id="{86628362-7800-475B-9B5A-1FD84069FC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315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8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0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52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55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66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E5EC28-ECBD-41C6-903E-D2CACD929E73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962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BCDFB0-D474-4692-8E0E-FF63CF45C37B}" type="slidenum">
              <a:rPr lang="en-US" sz="1200"/>
              <a:pPr eaLnBrk="1" hangingPunct="1"/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73279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7249D4-B048-4A0E-B73D-F3E05186A17D}" type="slidenum">
              <a:rPr lang="en-US" sz="1200"/>
              <a:pPr eaLnBrk="1" hangingPunct="1"/>
              <a:t>43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66460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EB64FC-CEF0-4156-8381-1744E8463019}" type="slidenum">
              <a:rPr lang="en-US" sz="1200"/>
              <a:pPr eaLnBrk="1" hangingPunct="1"/>
              <a:t>44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60328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57066" indent="-291179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64717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30604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96491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7D75814-D846-4002-B9DD-7EC830C7D9F4}" type="slidenum">
              <a:rPr lang="en-US" sz="1200" baseline="0"/>
              <a:pPr eaLnBrk="1" hangingPunct="1"/>
              <a:t>45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290663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94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57066" indent="-291179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64717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30604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96491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7D75814-D846-4002-B9DD-7EC830C7D9F4}" type="slidenum">
              <a:rPr lang="en-US" sz="1200" baseline="0"/>
              <a:pPr eaLnBrk="1" hangingPunct="1"/>
              <a:t>46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1104921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57066" indent="-291179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64717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30604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96491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7D75814-D846-4002-B9DD-7EC830C7D9F4}" type="slidenum">
              <a:rPr lang="en-US" sz="1200" baseline="0"/>
              <a:pPr eaLnBrk="1" hangingPunct="1"/>
              <a:t>47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310649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57066" indent="-291179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64717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30604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96491" indent="-232943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7D75814-D846-4002-B9DD-7EC830C7D9F4}" type="slidenum">
              <a:rPr lang="en-US" sz="1200" baseline="0"/>
              <a:pPr eaLnBrk="1" hangingPunct="1"/>
              <a:t>48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3647053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BCDFB0-D474-4692-8E0E-FF63CF45C37B}" type="slidenum">
              <a:rPr lang="en-US" sz="1200"/>
              <a:pPr eaLnBrk="1" hangingPunct="1"/>
              <a:t>49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87237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BCDFB0-D474-4692-8E0E-FF63CF45C37B}" type="slidenum">
              <a:rPr lang="en-US" sz="1200"/>
              <a:pPr eaLnBrk="1" hangingPunct="1"/>
              <a:t>50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56457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889D32-F44D-4BC1-B54A-475C5C35F77E}" type="slidenum">
              <a:rPr lang="en-US" sz="1200"/>
              <a:pPr eaLnBrk="1" hangingPunct="1"/>
              <a:t>51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0858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4FCDAD-6233-4002-BDE0-B9F07DB8C1AA}" type="slidenum">
              <a:rPr lang="en-US" sz="1200"/>
              <a:pPr eaLnBrk="1" hangingPunct="1"/>
              <a:t>52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1243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889D32-F44D-4BC1-B54A-475C5C35F77E}" type="slidenum">
              <a:rPr lang="en-US" sz="1200"/>
              <a:pPr eaLnBrk="1" hangingPunct="1"/>
              <a:t>53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41318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900C26-F361-4F6A-B928-7515A3149FDA}" type="slidenum">
              <a:rPr lang="en-US" sz="1200"/>
              <a:pPr eaLnBrk="1" hangingPunct="1"/>
              <a:t>54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39070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900C26-F361-4F6A-B928-7515A3149FDA}" type="slidenum">
              <a:rPr lang="en-US" sz="1200"/>
              <a:pPr eaLnBrk="1" hangingPunct="1"/>
              <a:t>55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4608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92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982627-8764-46F7-AE25-52239162E4FD}" type="slidenum">
              <a:rPr lang="en-US" sz="1200"/>
              <a:pPr eaLnBrk="1" hangingPunct="1"/>
              <a:t>56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50077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900C26-F361-4F6A-B928-7515A3149FDA}" type="slidenum">
              <a:rPr lang="en-US" sz="1200"/>
              <a:pPr eaLnBrk="1" hangingPunct="1"/>
              <a:t>57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25819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673A44-D0AB-4BA3-860C-3A34D00B0270}" type="slidenum">
              <a:rPr lang="en-US" sz="1200"/>
              <a:pPr eaLnBrk="1" hangingPunct="1"/>
              <a:t>58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06913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DC0BA1-3491-4591-B86A-0BA82533163E}" type="slidenum">
              <a:rPr lang="en-US" sz="1200"/>
              <a:pPr eaLnBrk="1" hangingPunct="1"/>
              <a:t>59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89493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BF05D1-7B66-4772-9A22-D39FA6D5375F}" type="slidenum">
              <a:rPr lang="en-US" sz="1200"/>
              <a:pPr eaLnBrk="1" hangingPunct="1"/>
              <a:t>60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9909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88C30B6-AE0B-406C-8CDD-377CDD52EA3B}" type="slidenum">
              <a:rPr lang="en-US" sz="1200"/>
              <a:pPr eaLnBrk="1" hangingPunct="1"/>
              <a:t>61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2250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DED126-E716-48E5-9B76-3A47010DFF8E}" type="slidenum">
              <a:rPr lang="en-US" sz="1200"/>
              <a:pPr eaLnBrk="1" hangingPunct="1"/>
              <a:t>62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519034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DED126-E716-48E5-9B76-3A47010DFF8E}" type="slidenum">
              <a:rPr lang="en-US" sz="1200"/>
              <a:pPr eaLnBrk="1" hangingPunct="1"/>
              <a:t>63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75501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709693A-E43F-4CC2-BA9C-D8ED93FB09FF}" type="slidenum">
              <a:rPr lang="en-US" sz="1200"/>
              <a:pPr eaLnBrk="1" hangingPunct="1"/>
              <a:t>64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3603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0A0BC7-9295-409D-92FF-C732DE55B4AD}" type="slidenum">
              <a:rPr lang="en-US" sz="1200"/>
              <a:pPr eaLnBrk="1" hangingPunct="1"/>
              <a:t>65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563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9BA05C1-2EDB-44F2-9E87-EC110173D94F}" type="slidenum">
              <a:rPr lang="en-US" sz="1200" baseline="0" smtClean="0"/>
              <a:pPr eaLnBrk="1" hangingPunct="1"/>
              <a:t>9</a:t>
            </a:fld>
            <a:endParaRPr lang="en-US" sz="1200" baseline="0" smtClean="0"/>
          </a:p>
        </p:txBody>
      </p:sp>
    </p:spTree>
    <p:extLst>
      <p:ext uri="{BB962C8B-B14F-4D97-AF65-F5344CB8AC3E}">
        <p14:creationId xmlns:p14="http://schemas.microsoft.com/office/powerpoint/2010/main" val="19933256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C8EFFE-CC40-4CA8-919A-7EEDEE43F4E1}" type="slidenum">
              <a:rPr lang="en-US" sz="1200"/>
              <a:pPr eaLnBrk="1" hangingPunct="1"/>
              <a:t>66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64860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981E4D-6D62-4F1D-BE1B-2347423A9690}" type="slidenum">
              <a:rPr lang="en-US" sz="1200"/>
              <a:pPr eaLnBrk="1" hangingPunct="1"/>
              <a:t>67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495196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3A5319-D001-4A0B-B828-570AD5CC154F}" type="slidenum">
              <a:rPr lang="en-US" sz="1200"/>
              <a:pPr eaLnBrk="1" hangingPunct="1"/>
              <a:t>68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9155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9BA05C1-2EDB-44F2-9E87-EC110173D94F}" type="slidenum">
              <a:rPr lang="en-US" sz="1200" baseline="0" smtClean="0"/>
              <a:pPr eaLnBrk="1" hangingPunct="1"/>
              <a:t>10</a:t>
            </a:fld>
            <a:endParaRPr lang="en-US" sz="1200" baseline="0" smtClean="0"/>
          </a:p>
        </p:txBody>
      </p:sp>
    </p:spTree>
    <p:extLst>
      <p:ext uri="{BB962C8B-B14F-4D97-AF65-F5344CB8AC3E}">
        <p14:creationId xmlns:p14="http://schemas.microsoft.com/office/powerpoint/2010/main" val="331970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9BA05C1-2EDB-44F2-9E87-EC110173D94F}" type="slidenum">
              <a:rPr lang="en-US" sz="1200" baseline="0" smtClean="0"/>
              <a:pPr eaLnBrk="1" hangingPunct="1"/>
              <a:t>11</a:t>
            </a:fld>
            <a:endParaRPr lang="en-US" sz="1200" baseline="0" smtClean="0"/>
          </a:p>
        </p:txBody>
      </p:sp>
    </p:spTree>
    <p:extLst>
      <p:ext uri="{BB962C8B-B14F-4D97-AF65-F5344CB8AC3E}">
        <p14:creationId xmlns:p14="http://schemas.microsoft.com/office/powerpoint/2010/main" val="184070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9BA05C1-2EDB-44F2-9E87-EC110173D94F}" type="slidenum">
              <a:rPr lang="en-US" sz="1200" baseline="0" smtClean="0"/>
              <a:pPr eaLnBrk="1" hangingPunct="1"/>
              <a:t>12</a:t>
            </a:fld>
            <a:endParaRPr lang="en-US" sz="1200" baseline="0" smtClean="0"/>
          </a:p>
        </p:txBody>
      </p:sp>
    </p:spTree>
    <p:extLst>
      <p:ext uri="{BB962C8B-B14F-4D97-AF65-F5344CB8AC3E}">
        <p14:creationId xmlns:p14="http://schemas.microsoft.com/office/powerpoint/2010/main" val="35157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8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4" y="6734175"/>
            <a:ext cx="8227457" cy="481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664229"/>
            <a:ext cx="8227457" cy="67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664" y="798481"/>
            <a:ext cx="6789420" cy="375189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4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34" y="4687685"/>
            <a:ext cx="6789420" cy="120253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160" cap="all" spc="180" baseline="0">
                <a:solidFill>
                  <a:schemeClr val="tx2"/>
                </a:solidFill>
                <a:latin typeface="+mj-lt"/>
              </a:defRPr>
            </a:lvl1pPr>
            <a:lvl2pPr marL="411480" indent="0" algn="ctr">
              <a:buNone/>
              <a:defRPr sz="2160"/>
            </a:lvl2pPr>
            <a:lvl3pPr marL="822960" indent="0" algn="ctr">
              <a:buNone/>
              <a:defRPr sz="2160"/>
            </a:lvl3pPr>
            <a:lvl4pPr marL="1234440" indent="0" algn="ctr">
              <a:buNone/>
              <a:defRPr sz="1800"/>
            </a:lvl4pPr>
            <a:lvl5pPr marL="1645920" indent="0" algn="ctr">
              <a:buNone/>
              <a:defRPr sz="1800"/>
            </a:lvl5pPr>
            <a:lvl6pPr marL="2057400" indent="0" algn="ctr">
              <a:buNone/>
              <a:defRPr sz="1800"/>
            </a:lvl6pPr>
            <a:lvl7pPr marL="2468880" indent="0" algn="ctr">
              <a:buNone/>
              <a:defRPr sz="1800"/>
            </a:lvl7pPr>
            <a:lvl8pPr marL="2880360" indent="0" algn="ctr">
              <a:buNone/>
              <a:defRPr sz="1800"/>
            </a:lvl8pPr>
            <a:lvl9pPr marL="329184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15170" y="4569619"/>
            <a:ext cx="666597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9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064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4" y="6734175"/>
            <a:ext cx="8227457" cy="481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664229"/>
            <a:ext cx="8227457" cy="67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6383"/>
            <a:ext cx="1774508" cy="6057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6382"/>
            <a:ext cx="5220653" cy="6057286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413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6318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4" y="6734175"/>
            <a:ext cx="8227457" cy="481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664229"/>
            <a:ext cx="8227457" cy="67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798481"/>
            <a:ext cx="6789420" cy="375189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4685062"/>
            <a:ext cx="6789420" cy="1202531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160" cap="all" spc="180" baseline="0">
                <a:solidFill>
                  <a:schemeClr val="tx2"/>
                </a:solidFill>
                <a:latin typeface="+mj-lt"/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5170" y="4569619"/>
            <a:ext cx="666597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2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40664" y="301532"/>
            <a:ext cx="6789420" cy="15263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1941866"/>
            <a:ext cx="3332988" cy="42329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096" y="1941869"/>
            <a:ext cx="3332988" cy="4232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62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40664" y="301532"/>
            <a:ext cx="6789420" cy="15263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942201"/>
            <a:ext cx="3332988" cy="77463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2716831"/>
            <a:ext cx="3332988" cy="3457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7096" y="1942201"/>
            <a:ext cx="3332988" cy="77463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7096" y="2716831"/>
            <a:ext cx="3332988" cy="3457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4562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448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4" y="6734175"/>
            <a:ext cx="8227457" cy="481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6664229"/>
            <a:ext cx="8227457" cy="67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599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0"/>
            <a:ext cx="2734284" cy="7215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727048" y="0"/>
            <a:ext cx="43205" cy="7215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625315"/>
            <a:ext cx="2160270" cy="2405063"/>
          </a:xfrm>
        </p:spPr>
        <p:txBody>
          <a:bodyPr anchor="b">
            <a:normAutofit/>
          </a:bodyPr>
          <a:lstStyle>
            <a:lvl1pPr>
              <a:defRPr sz="324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14" y="769620"/>
            <a:ext cx="4508454" cy="55316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" y="3078480"/>
            <a:ext cx="2160270" cy="355512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4221" y="6796234"/>
            <a:ext cx="1767495" cy="384142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40405" y="6796234"/>
            <a:ext cx="3137535" cy="38414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37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210969"/>
            <a:ext cx="8227457" cy="2004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5171070"/>
            <a:ext cx="8227457" cy="67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5339239"/>
            <a:ext cx="6830568" cy="865823"/>
          </a:xfrm>
        </p:spPr>
        <p:txBody>
          <a:bodyPr tIns="0" bIns="0" anchor="b">
            <a:noAutofit/>
          </a:bodyPr>
          <a:lstStyle>
            <a:lvl1pPr>
              <a:defRPr sz="324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0"/>
            <a:ext cx="8229590" cy="517107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880">
                <a:solidFill>
                  <a:schemeClr val="bg1"/>
                </a:solidFill>
              </a:defRPr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663" y="6214682"/>
            <a:ext cx="6830568" cy="625316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40"/>
              </a:spcAft>
              <a:buNone/>
              <a:defRPr sz="1350">
                <a:solidFill>
                  <a:srgbClr val="FFFFFF"/>
                </a:solidFill>
              </a:defRPr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8246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34175"/>
            <a:ext cx="8229601" cy="481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664228"/>
            <a:ext cx="8229601" cy="69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0664" y="301532"/>
            <a:ext cx="6789420" cy="1526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3" y="1941866"/>
            <a:ext cx="6789421" cy="42329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0665" y="6796234"/>
            <a:ext cx="1668783" cy="384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175" y="6796234"/>
            <a:ext cx="3255393" cy="384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 cap="all" baseline="0">
                <a:solidFill>
                  <a:srgbClr val="FFFFFF"/>
                </a:solidFill>
              </a:defRPr>
            </a:lvl1pPr>
          </a:lstStyle>
          <a:p>
            <a:r>
              <a:rPr kumimoji="0" lang="en-US" sz="1400" smtClean="0">
                <a:solidFill>
                  <a:schemeClr val="tx2"/>
                </a:solidFill>
              </a:rPr>
              <a:t>Unit 1 Java Fundamentals and Methods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2810" y="6796234"/>
            <a:ext cx="885617" cy="384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5634" y="1828358"/>
            <a:ext cx="672769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609600" y="6858000"/>
            <a:ext cx="7239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/>
              <a:t>							        </a:t>
            </a:r>
            <a:fld id="{685E86B1-FD14-45FE-AF88-7B829FC124D7}" type="slidenum">
              <a:rPr lang="en-US" sz="1400"/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430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defTabSz="822960" rtl="0" eaLnBrk="1" latinLnBrk="0" hangingPunct="1">
        <a:lnSpc>
          <a:spcPct val="85000"/>
        </a:lnSpc>
        <a:spcBef>
          <a:spcPct val="0"/>
        </a:spcBef>
        <a:buNone/>
        <a:defRPr sz="4320" kern="1200" spc="-4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82296" indent="-82296" algn="l" defTabSz="822960" rtl="0" eaLnBrk="1" latinLnBrk="0" hangingPunct="1">
        <a:lnSpc>
          <a:spcPct val="90000"/>
        </a:lnSpc>
        <a:spcBef>
          <a:spcPts val="1080"/>
        </a:spcBef>
        <a:spcAft>
          <a:spcPts val="18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45643" indent="-164592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Font typeface="Calibri" pitchFamily="34" charset="0"/>
        <a:buChar char="◦"/>
        <a:defRPr sz="16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10235" indent="-164592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Font typeface="Calibri" pitchFamily="34" charset="0"/>
        <a:buChar char="◦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74827" indent="-164592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Font typeface="Calibri" pitchFamily="34" charset="0"/>
        <a:buChar char="◦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39419" indent="-164592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Font typeface="Calibri" pitchFamily="34" charset="0"/>
        <a:buChar char="◦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90000" indent="-205740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Font typeface="Calibri" pitchFamily="34" charset="0"/>
        <a:buChar char="◦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170000" indent="-205740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Font typeface="Calibri" pitchFamily="34" charset="0"/>
        <a:buChar char="◦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350000" indent="-205740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Font typeface="Calibri" pitchFamily="34" charset="0"/>
        <a:buChar char="◦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530000" indent="-205740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Font typeface="Calibri" pitchFamily="34" charset="0"/>
        <a:buChar char="◦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7/docs/api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Format1.jav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Format4.java" TargetMode="External"/><Relationship Id="rId5" Type="http://schemas.openxmlformats.org/officeDocument/2006/relationships/hyperlink" Target="Format3.java" TargetMode="External"/><Relationship Id="rId4" Type="http://schemas.openxmlformats.org/officeDocument/2006/relationships/hyperlink" Target="Format2.java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SimpleMethod.jav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hyperlink" Target="DeepAndDeeper.java" TargetMode="External"/><Relationship Id="rId5" Type="http://schemas.openxmlformats.org/officeDocument/2006/relationships/hyperlink" Target="CreditCard.java" TargetMode="External"/><Relationship Id="rId4" Type="http://schemas.openxmlformats.org/officeDocument/2006/relationships/hyperlink" Target="LoopCall.java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PassArg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PassByValue.jav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LocalVars.jav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ReturnString.java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676400" y="483394"/>
            <a:ext cx="47625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3200" i="1" dirty="0">
                <a:solidFill>
                  <a:schemeClr val="accent2"/>
                </a:solidFill>
              </a:rPr>
              <a:t>CSI 163 Computer Science 1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007394"/>
            <a:ext cx="6858000" cy="4191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b="1" dirty="0"/>
              <a:t>Unit </a:t>
            </a:r>
            <a:r>
              <a:rPr lang="en-US" sz="4400" b="1" dirty="0" smtClean="0"/>
              <a:t>1</a:t>
            </a:r>
          </a:p>
          <a:p>
            <a:pPr algn="ctr"/>
            <a:r>
              <a:rPr lang="en-US" sz="4400" dirty="0" smtClean="0">
                <a:cs typeface="Times New Roman" charset="0"/>
              </a:rPr>
              <a:t>Java Fundamentals </a:t>
            </a:r>
          </a:p>
          <a:p>
            <a:pPr algn="ctr"/>
            <a:r>
              <a:rPr lang="en-US" sz="4400" dirty="0" smtClean="0">
                <a:cs typeface="Times New Roman" charset="0"/>
              </a:rPr>
              <a:t>and Methods</a:t>
            </a:r>
            <a:endParaRPr lang="en-US" sz="4400" dirty="0"/>
          </a:p>
          <a:p>
            <a:pPr lvl="1" algn="l">
              <a:buClr>
                <a:schemeClr val="tx1"/>
              </a:buClr>
            </a:pPr>
            <a:endParaRPr lang="en-US" sz="2600" dirty="0" smtClean="0"/>
          </a:p>
          <a:p>
            <a:pPr lvl="1" algn="l">
              <a:buClr>
                <a:schemeClr val="tx1"/>
              </a:buClr>
            </a:pPr>
            <a:endParaRPr lang="en-US" sz="2600" dirty="0" smtClean="0"/>
          </a:p>
          <a:p>
            <a:pPr lvl="1" algn="l">
              <a:buClr>
                <a:schemeClr val="tx1"/>
              </a:buClr>
            </a:pPr>
            <a:r>
              <a:rPr lang="en-US" sz="2600" dirty="0" smtClean="0"/>
              <a:t>Text </a:t>
            </a:r>
            <a:r>
              <a:rPr lang="en-US" sz="2600" dirty="0"/>
              <a:t>Reference:</a:t>
            </a:r>
          </a:p>
          <a:p>
            <a:pPr lvl="1" algn="l">
              <a:buClr>
                <a:schemeClr val="tx1"/>
              </a:buClr>
            </a:pPr>
            <a:r>
              <a:rPr lang="en-US" sz="2600" dirty="0" err="1" smtClean="0"/>
              <a:t>Graddis</a:t>
            </a:r>
            <a:r>
              <a:rPr lang="en-US" sz="2600" dirty="0" smtClean="0"/>
              <a:t> &amp; </a:t>
            </a:r>
            <a:r>
              <a:rPr lang="en-US" sz="2600" dirty="0" err="1" smtClean="0"/>
              <a:t>Muganda</a:t>
            </a:r>
            <a:r>
              <a:rPr lang="en-US" sz="2600" dirty="0" smtClean="0"/>
              <a:t>, Chapters 1, 2, &amp; 5</a:t>
            </a:r>
          </a:p>
          <a:p>
            <a:pPr lvl="1" algn="l">
              <a:buClr>
                <a:schemeClr val="tx1"/>
              </a:buClr>
            </a:pPr>
            <a:r>
              <a:rPr lang="en-US" sz="2600" dirty="0"/>
              <a:t>Appendix A, D</a:t>
            </a:r>
            <a:r>
              <a:rPr lang="en-US" sz="2600"/>
              <a:t>, </a:t>
            </a:r>
            <a:r>
              <a:rPr lang="en-US" sz="2600" smtClean="0"/>
              <a:t>&amp; </a:t>
            </a:r>
            <a:r>
              <a:rPr lang="en-US" sz="2600" dirty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02394"/>
            <a:ext cx="6789738" cy="842169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Programming Approaches </a:t>
            </a:r>
            <a:r>
              <a:rPr lang="en-US" sz="2400" dirty="0" smtClean="0"/>
              <a:t>(cont.)</a:t>
            </a:r>
            <a:endParaRPr lang="en-US" sz="2400" dirty="0"/>
          </a:p>
        </p:txBody>
      </p:sp>
      <p:sp>
        <p:nvSpPr>
          <p:cNvPr id="5" name="Rectangle 1037"/>
          <p:cNvSpPr>
            <a:spLocks noChangeArrowheads="1"/>
          </p:cNvSpPr>
          <p:nvPr/>
        </p:nvSpPr>
        <p:spPr bwMode="auto">
          <a:xfrm>
            <a:off x="228600" y="1169194"/>
            <a:ext cx="7620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31266" indent="-457200">
              <a:buClr>
                <a:srgbClr val="C00000"/>
              </a:buClr>
              <a:buSzPct val="80000"/>
              <a:defRPr/>
            </a:pPr>
            <a:r>
              <a:rPr lang="en-US" sz="2400" dirty="0" smtClean="0"/>
              <a:t>Now </a:t>
            </a:r>
            <a:r>
              <a:rPr lang="en-US" sz="2400" dirty="0"/>
              <a:t>with languages like C++ and Java, it is possible to write </a:t>
            </a:r>
            <a:r>
              <a:rPr lang="en-US" sz="2400" b="1" dirty="0"/>
              <a:t>both</a:t>
            </a:r>
            <a:r>
              <a:rPr lang="en-US" sz="2400" dirty="0"/>
              <a:t> procedural and object-oriented </a:t>
            </a:r>
            <a:r>
              <a:rPr lang="en-US" sz="2400" dirty="0" smtClean="0"/>
              <a:t>programs</a:t>
            </a:r>
          </a:p>
          <a:p>
            <a:pPr marL="531266" indent="-457200">
              <a:buClr>
                <a:srgbClr val="C00000"/>
              </a:buClr>
              <a:buSzPct val="80000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Procedural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programming: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988466" lvl="1" indent="-457200">
              <a:buClr>
                <a:srgbClr val="C00000"/>
              </a:buClr>
              <a:buSzPct val="80000"/>
              <a:defRPr/>
            </a:pPr>
            <a:r>
              <a:rPr lang="en-US" sz="2400" dirty="0" smtClean="0"/>
              <a:t>Based </a:t>
            </a:r>
            <a:r>
              <a:rPr lang="en-US" sz="2400" dirty="0"/>
              <a:t>on the flow of the data through the </a:t>
            </a:r>
            <a:r>
              <a:rPr lang="en-US" sz="2400" dirty="0" smtClean="0"/>
              <a:t>program</a:t>
            </a:r>
          </a:p>
          <a:p>
            <a:pPr marL="988466" lvl="1" indent="-457200">
              <a:buClr>
                <a:srgbClr val="C00000"/>
              </a:buClr>
              <a:buSzPct val="80000"/>
              <a:defRPr/>
            </a:pPr>
            <a:r>
              <a:rPr lang="en-US" sz="2400" dirty="0" smtClean="0"/>
              <a:t>Focuses </a:t>
            </a:r>
            <a:r>
              <a:rPr lang="en-US" sz="2400" dirty="0"/>
              <a:t>on creating </a:t>
            </a:r>
            <a:r>
              <a:rPr lang="en-US" sz="2400" b="1" dirty="0">
                <a:solidFill>
                  <a:srgbClr val="002060"/>
                </a:solidFill>
              </a:rPr>
              <a:t>procedures (modules and functions)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2060"/>
                </a:solidFill>
              </a:rPr>
              <a:t>steps</a:t>
            </a:r>
            <a:r>
              <a:rPr lang="en-US" sz="2400" dirty="0"/>
              <a:t> for accomplishing </a:t>
            </a:r>
            <a:r>
              <a:rPr lang="en-US" sz="2400" dirty="0" smtClean="0"/>
              <a:t>subtasks</a:t>
            </a:r>
          </a:p>
          <a:p>
            <a:pPr marL="988466" lvl="1" indent="-457200">
              <a:buClr>
                <a:srgbClr val="C00000"/>
              </a:buClr>
              <a:buSzPct val="80000"/>
              <a:defRPr/>
            </a:pPr>
            <a:r>
              <a:rPr lang="en-US" sz="2400" dirty="0" smtClean="0"/>
              <a:t>A </a:t>
            </a:r>
            <a:r>
              <a:rPr lang="en-US" sz="2400" dirty="0"/>
              <a:t>procedure is simply a module or </a:t>
            </a:r>
            <a:r>
              <a:rPr lang="en-US" sz="2400" dirty="0" smtClean="0"/>
              <a:t>function</a:t>
            </a:r>
          </a:p>
          <a:p>
            <a:pPr marL="988466" lvl="1" indent="-457200">
              <a:buClr>
                <a:srgbClr val="C00000"/>
              </a:buClr>
              <a:buSzPct val="80000"/>
              <a:defRPr/>
            </a:pPr>
            <a:r>
              <a:rPr lang="en-US" sz="2400" dirty="0" smtClean="0"/>
              <a:t>As </a:t>
            </a:r>
            <a:r>
              <a:rPr lang="en-US" sz="2400" dirty="0"/>
              <a:t>programs get larger and more complex, this method becomes more difficult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endParaRPr lang="en-US" sz="2400" dirty="0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685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02394"/>
            <a:ext cx="6789738" cy="842169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Programming Approaches </a:t>
            </a:r>
            <a:r>
              <a:rPr lang="en-US" sz="2400" dirty="0" smtClean="0"/>
              <a:t>(cont.)</a:t>
            </a:r>
            <a:endParaRPr lang="en-US" sz="2400" dirty="0"/>
          </a:p>
        </p:txBody>
      </p:sp>
      <p:sp>
        <p:nvSpPr>
          <p:cNvPr id="5" name="Rectangle 1037"/>
          <p:cNvSpPr>
            <a:spLocks noChangeArrowheads="1"/>
          </p:cNvSpPr>
          <p:nvPr/>
        </p:nvSpPr>
        <p:spPr bwMode="auto">
          <a:xfrm>
            <a:off x="228600" y="1169194"/>
            <a:ext cx="7620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31266" indent="-457200">
              <a:buClr>
                <a:srgbClr val="C00000"/>
              </a:buClr>
              <a:buSzPct val="80000"/>
              <a:defRPr/>
            </a:pPr>
            <a:r>
              <a:rPr lang="en-US" sz="2400" b="1" dirty="0" smtClean="0"/>
              <a:t>Object-Oriented</a:t>
            </a:r>
            <a:r>
              <a:rPr lang="en-US" sz="2340" b="1" dirty="0" smtClean="0"/>
              <a:t> </a:t>
            </a:r>
            <a:r>
              <a:rPr lang="en-US" sz="2340" dirty="0" smtClean="0"/>
              <a:t>Programming</a:t>
            </a:r>
          </a:p>
          <a:p>
            <a:pPr marL="988466" lvl="1" indent="-457200">
              <a:buClr>
                <a:srgbClr val="C00000"/>
              </a:buClr>
              <a:buSzPct val="80000"/>
              <a:defRPr/>
            </a:pPr>
            <a:r>
              <a:rPr lang="en-US" sz="2400" dirty="0" smtClean="0"/>
              <a:t>Focuses </a:t>
            </a:r>
            <a:r>
              <a:rPr lang="en-US" sz="2400" dirty="0"/>
              <a:t>on an application’s </a:t>
            </a:r>
            <a:r>
              <a:rPr lang="en-US" sz="2400" b="1" dirty="0"/>
              <a:t>data</a:t>
            </a:r>
            <a:r>
              <a:rPr lang="en-US" sz="2400" dirty="0"/>
              <a:t> and </a:t>
            </a:r>
            <a:r>
              <a:rPr lang="en-US" sz="2400" b="1" dirty="0"/>
              <a:t>methods</a:t>
            </a:r>
            <a:r>
              <a:rPr lang="en-US" sz="2400" dirty="0"/>
              <a:t> you need to manipulate that </a:t>
            </a:r>
            <a:r>
              <a:rPr lang="en-US" sz="2400" dirty="0" smtClean="0"/>
              <a:t>data</a:t>
            </a:r>
          </a:p>
          <a:p>
            <a:pPr marL="988466" lvl="1" indent="-457200">
              <a:buClr>
                <a:srgbClr val="C00000"/>
              </a:buClr>
              <a:buSzPct val="80000"/>
              <a:defRPr/>
            </a:pPr>
            <a:r>
              <a:rPr lang="en-US" sz="2400" dirty="0" smtClean="0"/>
              <a:t>With </a:t>
            </a:r>
            <a:r>
              <a:rPr lang="en-US" sz="2400" dirty="0"/>
              <a:t>OOP, programs are centered on </a:t>
            </a:r>
            <a:r>
              <a:rPr lang="en-US" sz="2400" b="1" dirty="0"/>
              <a:t>the objects </a:t>
            </a:r>
            <a:r>
              <a:rPr lang="en-US" sz="2400" dirty="0"/>
              <a:t>that a program will </a:t>
            </a:r>
            <a:r>
              <a:rPr lang="en-US" sz="2400" dirty="0" smtClean="0"/>
              <a:t>manipulate</a:t>
            </a:r>
          </a:p>
          <a:p>
            <a:pPr marL="531266" lvl="1">
              <a:buClr>
                <a:srgbClr val="C00000"/>
              </a:buClr>
              <a:buSzPct val="80000"/>
              <a:buNone/>
              <a:defRPr/>
            </a:pPr>
            <a:endParaRPr lang="en-US" sz="2400" dirty="0" smtClean="0"/>
          </a:p>
          <a:p>
            <a:pPr marL="531266" indent="-457200">
              <a:buClr>
                <a:srgbClr val="C00000"/>
              </a:buClr>
              <a:buSzPct val="80000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In this course, the first unit reviews Java basics and </a:t>
            </a:r>
            <a:r>
              <a:rPr lang="en-US" sz="2400" b="1" dirty="0" smtClean="0">
                <a:solidFill>
                  <a:srgbClr val="FF0000"/>
                </a:solidFill>
              </a:rPr>
              <a:t>procedural programming</a:t>
            </a:r>
            <a:r>
              <a:rPr lang="en-US" sz="2400" dirty="0" smtClean="0">
                <a:solidFill>
                  <a:srgbClr val="FF0000"/>
                </a:solidFill>
              </a:rPr>
              <a:t>; and all of other units will demonstrate programming techniques in </a:t>
            </a:r>
            <a:r>
              <a:rPr lang="en-US" sz="2400" b="1" dirty="0" smtClean="0">
                <a:solidFill>
                  <a:srgbClr val="FF0000"/>
                </a:solidFill>
              </a:rPr>
              <a:t>object-oriented</a:t>
            </a:r>
            <a:r>
              <a:rPr lang="en-US" sz="2400" dirty="0" smtClean="0">
                <a:solidFill>
                  <a:srgbClr val="FF0000"/>
                </a:solidFill>
              </a:rPr>
              <a:t> context.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80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02394"/>
            <a:ext cx="6789738" cy="842169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Computer Operations</a:t>
            </a:r>
            <a:endParaRPr lang="en-US" sz="2400" dirty="0"/>
          </a:p>
        </p:txBody>
      </p:sp>
      <p:sp>
        <p:nvSpPr>
          <p:cNvPr id="5" name="Rectangle 1037"/>
          <p:cNvSpPr>
            <a:spLocks noChangeArrowheads="1"/>
          </p:cNvSpPr>
          <p:nvPr/>
        </p:nvSpPr>
        <p:spPr bwMode="auto">
          <a:xfrm>
            <a:off x="228600" y="1169194"/>
            <a:ext cx="7772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Aft>
                <a:spcPts val="600"/>
              </a:spcAft>
              <a:buClr>
                <a:srgbClr val="C00000"/>
              </a:buClr>
            </a:pPr>
            <a:r>
              <a:rPr lang="en-US" sz="2400" dirty="0" smtClean="0"/>
              <a:t>With hardware and software, computers can accomplish </a:t>
            </a:r>
            <a:r>
              <a:rPr lang="en-US" sz="2400" dirty="0"/>
              <a:t>four major </a:t>
            </a:r>
            <a:r>
              <a:rPr lang="en-US" sz="2400" dirty="0" smtClean="0"/>
              <a:t>operations: Input, Processing, and Output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b="1" dirty="0" smtClean="0"/>
              <a:t>IPO</a:t>
            </a:r>
            <a:r>
              <a:rPr lang="en-US" sz="2400" dirty="0" smtClean="0"/>
              <a:t>).</a:t>
            </a:r>
          </a:p>
          <a:p>
            <a:pPr marL="342900" indent="-342900" eaLnBrk="1" hangingPunct="1">
              <a:spcAft>
                <a:spcPts val="600"/>
              </a:spcAft>
              <a:buClr>
                <a:srgbClr val="C00000"/>
              </a:buClr>
            </a:pPr>
            <a:r>
              <a:rPr lang="en-US" sz="2400" dirty="0"/>
              <a:t>P</a:t>
            </a:r>
            <a:r>
              <a:rPr lang="en-US" sz="2400" dirty="0" smtClean="0"/>
              <a:t>rogrammers write programs to tell computers how to perform these operations:</a:t>
            </a:r>
          </a:p>
          <a:p>
            <a:pPr marL="800100" lvl="1" indent="-342900" eaLnBrk="1" hangingPunct="1">
              <a:spcAft>
                <a:spcPts val="600"/>
              </a:spcAft>
              <a:buClr>
                <a:srgbClr val="C00000"/>
              </a:buClr>
            </a:pPr>
            <a:r>
              <a:rPr lang="en-US" b="1" dirty="0" smtClean="0"/>
              <a:t>Input</a:t>
            </a:r>
            <a:r>
              <a:rPr lang="en-US" dirty="0" smtClean="0"/>
              <a:t>: declare variables in right types to reserve space in memory, and then </a:t>
            </a:r>
            <a:r>
              <a:rPr lang="en-US" sz="2000" dirty="0" smtClean="0">
                <a:cs typeface="Arial" pitchFamily="34" charset="0"/>
              </a:rPr>
              <a:t>get data </a:t>
            </a:r>
            <a:r>
              <a:rPr lang="en-US" sz="2000" dirty="0">
                <a:cs typeface="Arial" pitchFamily="34" charset="0"/>
              </a:rPr>
              <a:t>from keyboard or a data </a:t>
            </a:r>
            <a:r>
              <a:rPr lang="en-US" sz="2000" dirty="0" smtClean="0">
                <a:cs typeface="Arial" pitchFamily="34" charset="0"/>
              </a:rPr>
              <a:t>file.</a:t>
            </a:r>
            <a:endParaRPr lang="en-US" dirty="0" smtClean="0"/>
          </a:p>
          <a:p>
            <a:pPr marL="800100" lvl="1" indent="-342900" eaLnBrk="1" hangingPunct="1">
              <a:spcAft>
                <a:spcPts val="600"/>
              </a:spcAft>
              <a:buClr>
                <a:srgbClr val="C00000"/>
              </a:buClr>
            </a:pPr>
            <a:r>
              <a:rPr lang="en-US" b="1" dirty="0" smtClean="0"/>
              <a:t>Processing</a:t>
            </a:r>
            <a:r>
              <a:rPr lang="en-US" dirty="0" smtClean="0"/>
              <a:t>: work on raw data to generate meaningful results, </a:t>
            </a:r>
            <a:r>
              <a:rPr lang="en-US" sz="2000" dirty="0" smtClean="0">
                <a:cs typeface="Arial" pitchFamily="34" charset="0"/>
              </a:rPr>
              <a:t>e.g</a:t>
            </a:r>
            <a:r>
              <a:rPr lang="en-US" sz="2000" dirty="0">
                <a:cs typeface="Arial" pitchFamily="34" charset="0"/>
              </a:rPr>
              <a:t>., calculate something</a:t>
            </a:r>
            <a:endParaRPr lang="en-US" dirty="0" smtClean="0"/>
          </a:p>
          <a:p>
            <a:pPr marL="800100" lvl="1" indent="-342900" eaLnBrk="1" hangingPunct="1">
              <a:spcAft>
                <a:spcPts val="600"/>
              </a:spcAft>
              <a:buClr>
                <a:srgbClr val="C00000"/>
              </a:buClr>
            </a:pPr>
            <a:r>
              <a:rPr lang="en-US" b="1" dirty="0" smtClean="0"/>
              <a:t>Output</a:t>
            </a:r>
            <a:r>
              <a:rPr lang="en-US" dirty="0" smtClean="0"/>
              <a:t>: </a:t>
            </a:r>
            <a:r>
              <a:rPr lang="en-US" sz="2000" dirty="0" smtClean="0">
                <a:cs typeface="Arial" pitchFamily="34" charset="0"/>
              </a:rPr>
              <a:t>e.g</a:t>
            </a:r>
            <a:r>
              <a:rPr lang="en-US" sz="2000" dirty="0">
                <a:cs typeface="Arial" pitchFamily="34" charset="0"/>
              </a:rPr>
              <a:t>., display results on the screen, </a:t>
            </a:r>
            <a:r>
              <a:rPr lang="en-US" sz="2000" dirty="0" smtClean="0">
                <a:cs typeface="Arial" pitchFamily="34" charset="0"/>
              </a:rPr>
              <a:t>print </a:t>
            </a:r>
            <a:r>
              <a:rPr lang="en-US" sz="2000" dirty="0">
                <a:cs typeface="Arial" pitchFamily="34" charset="0"/>
              </a:rPr>
              <a:t>them out as a </a:t>
            </a:r>
            <a:r>
              <a:rPr lang="en-US" sz="2000" dirty="0" smtClean="0">
                <a:cs typeface="Arial" pitchFamily="34" charset="0"/>
              </a:rPr>
              <a:t>reports, or/and </a:t>
            </a:r>
            <a:r>
              <a:rPr lang="en-US" dirty="0" smtClean="0"/>
              <a:t>save data and processing result in external storage, such as, file and database.</a:t>
            </a:r>
          </a:p>
          <a:p>
            <a:pPr marL="342900" indent="-342900" eaLnBrk="1" hangingPunct="1">
              <a:spcAft>
                <a:spcPts val="600"/>
              </a:spcAft>
              <a:buClr>
                <a:srgbClr val="C00000"/>
              </a:buClr>
            </a:pPr>
            <a:r>
              <a:rPr lang="en-US" sz="2400" dirty="0" smtClean="0">
                <a:cs typeface="Arial" pitchFamily="34" charset="0"/>
              </a:rPr>
              <a:t>In procedural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</a:rPr>
              <a:t>programming, programmers follow IPO sequence to write programs.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081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7"/>
          <p:cNvSpPr>
            <a:spLocks noChangeArrowheads="1"/>
          </p:cNvSpPr>
          <p:nvPr/>
        </p:nvSpPr>
        <p:spPr bwMode="auto">
          <a:xfrm>
            <a:off x="406400" y="437017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>
                <a:latin typeface="+mj-lt"/>
                <a:cs typeface="Times New Roman" pitchFamily="18" charset="0"/>
              </a:rPr>
              <a:t>Java Keywords</a:t>
            </a:r>
          </a:p>
        </p:txBody>
      </p:sp>
      <p:sp>
        <p:nvSpPr>
          <p:cNvPr id="5123" name="Rectangle 1028"/>
          <p:cNvSpPr>
            <a:spLocks noChangeArrowheads="1"/>
          </p:cNvSpPr>
          <p:nvPr/>
        </p:nvSpPr>
        <p:spPr bwMode="auto">
          <a:xfrm>
            <a:off x="406400" y="1473994"/>
            <a:ext cx="7366000" cy="510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b="1" dirty="0">
                <a:cs typeface="Times New Roman" pitchFamily="18" charset="0"/>
              </a:rPr>
              <a:t>Keywords</a:t>
            </a:r>
            <a:r>
              <a:rPr lang="en-US" sz="2400" dirty="0">
                <a:cs typeface="Times New Roman" pitchFamily="18" charset="0"/>
              </a:rPr>
              <a:t> (reserved word) are words that are of special meaning to the Java compiler. 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>
                <a:cs typeface="Times New Roman" pitchFamily="18" charset="0"/>
              </a:rPr>
              <a:t>Keywords are reserved for names of data types (</a:t>
            </a:r>
            <a:r>
              <a:rPr lang="en-US" sz="2400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i="1" dirty="0">
                <a:cs typeface="Times New Roman" pitchFamily="18" charset="0"/>
              </a:rPr>
              <a:t>, </a:t>
            </a:r>
            <a:r>
              <a:rPr lang="en-US" sz="24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dirty="0">
                <a:cs typeface="Times New Roman" pitchFamily="18" charset="0"/>
              </a:rPr>
              <a:t>), operators(</a:t>
            </a:r>
            <a:r>
              <a:rPr lang="en-US" sz="24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cs typeface="Times New Roman" pitchFamily="18" charset="0"/>
              </a:rPr>
              <a:t>), control structures (</a:t>
            </a:r>
            <a:r>
              <a:rPr lang="en-US" sz="24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i="1" dirty="0">
                <a:cs typeface="Times New Roman" pitchFamily="18" charset="0"/>
              </a:rPr>
              <a:t>, </a:t>
            </a:r>
            <a:r>
              <a:rPr lang="en-US" sz="24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i="1" dirty="0">
                <a:cs typeface="Times New Roman" pitchFamily="18" charset="0"/>
              </a:rPr>
              <a:t>, </a:t>
            </a:r>
            <a:r>
              <a:rPr lang="en-US" sz="24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cs typeface="Times New Roman" pitchFamily="18" charset="0"/>
              </a:rPr>
              <a:t>), access </a:t>
            </a:r>
            <a:r>
              <a:rPr lang="en-US" sz="2400" dirty="0" err="1">
                <a:cs typeface="Times New Roman" pitchFamily="18" charset="0"/>
              </a:rPr>
              <a:t>specifiers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b="1" i="1" dirty="0">
                <a:cs typeface="Times New Roman" pitchFamily="18" charset="0"/>
              </a:rPr>
              <a:t>, </a:t>
            </a:r>
            <a:r>
              <a:rPr lang="en-US" sz="24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400" dirty="0">
                <a:cs typeface="Times New Roman" pitchFamily="18" charset="0"/>
              </a:rPr>
              <a:t>),  modifiers (</a:t>
            </a:r>
            <a:r>
              <a:rPr lang="en-US" sz="24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2400" dirty="0">
                <a:cs typeface="Times New Roman" pitchFamily="18" charset="0"/>
              </a:rPr>
              <a:t>), </a:t>
            </a:r>
            <a:r>
              <a:rPr lang="en-US" sz="2400" dirty="0" smtClean="0">
                <a:cs typeface="Times New Roman" pitchFamily="18" charset="0"/>
              </a:rPr>
              <a:t>special references (</a:t>
            </a:r>
            <a:r>
              <a:rPr lang="en-US" sz="24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 smtClean="0">
                <a:cs typeface="Times New Roman" pitchFamily="18" charset="0"/>
              </a:rPr>
              <a:t> and </a:t>
            </a:r>
            <a:r>
              <a:rPr lang="en-US" sz="24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 smtClean="0">
                <a:cs typeface="Times New Roman" pitchFamily="18" charset="0"/>
              </a:rPr>
              <a:t>), and </a:t>
            </a:r>
            <a:r>
              <a:rPr lang="en-US" sz="2400" dirty="0">
                <a:cs typeface="Times New Roman" pitchFamily="18" charset="0"/>
              </a:rPr>
              <a:t>so on. 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>
                <a:cs typeface="Times New Roman" pitchFamily="18" charset="0"/>
              </a:rPr>
              <a:t>You </a:t>
            </a:r>
            <a:r>
              <a:rPr lang="en-US" sz="2400" b="1" dirty="0" smtClean="0">
                <a:cs typeface="Times New Roman" pitchFamily="18" charset="0"/>
              </a:rPr>
              <a:t>cannot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use keywords to name something else. </a:t>
            </a: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b="1" dirty="0" smtClean="0">
                <a:cs typeface="Times New Roman" pitchFamily="18" charset="0"/>
              </a:rPr>
              <a:t>Appendix C</a:t>
            </a:r>
            <a:r>
              <a:rPr lang="en-US" sz="2400" dirty="0" smtClean="0">
                <a:cs typeface="Times New Roman" pitchFamily="18" charset="0"/>
              </a:rPr>
              <a:t> lists more Java keywords.</a:t>
            </a:r>
            <a:endParaRPr lang="en-US" sz="2400" dirty="0"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2686050" algn="l"/>
              </a:tabLst>
            </a:pPr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44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04800" y="1245394"/>
            <a:ext cx="7772402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The data that is stored in memory can be of many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    types.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Data types also define the operators that can be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    carried out on a particular data.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Java data </a:t>
            </a:r>
            <a:r>
              <a:rPr lang="en-US" sz="2400" dirty="0">
                <a:cs typeface="Times New Roman" pitchFamily="18" charset="0"/>
              </a:rPr>
              <a:t>types </a:t>
            </a:r>
            <a:r>
              <a:rPr lang="en-US" sz="2400" dirty="0" smtClean="0">
                <a:cs typeface="Times New Roman" pitchFamily="18" charset="0"/>
              </a:rPr>
              <a:t>can </a:t>
            </a:r>
            <a:r>
              <a:rPr lang="en-US" sz="2400" dirty="0">
                <a:cs typeface="Times New Roman" pitchFamily="18" charset="0"/>
              </a:rPr>
              <a:t>be classified into </a:t>
            </a:r>
            <a:r>
              <a:rPr lang="en-US" sz="2400" dirty="0" smtClean="0">
                <a:cs typeface="Times New Roman" pitchFamily="18" charset="0"/>
              </a:rPr>
              <a:t>two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categories</a:t>
            </a:r>
            <a:r>
              <a:rPr lang="en-US" sz="2400" dirty="0">
                <a:cs typeface="Times New Roman" pitchFamily="18" charset="0"/>
              </a:rPr>
              <a:t>: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b="1" dirty="0">
                <a:cs typeface="Times New Roman" pitchFamily="18" charset="0"/>
              </a:rPr>
              <a:t>Primitive</a:t>
            </a:r>
          </a:p>
          <a:p>
            <a:pPr marL="1085850" lvl="2" indent="-228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3086100" algn="l"/>
              </a:tabLst>
            </a:pPr>
            <a:r>
              <a:rPr lang="en-US" dirty="0">
                <a:cs typeface="Times New Roman" pitchFamily="18" charset="0"/>
              </a:rPr>
              <a:t>Is provided as part of the Java language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b="1" dirty="0">
                <a:cs typeface="Times New Roman" pitchFamily="18" charset="0"/>
              </a:rPr>
              <a:t>Reference </a:t>
            </a:r>
            <a:r>
              <a:rPr lang="en-US" dirty="0">
                <a:cs typeface="Times New Roman" pitchFamily="18" charset="0"/>
              </a:rPr>
              <a:t>(Object Data Type)</a:t>
            </a:r>
          </a:p>
          <a:p>
            <a:pPr marL="1085850" lvl="2" indent="-228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3086100" algn="l"/>
              </a:tabLst>
            </a:pPr>
            <a:r>
              <a:rPr lang="en-US" dirty="0">
                <a:cs typeface="Times New Roman" pitchFamily="18" charset="0"/>
              </a:rPr>
              <a:t>Stores the memory address of an object </a:t>
            </a:r>
          </a:p>
          <a:p>
            <a:pPr marL="1085850" lvl="2" indent="-228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3086100" algn="l"/>
              </a:tabLst>
            </a:pPr>
            <a:r>
              <a:rPr lang="en-US" dirty="0">
                <a:cs typeface="Times New Roman" pitchFamily="18" charset="0"/>
              </a:rPr>
              <a:t>Includes predefined and </a:t>
            </a:r>
            <a:r>
              <a:rPr lang="en-US" dirty="0" smtClean="0">
                <a:cs typeface="Times New Roman" pitchFamily="18" charset="0"/>
              </a:rPr>
              <a:t>user-defined – classes, such as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cs typeface="Times New Roman" pitchFamily="18" charset="0"/>
              </a:rPr>
              <a:t> class</a:t>
            </a:r>
            <a:endParaRPr lang="en-US" dirty="0">
              <a:cs typeface="Times New Roman" pitchFamily="18" charset="0"/>
            </a:endParaRPr>
          </a:p>
          <a:p>
            <a:pPr marL="1085850" lvl="2" indent="-228600">
              <a:spcBef>
                <a:spcPct val="50000"/>
              </a:spcBef>
              <a:buClr>
                <a:srgbClr val="00279F"/>
              </a:buClr>
              <a:buFont typeface="Wingdings" pitchFamily="2" charset="2"/>
              <a:buNone/>
              <a:tabLst>
                <a:tab pos="3086100" algn="l"/>
              </a:tabLst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407194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>
                <a:latin typeface="+mj-lt"/>
                <a:cs typeface="Times New Roman" pitchFamily="18" charset="0"/>
              </a:rPr>
              <a:t>Data Types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327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57200" y="1245394"/>
            <a:ext cx="7620002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A </a:t>
            </a:r>
            <a:r>
              <a:rPr lang="en-US" sz="2400" dirty="0"/>
              <a:t>primitive data types is a non-object type of “container” that can hold a specific kind of </a:t>
            </a:r>
            <a:r>
              <a:rPr lang="en-US" sz="2400" dirty="0" smtClean="0"/>
              <a:t>data.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There </a:t>
            </a:r>
            <a:r>
              <a:rPr lang="en-US" sz="2400" dirty="0"/>
              <a:t>are eight primitive data types in </a:t>
            </a:r>
            <a:r>
              <a:rPr lang="en-US" sz="2400" dirty="0" smtClean="0"/>
              <a:t>Java:</a:t>
            </a:r>
          </a:p>
          <a:p>
            <a:pPr marL="800100" lvl="1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/>
              <a:t>Four </a:t>
            </a:r>
            <a:r>
              <a:rPr lang="en-US" dirty="0"/>
              <a:t>of them represent integers: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byte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short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long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None/>
            </a:pPr>
            <a:endParaRPr lang="en-US" sz="240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Two </a:t>
            </a:r>
            <a:r>
              <a:rPr lang="en-US" dirty="0"/>
              <a:t>of them represent floating point numbers: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float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double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None/>
            </a:pPr>
            <a:endParaRPr lang="en-US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One of them represents characters: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Char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None/>
            </a:pPr>
            <a:endParaRPr lang="en-US" sz="2400" dirty="0">
              <a:solidFill>
                <a:srgbClr val="0070C0"/>
              </a:solidFill>
              <a:latin typeface="Courier New" pitchFamily="49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One of them represents </a:t>
            </a:r>
            <a:r>
              <a:rPr lang="en-US" dirty="0" err="1"/>
              <a:t>boolean</a:t>
            </a:r>
            <a:r>
              <a:rPr lang="en-US" dirty="0"/>
              <a:t> values: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Boolean</a:t>
            </a:r>
          </a:p>
          <a:p>
            <a:pPr marL="1085850" lvl="2" indent="-228600">
              <a:spcBef>
                <a:spcPct val="50000"/>
              </a:spcBef>
              <a:buClr>
                <a:srgbClr val="00279F"/>
              </a:buClr>
              <a:buFont typeface="Wingdings" pitchFamily="2" charset="2"/>
              <a:buNone/>
              <a:tabLst>
                <a:tab pos="3086100" algn="l"/>
              </a:tabLst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407194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 smtClean="0">
                <a:latin typeface="+mj-lt"/>
                <a:cs typeface="Times New Roman" pitchFamily="18" charset="0"/>
              </a:rPr>
              <a:t>Primitive Data Types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086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57200" y="1245394"/>
            <a:ext cx="74676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defRPr/>
            </a:pPr>
            <a:r>
              <a:rPr lang="en-US" sz="2400" dirty="0"/>
              <a:t>The difference between the various numeric primitive types is their </a:t>
            </a:r>
            <a:r>
              <a:rPr lang="en-US" sz="2400" b="1" dirty="0">
                <a:solidFill>
                  <a:srgbClr val="C00000"/>
                </a:solidFill>
              </a:rPr>
              <a:t>size</a:t>
            </a:r>
            <a:r>
              <a:rPr lang="en-US" sz="2400" dirty="0"/>
              <a:t>, and therefore the values they can </a:t>
            </a:r>
            <a:r>
              <a:rPr lang="en-US" sz="2400" dirty="0" smtClean="0"/>
              <a:t>store:</a:t>
            </a:r>
          </a:p>
          <a:p>
            <a:pPr marL="342900" indent="-342900">
              <a:defRPr/>
            </a:pPr>
            <a:endParaRPr lang="en-US" sz="2400" dirty="0"/>
          </a:p>
          <a:p>
            <a:pPr marL="342900" indent="-342900">
              <a:defRPr/>
            </a:pPr>
            <a:endParaRPr lang="en-US" sz="2400" dirty="0" smtClean="0"/>
          </a:p>
          <a:p>
            <a:pPr marL="342900" indent="-342900">
              <a:defRPr/>
            </a:pPr>
            <a:endParaRPr lang="en-US" sz="2400" dirty="0"/>
          </a:p>
          <a:p>
            <a:pPr marL="342900" indent="-342900">
              <a:defRPr/>
            </a:pPr>
            <a:endParaRPr lang="en-US" sz="2400" dirty="0" smtClean="0"/>
          </a:p>
          <a:p>
            <a:pPr marL="342900" indent="-342900">
              <a:defRPr/>
            </a:pPr>
            <a:endParaRPr lang="en-US" sz="2400" dirty="0"/>
          </a:p>
          <a:p>
            <a:pPr marL="342900" indent="-342900">
              <a:defRPr/>
            </a:pPr>
            <a:endParaRPr lang="en-US" sz="2400" dirty="0" smtClean="0"/>
          </a:p>
          <a:p>
            <a:pPr marL="342900" indent="-342900">
              <a:defRPr/>
            </a:pPr>
            <a:endParaRPr lang="en-US" sz="2400" dirty="0" smtClean="0"/>
          </a:p>
          <a:p>
            <a:pPr marL="342900" indent="-342900">
              <a:defRPr/>
            </a:pPr>
            <a:endParaRPr lang="en-US" sz="2400" dirty="0"/>
          </a:p>
          <a:p>
            <a:pPr>
              <a:buNone/>
              <a:defRPr/>
            </a:pPr>
            <a:endParaRPr lang="en-US" sz="2400" dirty="0"/>
          </a:p>
          <a:p>
            <a:pPr marL="342900" indent="-342900">
              <a:defRPr/>
            </a:pPr>
            <a:r>
              <a:rPr lang="en-US" sz="2400" dirty="0" smtClean="0"/>
              <a:t>Numbers </a:t>
            </a:r>
            <a:r>
              <a:rPr lang="en-US" sz="2400" dirty="0"/>
              <a:t>can be combined by arithmetic operators such as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, *, / and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%.</a:t>
            </a:r>
          </a:p>
          <a:p>
            <a:pPr>
              <a:defRPr/>
            </a:pPr>
            <a:endParaRPr lang="en-US" sz="2400" dirty="0"/>
          </a:p>
          <a:p>
            <a:pPr marL="1085850" lvl="2" indent="-228600">
              <a:spcBef>
                <a:spcPct val="50000"/>
              </a:spcBef>
              <a:buClr>
                <a:srgbClr val="00279F"/>
              </a:buClr>
              <a:buFont typeface="Wingdings" pitchFamily="2" charset="2"/>
              <a:buNone/>
              <a:tabLst>
                <a:tab pos="3086100" algn="l"/>
              </a:tabLst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407194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 smtClean="0">
                <a:latin typeface="+mj-lt"/>
                <a:cs typeface="Times New Roman" pitchFamily="18" charset="0"/>
              </a:rPr>
              <a:t>Primitive Data Types - Numeric</a:t>
            </a:r>
            <a:endParaRPr lang="en-US" sz="4000" dirty="0">
              <a:latin typeface="+mj-lt"/>
              <a:cs typeface="Times New Roman" pitchFamily="18" charset="0"/>
            </a:endParaRPr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1046397" y="2616994"/>
            <a:ext cx="6670205" cy="2863662"/>
            <a:chOff x="749" y="1767"/>
            <a:chExt cx="4668" cy="1715"/>
          </a:xfrm>
        </p:grpSpPr>
        <p:sp>
          <p:nvSpPr>
            <p:cNvPr id="5" name="Rectangle 1029"/>
            <p:cNvSpPr>
              <a:spLocks noChangeArrowheads="1"/>
            </p:cNvSpPr>
            <p:nvPr/>
          </p:nvSpPr>
          <p:spPr bwMode="auto">
            <a:xfrm>
              <a:off x="749" y="1767"/>
              <a:ext cx="794" cy="1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sz="2000" b="1" u="sng" dirty="0">
                  <a:latin typeface="Times New Roman" pitchFamily="18" charset="0"/>
                </a:rPr>
                <a:t>Type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Tx/>
                <a:buSzTx/>
                <a:buFontTx/>
                <a:buNone/>
              </a:pPr>
              <a:endParaRPr lang="en-US" sz="2000" b="1" dirty="0">
                <a:latin typeface="Times New Roman" pitchFamily="18" charset="0"/>
              </a:endParaRP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byte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short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endPara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</a:p>
            <a:p>
              <a:pPr>
                <a:buClrTx/>
                <a:buSzTx/>
                <a:buFontTx/>
                <a:buNone/>
              </a:pPr>
              <a:endPara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1030"/>
            <p:cNvSpPr>
              <a:spLocks noChangeArrowheads="1"/>
            </p:cNvSpPr>
            <p:nvPr/>
          </p:nvSpPr>
          <p:spPr bwMode="auto">
            <a:xfrm>
              <a:off x="1499" y="1767"/>
              <a:ext cx="718" cy="1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sz="2000" b="1" u="sng" dirty="0">
                  <a:latin typeface="Times New Roman" pitchFamily="18" charset="0"/>
                </a:rPr>
                <a:t>Storage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Tx/>
                <a:buSzTx/>
                <a:buFontTx/>
                <a:buNone/>
              </a:pPr>
              <a:endParaRPr lang="en-US" sz="2000" b="1" dirty="0">
                <a:latin typeface="Times New Roman" pitchFamily="18" charset="0"/>
              </a:endParaRP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>
                  <a:latin typeface="Times New Roman" pitchFamily="18" charset="0"/>
                </a:rPr>
                <a:t>8 bits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>
                  <a:latin typeface="Times New Roman" pitchFamily="18" charset="0"/>
                </a:rPr>
                <a:t>16 bits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>
                  <a:latin typeface="Times New Roman" pitchFamily="18" charset="0"/>
                </a:rPr>
                <a:t>32 bits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>
                  <a:latin typeface="Times New Roman" pitchFamily="18" charset="0"/>
                </a:rPr>
                <a:t>64 bits</a:t>
              </a:r>
            </a:p>
            <a:p>
              <a:pPr>
                <a:buClrTx/>
                <a:buSzTx/>
                <a:buFontTx/>
                <a:buNone/>
              </a:pPr>
              <a:endParaRPr lang="en-US" sz="2000" b="1" dirty="0">
                <a:latin typeface="Times New Roman" pitchFamily="18" charset="0"/>
              </a:endParaRP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>
                  <a:latin typeface="Times New Roman" pitchFamily="18" charset="0"/>
                </a:rPr>
                <a:t>32 bits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 dirty="0">
                  <a:latin typeface="Times New Roman" pitchFamily="18" charset="0"/>
                </a:rPr>
                <a:t>64 bits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Rectangle 1031"/>
            <p:cNvSpPr>
              <a:spLocks noChangeArrowheads="1"/>
            </p:cNvSpPr>
            <p:nvPr/>
          </p:nvSpPr>
          <p:spPr bwMode="auto">
            <a:xfrm>
              <a:off x="2359" y="1767"/>
              <a:ext cx="3058" cy="1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sz="2000" b="1" u="sng">
                  <a:latin typeface="Times New Roman" pitchFamily="18" charset="0"/>
                </a:rPr>
                <a:t>Min Value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Tx/>
                <a:buSzTx/>
                <a:buFontTx/>
                <a:buNone/>
              </a:pPr>
              <a:endParaRPr lang="en-US" sz="2000" b="1">
                <a:latin typeface="Times New Roman" pitchFamily="18" charset="0"/>
              </a:endParaRPr>
            </a:p>
            <a:p>
              <a:pPr>
                <a:buClrTx/>
                <a:buSzTx/>
                <a:buFontTx/>
                <a:buNone/>
              </a:pPr>
              <a:r>
                <a:rPr lang="en-US" sz="2000" b="1">
                  <a:latin typeface="Times New Roman" pitchFamily="18" charset="0"/>
                </a:rPr>
                <a:t>-128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>
                  <a:latin typeface="Times New Roman" pitchFamily="18" charset="0"/>
                </a:rPr>
                <a:t>-32,768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>
                  <a:latin typeface="Times New Roman" pitchFamily="18" charset="0"/>
                </a:rPr>
                <a:t>-2,147,483,648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>
                  <a:latin typeface="Times New Roman" pitchFamily="18" charset="0"/>
                </a:rPr>
                <a:t>&lt; -9 x 10</a:t>
              </a:r>
              <a:r>
                <a:rPr lang="en-US" sz="2000" b="1" baseline="30000">
                  <a:latin typeface="Times New Roman" pitchFamily="18" charset="0"/>
                </a:rPr>
                <a:t>18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Tx/>
                <a:buSzTx/>
                <a:buFontTx/>
                <a:buNone/>
              </a:pPr>
              <a:endParaRPr lang="en-US" sz="2000" b="1">
                <a:latin typeface="Times New Roman" pitchFamily="18" charset="0"/>
              </a:endParaRPr>
            </a:p>
            <a:p>
              <a:pPr>
                <a:buClrTx/>
                <a:buSzTx/>
                <a:buFontTx/>
                <a:buNone/>
              </a:pPr>
              <a:r>
                <a:rPr lang="en-US" sz="2000" b="1">
                  <a:latin typeface="Times New Roman" pitchFamily="18" charset="0"/>
                </a:rPr>
                <a:t>+/- 3.4 x 10</a:t>
              </a:r>
              <a:r>
                <a:rPr lang="en-US" sz="2000" b="1" baseline="30000">
                  <a:latin typeface="Times New Roman" pitchFamily="18" charset="0"/>
                </a:rPr>
                <a:t>38</a:t>
              </a:r>
              <a:r>
                <a:rPr lang="en-US" sz="2000" b="1">
                  <a:latin typeface="Times New Roman" pitchFamily="18" charset="0"/>
                </a:rPr>
                <a:t> with 7 significant digits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>
                  <a:latin typeface="Times New Roman" pitchFamily="18" charset="0"/>
                </a:rPr>
                <a:t>+/- 1.7 x 10</a:t>
              </a:r>
              <a:r>
                <a:rPr lang="en-US" sz="2000" b="1" baseline="30000">
                  <a:latin typeface="Times New Roman" pitchFamily="18" charset="0"/>
                </a:rPr>
                <a:t>308</a:t>
              </a:r>
              <a:r>
                <a:rPr lang="en-US" sz="2000" b="1">
                  <a:latin typeface="Times New Roman" pitchFamily="18" charset="0"/>
                </a:rPr>
                <a:t> with 15 significant digits</a:t>
              </a:r>
              <a:endParaRPr lang="en-US" sz="2400" baseline="30000">
                <a:latin typeface="Times New Roman" pitchFamily="18" charset="0"/>
              </a:endParaRPr>
            </a:p>
          </p:txBody>
        </p:sp>
        <p:sp>
          <p:nvSpPr>
            <p:cNvPr id="8" name="Rectangle 1032"/>
            <p:cNvSpPr>
              <a:spLocks noChangeArrowheads="1"/>
            </p:cNvSpPr>
            <p:nvPr/>
          </p:nvSpPr>
          <p:spPr bwMode="auto">
            <a:xfrm>
              <a:off x="3764" y="1767"/>
              <a:ext cx="1162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sz="2000" b="1" u="sng">
                  <a:latin typeface="Times New Roman" pitchFamily="18" charset="0"/>
                </a:rPr>
                <a:t>Max Value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Tx/>
                <a:buSzTx/>
                <a:buFontTx/>
                <a:buNone/>
              </a:pPr>
              <a:endParaRPr lang="en-US" sz="2000" b="1">
                <a:latin typeface="Times New Roman" pitchFamily="18" charset="0"/>
              </a:endParaRPr>
            </a:p>
            <a:p>
              <a:pPr>
                <a:buClrTx/>
                <a:buSzTx/>
                <a:buFontTx/>
                <a:buNone/>
              </a:pPr>
              <a:r>
                <a:rPr lang="en-US" sz="2000" b="1">
                  <a:latin typeface="Times New Roman" pitchFamily="18" charset="0"/>
                </a:rPr>
                <a:t>127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>
                  <a:latin typeface="Times New Roman" pitchFamily="18" charset="0"/>
                </a:rPr>
                <a:t>32,767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>
                  <a:latin typeface="Times New Roman" pitchFamily="18" charset="0"/>
                </a:rPr>
                <a:t>2,147,483,647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000" b="1">
                  <a:latin typeface="Times New Roman" pitchFamily="18" charset="0"/>
                </a:rPr>
                <a:t>&gt; 9 x 10</a:t>
              </a:r>
              <a:r>
                <a:rPr lang="en-US" sz="2000" b="1" baseline="30000">
                  <a:latin typeface="Times New Roman" pitchFamily="18" charset="0"/>
                </a:rPr>
                <a:t>18</a:t>
              </a:r>
              <a:endParaRPr lang="en-US" sz="2400" baseline="30000">
                <a:latin typeface="Times New Roman" pitchFamily="18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87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32216" y="1397794"/>
            <a:ext cx="74676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Aft>
                <a:spcPts val="600"/>
              </a:spcAft>
            </a:pPr>
            <a:r>
              <a:rPr lang="en-US" sz="2400" dirty="0"/>
              <a:t>A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char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variable stores a single character from the </a:t>
            </a:r>
            <a:r>
              <a:rPr lang="en-US" sz="2400" b="1" dirty="0"/>
              <a:t>Unicode Character </a:t>
            </a:r>
            <a:r>
              <a:rPr lang="en-US" sz="2400" b="1" dirty="0" smtClean="0"/>
              <a:t>Set.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character set is an ordered list of characters, and each character corresponds to a unique </a:t>
            </a:r>
            <a:r>
              <a:rPr lang="en-US" sz="2400" dirty="0" smtClean="0"/>
              <a:t>number.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Unicode Character Set uses 16 bits per character, allowing for 65,536 unique </a:t>
            </a:r>
            <a:r>
              <a:rPr lang="en-US" sz="2400" dirty="0" smtClean="0"/>
              <a:t>characters.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 dirty="0" smtClean="0"/>
              <a:t>It </a:t>
            </a:r>
            <a:r>
              <a:rPr lang="en-US" sz="2400" dirty="0"/>
              <a:t>is an international character set, containing symbols and characters from many world languages. It enables you to write program in an international </a:t>
            </a:r>
            <a:r>
              <a:rPr lang="en-US" sz="2400" dirty="0" smtClean="0"/>
              <a:t>language.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 dirty="0" smtClean="0"/>
              <a:t>Character </a:t>
            </a:r>
            <a:r>
              <a:rPr lang="en-US" sz="2400" dirty="0"/>
              <a:t>literals are delimited by single quotes:</a:t>
            </a:r>
          </a:p>
          <a:p>
            <a:pPr algn="ctr">
              <a:spcAft>
                <a:spcPts val="600"/>
              </a:spcAft>
              <a:buNone/>
            </a:pPr>
            <a:r>
              <a:rPr lang="en-US" sz="2400" dirty="0">
                <a:latin typeface="Courier New" pitchFamily="49" charset="0"/>
              </a:rPr>
              <a:t>'a‘, 'X‘,'7‘,'$‘,',‘,'\n‘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407194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 smtClean="0">
                <a:latin typeface="+mj-lt"/>
                <a:cs typeface="Times New Roman" pitchFamily="18" charset="0"/>
              </a:rPr>
              <a:t>Primitive Data Types - Characters</a:t>
            </a:r>
            <a:endParaRPr lang="en-US" sz="4000" dirty="0">
              <a:latin typeface="+mj-lt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457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32216" y="1397794"/>
            <a:ext cx="74676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/>
            <a:r>
              <a:rPr lang="en-US" sz="2400" dirty="0"/>
              <a:t>The </a:t>
            </a:r>
            <a:r>
              <a:rPr lang="en-US" sz="2400" b="1" dirty="0"/>
              <a:t>ASCII Character Set</a:t>
            </a:r>
            <a:r>
              <a:rPr lang="en-US" sz="2400" dirty="0"/>
              <a:t> is older and smaller than Unicode, but is still quite </a:t>
            </a:r>
            <a:r>
              <a:rPr lang="en-US" sz="2400" dirty="0" smtClean="0"/>
              <a:t>popular.</a:t>
            </a:r>
          </a:p>
          <a:p>
            <a:pPr marL="342900" indent="-342900"/>
            <a:r>
              <a:rPr lang="en-US" sz="2400" dirty="0" smtClean="0"/>
              <a:t>The </a:t>
            </a:r>
            <a:r>
              <a:rPr lang="en-US" sz="2400" dirty="0"/>
              <a:t>ASCII characters are a subset of the Unicode character set, including</a:t>
            </a:r>
            <a:r>
              <a:rPr lang="en-US" sz="2400" dirty="0" smtClean="0"/>
              <a:t>:</a:t>
            </a: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b="1" dirty="0" smtClean="0"/>
              <a:t>Appendix A</a:t>
            </a:r>
            <a:r>
              <a:rPr lang="en-US" sz="2400" dirty="0" smtClean="0"/>
              <a:t> lists the ASCII/Unicode Characters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07194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 smtClean="0">
                <a:latin typeface="+mj-lt"/>
                <a:cs typeface="Times New Roman" pitchFamily="18" charset="0"/>
              </a:rPr>
              <a:t>Primitive Data Types – Characters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(cont.)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14400" y="3150394"/>
            <a:ext cx="6057666" cy="2308966"/>
            <a:chOff x="830" y="1999"/>
            <a:chExt cx="3999" cy="129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830" y="1999"/>
              <a:ext cx="1799" cy="1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itchFamily="18" charset="0"/>
                </a:rPr>
                <a:t>uppercase </a:t>
              </a:r>
              <a:r>
                <a:rPr lang="en-US" sz="2400" dirty="0" smtClean="0">
                  <a:latin typeface="Times New Roman" pitchFamily="18" charset="0"/>
                </a:rPr>
                <a:t>letters</a:t>
              </a:r>
            </a:p>
            <a:p>
              <a:pPr marL="342900" indent="-342900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imes New Roman" pitchFamily="18" charset="0"/>
                </a:rPr>
                <a:t>lowercase letters</a:t>
              </a:r>
            </a:p>
            <a:p>
              <a:pPr marL="342900" indent="-342900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imes New Roman" pitchFamily="18" charset="0"/>
                </a:rPr>
                <a:t>Punctuation</a:t>
              </a:r>
              <a:endParaRPr lang="en-US" sz="2400" dirty="0">
                <a:latin typeface="Times New Roman" pitchFamily="18" charset="0"/>
              </a:endParaRPr>
            </a:p>
            <a:p>
              <a:pPr marL="342900" indent="-342900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imes New Roman" pitchFamily="18" charset="0"/>
                </a:rPr>
                <a:t>Digits</a:t>
              </a:r>
              <a:endParaRPr lang="en-US" sz="2400" dirty="0">
                <a:latin typeface="Times New Roman" pitchFamily="18" charset="0"/>
              </a:endParaRPr>
            </a:p>
            <a:p>
              <a:pPr marL="342900" indent="-342900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imes New Roman" pitchFamily="18" charset="0"/>
                </a:rPr>
                <a:t>special symbols</a:t>
              </a:r>
            </a:p>
            <a:p>
              <a:pPr marL="342900" indent="-342900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imes New Roman" pitchFamily="18" charset="0"/>
                </a:rPr>
                <a:t>control </a:t>
              </a:r>
              <a:r>
                <a:rPr lang="en-US" sz="2400" dirty="0">
                  <a:latin typeface="Times New Roman" pitchFamily="18" charset="0"/>
                </a:rPr>
                <a:t>characters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736" y="1999"/>
              <a:ext cx="2093" cy="1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sz="2400" b="1" dirty="0">
                  <a:latin typeface="Times New Roman" pitchFamily="18" charset="0"/>
                </a:rPr>
                <a:t>A, B, C, …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400" b="1" dirty="0">
                  <a:latin typeface="Times New Roman" pitchFamily="18" charset="0"/>
                </a:rPr>
                <a:t>a, b, c, …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400" b="1" dirty="0">
                  <a:latin typeface="Times New Roman" pitchFamily="18" charset="0"/>
                </a:rPr>
                <a:t>period, semi-colon, …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400" b="1" dirty="0">
                  <a:latin typeface="Times New Roman" pitchFamily="18" charset="0"/>
                </a:rPr>
                <a:t>0, 1, 2, …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400" b="1" dirty="0">
                  <a:latin typeface="Times New Roman" pitchFamily="18" charset="0"/>
                </a:rPr>
                <a:t>&amp;, </a:t>
              </a:r>
              <a:r>
                <a:rPr lang="en-US" sz="2400" b="1" dirty="0" smtClean="0">
                  <a:latin typeface="Times New Roman" pitchFamily="18" charset="0"/>
                </a:rPr>
                <a:t>|, \, </a:t>
              </a:r>
              <a:r>
                <a:rPr lang="en-US" sz="2400" b="1" dirty="0">
                  <a:latin typeface="Times New Roman" pitchFamily="18" charset="0"/>
                </a:rPr>
                <a:t>…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sz="2400" b="1" dirty="0">
                  <a:latin typeface="Times New Roman" pitchFamily="18" charset="0"/>
                </a:rPr>
                <a:t>carriage return, tab, ...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144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32216" y="1397794"/>
            <a:ext cx="74676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Aft>
                <a:spcPts val="6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value represents a true or false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condition.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can also be used to represent any two states, such as a light bulb being on 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off.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reserved words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are the only valid values for 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type. E.g.,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done = false;</a:t>
            </a:r>
          </a:p>
          <a:p>
            <a:pPr>
              <a:spcAft>
                <a:spcPts val="600"/>
              </a:spcAft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Java,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value cannot be converted to any other data type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b="1" dirty="0" smtClean="0"/>
              <a:t>Appendix A</a:t>
            </a:r>
            <a:r>
              <a:rPr lang="en-US" sz="2400" dirty="0" smtClean="0"/>
              <a:t> lists the ASCII/Unicode Characters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407194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 smtClean="0">
                <a:latin typeface="+mj-lt"/>
                <a:cs typeface="Times New Roman" pitchFamily="18" charset="0"/>
              </a:rPr>
              <a:t>Primitive Data Types - Boolean</a:t>
            </a:r>
            <a:endParaRPr lang="en-US" sz="4000" dirty="0">
              <a:latin typeface="+mj-lt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50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/>
          <p:cNvSpPr>
            <a:spLocks noChangeArrowheads="1"/>
          </p:cNvSpPr>
          <p:nvPr/>
        </p:nvSpPr>
        <p:spPr bwMode="auto">
          <a:xfrm>
            <a:off x="457200" y="1422400"/>
            <a:ext cx="73152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/>
            <a:r>
              <a:rPr lang="en-US" sz="2400" dirty="0" smtClean="0">
                <a:latin typeface="+mn-lt"/>
              </a:rPr>
              <a:t>Understand features of Java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Explore Java </a:t>
            </a:r>
            <a:r>
              <a:rPr lang="en-US" sz="2400" dirty="0">
                <a:latin typeface="+mn-lt"/>
              </a:rPr>
              <a:t>architecture, applications and </a:t>
            </a:r>
            <a:r>
              <a:rPr lang="en-US" sz="2400" dirty="0" smtClean="0">
                <a:latin typeface="+mn-lt"/>
              </a:rPr>
              <a:t>tools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Understand errors in a programming language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Explore primitive </a:t>
            </a:r>
            <a:r>
              <a:rPr lang="en-US" sz="2400" dirty="0">
                <a:latin typeface="+mn-lt"/>
              </a:rPr>
              <a:t>data types used in </a:t>
            </a:r>
            <a:r>
              <a:rPr lang="en-US" sz="2400" dirty="0" smtClean="0">
                <a:latin typeface="+mn-lt"/>
              </a:rPr>
              <a:t>Java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Declare and use variables and constants 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Understand data type conversion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Use assignment, math, and other operators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Browse Java API documentation and packages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Understand and use escape sequences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Get input from the keyboard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Output information on the screen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Understand needs to use methods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Define different types of methods</a:t>
            </a:r>
          </a:p>
          <a:p>
            <a:pPr marL="342900" indent="-342900"/>
            <a:r>
              <a:rPr lang="en-US" sz="2400" dirty="0" smtClean="0">
                <a:latin typeface="+mn-lt"/>
              </a:rPr>
              <a:t>Pass arguments to methods</a:t>
            </a:r>
          </a:p>
        </p:txBody>
      </p:sp>
      <p:sp>
        <p:nvSpPr>
          <p:cNvPr id="251907" name="Rectangle 1027"/>
          <p:cNvSpPr>
            <a:spLocks noChangeArrowheads="1"/>
          </p:cNvSpPr>
          <p:nvPr/>
        </p:nvSpPr>
        <p:spPr bwMode="auto">
          <a:xfrm>
            <a:off x="533400" y="407194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>
                <a:latin typeface="+mj-lt"/>
                <a:cs typeface="Times New Roman" charset="0"/>
              </a:rPr>
              <a:t>Objectives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04800" y="1321594"/>
            <a:ext cx="74676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sz="2400" dirty="0"/>
              <a:t> in Java is a </a:t>
            </a:r>
            <a:r>
              <a:rPr lang="en-US" sz="2400" dirty="0">
                <a:cs typeface="Times New Roman" pitchFamily="18" charset="0"/>
              </a:rPr>
              <a:t>reference data type</a:t>
            </a:r>
            <a:r>
              <a:rPr lang="en-US" sz="2400" dirty="0"/>
              <a:t> (a predefined class), not a primitive data </a:t>
            </a:r>
            <a:r>
              <a:rPr lang="en-US" sz="2400" dirty="0" smtClean="0"/>
              <a:t>type.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sz="2400" dirty="0"/>
              <a:t> class comes complete with many tools (methods) for handling text or character </a:t>
            </a:r>
            <a:r>
              <a:rPr lang="en-US" sz="2400" dirty="0" smtClean="0"/>
              <a:t>data.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 dirty="0" smtClean="0"/>
              <a:t>Unlike </a:t>
            </a:r>
            <a:r>
              <a:rPr lang="en-US" sz="2400" dirty="0"/>
              <a:t>other classes, </a:t>
            </a:r>
            <a:r>
              <a:rPr lang="en-US" sz="2400" b="1" dirty="0"/>
              <a:t>the </a:t>
            </a:r>
            <a:r>
              <a:rPr lang="en-US" sz="2400" b="1" dirty="0">
                <a:latin typeface="Courier New" pitchFamily="49" charset="0"/>
              </a:rPr>
              <a:t>String</a:t>
            </a:r>
            <a:r>
              <a:rPr lang="en-US" sz="2400" b="1" dirty="0"/>
              <a:t> class can be used just like primitive data types</a:t>
            </a:r>
            <a:r>
              <a:rPr lang="en-US" sz="2400" dirty="0"/>
              <a:t>.</a:t>
            </a:r>
          </a:p>
          <a:p>
            <a:pPr>
              <a:spcAft>
                <a:spcPts val="600"/>
              </a:spcAft>
              <a:buNone/>
            </a:pPr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b="1" dirty="0" smtClean="0"/>
              <a:t>Appendix A</a:t>
            </a:r>
            <a:r>
              <a:rPr lang="en-US" sz="2400" dirty="0" smtClean="0"/>
              <a:t> lists the ASCII/Unicode Characters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00987" y="483394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 smtClean="0">
                <a:latin typeface="+mj-lt"/>
                <a:cs typeface="Times New Roman" pitchFamily="18" charset="0"/>
              </a:rPr>
              <a:t>Java String</a:t>
            </a:r>
            <a:endParaRPr lang="en-US" sz="4000" dirty="0">
              <a:latin typeface="+mj-lt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27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220" y="1040355"/>
            <a:ext cx="764998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 smtClean="0"/>
              <a:t>Some program elements, such as variable, constant, and so on are defined by programmers.  So you need </a:t>
            </a:r>
            <a:r>
              <a:rPr lang="en-US" sz="2400" dirty="0" smtClean="0"/>
              <a:t>to know how to name </a:t>
            </a:r>
            <a:r>
              <a:rPr lang="en-US" sz="2400" dirty="0" smtClean="0"/>
              <a:t>them. </a:t>
            </a:r>
            <a:endParaRPr lang="en-US" sz="2400" dirty="0" smtClean="0"/>
          </a:p>
          <a:p>
            <a:pPr marL="342900" indent="-342900">
              <a:spcBef>
                <a:spcPct val="50000"/>
              </a:spcBef>
            </a:pPr>
            <a:r>
              <a:rPr lang="en-US" sz="2400" dirty="0"/>
              <a:t>N</a:t>
            </a:r>
            <a:r>
              <a:rPr lang="en-US" sz="2400" dirty="0" smtClean="0"/>
              <a:t>ames </a:t>
            </a:r>
            <a:r>
              <a:rPr lang="en-US" sz="2400" dirty="0"/>
              <a:t>of </a:t>
            </a:r>
            <a:r>
              <a:rPr lang="en-US" sz="2400" dirty="0" smtClean="0"/>
              <a:t>variable</a:t>
            </a:r>
            <a:r>
              <a:rPr lang="en-US" sz="2400" dirty="0"/>
              <a:t>, constant, </a:t>
            </a:r>
            <a:r>
              <a:rPr lang="en-US" sz="2400" dirty="0" smtClean="0"/>
              <a:t>object, method</a:t>
            </a:r>
            <a:r>
              <a:rPr lang="en-US" sz="2400" dirty="0"/>
              <a:t>, or </a:t>
            </a:r>
            <a:r>
              <a:rPr lang="en-US" sz="2400" dirty="0" smtClean="0"/>
              <a:t>class, are called </a:t>
            </a:r>
            <a:r>
              <a:rPr lang="en-US" sz="2400" b="1" dirty="0" smtClean="0"/>
              <a:t>identifiers</a:t>
            </a:r>
            <a:r>
              <a:rPr lang="en-US" sz="2400" dirty="0" smtClean="0"/>
              <a:t>.</a:t>
            </a:r>
            <a:endParaRPr lang="en-US" sz="2400" dirty="0"/>
          </a:p>
          <a:p>
            <a:pPr marL="269875" indent="-269875">
              <a:spcBef>
                <a:spcPct val="50000"/>
              </a:spcBef>
            </a:pPr>
            <a:r>
              <a:rPr lang="en-US" sz="2400" b="1" dirty="0" smtClean="0"/>
              <a:t> Rules</a:t>
            </a:r>
            <a:r>
              <a:rPr lang="en-US" sz="2400" dirty="0" smtClean="0"/>
              <a:t> </a:t>
            </a:r>
            <a:r>
              <a:rPr lang="en-US" sz="2400" dirty="0" smtClean="0"/>
              <a:t>to name </a:t>
            </a:r>
            <a:r>
              <a:rPr lang="en-US" sz="2400" dirty="0"/>
              <a:t>identifiers in Java: </a:t>
            </a:r>
          </a:p>
          <a:p>
            <a:pPr marL="630238" lvl="1" indent="-173038">
              <a:spcBef>
                <a:spcPts val="1200"/>
              </a:spcBef>
              <a:buFontTx/>
              <a:buChar char="•"/>
            </a:pPr>
            <a:r>
              <a:rPr lang="en-US" dirty="0"/>
              <a:t>Can be made up of letters, digits, and the underscore (</a:t>
            </a:r>
            <a:r>
              <a:rPr lang="en-US" dirty="0">
                <a:solidFill>
                  <a:srgbClr val="6E808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/>
              <a:t>) and dollar sign (</a:t>
            </a:r>
            <a:r>
              <a:rPr lang="en-US" dirty="0">
                <a:solidFill>
                  <a:srgbClr val="6E808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) characters</a:t>
            </a:r>
          </a:p>
          <a:p>
            <a:pPr marL="630238" lvl="1" indent="-173038">
              <a:spcBef>
                <a:spcPts val="1200"/>
              </a:spcBef>
              <a:buFontTx/>
              <a:buChar char="•"/>
            </a:pPr>
            <a:r>
              <a:rPr lang="en-US" dirty="0"/>
              <a:t>Cannot start with a digit </a:t>
            </a:r>
          </a:p>
          <a:p>
            <a:pPr marL="630238" lvl="1" indent="-173038">
              <a:spcBef>
                <a:spcPts val="1200"/>
              </a:spcBef>
              <a:buFontTx/>
              <a:buChar char="•"/>
            </a:pPr>
            <a:r>
              <a:rPr lang="en-US" dirty="0"/>
              <a:t>Cannot use other symbols such as </a:t>
            </a:r>
            <a:r>
              <a:rPr lang="en-US" dirty="0">
                <a:solidFill>
                  <a:srgbClr val="6E808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/>
              <a:t> or </a:t>
            </a:r>
            <a:r>
              <a:rPr lang="en-US" dirty="0">
                <a:solidFill>
                  <a:srgbClr val="6E808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 </a:t>
            </a:r>
          </a:p>
          <a:p>
            <a:pPr marL="630238" lvl="1" indent="-173038">
              <a:spcBef>
                <a:spcPts val="1200"/>
              </a:spcBef>
              <a:buFontTx/>
              <a:buChar char="•"/>
            </a:pPr>
            <a:r>
              <a:rPr lang="en-US" dirty="0"/>
              <a:t>Spaces are not permitted inside identifiers </a:t>
            </a:r>
          </a:p>
          <a:p>
            <a:pPr marL="630238" lvl="1" indent="-173038">
              <a:spcBef>
                <a:spcPts val="1200"/>
              </a:spcBef>
              <a:buFontTx/>
              <a:buChar char="•"/>
            </a:pPr>
            <a:r>
              <a:rPr lang="en-US" dirty="0" smtClean="0"/>
              <a:t>Cannot be </a:t>
            </a:r>
            <a:r>
              <a:rPr lang="en-US" dirty="0"/>
              <a:t>reserved words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</a:t>
            </a:r>
          </a:p>
          <a:p>
            <a:pPr marL="630238" lvl="1" indent="-173038">
              <a:spcBef>
                <a:spcPts val="1200"/>
              </a:spcBef>
              <a:buFontTx/>
              <a:buChar char="•"/>
            </a:pP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case sensitive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7220" y="328046"/>
            <a:ext cx="66135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4000" b="1" dirty="0">
                <a:latin typeface="+mj-lt"/>
              </a:rPr>
              <a:t>  </a:t>
            </a:r>
            <a:r>
              <a:rPr lang="en-US" sz="4000" dirty="0">
                <a:latin typeface="+mj-lt"/>
              </a:rPr>
              <a:t>Identifiers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690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1372479"/>
            <a:ext cx="7543800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9875" indent="-269875">
              <a:spcBef>
                <a:spcPct val="50000"/>
              </a:spcBef>
            </a:pPr>
            <a:r>
              <a:rPr lang="en-US" sz="2400" b="1" dirty="0"/>
              <a:t>Conventions </a:t>
            </a:r>
            <a:r>
              <a:rPr lang="en-US" sz="2400" dirty="0"/>
              <a:t>for identifiers in Java: </a:t>
            </a:r>
          </a:p>
          <a:p>
            <a:pPr marL="727075" lvl="1" indent="-269875">
              <a:spcBef>
                <a:spcPct val="50000"/>
              </a:spcBef>
              <a:buFontTx/>
              <a:buChar char="•"/>
            </a:pPr>
            <a:r>
              <a:rPr lang="en-US" b="1" dirty="0" smtClean="0"/>
              <a:t>Variable</a:t>
            </a:r>
            <a:r>
              <a:rPr lang="en-US" dirty="0" smtClean="0"/>
              <a:t>, </a:t>
            </a:r>
            <a:r>
              <a:rPr lang="en-US" b="1" dirty="0" smtClean="0"/>
              <a:t>object</a:t>
            </a:r>
            <a:r>
              <a:rPr lang="en-US" dirty="0" smtClean="0"/>
              <a:t> and </a:t>
            </a:r>
            <a:r>
              <a:rPr lang="en-US" b="1" dirty="0"/>
              <a:t>method</a:t>
            </a:r>
            <a:r>
              <a:rPr lang="en-US" dirty="0"/>
              <a:t> names start with a </a:t>
            </a:r>
            <a:r>
              <a:rPr lang="en-US" dirty="0">
                <a:solidFill>
                  <a:srgbClr val="FF0000"/>
                </a:solidFill>
              </a:rPr>
              <a:t>lowercase </a:t>
            </a:r>
            <a:r>
              <a:rPr lang="en-US" dirty="0" smtClean="0"/>
              <a:t>letter.</a:t>
            </a:r>
            <a:endParaRPr lang="en-US" dirty="0"/>
          </a:p>
          <a:p>
            <a:pPr marL="1085850" lvl="2" indent="-269875">
              <a:spcBef>
                <a:spcPts val="1200"/>
              </a:spcBef>
              <a:buFontTx/>
              <a:buChar char="•"/>
            </a:pPr>
            <a:r>
              <a:rPr lang="en-US" i="1" dirty="0"/>
              <a:t>“Camel case”: Capitalize the first letter of a word in a compound word such as </a:t>
            </a:r>
            <a:r>
              <a:rPr lang="en-US" i="1" dirty="0" err="1">
                <a:solidFill>
                  <a:srgbClr val="6E8080"/>
                </a:solidFill>
                <a:latin typeface="Courier New" pitchFamily="49" charset="0"/>
                <a:cs typeface="Courier New" pitchFamily="49" charset="0"/>
              </a:rPr>
              <a:t>farewellMessage</a:t>
            </a:r>
            <a:r>
              <a:rPr lang="en-US" i="1" dirty="0">
                <a:solidFill>
                  <a:srgbClr val="6E808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727075" lvl="1" indent="-269875">
              <a:spcBef>
                <a:spcPct val="50000"/>
              </a:spcBef>
              <a:buFontTx/>
              <a:buChar char="•"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/>
              <a:t>names start with an </a:t>
            </a:r>
            <a:r>
              <a:rPr lang="en-US" dirty="0">
                <a:solidFill>
                  <a:srgbClr val="FF0000"/>
                </a:solidFill>
              </a:rPr>
              <a:t>uppercase</a:t>
            </a:r>
            <a:r>
              <a:rPr lang="en-US" dirty="0"/>
              <a:t> letter.</a:t>
            </a:r>
          </a:p>
          <a:p>
            <a:pPr marL="727075" lvl="1" indent="-269875">
              <a:spcBef>
                <a:spcPct val="50000"/>
              </a:spcBef>
              <a:buFontTx/>
              <a:buChar char="•"/>
            </a:pPr>
            <a:r>
              <a:rPr lang="en-US" b="1" dirty="0" smtClean="0"/>
              <a:t>Constant</a:t>
            </a:r>
            <a:r>
              <a:rPr lang="en-US" dirty="0" smtClean="0"/>
              <a:t> names contain </a:t>
            </a:r>
            <a:r>
              <a:rPr lang="en-US" dirty="0" smtClean="0">
                <a:solidFill>
                  <a:srgbClr val="FF0000"/>
                </a:solidFill>
              </a:rPr>
              <a:t>all uppercase </a:t>
            </a:r>
            <a:r>
              <a:rPr lang="en-US" dirty="0" smtClean="0"/>
              <a:t>letters.</a:t>
            </a:r>
          </a:p>
          <a:p>
            <a:pPr marL="727075" lvl="1" indent="-269875">
              <a:spcBef>
                <a:spcPct val="50000"/>
              </a:spcBef>
              <a:buFontTx/>
              <a:buChar char="•"/>
            </a:pPr>
            <a:r>
              <a:rPr lang="en-US" dirty="0" smtClean="0"/>
              <a:t>Do </a:t>
            </a:r>
            <a:r>
              <a:rPr lang="en-US" dirty="0"/>
              <a:t>not use the </a:t>
            </a:r>
            <a:r>
              <a:rPr lang="en-US" dirty="0">
                <a:solidFill>
                  <a:srgbClr val="6E808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 symbol in names — it is intended for names that are automatically generated by </a:t>
            </a:r>
            <a:r>
              <a:rPr lang="en-US" dirty="0" smtClean="0"/>
              <a:t>tools.</a:t>
            </a:r>
          </a:p>
          <a:p>
            <a:pPr marL="727075" lvl="1" indent="-269875">
              <a:spcBef>
                <a:spcPct val="50000"/>
              </a:spcBef>
              <a:buFontTx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verb</a:t>
            </a:r>
            <a:r>
              <a:rPr lang="en-US" dirty="0" smtClean="0"/>
              <a:t> words for </a:t>
            </a:r>
            <a:r>
              <a:rPr lang="en-US" b="1" dirty="0" smtClean="0"/>
              <a:t>method</a:t>
            </a:r>
            <a:r>
              <a:rPr lang="en-US" dirty="0" smtClean="0"/>
              <a:t> names, and use </a:t>
            </a:r>
            <a:r>
              <a:rPr lang="en-US" dirty="0" smtClean="0">
                <a:solidFill>
                  <a:srgbClr val="FF0000"/>
                </a:solidFill>
              </a:rPr>
              <a:t>noun</a:t>
            </a:r>
            <a:r>
              <a:rPr lang="en-US" dirty="0" smtClean="0"/>
              <a:t> words for all </a:t>
            </a:r>
            <a:r>
              <a:rPr lang="en-US" b="1" dirty="0" smtClean="0"/>
              <a:t>other identifiers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09600" y="483397"/>
            <a:ext cx="5715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 dirty="0">
                <a:latin typeface="+mj-lt"/>
              </a:rPr>
              <a:t>Identifiers </a:t>
            </a:r>
            <a:r>
              <a:rPr lang="en-US" sz="2400" dirty="0">
                <a:latin typeface="+mj-lt"/>
              </a:rPr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45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199" y="1455414"/>
            <a:ext cx="7772401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 smtClean="0">
                <a:cs typeface="Times New Roman" pitchFamily="18" charset="0"/>
              </a:rPr>
              <a:t>A </a:t>
            </a:r>
            <a:r>
              <a:rPr lang="en-US" sz="2400" dirty="0">
                <a:cs typeface="Times New Roman" pitchFamily="18" charset="0"/>
              </a:rPr>
              <a:t>variable is an actual memory location that has been set aside for use by the program; it is referenced by a specified name.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>
                <a:cs typeface="Times New Roman" pitchFamily="18" charset="0"/>
              </a:rPr>
              <a:t>A variable is assigned a data type, such as </a:t>
            </a: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or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sz="2400" dirty="0">
                <a:cs typeface="Times New Roman" pitchFamily="18" charset="0"/>
              </a:rPr>
              <a:t>, and has a scope.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 smtClean="0">
                <a:cs typeface="Times New Roman" pitchFamily="18" charset="0"/>
              </a:rPr>
              <a:t>A </a:t>
            </a:r>
            <a:r>
              <a:rPr lang="en-US" sz="2400" dirty="0">
                <a:cs typeface="Times New Roman" pitchFamily="18" charset="0"/>
              </a:rPr>
              <a:t>variable must be declared before it is used.</a:t>
            </a:r>
            <a:endParaRPr lang="en-GB" sz="2400" dirty="0">
              <a:cs typeface="Times New Roman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 smtClean="0">
                <a:cs typeface="Times New Roman" pitchFamily="18" charset="0"/>
              </a:rPr>
              <a:t> To </a:t>
            </a:r>
            <a:r>
              <a:rPr lang="en-US" sz="2400" dirty="0">
                <a:cs typeface="Times New Roman" pitchFamily="18" charset="0"/>
              </a:rPr>
              <a:t>use a variable in a programming language, 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    perform the following steps: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GB" dirty="0">
                <a:cs typeface="Times New Roman" pitchFamily="18" charset="0"/>
              </a:rPr>
              <a:t>Declare a variable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GB" dirty="0">
                <a:cs typeface="Times New Roman" pitchFamily="18" charset="0"/>
              </a:rPr>
              <a:t>Initialize the variable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GB" dirty="0">
                <a:cs typeface="Times New Roman" pitchFamily="18" charset="0"/>
              </a:rPr>
              <a:t>Assign a value to the variable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3" y="559595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>
                <a:latin typeface="+mj-lt"/>
                <a:cs typeface="Times New Roman" pitchFamily="18" charset="0"/>
              </a:rPr>
              <a:t>Using Variables in Java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216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09600" y="1473994"/>
            <a:ext cx="73152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Literals are </a:t>
            </a:r>
            <a:r>
              <a:rPr lang="en-US" sz="2400" b="1" dirty="0">
                <a:cs typeface="Times New Roman" pitchFamily="18" charset="0"/>
              </a:rPr>
              <a:t>values </a:t>
            </a:r>
            <a:r>
              <a:rPr lang="en-US" sz="2400" dirty="0">
                <a:cs typeface="Times New Roman" pitchFamily="18" charset="0"/>
              </a:rPr>
              <a:t>that may be assigned to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    primitive data types or reference data types.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The following types of literals are used in Java:</a:t>
            </a:r>
          </a:p>
          <a:p>
            <a:pPr marL="742950" lvl="1" indent="-285750">
              <a:spcBef>
                <a:spcPct val="50000"/>
              </a:spcBef>
              <a:tabLst>
                <a:tab pos="3086100" algn="l"/>
              </a:tabLst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6203" y="1524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endParaRPr lang="en-US" sz="1800">
              <a:cs typeface="Times New Roman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066800" y="331791"/>
            <a:ext cx="7162800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 dirty="0">
                <a:latin typeface="+mj-lt"/>
                <a:cs typeface="Times New Roman" pitchFamily="18" charset="0"/>
              </a:rPr>
              <a:t>Using Literals in Java</a:t>
            </a:r>
          </a:p>
          <a:p>
            <a:pPr>
              <a:buFont typeface="Wingdings" pitchFamily="2" charset="2"/>
              <a:buNone/>
            </a:pPr>
            <a:endParaRPr lang="en-US" sz="2000" dirty="0">
              <a:cs typeface="Times New Roman" pitchFamily="18" charset="0"/>
            </a:endParaRPr>
          </a:p>
        </p:txBody>
      </p:sp>
      <p:graphicFrame>
        <p:nvGraphicFramePr>
          <p:cNvPr id="21405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99791"/>
              </p:ext>
            </p:extLst>
          </p:nvPr>
        </p:nvGraphicFramePr>
        <p:xfrm>
          <a:off x="685800" y="3048003"/>
          <a:ext cx="7772400" cy="4167188"/>
        </p:xfrm>
        <a:graphic>
          <a:graphicData uri="http://schemas.openxmlformats.org/drawingml/2006/table">
            <a:tbl>
              <a:tblPr/>
              <a:tblGrid>
                <a:gridCol w="2362200"/>
                <a:gridCol w="5410200"/>
              </a:tblGrid>
              <a:tr h="416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 of literals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Boolean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Integer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Floating-point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Arial" pitchFamily="34" charset="0"/>
                        <a:buNone/>
                        <a:tabLst>
                          <a:tab pos="268605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Character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boolean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flag = true;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// true or false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studentNum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= 109;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float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salary = 45000.00f;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//why f ?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total = 1356654.0;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grade = ‘A’;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//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single quotes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message = “Hello!”;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//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double quotes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79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09600" y="1626394"/>
            <a:ext cx="7848600" cy="53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Sometimes it is convenient to convert data from one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    type to another, e.g., we may want to treat an integer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    as floating point value during a computation.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Java enables type conversion in two ways: 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>
                <a:cs typeface="Times New Roman" pitchFamily="18" charset="0"/>
              </a:rPr>
              <a:t>Implicit or automatic 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>
                <a:cs typeface="Times New Roman" pitchFamily="18" charset="0"/>
              </a:rPr>
              <a:t>Explicit or typecasting </a:t>
            </a:r>
          </a:p>
          <a:p>
            <a:pPr marL="742950" lvl="1" indent="-285750">
              <a:spcBef>
                <a:spcPct val="50000"/>
              </a:spcBef>
              <a:buFont typeface="Wingdings" pitchFamily="2" charset="2"/>
              <a:buNone/>
              <a:tabLst>
                <a:tab pos="3086100" algn="l"/>
              </a:tabLst>
            </a:pPr>
            <a:r>
              <a:rPr lang="en-US" dirty="0"/>
              <a:t> </a:t>
            </a:r>
            <a:endParaRPr lang="en-US" dirty="0">
              <a:cs typeface="Times New Roman" pitchFamily="18" charset="0"/>
            </a:endParaRPr>
          </a:p>
          <a:p>
            <a:pPr marL="742950" lvl="1" indent="-285750">
              <a:spcBef>
                <a:spcPct val="50000"/>
              </a:spcBef>
              <a:buFont typeface="Wingdings" pitchFamily="2" charset="2"/>
              <a:buNone/>
              <a:tabLst>
                <a:tab pos="3086100" algn="l"/>
              </a:tabLst>
            </a:pPr>
            <a:endParaRPr lang="en-US" dirty="0"/>
          </a:p>
          <a:p>
            <a:pPr marL="742950" lvl="1" indent="-285750">
              <a:spcBef>
                <a:spcPct val="50000"/>
              </a:spcBef>
              <a:buFont typeface="Wingdings" pitchFamily="2" charset="2"/>
              <a:buNone/>
              <a:tabLst>
                <a:tab pos="3086100" algn="l"/>
              </a:tabLst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14400" y="483394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3600" dirty="0">
                <a:latin typeface="+mj-lt"/>
                <a:cs typeface="Times New Roman" pitchFamily="18" charset="0"/>
              </a:rPr>
              <a:t>Type Conversion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43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62000" y="1397794"/>
            <a:ext cx="70866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Implicit or automatic (</a:t>
            </a:r>
            <a:r>
              <a:rPr lang="en-US" sz="2400" dirty="0"/>
              <a:t>Widening conversions) </a:t>
            </a:r>
            <a:endParaRPr lang="en-US" sz="2400" dirty="0">
              <a:cs typeface="Times New Roman" pitchFamily="18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>
                <a:cs typeface="Times New Roman" pitchFamily="18" charset="0"/>
              </a:rPr>
              <a:t>Java performs automatic type conversion when the destination data type is larger than the source type.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/>
              <a:t>Widening conversions are safest because they tend to go from a small data type to a larger one (such as a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to an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). E.g</a:t>
            </a:r>
            <a:r>
              <a:rPr lang="en-US" dirty="0" smtClean="0"/>
              <a:t>.,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None/>
              <a:tabLst>
                <a:tab pos="3086100" algn="l"/>
              </a:tabLst>
            </a:pPr>
            <a:endParaRPr lang="en-US" dirty="0"/>
          </a:p>
          <a:p>
            <a:pPr lvl="1">
              <a:spcBef>
                <a:spcPct val="50000"/>
              </a:spcBef>
              <a:buClr>
                <a:schemeClr val="tx1"/>
              </a:buClr>
              <a:buNone/>
              <a:tabLst>
                <a:tab pos="3086100" algn="l"/>
              </a:tabLst>
            </a:pPr>
            <a:endParaRPr lang="en-US" dirty="0"/>
          </a:p>
          <a:p>
            <a:pPr marL="742950" lvl="1" indent="-285750">
              <a:spcBef>
                <a:spcPct val="50000"/>
              </a:spcBef>
              <a:buFont typeface="Wingdings" pitchFamily="2" charset="2"/>
              <a:buNone/>
              <a:tabLst>
                <a:tab pos="3086100" algn="l"/>
              </a:tabLst>
            </a:pP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	 </a:t>
            </a:r>
            <a:r>
              <a:rPr lang="en-US" dirty="0" smtClean="0">
                <a:solidFill>
                  <a:srgbClr val="0070C0"/>
                </a:solidFill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double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total = 17;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 </a:t>
            </a:r>
          </a:p>
          <a:p>
            <a:pPr marL="742950" lvl="1" indent="-285750">
              <a:spcBef>
                <a:spcPct val="50000"/>
              </a:spcBef>
              <a:buFont typeface="Wingdings" pitchFamily="2" charset="2"/>
              <a:buNone/>
              <a:tabLst>
                <a:tab pos="3086100" algn="l"/>
              </a:tabLst>
            </a:pPr>
            <a:r>
              <a:rPr lang="en-US" dirty="0">
                <a:cs typeface="Times New Roman" pitchFamily="18" charset="0"/>
              </a:rPr>
              <a:t>	                  </a:t>
            </a:r>
            <a:r>
              <a:rPr lang="en-US" dirty="0" smtClean="0">
                <a:cs typeface="Times New Roman" pitchFamily="18" charset="0"/>
              </a:rPr>
              <a:t>//</a:t>
            </a:r>
            <a:r>
              <a:rPr lang="en-US" dirty="0">
                <a:cs typeface="Times New Roman" pitchFamily="18" charset="0"/>
              </a:rPr>
              <a:t>covert </a:t>
            </a:r>
            <a:r>
              <a:rPr lang="en-US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 to 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double</a:t>
            </a:r>
            <a:r>
              <a:rPr lang="en-US" dirty="0">
                <a:cs typeface="Times New Roman" pitchFamily="18" charset="0"/>
              </a:rPr>
              <a:t> automatically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62003" y="330997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3600" dirty="0">
                <a:latin typeface="+mj-lt"/>
                <a:cs typeface="Times New Roman" pitchFamily="18" charset="0"/>
              </a:rPr>
              <a:t>Type Conversion </a:t>
            </a:r>
            <a:r>
              <a:rPr lang="en-US" sz="2400" dirty="0">
                <a:cs typeface="Times New Roman" pitchFamily="18" charset="0"/>
              </a:rPr>
              <a:t>(cont.)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393359" y="4394984"/>
            <a:ext cx="2523361" cy="881062"/>
            <a:chOff x="354" y="1776"/>
            <a:chExt cx="1767" cy="528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354" y="1776"/>
              <a:ext cx="1767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pPr algn="ctr">
                <a:buClrTx/>
                <a:buSzTx/>
                <a:buFontTx/>
                <a:buNone/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ariable (destination)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458585" y="4395778"/>
            <a:ext cx="1777927" cy="881062"/>
            <a:chOff x="613" y="1776"/>
            <a:chExt cx="1245" cy="528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13" y="1776"/>
              <a:ext cx="1245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pPr algn="ctr">
                <a:buClrTx/>
                <a:buSzTx/>
                <a:buFontTx/>
                <a:buNone/>
                <a:defRPr/>
              </a:pPr>
              <a:r>
                <a:rPr lang="en-US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literal (source)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1119" y="2016"/>
              <a:ext cx="32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965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1397794"/>
            <a:ext cx="7467602" cy="581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Explicit or typecasting 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>
                <a:cs typeface="Times New Roman" pitchFamily="18" charset="0"/>
              </a:rPr>
              <a:t>You have to explicitly convert the data type of a variable to another when the destination data type is smaller than the source data type. E.g.,</a:t>
            </a:r>
          </a:p>
          <a:p>
            <a:pPr marL="1085850" lvl="2" indent="-228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3086100" algn="l"/>
              </a:tabLst>
            </a:pP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a = 5, c = 0;</a:t>
            </a:r>
          </a:p>
          <a:p>
            <a:pPr marL="1085850" lvl="2" indent="-228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tabLst>
                <a:tab pos="3086100" algn="l"/>
              </a:tabLst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	double b = 14.9;</a:t>
            </a:r>
          </a:p>
          <a:p>
            <a:pPr marL="1085850" lvl="2" indent="-228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tabLst>
                <a:tab pos="3086100" algn="l"/>
              </a:tabLst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	c = 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) (b/a);</a:t>
            </a:r>
          </a:p>
          <a:p>
            <a:pPr marL="1085850" lvl="2" indent="-2286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tabLst>
                <a:tab pos="3086100" algn="l"/>
              </a:tabLst>
            </a:pPr>
            <a:r>
              <a:rPr lang="en-US" sz="2000" dirty="0">
                <a:cs typeface="Times New Roman" pitchFamily="18" charset="0"/>
              </a:rPr>
              <a:t>This may result in loss of data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marL="742950" lvl="1" indent="-34290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 smtClean="0">
                <a:cs typeface="Times New Roman" pitchFamily="18" charset="0"/>
              </a:rPr>
              <a:t>By default, a floating-point literal is of the double data type.  When writing a literal to a float variable, you need to do explicit conversion, e.g.,</a:t>
            </a:r>
          </a:p>
          <a:p>
            <a:pPr marL="1314450" lvl="3">
              <a:spcBef>
                <a:spcPct val="50000"/>
              </a:spcBef>
              <a:buClr>
                <a:schemeClr val="tx1"/>
              </a:buClr>
              <a:buNone/>
              <a:tabLst>
                <a:tab pos="3086100" algn="l"/>
              </a:tabLst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 float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a = (float)4.5;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857250" lvl="2">
              <a:spcBef>
                <a:spcPct val="50000"/>
              </a:spcBef>
              <a:buClr>
                <a:schemeClr val="tx1"/>
              </a:buClr>
              <a:buNone/>
              <a:tabLst>
                <a:tab pos="30861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or:          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 = 4.5f;</a:t>
            </a:r>
          </a:p>
          <a:p>
            <a:pPr marL="857250" lvl="2">
              <a:spcBef>
                <a:spcPct val="50000"/>
              </a:spcBef>
              <a:buClr>
                <a:schemeClr val="tx1"/>
              </a:buClr>
              <a:buNone/>
              <a:tabLst>
                <a:tab pos="3086100" algn="l"/>
              </a:tabLst>
            </a:pPr>
            <a:endParaRPr lang="en-US" sz="2000" dirty="0">
              <a:cs typeface="Times New Roman" pitchFamily="18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tabLst>
                <a:tab pos="3086100" algn="l"/>
              </a:tabLst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marL="1085850" lvl="2" indent="-228600">
              <a:spcBef>
                <a:spcPct val="50000"/>
              </a:spcBef>
              <a:buClr>
                <a:srgbClr val="00279F"/>
              </a:buClr>
              <a:buFont typeface="Wingdings" pitchFamily="2" charset="2"/>
              <a:buNone/>
              <a:tabLst>
                <a:tab pos="3086100" algn="l"/>
              </a:tabLst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914400" y="330994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3600" dirty="0">
                <a:latin typeface="+mj-lt"/>
                <a:cs typeface="Times New Roman" pitchFamily="18" charset="0"/>
              </a:rPr>
              <a:t>Type </a:t>
            </a:r>
            <a:r>
              <a:rPr lang="en-US" sz="3600" dirty="0" smtClean="0">
                <a:latin typeface="+mj-lt"/>
                <a:cs typeface="Times New Roman" pitchFamily="18" charset="0"/>
              </a:rPr>
              <a:t>Conversion</a:t>
            </a:r>
            <a:r>
              <a:rPr lang="en-US" sz="3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(cont.)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26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74320" y="1118076"/>
            <a:ext cx="774954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 b="0" dirty="0"/>
              <a:t>A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final</a:t>
            </a:r>
            <a:r>
              <a:rPr lang="en-US" sz="2400" b="0" dirty="0">
                <a:solidFill>
                  <a:srgbClr val="6E7069"/>
                </a:solidFill>
              </a:rPr>
              <a:t> </a:t>
            </a:r>
            <a:r>
              <a:rPr lang="en-US" sz="2400" b="0" dirty="0"/>
              <a:t>variable is a </a:t>
            </a:r>
            <a:r>
              <a:rPr lang="en-US" sz="2400" b="1" dirty="0"/>
              <a:t>constant</a:t>
            </a:r>
            <a:r>
              <a:rPr lang="en-US" sz="2400" b="0" dirty="0"/>
              <a:t>.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 smtClean="0"/>
              <a:t>A constant has to be initialized when is declared; the value </a:t>
            </a:r>
            <a:r>
              <a:rPr lang="en-US" sz="2400" b="0" dirty="0"/>
              <a:t>cannot be </a:t>
            </a:r>
            <a:r>
              <a:rPr lang="en-US" sz="2400" b="0" dirty="0" smtClean="0"/>
              <a:t>changed in the program. </a:t>
            </a:r>
            <a:endParaRPr lang="en-US" sz="2400" b="0" dirty="0"/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Named constants make programs easier to read and maintain.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Convention: Use all-uppercase names for constants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final</a:t>
            </a:r>
            <a:r>
              <a:rPr lang="en-US" sz="2000" b="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QUARTER_VALUE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  <a:t> = 0.25; </a:t>
            </a:r>
            <a:b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final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  <a:t> double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DIME_VALUE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  <a:t> = 0.1; </a:t>
            </a:r>
            <a:b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final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  <a:t> double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NICKEL_VALUE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  <a:t> = 0.05; </a:t>
            </a:r>
            <a:b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final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  <a:t> double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PENNY_VALUE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  <a:t> = 0.01; </a:t>
            </a:r>
            <a:b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  <a:t>payment = dollars + quarters * QUARTER_VALUE </a:t>
            </a:r>
            <a:b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  <a:t>   + dimes * DIME_VALUE + nickels * NICKEL_VALUE </a:t>
            </a:r>
            <a:b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</a:rPr>
              <a:t>   + pennies * PENNY_VALUE;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11480" y="320675"/>
            <a:ext cx="63093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buNone/>
            </a:pPr>
            <a:r>
              <a:rPr lang="en-US" sz="4000" b="0" dirty="0">
                <a:latin typeface="+mj-lt"/>
              </a:rPr>
              <a:t>Constants:</a:t>
            </a:r>
            <a:r>
              <a:rPr lang="en-US" sz="4000" dirty="0">
                <a:latin typeface="+mj-lt"/>
              </a:rPr>
              <a:t> </a:t>
            </a:r>
            <a:r>
              <a:rPr lang="en-US" sz="4000" b="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700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1169194"/>
            <a:ext cx="7391400" cy="538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Operators are used to compute and compare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    values and test multiple conditions.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Java provides the following types of operators: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sz="2000" dirty="0" smtClean="0">
                <a:cs typeface="Times New Roman" pitchFamily="18" charset="0"/>
              </a:rPr>
              <a:t>Arithmetic: 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-, +, *, /, %</a:t>
            </a:r>
            <a:endParaRPr lang="en-US" sz="2000" b="1" dirty="0">
              <a:solidFill>
                <a:srgbClr val="0070C0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sz="2000" dirty="0" smtClean="0">
                <a:cs typeface="Times New Roman" pitchFamily="18" charset="0"/>
              </a:rPr>
              <a:t>Assignment: 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=</a:t>
            </a:r>
            <a:r>
              <a:rPr lang="en-US" sz="2000" b="1" dirty="0" smtClean="0">
                <a:cs typeface="Times New Roman" pitchFamily="18" charset="0"/>
              </a:rPr>
              <a:t> 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sz="2000" dirty="0" smtClean="0">
                <a:cs typeface="Times New Roman" pitchFamily="18" charset="0"/>
              </a:rPr>
              <a:t>Combined assignment operators: 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+=, -=, *=, /=, %=</a:t>
            </a:r>
            <a:endParaRPr lang="en-US" sz="2000" b="1" dirty="0">
              <a:solidFill>
                <a:srgbClr val="0070C0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Concatenation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Operator (for String):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sz="2000" dirty="0" smtClean="0">
                <a:cs typeface="Times New Roman" pitchFamily="18" charset="0"/>
              </a:rPr>
              <a:t>Increment </a:t>
            </a:r>
            <a:r>
              <a:rPr lang="en-US" sz="2000" dirty="0">
                <a:cs typeface="Times New Roman" pitchFamily="18" charset="0"/>
              </a:rPr>
              <a:t>and </a:t>
            </a:r>
            <a:r>
              <a:rPr lang="en-US" sz="2000" dirty="0" smtClean="0">
                <a:cs typeface="Times New Roman" pitchFamily="18" charset="0"/>
              </a:rPr>
              <a:t>decrement:  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++,  --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sz="2000" dirty="0" smtClean="0">
                <a:cs typeface="Times New Roman" pitchFamily="18" charset="0"/>
              </a:rPr>
              <a:t>Comparison /relational: 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&gt;, &gt;=, &lt;, &lt;=, !=, ==</a:t>
            </a:r>
            <a:endParaRPr lang="en-US" sz="2000" b="1" dirty="0">
              <a:solidFill>
                <a:srgbClr val="0070C0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sz="2000" dirty="0" smtClean="0">
                <a:cs typeface="Times New Roman" pitchFamily="18" charset="0"/>
              </a:rPr>
              <a:t>Logical/</a:t>
            </a:r>
            <a:r>
              <a:rPr lang="en-US" sz="2000" dirty="0" err="1" smtClean="0">
                <a:cs typeface="Times New Roman" pitchFamily="18" charset="0"/>
              </a:rPr>
              <a:t>boolean</a:t>
            </a:r>
            <a:r>
              <a:rPr lang="en-US" sz="2000" dirty="0" smtClean="0">
                <a:cs typeface="Times New Roman" pitchFamily="18" charset="0"/>
              </a:rPr>
              <a:t>: 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&amp;&amp;, ||, ! </a:t>
            </a:r>
            <a:endParaRPr lang="en-US" sz="2000" b="1" dirty="0">
              <a:solidFill>
                <a:srgbClr val="0070C0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sz="2000" dirty="0" smtClean="0">
                <a:cs typeface="Times New Roman" pitchFamily="18" charset="0"/>
              </a:rPr>
              <a:t>Conditional: 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? :</a:t>
            </a:r>
            <a:endParaRPr lang="en-US" sz="2000" b="1" dirty="0">
              <a:solidFill>
                <a:srgbClr val="0070C0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instantiation: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17095" y="330994"/>
            <a:ext cx="471690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>
                <a:latin typeface="+mj-lt"/>
                <a:cs typeface="Times New Roman" pitchFamily="18" charset="0"/>
              </a:rPr>
              <a:t>Operators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241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266700" y="1110444"/>
            <a:ext cx="7924800" cy="576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GB" sz="2400" dirty="0" smtClean="0">
                <a:cs typeface="Times New Roman" charset="0"/>
              </a:rPr>
              <a:t>Simple</a:t>
            </a:r>
            <a:r>
              <a:rPr lang="en-GB" sz="2400" dirty="0">
                <a:cs typeface="Times New Roman" charset="0"/>
              </a:rPr>
              <a:t>: </a:t>
            </a:r>
            <a:r>
              <a:rPr lang="en-US" sz="2400" dirty="0">
                <a:cs typeface="Times New Roman" charset="0"/>
              </a:rPr>
              <a:t>As a Java programmer, you </a:t>
            </a:r>
            <a:r>
              <a:rPr lang="en-US" altLang="zh-CN" sz="2400" dirty="0" smtClean="0">
                <a:cs typeface="Times New Roman" charset="0"/>
              </a:rPr>
              <a:t>NEED NOT </a:t>
            </a:r>
            <a:r>
              <a:rPr lang="en-US" sz="2400" dirty="0" smtClean="0">
                <a:cs typeface="Times New Roman" charset="0"/>
              </a:rPr>
              <a:t>to </a:t>
            </a:r>
            <a:r>
              <a:rPr lang="en-US" sz="2400" dirty="0">
                <a:cs typeface="Times New Roman" charset="0"/>
              </a:rPr>
              <a:t>know </a:t>
            </a:r>
            <a:r>
              <a:rPr lang="en-US" sz="2400" dirty="0" smtClean="0">
                <a:cs typeface="Times New Roman" charset="0"/>
              </a:rPr>
              <a:t>the </a:t>
            </a:r>
            <a:r>
              <a:rPr lang="en-US" sz="2400" dirty="0">
                <a:cs typeface="Times New Roman" charset="0"/>
              </a:rPr>
              <a:t>internal functioning of </a:t>
            </a:r>
            <a:r>
              <a:rPr lang="en-US" sz="2400" dirty="0" smtClean="0">
                <a:cs typeface="Times New Roman" charset="0"/>
              </a:rPr>
              <a:t>Java.</a:t>
            </a:r>
            <a:endParaRPr lang="en-GB" sz="2400" dirty="0">
              <a:cs typeface="Times New Roman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GB" sz="2400" dirty="0" smtClean="0">
                <a:cs typeface="Times New Roman" charset="0"/>
              </a:rPr>
              <a:t>Object-oriented</a:t>
            </a:r>
            <a:r>
              <a:rPr lang="en-GB" sz="2400" dirty="0">
                <a:cs typeface="Times New Roman" charset="0"/>
              </a:rPr>
              <a:t>: </a:t>
            </a:r>
            <a:r>
              <a:rPr lang="en-US" sz="2400" dirty="0">
                <a:cs typeface="Times New Roman" charset="0"/>
              </a:rPr>
              <a:t>A program arranged in classes and </a:t>
            </a:r>
            <a:r>
              <a:rPr lang="en-US" sz="2400" dirty="0" smtClean="0">
                <a:cs typeface="Times New Roman" charset="0"/>
              </a:rPr>
              <a:t>objects </a:t>
            </a:r>
            <a:r>
              <a:rPr lang="en-US" sz="2400" dirty="0">
                <a:cs typeface="Times New Roman" charset="0"/>
              </a:rPr>
              <a:t>ensures maintainability and </a:t>
            </a:r>
            <a:r>
              <a:rPr lang="en-US" sz="2400" dirty="0" smtClean="0">
                <a:cs typeface="Times New Roman" charset="0"/>
              </a:rPr>
              <a:t>reusability.</a:t>
            </a:r>
            <a:endParaRPr lang="en-GB" sz="2400" dirty="0">
              <a:cs typeface="Times New Roman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GB" sz="2400" dirty="0" smtClean="0">
                <a:cs typeface="Times New Roman" charset="0"/>
              </a:rPr>
              <a:t>Platform-independent (portable):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 smtClean="0">
                <a:cs typeface="Times New Roman" charset="0"/>
              </a:rPr>
              <a:t>Java </a:t>
            </a:r>
            <a:r>
              <a:rPr lang="en-US" dirty="0" err="1" smtClean="0">
                <a:cs typeface="Times New Roman" charset="0"/>
              </a:rPr>
              <a:t>bytecode</a:t>
            </a:r>
            <a:r>
              <a:rPr lang="en-US" dirty="0" smtClean="0">
                <a:cs typeface="Times New Roman" charset="0"/>
              </a:rPr>
              <a:t> can be executed on any computer that has JVM installed. 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 smtClean="0">
                <a:cs typeface="Times New Roman" charset="0"/>
              </a:rPr>
              <a:t>The primitive data types are the same across all platforms.</a:t>
            </a:r>
            <a:endParaRPr lang="en-GB" sz="2400" dirty="0" smtClean="0">
              <a:cs typeface="Times New Roman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GB" sz="2400" dirty="0" smtClean="0">
                <a:cs typeface="Times New Roman" charset="0"/>
              </a:rPr>
              <a:t>Secure:</a:t>
            </a:r>
            <a:endParaRPr lang="en-GB" sz="2400" dirty="0">
              <a:cs typeface="Times New Roman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 smtClean="0">
                <a:cs typeface="Times New Roman" charset="0"/>
              </a:rPr>
              <a:t>Unlike </a:t>
            </a:r>
            <a:r>
              <a:rPr lang="en-US" dirty="0">
                <a:cs typeface="Times New Roman" charset="0"/>
              </a:rPr>
              <a:t>C++, memory cannot be directly accessed. 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>
                <a:cs typeface="Times New Roman" charset="0"/>
              </a:rPr>
              <a:t>There is not the pointer concepts in Java language.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266700" y="254794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>
                <a:latin typeface="+mj-lt"/>
                <a:cs typeface="Times New Roman" charset="0"/>
              </a:rPr>
              <a:t>Features of Java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57200" y="1397794"/>
            <a:ext cx="7620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An </a:t>
            </a:r>
            <a:r>
              <a:rPr lang="en-US" sz="2400" b="1" dirty="0"/>
              <a:t>expression</a:t>
            </a:r>
            <a:r>
              <a:rPr lang="en-US" sz="2400" dirty="0"/>
              <a:t> is a combination of operators </a:t>
            </a:r>
            <a:r>
              <a:rPr lang="en-US" sz="2400" dirty="0" smtClean="0"/>
              <a:t>and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operands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en-GB" sz="2400" dirty="0"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Arithmetic </a:t>
            </a:r>
            <a:r>
              <a:rPr lang="en-US" sz="2400" dirty="0"/>
              <a:t>expressions compute numeric results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and </a:t>
            </a:r>
            <a:r>
              <a:rPr lang="en-US" sz="2400" dirty="0"/>
              <a:t>make use of the arithmetic operators.</a:t>
            </a:r>
            <a:endParaRPr lang="en-GB" sz="2400" dirty="0"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arithmetic operators: -, +, *, / and %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>
                <a:cs typeface="Times New Roman" pitchFamily="18" charset="0"/>
              </a:rPr>
              <a:t>When </a:t>
            </a:r>
            <a:r>
              <a:rPr lang="en-US" sz="2400" dirty="0">
                <a:cs typeface="Times New Roman" pitchFamily="18" charset="0"/>
              </a:rPr>
              <a:t>you use the + </a:t>
            </a:r>
            <a:r>
              <a:rPr lang="en-US" sz="2400" dirty="0" smtClean="0">
                <a:cs typeface="Times New Roman" pitchFamily="18" charset="0"/>
              </a:rPr>
              <a:t>operator </a:t>
            </a:r>
            <a:r>
              <a:rPr lang="en-US" sz="2400" dirty="0">
                <a:cs typeface="Times New Roman" pitchFamily="18" charset="0"/>
              </a:rPr>
              <a:t>with </a:t>
            </a:r>
            <a:r>
              <a:rPr lang="en-US" sz="2400" dirty="0" smtClean="0">
                <a:cs typeface="Times New Roman" pitchFamily="18" charset="0"/>
              </a:rPr>
              <a:t>numeric operands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result is </a:t>
            </a:r>
            <a:r>
              <a:rPr lang="en-US" sz="2400" dirty="0" smtClean="0">
                <a:cs typeface="Times New Roman" pitchFamily="18" charset="0"/>
              </a:rPr>
              <a:t>numeric.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>
                <a:cs typeface="Times New Roman" pitchFamily="18" charset="0"/>
              </a:rPr>
              <a:t>Mathematical expression are evaluated from left to right. Multiplication(*), division(/), and modulus(%) have higher precedence that addition(+) and subtraction(-). To force some operations to be performed before others, use parentheses,().</a:t>
            </a:r>
            <a:endParaRPr lang="en-US" sz="2400" dirty="0"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14402" y="559595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3600" dirty="0">
                <a:latin typeface="+mj-lt"/>
                <a:cs typeface="Times New Roman" pitchFamily="18" charset="0"/>
              </a:rPr>
              <a:t>Arithmetic Operators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9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14402" y="559595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3600" dirty="0">
                <a:latin typeface="+mj-lt"/>
                <a:cs typeface="Times New Roman" pitchFamily="18" charset="0"/>
              </a:rPr>
              <a:t>Arithmetic </a:t>
            </a:r>
            <a:r>
              <a:rPr lang="en-US" sz="3600" dirty="0" smtClean="0">
                <a:latin typeface="+mj-lt"/>
                <a:cs typeface="Times New Roman" pitchFamily="18" charset="0"/>
              </a:rPr>
              <a:t>Operators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(cont.) 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7329" y="3865472"/>
            <a:ext cx="7032627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/>
              <a:t>The remainder operator (%) returns the remainder after dividing the second operand into the first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60531" y="2667000"/>
            <a:ext cx="276710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14 / 3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            </a:t>
            </a:r>
            <a:r>
              <a:rPr lang="en-US" sz="2000" b="1" dirty="0">
                <a:latin typeface="Times New Roman" pitchFamily="18" charset="0"/>
              </a:rPr>
              <a:t>equals?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62117" y="3308350"/>
            <a:ext cx="276710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8 / 12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            </a:t>
            </a:r>
            <a:r>
              <a:rPr lang="en-US" sz="2000" b="1" dirty="0">
                <a:latin typeface="Times New Roman" pitchFamily="18" charset="0"/>
              </a:rPr>
              <a:t>equals?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48874" y="2667000"/>
            <a:ext cx="33855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34586" y="3308350"/>
            <a:ext cx="33855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10537" y="5130798"/>
            <a:ext cx="276710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14 % 3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            </a:t>
            </a:r>
            <a:r>
              <a:rPr lang="en-US" sz="2000" b="1" dirty="0">
                <a:latin typeface="Times New Roman" pitchFamily="18" charset="0"/>
              </a:rPr>
              <a:t>equals?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113714" y="5772147"/>
            <a:ext cx="276710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8 % 12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            </a:t>
            </a:r>
            <a:r>
              <a:rPr lang="en-US" sz="2000" b="1" dirty="0">
                <a:latin typeface="Times New Roman" pitchFamily="18" charset="0"/>
              </a:rPr>
              <a:t>equals?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400467" y="5130798"/>
            <a:ext cx="33855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86181" y="5772148"/>
            <a:ext cx="33855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" y="1418387"/>
            <a:ext cx="7032627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 smtClean="0"/>
              <a:t>If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both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operands to the division operator (/) are integers, the result is an integer (the fractional part is discarded)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14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33400" y="1423988"/>
            <a:ext cx="7696202" cy="515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pitchFamily="18" charset="0"/>
              </a:rPr>
              <a:t> Assignment operators are used to assign values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    to a variable.                                                         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GB" sz="2400" dirty="0">
                <a:cs typeface="Times New Roman" pitchFamily="18" charset="0"/>
              </a:rPr>
              <a:t> You can assign values to more than one variable </a:t>
            </a:r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    </a:t>
            </a:r>
            <a:r>
              <a:rPr lang="en-GB" sz="2400" dirty="0">
                <a:cs typeface="Times New Roman" pitchFamily="18" charset="0"/>
              </a:rPr>
              <a:t>at the same time. E.g.,</a:t>
            </a:r>
          </a:p>
          <a:p>
            <a:pPr marL="1085850" lvl="2" indent="-228600">
              <a:spcBef>
                <a:spcPct val="50000"/>
              </a:spcBef>
              <a:buClr>
                <a:srgbClr val="00279F"/>
              </a:buClr>
              <a:buFont typeface="Wingdings" pitchFamily="2" charset="2"/>
              <a:buNone/>
              <a:tabLst>
                <a:tab pos="3086100" algn="l"/>
              </a:tabLst>
            </a:pPr>
            <a:r>
              <a:rPr lang="en-GB" sz="2400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GB" sz="2400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x, y;</a:t>
            </a:r>
          </a:p>
          <a:p>
            <a:pPr marL="1085850" lvl="2" indent="-228600">
              <a:spcBef>
                <a:spcPct val="50000"/>
              </a:spcBef>
              <a:buClr>
                <a:srgbClr val="00279F"/>
              </a:buClr>
              <a:buFont typeface="Wingdings" pitchFamily="2" charset="2"/>
              <a:buNone/>
              <a:tabLst>
                <a:tab pos="3086100" algn="l"/>
              </a:tabLst>
            </a:pPr>
            <a:r>
              <a:rPr lang="en-GB" sz="2400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x = y = 0;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48771" y="520328"/>
            <a:ext cx="693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3600" dirty="0">
                <a:latin typeface="+mj-lt"/>
                <a:cs typeface="Times New Roman" pitchFamily="18" charset="0"/>
              </a:rPr>
              <a:t>Assignment Operators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3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74320" y="1229291"/>
            <a:ext cx="7955280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/>
            <a:r>
              <a:rPr lang="en-US" sz="2400" b="0" dirty="0" smtClean="0"/>
              <a:t>The concatenation operator + is </a:t>
            </a:r>
            <a:r>
              <a:rPr lang="en-US" sz="2400" dirty="0" smtClean="0"/>
              <a:t>used to manipulate strings</a:t>
            </a:r>
          </a:p>
          <a:p>
            <a:pPr marL="800100" lvl="2" indent="-342900"/>
            <a:r>
              <a:rPr lang="en-US" dirty="0">
                <a:cs typeface="Times New Roman" pitchFamily="18" charset="0"/>
              </a:rPr>
              <a:t>When </a:t>
            </a:r>
            <a:r>
              <a:rPr lang="en-US" dirty="0" smtClean="0">
                <a:cs typeface="Times New Roman" pitchFamily="18" charset="0"/>
              </a:rPr>
              <a:t>all </a:t>
            </a:r>
            <a:r>
              <a:rPr lang="en-US" dirty="0">
                <a:cs typeface="Times New Roman" pitchFamily="18" charset="0"/>
              </a:rPr>
              <a:t>the operands are 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String</a:t>
            </a:r>
            <a:r>
              <a:rPr lang="en-US" dirty="0">
                <a:cs typeface="Times New Roman" pitchFamily="18" charset="0"/>
              </a:rPr>
              <a:t> class objects, the </a:t>
            </a: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+</a:t>
            </a:r>
            <a:r>
              <a:rPr lang="en-US" dirty="0">
                <a:cs typeface="Times New Roman" pitchFamily="18" charset="0"/>
              </a:rPr>
              <a:t> operator concatenates </a:t>
            </a:r>
            <a:r>
              <a:rPr lang="en-US" dirty="0" smtClean="0">
                <a:cs typeface="Times New Roman" pitchFamily="18" charset="0"/>
              </a:rPr>
              <a:t>them</a:t>
            </a:r>
            <a:endParaRPr lang="en-US" dirty="0">
              <a:cs typeface="Times New Roman" pitchFamily="18" charset="0"/>
            </a:endParaRPr>
          </a:p>
          <a:p>
            <a:pPr marL="0" lvl="1">
              <a:buNone/>
            </a:pPr>
            <a:r>
              <a:rPr lang="en-US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name = "Dave"; </a:t>
            </a:r>
          </a:p>
          <a:p>
            <a:pPr>
              <a:buNone/>
            </a:pP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String message = "Hello, "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name; </a:t>
            </a:r>
          </a:p>
          <a:p>
            <a:pPr>
              <a:buNone/>
            </a:pP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0" dirty="0" smtClean="0">
                <a:solidFill>
                  <a:srgbClr val="00B050"/>
                </a:solidFill>
                <a:cs typeface="Arial" charset="0"/>
              </a:rPr>
              <a:t>// </a:t>
            </a:r>
            <a:r>
              <a:rPr lang="en-US" sz="2000" b="0" dirty="0">
                <a:solidFill>
                  <a:srgbClr val="00B050"/>
                </a:solidFill>
                <a:cs typeface="Arial" charset="0"/>
              </a:rPr>
              <a:t>message is "Hello, Dave"</a:t>
            </a:r>
            <a:endParaRPr lang="en-US" sz="2400" b="0" dirty="0">
              <a:solidFill>
                <a:srgbClr val="00B050"/>
              </a:solidFill>
              <a:cs typeface="Arial" charset="0"/>
            </a:endParaRPr>
          </a:p>
          <a:p>
            <a:pPr marL="682625" lvl="1" indent="-225425">
              <a:spcBef>
                <a:spcPct val="50000"/>
              </a:spcBef>
              <a:buFontTx/>
              <a:buChar char="•"/>
            </a:pPr>
            <a:r>
              <a:rPr lang="en-US" sz="2400" dirty="0">
                <a:cs typeface="Times New Roman" pitchFamily="18" charset="0"/>
              </a:rPr>
              <a:t>When one of the operand is an object of the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String</a:t>
            </a:r>
            <a:r>
              <a:rPr lang="en-US" sz="2400" dirty="0">
                <a:cs typeface="Times New Roman" pitchFamily="18" charset="0"/>
              </a:rPr>
              <a:t> class, the </a:t>
            </a:r>
            <a:r>
              <a:rPr lang="en-US" sz="2400" dirty="0" smtClean="0">
                <a:cs typeface="Times New Roman" pitchFamily="18" charset="0"/>
              </a:rPr>
              <a:t>other (numeric) </a:t>
            </a:r>
            <a:r>
              <a:rPr lang="en-US" sz="2400" dirty="0">
                <a:cs typeface="Times New Roman" pitchFamily="18" charset="0"/>
              </a:rPr>
              <a:t>is converted to a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String</a:t>
            </a:r>
            <a:r>
              <a:rPr lang="en-US" sz="2400" dirty="0">
                <a:cs typeface="Times New Roman" pitchFamily="18" charset="0"/>
              </a:rPr>
              <a:t> class object before </a:t>
            </a:r>
            <a:r>
              <a:rPr lang="en-US" sz="2400" dirty="0" smtClean="0">
                <a:cs typeface="Times New Roman" pitchFamily="18" charset="0"/>
              </a:rPr>
              <a:t>concatenation</a:t>
            </a:r>
            <a:endParaRPr lang="en-GB" sz="2400" dirty="0"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a = "Agent”;</a:t>
            </a:r>
          </a:p>
          <a:p>
            <a:pPr>
              <a:buNone/>
            </a:pP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7, n = 5;</a:t>
            </a:r>
            <a:endParaRPr lang="en-US" sz="2000" b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String bond = a + </a:t>
            </a:r>
            <a:r>
              <a:rPr lang="en-US" sz="2000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m + n</a:t>
            </a:r>
            <a:r>
              <a:rPr lang="en-US" sz="20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0" dirty="0">
                <a:solidFill>
                  <a:srgbClr val="00B050"/>
                </a:solidFill>
                <a:cs typeface="Arial" charset="0"/>
              </a:rPr>
              <a:t>// bond is "</a:t>
            </a:r>
            <a:r>
              <a:rPr lang="en-US" sz="2000" b="0" dirty="0" smtClean="0">
                <a:solidFill>
                  <a:srgbClr val="C00000"/>
                </a:solidFill>
                <a:cs typeface="Arial" charset="0"/>
              </a:rPr>
              <a:t>Agent75</a:t>
            </a:r>
            <a:r>
              <a:rPr lang="en-US" sz="2000" b="0" dirty="0" smtClean="0">
                <a:solidFill>
                  <a:srgbClr val="00B050"/>
                </a:solidFill>
                <a:cs typeface="Arial" charset="0"/>
              </a:rPr>
              <a:t>“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  <a:cs typeface="Arial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cs typeface="Arial" charset="0"/>
              </a:rPr>
              <a:t>				//Not “</a:t>
            </a:r>
            <a:r>
              <a:rPr lang="en-US" sz="2000" dirty="0" smtClean="0">
                <a:solidFill>
                  <a:srgbClr val="C00000"/>
                </a:solidFill>
                <a:cs typeface="Arial" charset="0"/>
              </a:rPr>
              <a:t>Agent12</a:t>
            </a:r>
            <a:r>
              <a:rPr lang="en-US" sz="2000" dirty="0" smtClean="0">
                <a:solidFill>
                  <a:srgbClr val="00B050"/>
                </a:solidFill>
                <a:cs typeface="Arial" charset="0"/>
              </a:rPr>
              <a:t>”!</a:t>
            </a:r>
            <a:endParaRPr lang="en-US" sz="2000" b="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57200" y="407194"/>
            <a:ext cx="71399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buNone/>
            </a:pPr>
            <a:r>
              <a:rPr lang="en-US" sz="4000" b="0" dirty="0" smtClean="0">
                <a:latin typeface="+mj-lt"/>
              </a:rPr>
              <a:t>Concatenation Operator</a:t>
            </a:r>
            <a:endParaRPr lang="en-US" sz="4000" b="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295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95301" y="1366838"/>
            <a:ext cx="7467602" cy="515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>
                <a:cs typeface="Times New Roman" pitchFamily="18" charset="0"/>
              </a:rPr>
              <a:t>The combined assignment operators (called shorthand notations) combine the assignment operator with the arithmetic operators.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>
                <a:cs typeface="Times New Roman" pitchFamily="18" charset="0"/>
              </a:rPr>
              <a:t>Combined assignment operators: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endParaRPr lang="en-US" sz="2400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endParaRPr lang="en-GB" sz="2400" dirty="0">
              <a:solidFill>
                <a:srgbClr val="0070C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95301" y="407194"/>
            <a:ext cx="693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 smtClean="0">
                <a:latin typeface="+mj-lt"/>
                <a:cs typeface="Times New Roman" pitchFamily="18" charset="0"/>
              </a:rPr>
              <a:t>Combined Assignment </a:t>
            </a:r>
            <a:r>
              <a:rPr lang="en-US" sz="4000" dirty="0">
                <a:latin typeface="+mj-lt"/>
                <a:cs typeface="Times New Roman" pitchFamily="18" charset="0"/>
              </a:rPr>
              <a:t>Operators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31308"/>
              </p:ext>
            </p:extLst>
          </p:nvPr>
        </p:nvGraphicFramePr>
        <p:xfrm>
          <a:off x="990603" y="3302794"/>
          <a:ext cx="5867398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63"/>
                <a:gridCol w="1972734"/>
                <a:gridCol w="2590801"/>
              </a:tblGrid>
              <a:tr h="53657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Operator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Equivalent to</a:t>
                      </a:r>
                      <a:endParaRPr lang="en-US" sz="2000" b="1" dirty="0"/>
                    </a:p>
                  </a:txBody>
                  <a:tcPr/>
                </a:tc>
              </a:tr>
              <a:tr h="536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0" dirty="0" smtClean="0"/>
                        <a:t> += 5;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0" dirty="0" smtClean="0"/>
                        <a:t> = x + 5;</a:t>
                      </a:r>
                      <a:endParaRPr lang="en-US" sz="2400" dirty="0"/>
                    </a:p>
                  </a:txBody>
                  <a:tcPr/>
                </a:tc>
              </a:tr>
              <a:tr h="536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 -= 2;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r>
                        <a:rPr lang="en-US" sz="2400" baseline="0" dirty="0" smtClean="0"/>
                        <a:t> = y – 2;</a:t>
                      </a:r>
                      <a:endParaRPr lang="en-US" sz="2400" dirty="0"/>
                    </a:p>
                  </a:txBody>
                  <a:tcPr/>
                </a:tc>
              </a:tr>
              <a:tr h="536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r>
                        <a:rPr lang="en-US" sz="2400" baseline="0" dirty="0" smtClean="0"/>
                        <a:t> *= 10;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r>
                        <a:rPr lang="en-US" sz="2400" baseline="0" dirty="0" smtClean="0"/>
                        <a:t> = z * 10;</a:t>
                      </a:r>
                      <a:endParaRPr lang="en-US" sz="2400" dirty="0"/>
                    </a:p>
                  </a:txBody>
                  <a:tcPr/>
                </a:tc>
              </a:tr>
              <a:tr h="536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/= b;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= a / b;</a:t>
                      </a:r>
                      <a:endParaRPr lang="en-US" sz="2400" dirty="0"/>
                    </a:p>
                  </a:txBody>
                  <a:tcPr/>
                </a:tc>
              </a:tr>
              <a:tr h="536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%= 3;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= b % 3;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03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07194"/>
            <a:ext cx="7407275" cy="677081"/>
          </a:xfrm>
        </p:spPr>
        <p:txBody>
          <a:bodyPr>
            <a:normAutofit/>
          </a:bodyPr>
          <a:lstStyle/>
          <a:p>
            <a:r>
              <a:rPr lang="en-US" sz="4000" dirty="0"/>
              <a:t>Commenting Code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73994"/>
            <a:ext cx="7848600" cy="609600"/>
          </a:xfrm>
        </p:spPr>
        <p:txBody>
          <a:bodyPr>
            <a:normAutofit/>
          </a:bodyPr>
          <a:lstStyle/>
          <a:p>
            <a:r>
              <a:rPr lang="en-US" sz="2400" dirty="0"/>
              <a:t>Java provides </a:t>
            </a:r>
            <a:r>
              <a:rPr lang="en-US" sz="2400" dirty="0" smtClean="0"/>
              <a:t>2 methods </a:t>
            </a:r>
            <a:r>
              <a:rPr lang="en-US" sz="2400" dirty="0"/>
              <a:t>for commenting </a:t>
            </a:r>
            <a:r>
              <a:rPr lang="en-US" sz="2400" dirty="0" smtClean="0"/>
              <a:t>code:</a:t>
            </a:r>
            <a:endParaRPr lang="en-US" sz="2400" dirty="0"/>
          </a:p>
        </p:txBody>
      </p:sp>
      <p:graphicFrame>
        <p:nvGraphicFramePr>
          <p:cNvPr id="212127" name="Group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7140"/>
              </p:ext>
            </p:extLst>
          </p:nvPr>
        </p:nvGraphicFramePr>
        <p:xfrm>
          <a:off x="381000" y="2083555"/>
          <a:ext cx="7612380" cy="4502108"/>
        </p:xfrm>
        <a:graphic>
          <a:graphicData uri="http://schemas.openxmlformats.org/drawingml/2006/table">
            <a:tbl>
              <a:tblPr/>
              <a:tblGrid>
                <a:gridCol w="1371600"/>
                <a:gridCol w="6240780"/>
              </a:tblGrid>
              <a:tr h="693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Comment</a:t>
                      </a:r>
                      <a:b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Style</a:t>
                      </a:r>
                    </a:p>
                  </a:txBody>
                  <a:tcPr marL="82296" marR="82296" marT="48101" marB="4810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82296" marR="82296" marT="48101" marB="481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709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//</a:t>
                      </a:r>
                    </a:p>
                  </a:txBody>
                  <a:tcPr marL="82296" marR="82296" marT="48101" marB="481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Single line comment.  Anything after the // on the line will be ignored by the compiler.</a:t>
                      </a:r>
                    </a:p>
                  </a:txBody>
                  <a:tcPr marL="82296" marR="82296" marT="48101" marB="48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/*</a:t>
                      </a: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… </a:t>
                      </a: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*/</a:t>
                      </a:r>
                    </a:p>
                  </a:txBody>
                  <a:tcPr marL="82296" marR="82296" marT="48101" marB="481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Block comment.  Everything beginning with /* and ending with the first */ will be ignored by the compiler.  This comment type cannot be nested.</a:t>
                      </a:r>
                    </a:p>
                  </a:txBody>
                  <a:tcPr marL="82296" marR="82296" marT="48101" marB="48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/**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… 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*/</a:t>
                      </a:r>
                    </a:p>
                  </a:txBody>
                  <a:tcPr marL="82296" marR="82296" marT="48101" marB="481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Javadoc comment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  This is a special version of the previous block comment that allows comments to be documented by the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javadoc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utility program.  Everything beginning with the /** and ending with the first */ will be ignored by the compiler.  This comment type cannot be nested.</a:t>
                      </a:r>
                    </a:p>
                  </a:txBody>
                  <a:tcPr marL="82296" marR="82296" marT="48101" marB="48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55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437"/>
            <a:ext cx="7407275" cy="12017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API Documentation</a:t>
            </a:r>
            <a:endParaRPr lang="en-US" sz="4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" y="1473994"/>
            <a:ext cx="773430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/>
              <a:t>To easy programmers’ work, Java language also predefined a lot of stuff (classes, methods, and so on) to handle computer operations.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000" dirty="0">
                <a:cs typeface="Times New Roman" charset="0"/>
              </a:rPr>
              <a:t>Java library organize related classes and other things in </a:t>
            </a:r>
            <a:r>
              <a:rPr lang="en-US" sz="2000" dirty="0" smtClean="0">
                <a:cs typeface="Times New Roman" charset="0"/>
              </a:rPr>
              <a:t>packages.</a:t>
            </a:r>
            <a:endParaRPr lang="en-US" sz="2000" dirty="0">
              <a:cs typeface="Times New Roman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/>
              <a:t>You cannot see these code directly (you do not need to know the details).  But to use them, you can check Java API (Application Programming Interface) documentation.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b="1" dirty="0" smtClean="0"/>
              <a:t>API documentation </a:t>
            </a:r>
            <a:r>
              <a:rPr lang="en-US" dirty="0"/>
              <a:t>lists classes and methods in the Java </a:t>
            </a:r>
            <a:r>
              <a:rPr lang="en-US" dirty="0" smtClean="0"/>
              <a:t>library. It is available at: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lvl="1">
              <a:buNone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java.sun.com/javase/7/docs/api/index.html</a:t>
            </a:r>
            <a:endParaRPr lang="en-US" sz="2400" dirty="0" smtClean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lvl="1">
              <a:spcBef>
                <a:spcPct val="50000"/>
              </a:spcBef>
              <a:buClr>
                <a:schemeClr val="tx1"/>
              </a:buClr>
              <a:buNone/>
              <a:tabLst>
                <a:tab pos="3086100" algn="l"/>
              </a:tabLst>
            </a:pPr>
            <a:r>
              <a:rPr lang="en-US" b="1" dirty="0">
                <a:cs typeface="Times New Roman" charset="0"/>
              </a:rPr>
              <a:t>Packages</a:t>
            </a:r>
            <a:r>
              <a:rPr lang="en-US" dirty="0">
                <a:cs typeface="Times New Roman" charset="0"/>
              </a:rPr>
              <a:t>: are collections of classes that can be shared by applications and applets.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None/>
              <a:tabLst>
                <a:tab pos="3086100" algn="l"/>
              </a:tabLst>
            </a:pPr>
            <a:endParaRPr lang="en-GB" b="1" dirty="0">
              <a:latin typeface="Arial" charset="0"/>
              <a:cs typeface="Times New Roman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0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407194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+mj-lt"/>
              </a:rPr>
              <a:t>Escape Sequences in Source Code</a:t>
            </a:r>
            <a:endParaRPr lang="en-US" sz="280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1447800"/>
            <a:ext cx="8077200" cy="576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>
                <a:cs typeface="Times New Roman" charset="0"/>
              </a:rPr>
              <a:t>Java </a:t>
            </a:r>
            <a:r>
              <a:rPr lang="en-US" dirty="0">
                <a:cs typeface="Times New Roman" charset="0"/>
              </a:rPr>
              <a:t>takes the string of text enclosed in quotation marks in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Times New Roman" charset="0"/>
              </a:rPr>
              <a:t>print()</a:t>
            </a:r>
            <a:r>
              <a:rPr lang="en-US" b="1" dirty="0">
                <a:solidFill>
                  <a:srgbClr val="0070C0"/>
                </a:solidFill>
                <a:cs typeface="Times New Roman" charset="0"/>
              </a:rPr>
              <a:t> </a:t>
            </a:r>
            <a:r>
              <a:rPr lang="en-US" dirty="0">
                <a:cs typeface="Times New Roman" charset="0"/>
              </a:rPr>
              <a:t>or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Times New Roman" charset="0"/>
              </a:rPr>
              <a:t>println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Times New Roman" charset="0"/>
              </a:rPr>
              <a:t>()</a:t>
            </a:r>
            <a:r>
              <a:rPr lang="en-US" b="1" dirty="0">
                <a:solidFill>
                  <a:srgbClr val="0070C0"/>
                </a:solidFill>
                <a:cs typeface="Times New Roman" charset="0"/>
              </a:rPr>
              <a:t> </a:t>
            </a:r>
            <a:r>
              <a:rPr lang="en-US" dirty="0">
                <a:cs typeface="Times New Roman" charset="0"/>
              </a:rPr>
              <a:t>methods and display what it </a:t>
            </a:r>
            <a:r>
              <a:rPr lang="en-US" dirty="0" smtClean="0">
                <a:cs typeface="Times New Roman" charset="0"/>
              </a:rPr>
              <a:t>receives.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>
                <a:cs typeface="Times New Roman" charset="0"/>
              </a:rPr>
              <a:t>An </a:t>
            </a:r>
            <a:r>
              <a:rPr lang="en-US" b="1" dirty="0">
                <a:cs typeface="Times New Roman" charset="0"/>
              </a:rPr>
              <a:t>escape sequence </a:t>
            </a:r>
            <a:r>
              <a:rPr lang="en-US" dirty="0">
                <a:cs typeface="Times New Roman" charset="0"/>
              </a:rPr>
              <a:t>is created when the </a:t>
            </a:r>
            <a:r>
              <a:rPr lang="en-US" b="1" dirty="0">
                <a:cs typeface="Times New Roman" charset="0"/>
              </a:rPr>
              <a:t>backslash(\) </a:t>
            </a:r>
            <a:r>
              <a:rPr lang="en-US" dirty="0">
                <a:cs typeface="Times New Roman" charset="0"/>
              </a:rPr>
              <a:t>is combined with certain characters inside the string, telling Java to “escape from” the normal way to write the output.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>
                <a:cs typeface="Times New Roman" charset="0"/>
              </a:rPr>
              <a:t>Some escape sequences in Java: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3086100" algn="l"/>
              </a:tabLst>
            </a:pPr>
            <a:r>
              <a:rPr lang="en-US" sz="2400" dirty="0">
                <a:cs typeface="Times New Roman" charset="0"/>
              </a:rPr>
              <a:t> 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63864"/>
              </p:ext>
            </p:extLst>
          </p:nvPr>
        </p:nvGraphicFramePr>
        <p:xfrm>
          <a:off x="457200" y="4521995"/>
          <a:ext cx="6858000" cy="1859916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1828799">
                <a:tc>
                  <a:txBody>
                    <a:bodyPr/>
                    <a:lstStyle/>
                    <a:p>
                      <a:pPr marL="85725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\b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backspace</a:t>
                      </a:r>
                    </a:p>
                    <a:p>
                      <a:pPr marL="85725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\n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new line</a:t>
                      </a:r>
                    </a:p>
                    <a:p>
                      <a:pPr marL="85725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\r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carriage return</a:t>
                      </a:r>
                    </a:p>
                    <a:p>
                      <a:pPr marL="85725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\t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tab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\\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backslash</a:t>
                      </a:r>
                    </a:p>
                    <a:p>
                      <a:pPr marL="85725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\’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single quote</a:t>
                      </a:r>
                    </a:p>
                    <a:p>
                      <a:pPr marL="85725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\”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double quote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68605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228599" y="1245394"/>
            <a:ext cx="7521575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>
                <a:latin typeface="+mn-lt"/>
                <a:cs typeface="Times New Roman" charset="0"/>
              </a:rPr>
              <a:t>The </a:t>
            </a:r>
            <a:r>
              <a:rPr lang="en-US" sz="2400" dirty="0">
                <a:latin typeface="+mn-lt"/>
                <a:cs typeface="Times New Roman" charset="0"/>
              </a:rPr>
              <a:t>main </a:t>
            </a:r>
            <a:r>
              <a:rPr lang="en-US" sz="2400" dirty="0" smtClean="0">
                <a:latin typeface="+mn-lt"/>
                <a:cs typeface="Times New Roman" charset="0"/>
              </a:rPr>
              <a:t>Java packages commonly used are</a:t>
            </a:r>
            <a:r>
              <a:rPr lang="en-US" sz="2400" dirty="0">
                <a:latin typeface="+mn-lt"/>
                <a:cs typeface="Times New Roman" charset="0"/>
              </a:rPr>
              <a:t>: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java.lang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java.io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java.applet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java.awt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javax.swing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None/>
              <a:tabLst>
                <a:tab pos="3086100" algn="l"/>
              </a:tabLst>
            </a:pPr>
            <a:endParaRPr lang="en-GB" b="1" dirty="0">
              <a:latin typeface="Arial" charset="0"/>
              <a:cs typeface="Times New Roman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407194"/>
            <a:ext cx="66141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+mj-lt"/>
              </a:rPr>
              <a:t>Java Packages</a:t>
            </a:r>
            <a:endParaRPr lang="en-US" sz="280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851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228599" y="1245394"/>
            <a:ext cx="7521575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800" dirty="0" smtClean="0">
                <a:latin typeface="+mn-lt"/>
                <a:cs typeface="Times New Roman" charset="0"/>
              </a:rPr>
              <a:t>The</a:t>
            </a:r>
            <a:r>
              <a:rPr lang="en-US" sz="3200" dirty="0" smtClean="0">
                <a:latin typeface="+mn-lt"/>
                <a:cs typeface="Times New Roman" charset="0"/>
              </a:rPr>
              <a:t>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GB" sz="2800" dirty="0" smtClean="0">
                <a:latin typeface="Cambria" panose="02040503050406030204" pitchFamily="18" charset="0"/>
                <a:cs typeface="Courier New" pitchFamily="49" charset="0"/>
              </a:rPr>
              <a:t>  </a:t>
            </a:r>
            <a:r>
              <a:rPr lang="en-GB" sz="2800" dirty="0" smtClean="0">
                <a:latin typeface="+mj-lt"/>
                <a:cs typeface="Courier New" pitchFamily="49" charset="0"/>
              </a:rPr>
              <a:t>is the most common used package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800" dirty="0" smtClean="0">
                <a:latin typeface="+mj-lt"/>
              </a:rPr>
              <a:t>You </a:t>
            </a:r>
            <a:r>
              <a:rPr lang="en-US" sz="2800" dirty="0">
                <a:latin typeface="+mj-lt"/>
              </a:rPr>
              <a:t>don’t need to import classes in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2800" dirty="0">
                <a:latin typeface="+mj-lt"/>
                <a:cs typeface="Courier New" pitchFamily="49" charset="0"/>
              </a:rPr>
              <a:t> </a:t>
            </a:r>
            <a:r>
              <a:rPr lang="en-US" sz="2800" dirty="0">
                <a:latin typeface="+mj-lt"/>
              </a:rPr>
              <a:t>package which contains  classes, such as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dirty="0">
                <a:latin typeface="+mj-lt"/>
                <a:cs typeface="Courier New" pitchFamily="49" charset="0"/>
              </a:rPr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800" dirty="0">
                <a:latin typeface="+mj-lt"/>
                <a:cs typeface="Courier New" pitchFamily="49" charset="0"/>
              </a:rPr>
              <a:t> </a:t>
            </a:r>
            <a:r>
              <a:rPr lang="en-US" sz="2800" dirty="0">
                <a:latin typeface="+mj-lt"/>
              </a:rPr>
              <a:t>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800" dirty="0">
                <a:latin typeface="+mj-lt"/>
              </a:rPr>
              <a:t>. The package is </a:t>
            </a:r>
            <a:r>
              <a:rPr lang="en-US" sz="2800" b="1" dirty="0">
                <a:latin typeface="+mj-lt"/>
              </a:rPr>
              <a:t>automatically imported </a:t>
            </a:r>
            <a:r>
              <a:rPr lang="en-US" sz="2800" dirty="0">
                <a:latin typeface="+mj-lt"/>
              </a:rPr>
              <a:t>for each Java program.</a:t>
            </a:r>
            <a:endParaRPr lang="en-GB" sz="2800" dirty="0">
              <a:latin typeface="+mj-lt"/>
              <a:cs typeface="Courier New" pitchFamily="49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None/>
              <a:tabLst>
                <a:tab pos="3086100" algn="l"/>
              </a:tabLst>
            </a:pPr>
            <a:endParaRPr lang="en-GB" b="1" dirty="0">
              <a:latin typeface="Arial" charset="0"/>
              <a:cs typeface="Times New Roman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407194"/>
            <a:ext cx="66141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+mj-lt"/>
              </a:rPr>
              <a:t>Java Packages –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97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266700" y="838200"/>
            <a:ext cx="746760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charset="0"/>
              </a:rPr>
              <a:t> </a:t>
            </a:r>
            <a:r>
              <a:rPr lang="en-US" sz="2400" dirty="0" smtClean="0">
                <a:cs typeface="Times New Roman" charset="0"/>
              </a:rPr>
              <a:t>Components of Java architecture:</a:t>
            </a:r>
            <a:endParaRPr lang="en-US" sz="2400" dirty="0">
              <a:cs typeface="Times New Roman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>
                <a:cs typeface="Times New Roman" charset="0"/>
              </a:rPr>
              <a:t>Java </a:t>
            </a:r>
            <a:r>
              <a:rPr lang="en-US" b="1" dirty="0">
                <a:cs typeface="Times New Roman" charset="0"/>
              </a:rPr>
              <a:t>source </a:t>
            </a:r>
            <a:r>
              <a:rPr lang="en-US" b="1" dirty="0" smtClean="0">
                <a:cs typeface="Times New Roman" charset="0"/>
              </a:rPr>
              <a:t>code (.java)</a:t>
            </a:r>
            <a:r>
              <a:rPr lang="en-US" dirty="0" smtClean="0">
                <a:cs typeface="Times New Roman" charset="0"/>
              </a:rPr>
              <a:t>: </a:t>
            </a:r>
            <a:r>
              <a:rPr lang="en-US" dirty="0">
                <a:cs typeface="Times New Roman" charset="0"/>
              </a:rPr>
              <a:t>The code is written by using an editing program, such as </a:t>
            </a:r>
            <a:r>
              <a:rPr lang="en-US" dirty="0" err="1">
                <a:cs typeface="Times New Roman" charset="0"/>
              </a:rPr>
              <a:t>jEdit</a:t>
            </a:r>
            <a:r>
              <a:rPr lang="en-US" dirty="0">
                <a:cs typeface="Times New Roman" charset="0"/>
              </a:rPr>
              <a:t> or notepad, or using an IDE, such as </a:t>
            </a:r>
            <a:r>
              <a:rPr lang="en-US" dirty="0" err="1" smtClean="0">
                <a:cs typeface="Times New Roman" charset="0"/>
              </a:rPr>
              <a:t>jGrasp</a:t>
            </a:r>
            <a:r>
              <a:rPr lang="en-US" dirty="0" smtClean="0">
                <a:cs typeface="Times New Roman" charset="0"/>
              </a:rPr>
              <a:t>, </a:t>
            </a:r>
            <a:r>
              <a:rPr lang="en-US" dirty="0" err="1" smtClean="0">
                <a:cs typeface="Times New Roman" charset="0"/>
              </a:rPr>
              <a:t>NetBeans</a:t>
            </a:r>
            <a:r>
              <a:rPr lang="en-US" dirty="0" smtClean="0">
                <a:cs typeface="Times New Roman" charset="0"/>
              </a:rPr>
              <a:t>, …</a:t>
            </a:r>
            <a:endParaRPr lang="en-US" dirty="0">
              <a:cs typeface="Times New Roman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>
                <a:cs typeface="Times New Roman" charset="0"/>
              </a:rPr>
              <a:t>Java </a:t>
            </a:r>
            <a:r>
              <a:rPr lang="en-US" b="1" dirty="0">
                <a:cs typeface="Times New Roman" charset="0"/>
              </a:rPr>
              <a:t>class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smtClean="0">
                <a:cs typeface="Times New Roman" charset="0"/>
              </a:rPr>
              <a:t>file </a:t>
            </a:r>
            <a:r>
              <a:rPr lang="en-US" b="1" dirty="0" smtClean="0">
                <a:cs typeface="Times New Roman" charset="0"/>
              </a:rPr>
              <a:t>(.class</a:t>
            </a:r>
            <a:r>
              <a:rPr lang="en-US" dirty="0" smtClean="0">
                <a:cs typeface="Times New Roman" charset="0"/>
              </a:rPr>
              <a:t>): </a:t>
            </a:r>
            <a:r>
              <a:rPr lang="en-US" dirty="0">
                <a:cs typeface="Times New Roman" charset="0"/>
              </a:rPr>
              <a:t>The Java compiler reads the source code and compiles it. If there are no syntax errors in the source code, the compiler creates a Java </a:t>
            </a:r>
            <a:r>
              <a:rPr lang="en-US" b="1" dirty="0" err="1">
                <a:cs typeface="Times New Roman" charset="0"/>
              </a:rPr>
              <a:t>bytecode</a:t>
            </a:r>
            <a:r>
              <a:rPr lang="en-US" dirty="0">
                <a:cs typeface="Times New Roman" charset="0"/>
              </a:rPr>
              <a:t>.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b="1" dirty="0">
                <a:cs typeface="Times New Roman" charset="0"/>
              </a:rPr>
              <a:t>Java Virtual Machine </a:t>
            </a:r>
            <a:r>
              <a:rPr lang="en-US" dirty="0">
                <a:cs typeface="Times New Roman" charset="0"/>
              </a:rPr>
              <a:t>(JVM): is the run-time </a:t>
            </a:r>
            <a:r>
              <a:rPr lang="en-US" dirty="0" smtClean="0">
                <a:cs typeface="Times New Roman" charset="0"/>
              </a:rPr>
              <a:t>environment, converting </a:t>
            </a:r>
            <a:r>
              <a:rPr lang="en-US" dirty="0">
                <a:cs typeface="Times New Roman" charset="0"/>
              </a:rPr>
              <a:t>the </a:t>
            </a:r>
            <a:r>
              <a:rPr lang="en-US" dirty="0" err="1">
                <a:cs typeface="Times New Roman" charset="0"/>
              </a:rPr>
              <a:t>bytecode</a:t>
            </a:r>
            <a:r>
              <a:rPr lang="en-US" dirty="0">
                <a:cs typeface="Times New Roman" charset="0"/>
              </a:rPr>
              <a:t> in the </a:t>
            </a:r>
            <a:r>
              <a:rPr lang="en-US" b="1" dirty="0">
                <a:solidFill>
                  <a:schemeClr val="accent1"/>
                </a:solidFill>
                <a:cs typeface="Times New Roman" charset="0"/>
              </a:rPr>
              <a:t>.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Times New Roman" charset="0"/>
              </a:rPr>
              <a:t>class</a:t>
            </a:r>
            <a:r>
              <a:rPr lang="en-US" b="1" dirty="0">
                <a:solidFill>
                  <a:schemeClr val="accent1"/>
                </a:solidFill>
                <a:cs typeface="Times New Roman" charset="0"/>
              </a:rPr>
              <a:t> </a:t>
            </a:r>
            <a:r>
              <a:rPr lang="en-US" dirty="0">
                <a:cs typeface="Times New Roman" charset="0"/>
              </a:rPr>
              <a:t>file to machine language. JVM has class loaders to load the </a:t>
            </a:r>
            <a:r>
              <a:rPr lang="en-US" b="1" dirty="0">
                <a:solidFill>
                  <a:schemeClr val="accent1"/>
                </a:solidFill>
                <a:cs typeface="Times New Roman" charset="0"/>
              </a:rPr>
              <a:t>.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Times New Roman" charset="0"/>
              </a:rPr>
              <a:t>class</a:t>
            </a:r>
            <a:r>
              <a:rPr lang="en-US" b="1" dirty="0">
                <a:solidFill>
                  <a:schemeClr val="accent1"/>
                </a:solidFill>
                <a:cs typeface="Times New Roman" charset="0"/>
              </a:rPr>
              <a:t> </a:t>
            </a:r>
            <a:r>
              <a:rPr lang="en-US" dirty="0">
                <a:cs typeface="Times New Roman" charset="0"/>
              </a:rPr>
              <a:t>files and execute the </a:t>
            </a:r>
            <a:r>
              <a:rPr lang="en-US" dirty="0" err="1">
                <a:cs typeface="Times New Roman" charset="0"/>
              </a:rPr>
              <a:t>bytecode</a:t>
            </a:r>
            <a:r>
              <a:rPr lang="en-US" dirty="0" smtClean="0">
                <a:cs typeface="Times New Roman" charset="0"/>
              </a:rPr>
              <a:t>.</a:t>
            </a:r>
            <a:endParaRPr lang="en-US" dirty="0">
              <a:cs typeface="Times New Roman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dirty="0">
                <a:cs typeface="Times New Roman" charset="0"/>
              </a:rPr>
              <a:t>Java Application Programming Interfaces (Java </a:t>
            </a:r>
            <a:r>
              <a:rPr lang="en-US" b="1" dirty="0">
                <a:cs typeface="Times New Roman" charset="0"/>
              </a:rPr>
              <a:t>API</a:t>
            </a:r>
            <a:r>
              <a:rPr lang="en-US" dirty="0">
                <a:cs typeface="Times New Roman" charset="0"/>
              </a:rPr>
              <a:t>s): </a:t>
            </a:r>
            <a:r>
              <a:rPr lang="en-GB" dirty="0">
                <a:cs typeface="Times New Roman" charset="0"/>
              </a:rPr>
              <a:t>are sets </a:t>
            </a:r>
            <a:r>
              <a:rPr lang="en-GB" dirty="0" smtClean="0">
                <a:cs typeface="Times New Roman" charset="0"/>
              </a:rPr>
              <a:t>of </a:t>
            </a:r>
            <a:r>
              <a:rPr lang="en-GB" dirty="0">
                <a:cs typeface="Times New Roman" charset="0"/>
              </a:rPr>
              <a:t>class files </a:t>
            </a:r>
            <a:r>
              <a:rPr lang="en-US" dirty="0">
                <a:cs typeface="Times New Roman" charset="0"/>
              </a:rPr>
              <a:t>in the form of </a:t>
            </a:r>
            <a:r>
              <a:rPr lang="en-US" b="1" dirty="0">
                <a:cs typeface="Times New Roman" charset="0"/>
              </a:rPr>
              <a:t>packages</a:t>
            </a:r>
            <a:r>
              <a:rPr lang="en-US" dirty="0">
                <a:cs typeface="Times New Roman" charset="0"/>
              </a:rPr>
              <a:t> </a:t>
            </a:r>
            <a:r>
              <a:rPr lang="en-GB" dirty="0">
                <a:cs typeface="Times New Roman" charset="0"/>
              </a:rPr>
              <a:t>available for the program at the run time.</a:t>
            </a:r>
          </a:p>
          <a:p>
            <a:pPr marL="742950" lvl="1" indent="-285750">
              <a:spcBef>
                <a:spcPct val="50000"/>
              </a:spcBef>
              <a:tabLst>
                <a:tab pos="3086100" algn="l"/>
              </a:tabLst>
            </a:pPr>
            <a:endParaRPr lang="en-US" dirty="0">
              <a:cs typeface="Times New Roman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endParaRPr lang="en-US" sz="2400" dirty="0">
              <a:cs typeface="Times New Roman" charset="0"/>
            </a:endParaRP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76200" y="1524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 smtClean="0">
                <a:latin typeface="+mj-lt"/>
                <a:cs typeface="Times New Roman" charset="0"/>
              </a:rPr>
              <a:t>Java </a:t>
            </a:r>
            <a:r>
              <a:rPr lang="en-US" sz="4000" dirty="0">
                <a:latin typeface="+mj-lt"/>
                <a:cs typeface="Times New Roman" charset="0"/>
              </a:rPr>
              <a:t>Architecture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397794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>
                <a:latin typeface="+mn-lt"/>
                <a:cs typeface="Courier New" pitchFamily="49" charset="0"/>
              </a:rPr>
              <a:t>class </a:t>
            </a:r>
            <a:endParaRPr lang="en-US" sz="2400" dirty="0" smtClean="0">
              <a:latin typeface="+mn-lt"/>
              <a:cs typeface="Courier New" pitchFamily="49" charset="0"/>
            </a:endParaRPr>
          </a:p>
          <a:p>
            <a:pPr marL="800100" lvl="1" indent="-342900"/>
            <a:r>
              <a:rPr lang="en-US" sz="2400" dirty="0" smtClean="0">
                <a:latin typeface="+mn-lt"/>
                <a:cs typeface="Courier New" pitchFamily="49" charset="0"/>
              </a:rPr>
              <a:t>Defines </a:t>
            </a:r>
            <a:r>
              <a:rPr lang="en-US" sz="2400" dirty="0">
                <a:latin typeface="+mn-lt"/>
                <a:cs typeface="Courier New" pitchFamily="49" charset="0"/>
              </a:rPr>
              <a:t>the </a:t>
            </a:r>
            <a:r>
              <a:rPr lang="en-US" sz="2400" b="1" dirty="0">
                <a:latin typeface="+mn-lt"/>
                <a:cs typeface="Courier New" pitchFamily="49" charset="0"/>
              </a:rPr>
              <a:t>constants</a:t>
            </a:r>
            <a:r>
              <a:rPr lang="en-US" sz="2400" dirty="0">
                <a:latin typeface="+mn-lt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>
                <a:latin typeface="+mn-lt"/>
                <a:cs typeface="Courier New" pitchFamily="49" charset="0"/>
              </a:rPr>
              <a:t>and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PI </a:t>
            </a:r>
            <a:r>
              <a:rPr lang="en-US" sz="2400" dirty="0" smtClean="0">
                <a:latin typeface="+mn-lt"/>
              </a:rPr>
              <a:t>and methods for some mathematical operations.</a:t>
            </a:r>
          </a:p>
          <a:p>
            <a:pPr marL="800100" lvl="1" indent="-342900"/>
            <a:r>
              <a:rPr lang="en-US" sz="2400" dirty="0" smtClean="0">
                <a:latin typeface="+mn-lt"/>
              </a:rPr>
              <a:t>For more information, read Appendix F </a:t>
            </a:r>
            <a:r>
              <a:rPr lang="en-US" sz="2400" dirty="0">
                <a:latin typeface="+mj-lt"/>
              </a:rPr>
              <a:t>More about </a:t>
            </a:r>
            <a:r>
              <a:rPr lang="en-US" sz="2400" dirty="0" smtClean="0">
                <a:latin typeface="+mj-lt"/>
              </a:rPr>
              <a:t>the Math Class </a:t>
            </a:r>
          </a:p>
          <a:p>
            <a:pPr marL="800100" lvl="1" indent="-342900"/>
            <a:r>
              <a:rPr lang="en-US" sz="2400" dirty="0">
                <a:latin typeface="+mj-lt"/>
                <a:cs typeface="Arial" charset="0"/>
              </a:rPr>
              <a:t>How to use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400" dirty="0">
                <a:latin typeface="+mj-lt"/>
                <a:cs typeface="Arial" charset="0"/>
              </a:rPr>
              <a:t> method?</a:t>
            </a:r>
          </a:p>
          <a:p>
            <a:pPr marL="1257300" lvl="2" indent="-342900"/>
            <a:r>
              <a:rPr lang="en-US" sz="2400" dirty="0">
                <a:latin typeface="+mj-lt"/>
                <a:cs typeface="Arial" charset="0"/>
              </a:rPr>
              <a:t>The methods defined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400" dirty="0">
                <a:latin typeface="+mj-lt"/>
                <a:cs typeface="Arial" charset="0"/>
              </a:rPr>
              <a:t> class are 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static</a:t>
            </a:r>
          </a:p>
          <a:p>
            <a:pPr marL="1257300" lvl="2" indent="-342900"/>
            <a:r>
              <a:rPr lang="en-US" sz="2400" dirty="0">
                <a:latin typeface="+mj-lt"/>
                <a:cs typeface="Courier New" pitchFamily="49" charset="0"/>
              </a:rPr>
              <a:t>To </a:t>
            </a:r>
            <a:r>
              <a:rPr lang="en-US" sz="2400" dirty="0" smtClean="0">
                <a:latin typeface="+mj-lt"/>
                <a:cs typeface="Courier New" pitchFamily="49" charset="0"/>
              </a:rPr>
              <a:t>call </a:t>
            </a:r>
            <a:r>
              <a:rPr lang="en-US" sz="2400" dirty="0">
                <a:latin typeface="+mj-lt"/>
                <a:cs typeface="Courier New" pitchFamily="49" charset="0"/>
              </a:rPr>
              <a:t>a </a:t>
            </a:r>
            <a:r>
              <a:rPr lang="en-US" sz="2400" b="1" dirty="0">
                <a:latin typeface="+mj-lt"/>
                <a:cs typeface="Courier New" pitchFamily="49" charset="0"/>
              </a:rPr>
              <a:t>static</a:t>
            </a:r>
            <a:r>
              <a:rPr lang="en-US" sz="2400" dirty="0">
                <a:latin typeface="+mj-lt"/>
                <a:cs typeface="Courier New" pitchFamily="49" charset="0"/>
              </a:rPr>
              <a:t> method, </a:t>
            </a:r>
            <a:r>
              <a:rPr lang="en-US" sz="2400" dirty="0" smtClean="0">
                <a:latin typeface="+mj-lt"/>
                <a:cs typeface="Courier New" pitchFamily="49" charset="0"/>
              </a:rPr>
              <a:t>use </a:t>
            </a:r>
            <a:r>
              <a:rPr lang="en-US" sz="2400" dirty="0">
                <a:latin typeface="+mj-lt"/>
                <a:cs typeface="Courier New" pitchFamily="49" charset="0"/>
              </a:rPr>
              <a:t>the </a:t>
            </a:r>
            <a:r>
              <a:rPr lang="en-US" sz="2400" b="1" dirty="0">
                <a:latin typeface="+mj-lt"/>
                <a:cs typeface="Courier New" pitchFamily="49" charset="0"/>
              </a:rPr>
              <a:t>class name </a:t>
            </a:r>
            <a:r>
              <a:rPr lang="en-US" sz="2400" dirty="0">
                <a:latin typeface="+mj-lt"/>
                <a:cs typeface="Courier New" pitchFamily="49" charset="0"/>
              </a:rPr>
              <a:t>and </a:t>
            </a:r>
            <a:r>
              <a:rPr lang="en-US" sz="2400" b="1" dirty="0">
                <a:latin typeface="+mj-lt"/>
                <a:cs typeface="Courier New" pitchFamily="49" charset="0"/>
              </a:rPr>
              <a:t>a 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dot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>
                <a:latin typeface="+mj-lt"/>
                <a:cs typeface="Courier New" pitchFamily="49" charset="0"/>
              </a:rPr>
              <a:t>and provide argument(s)</a:t>
            </a:r>
            <a:endParaRPr lang="en-US" sz="2400" dirty="0">
              <a:latin typeface="+mj-lt"/>
              <a:cs typeface="Arial" charset="0"/>
            </a:endParaRPr>
          </a:p>
          <a:p>
            <a:pPr marL="342900" indent="-342900"/>
            <a:endParaRPr lang="en-US" sz="2400" dirty="0" smtClean="0">
              <a:latin typeface="+mj-lt"/>
            </a:endParaRPr>
          </a:p>
          <a:p>
            <a:pPr marL="342900" indent="-342900"/>
            <a:endParaRPr lang="en-US" sz="2400" dirty="0">
              <a:latin typeface="+mj-lt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407194"/>
            <a:ext cx="66141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+mj-lt"/>
              </a:rPr>
              <a:t>Java Packages –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(cont.)</a:t>
            </a:r>
            <a:endParaRPr lang="en-US" sz="1600" dirty="0">
              <a:latin typeface="+mj-lt"/>
            </a:endParaRPr>
          </a:p>
        </p:txBody>
      </p:sp>
      <p:pic>
        <p:nvPicPr>
          <p:cNvPr id="7" name="Picture 5" descr="syntax_static_method_c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2" y="4800600"/>
            <a:ext cx="7828122" cy="231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0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1000" y="1245394"/>
            <a:ext cx="7399020" cy="583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/>
            <a:r>
              <a:rPr lang="en-US" sz="28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Class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+mj-lt"/>
              </a:rPr>
              <a:t>A </a:t>
            </a:r>
            <a:r>
              <a:rPr lang="en-US" sz="2800" dirty="0">
                <a:latin typeface="+mj-lt"/>
              </a:rPr>
              <a:t>string is a sequence of characters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cs typeface="Courier New" pitchFamily="49" charset="0"/>
              </a:rPr>
              <a:t>A string </a:t>
            </a:r>
            <a:r>
              <a:rPr lang="en-US" sz="2800" i="1" dirty="0">
                <a:latin typeface="+mj-lt"/>
                <a:cs typeface="Courier New" pitchFamily="49" charset="0"/>
              </a:rPr>
              <a:t>literal</a:t>
            </a:r>
            <a:r>
              <a:rPr lang="en-US" sz="2800" dirty="0">
                <a:latin typeface="+mj-lt"/>
                <a:cs typeface="Courier New" pitchFamily="49" charset="0"/>
              </a:rPr>
              <a:t> is a sequence of characters enclosed in double quotation marks, e.g.: </a:t>
            </a:r>
            <a:r>
              <a:rPr lang="en-US" sz="28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6E7069"/>
                </a:solidFill>
                <a:latin typeface="+mj-lt"/>
                <a:cs typeface="Courier New" pitchFamily="49" charset="0"/>
              </a:rPr>
              <a:t>"</a:t>
            </a:r>
            <a:r>
              <a:rPr lang="en-US" sz="2400" dirty="0">
                <a:solidFill>
                  <a:srgbClr val="6E7069"/>
                </a:solidFill>
                <a:latin typeface="+mj-lt"/>
                <a:cs typeface="Courier New" pitchFamily="49" charset="0"/>
              </a:rPr>
              <a:t>Hello, World!" </a:t>
            </a:r>
          </a:p>
          <a:p>
            <a:pPr marL="1139825" lvl="2" indent="-225425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US" sz="2800" dirty="0">
                <a:latin typeface="+mj-lt"/>
                <a:cs typeface="Courier New" pitchFamily="49" charset="0"/>
              </a:rPr>
              <a:t>Empty string: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6E7069"/>
                </a:solidFill>
                <a:latin typeface="+mj-lt"/>
                <a:cs typeface="Courier New" pitchFamily="49" charset="0"/>
              </a:rPr>
              <a:t>"</a:t>
            </a:r>
            <a:r>
              <a:rPr lang="en-US" sz="2800" dirty="0" smtClean="0">
                <a:solidFill>
                  <a:srgbClr val="6E7069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6E7069"/>
                </a:solidFill>
                <a:latin typeface="+mj-lt"/>
                <a:cs typeface="Courier New" pitchFamily="49" charset="0"/>
              </a:rPr>
              <a:t>"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+mj-lt"/>
              </a:rPr>
              <a:t>Strings </a:t>
            </a:r>
            <a:r>
              <a:rPr lang="en-US" sz="2800" dirty="0">
                <a:latin typeface="+mj-lt"/>
              </a:rPr>
              <a:t>are objects of the </a:t>
            </a:r>
            <a:r>
              <a:rPr lang="en-US" sz="2800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+mj-lt"/>
                <a:cs typeface="Courier New" pitchFamily="49" charset="0"/>
              </a:rPr>
              <a:t>class </a:t>
            </a:r>
            <a:endParaRPr lang="en-US" sz="2800" dirty="0" smtClean="0">
              <a:latin typeface="+mj-lt"/>
              <a:cs typeface="Courier New" pitchFamily="49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dirty="0">
                <a:latin typeface="+mj-lt"/>
              </a:rPr>
              <a:t> class contains many methods that help with the manipulation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800" dirty="0" smtClean="0">
                <a:latin typeface="+mj-lt"/>
              </a:rPr>
              <a:t>objects</a:t>
            </a:r>
            <a:r>
              <a:rPr lang="en-US" sz="2800" dirty="0" smtClean="0">
                <a:latin typeface="+mj-lt"/>
              </a:rPr>
              <a:t>. (Some are in P74)</a:t>
            </a:r>
            <a:endParaRPr lang="en-US" sz="2800" dirty="0" smtClean="0">
              <a:latin typeface="+mj-lt"/>
            </a:endParaRPr>
          </a:p>
          <a:p>
            <a:pPr marL="342900" indent="-342900">
              <a:spcBef>
                <a:spcPct val="50000"/>
              </a:spcBef>
            </a:pPr>
            <a:endParaRPr lang="en-US" sz="2400" dirty="0"/>
          </a:p>
          <a:p>
            <a:pPr marL="342900" indent="-342900">
              <a:spcBef>
                <a:spcPct val="50000"/>
              </a:spcBef>
            </a:pPr>
            <a:endParaRPr lang="en-US" sz="2400" dirty="0">
              <a:latin typeface="+mn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407194"/>
            <a:ext cx="7246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+mj-lt"/>
              </a:rPr>
              <a:t>Java Packages –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(cont.)</a:t>
            </a:r>
            <a:endParaRPr lang="en-US" sz="160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21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026"/>
          <p:cNvSpPr>
            <a:spLocks noChangeArrowheads="1"/>
          </p:cNvSpPr>
          <p:nvPr/>
        </p:nvSpPr>
        <p:spPr bwMode="auto">
          <a:xfrm>
            <a:off x="228600" y="14478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System </a:t>
            </a:r>
            <a:r>
              <a:rPr lang="en-US" sz="2800" dirty="0">
                <a:latin typeface="+mn-lt"/>
                <a:cs typeface="Times New Roman" charset="0"/>
              </a:rPr>
              <a:t>class </a:t>
            </a:r>
            <a:endParaRPr lang="en-US" sz="2800" dirty="0" smtClean="0">
              <a:latin typeface="+mn-lt"/>
              <a:cs typeface="Times New Roman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>
                <a:latin typeface="+mn-lt"/>
                <a:cs typeface="Times New Roman" charset="0"/>
              </a:rPr>
              <a:t>P</a:t>
            </a:r>
            <a:r>
              <a:rPr lang="en-US" sz="2400" dirty="0" smtClean="0">
                <a:latin typeface="+mn-lt"/>
                <a:cs typeface="Times New Roman" charset="0"/>
              </a:rPr>
              <a:t>rovides three </a:t>
            </a:r>
            <a:r>
              <a:rPr lang="en-US" sz="2400" dirty="0">
                <a:latin typeface="+mn-lt"/>
                <a:cs typeface="Times New Roman" charset="0"/>
              </a:rPr>
              <a:t>reference variables </a:t>
            </a:r>
            <a:r>
              <a:rPr lang="en-US" sz="2400" dirty="0" smtClean="0">
                <a:latin typeface="+mn-lt"/>
                <a:cs typeface="Times New Roman" charset="0"/>
              </a:rPr>
              <a:t> (objects):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>
                <a:latin typeface="+mn-lt"/>
                <a:cs typeface="Times New Roman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400" dirty="0">
                <a:latin typeface="+mn-lt"/>
                <a:cs typeface="Times New Roman" charset="0"/>
              </a:rPr>
              <a:t>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err</a:t>
            </a:r>
            <a:r>
              <a:rPr lang="en-US" sz="2400" dirty="0">
                <a:latin typeface="+mn-lt"/>
                <a:cs typeface="Times New Roman" charset="0"/>
              </a:rPr>
              <a:t>. </a:t>
            </a:r>
            <a:r>
              <a:rPr lang="en-US" sz="2400" dirty="0" smtClean="0">
                <a:latin typeface="+mn-lt"/>
                <a:cs typeface="Times New Roman" charset="0"/>
              </a:rPr>
              <a:t>They </a:t>
            </a:r>
            <a:r>
              <a:rPr lang="en-US" sz="2400" dirty="0">
                <a:latin typeface="+mn-lt"/>
                <a:cs typeface="Times New Roman" charset="0"/>
              </a:rPr>
              <a:t>represent the standard input, output, and </a:t>
            </a:r>
            <a:r>
              <a:rPr lang="en-US" sz="2400" dirty="0" smtClean="0">
                <a:latin typeface="+mn-lt"/>
                <a:cs typeface="Times New Roman" charset="0"/>
              </a:rPr>
              <a:t>error respectively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>
                <a:latin typeface="+mn-lt"/>
                <a:cs typeface="Times New Roman" charset="0"/>
              </a:rPr>
              <a:t>Methods work with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2400" dirty="0" smtClean="0">
                <a:latin typeface="+mn-lt"/>
                <a:cs typeface="Times New Roman" charset="0"/>
              </a:rPr>
              <a:t> class,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print(),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latin typeface="+mn-lt"/>
                <a:cs typeface="Times New Roman" charset="0"/>
              </a:rPr>
              <a:t> </a:t>
            </a:r>
            <a:r>
              <a:rPr lang="en-US" sz="2400" dirty="0" smtClean="0">
                <a:latin typeface="+mn-lt"/>
                <a:cs typeface="Times New Roman" charset="0"/>
              </a:rPr>
              <a:t>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 smtClean="0">
              <a:latin typeface="+mn-lt"/>
              <a:cs typeface="Courier New" pitchFamily="49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>
                <a:latin typeface="+mn-lt"/>
                <a:cs typeface="Times New Roman" charset="0"/>
              </a:rPr>
              <a:t>method terminates the </a:t>
            </a:r>
            <a:r>
              <a:rPr lang="en-US" sz="2400" dirty="0" smtClean="0">
                <a:latin typeface="+mn-lt"/>
                <a:cs typeface="Times New Roman" charset="0"/>
              </a:rPr>
              <a:t>JVM: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cs typeface="Times New Roman" charset="0"/>
              </a:rPr>
              <a:t>: </a:t>
            </a:r>
            <a:r>
              <a:rPr lang="en-US" sz="2400" dirty="0">
                <a:latin typeface="+mn-lt"/>
                <a:cs typeface="Times New Roman" charset="0"/>
              </a:rPr>
              <a:t>A zero value indicates normal termination of the </a:t>
            </a:r>
            <a:r>
              <a:rPr lang="en-US" sz="2400" dirty="0" smtClean="0">
                <a:latin typeface="+mn-lt"/>
                <a:cs typeface="Times New Roman" charset="0"/>
              </a:rPr>
              <a:t>application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cs typeface="Times New Roman" charset="0"/>
              </a:rPr>
              <a:t>: </a:t>
            </a:r>
            <a:r>
              <a:rPr lang="en-US" sz="2400" dirty="0">
                <a:latin typeface="+mn-lt"/>
                <a:cs typeface="Times New Roman" charset="0"/>
              </a:rPr>
              <a:t>non-zero value indicates abnormal termination (as result of failure)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None/>
              <a:tabLst>
                <a:tab pos="3086100" algn="l"/>
              </a:tabLst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Courier New" pitchFamily="49" charset="0"/>
              </a:rPr>
              <a:t>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Courier New" pitchFamily="49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3086100" algn="l"/>
              </a:tabLst>
            </a:pPr>
            <a:endParaRPr lang="en-US" sz="2500" dirty="0" smtClean="0">
              <a:latin typeface="Arial" charset="0"/>
              <a:cs typeface="Times New Roman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407194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+mj-lt"/>
              </a:rPr>
              <a:t>Java Packages –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(cont.)</a:t>
            </a:r>
            <a:endParaRPr lang="en-US" sz="160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81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483394"/>
            <a:ext cx="69951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buNone/>
            </a:pPr>
            <a:r>
              <a:rPr lang="en-US" sz="4000" b="0" dirty="0">
                <a:latin typeface="+mj-lt"/>
              </a:rPr>
              <a:t>Reading</a:t>
            </a:r>
            <a:r>
              <a:rPr lang="en-US" sz="4000" b="0" dirty="0">
                <a:solidFill>
                  <a:srgbClr val="0033CC"/>
                </a:solidFill>
                <a:latin typeface="+mj-lt"/>
              </a:rPr>
              <a:t> </a:t>
            </a:r>
            <a:r>
              <a:rPr lang="en-US" sz="4000" b="0" dirty="0">
                <a:latin typeface="+mj-lt"/>
              </a:rPr>
              <a:t>Input: </a:t>
            </a:r>
            <a:r>
              <a:rPr lang="en-US" sz="4000" b="0" dirty="0" smtClean="0">
                <a:latin typeface="+mj-lt"/>
              </a:rPr>
              <a:t> </a:t>
            </a:r>
            <a:r>
              <a:rPr lang="en-US" sz="4000" b="0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0" dirty="0">
                <a:latin typeface="+mj-lt"/>
              </a:rPr>
              <a:t>Class</a:t>
            </a:r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228600" y="14478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>
                <a:cs typeface="Arial" charset="0"/>
              </a:rPr>
              <a:t>In </a:t>
            </a:r>
            <a:r>
              <a:rPr lang="en-US" dirty="0">
                <a:cs typeface="Arial" charset="0"/>
              </a:rPr>
              <a:t>Java 5.0, the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Arial" charset="0"/>
              </a:rPr>
              <a:t>class </a:t>
            </a:r>
            <a:r>
              <a:rPr lang="en-US" dirty="0"/>
              <a:t>(in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/>
              <a:t>) </a:t>
            </a:r>
            <a:r>
              <a:rPr lang="en-US" dirty="0">
                <a:cs typeface="Arial" charset="0"/>
              </a:rPr>
              <a:t> was added to read keyboard input in a convenient </a:t>
            </a:r>
            <a:r>
              <a:rPr lang="en-US" dirty="0" smtClean="0">
                <a:cs typeface="Arial" charset="0"/>
              </a:rPr>
              <a:t>manner.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/>
              <a:t>objects work with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cs typeface="Arial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>
                <a:cs typeface="Arial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Scanner keyboard = new Scanner 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  </a:t>
            </a:r>
            <a:b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("Enter quantity:"); </a:t>
            </a:r>
            <a:b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quantity =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keyboard.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Scanner</a:t>
            </a:r>
            <a:r>
              <a:rPr lang="en-US" dirty="0" smtClean="0"/>
              <a:t> </a:t>
            </a:r>
            <a:r>
              <a:rPr lang="en-US" dirty="0"/>
              <a:t>class methods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Arial" charset="0"/>
              </a:rPr>
              <a:t>reads an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>
              <a:cs typeface="Arial" charset="0"/>
            </a:endParaRP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Arial" charset="0"/>
              </a:rPr>
              <a:t>reads a </a:t>
            </a:r>
            <a:r>
              <a:rPr lang="en-US" dirty="0">
                <a:cs typeface="Courier New" pitchFamily="49" charset="0"/>
              </a:rPr>
              <a:t>double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itchFamily="49" charset="0"/>
              </a:rPr>
              <a:t>reads </a:t>
            </a:r>
            <a:r>
              <a:rPr lang="en-US" b="1" dirty="0">
                <a:cs typeface="Courier New" pitchFamily="49" charset="0"/>
              </a:rPr>
              <a:t>a line </a:t>
            </a:r>
            <a:r>
              <a:rPr lang="en-US" dirty="0">
                <a:cs typeface="Courier New" pitchFamily="49" charset="0"/>
              </a:rPr>
              <a:t>(until user hits Enter)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US" dirty="0">
                <a:cs typeface="Courier New" pitchFamily="49" charset="0"/>
              </a:rPr>
              <a:t> reads a </a:t>
            </a:r>
            <a:r>
              <a:rPr lang="en-US" b="1" dirty="0">
                <a:cs typeface="Courier New" pitchFamily="49" charset="0"/>
              </a:rPr>
              <a:t>word</a:t>
            </a:r>
            <a:r>
              <a:rPr lang="en-US" dirty="0">
                <a:cs typeface="Courier New" pitchFamily="49" charset="0"/>
              </a:rPr>
              <a:t> (until any white space)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3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2181" y="178594"/>
            <a:ext cx="76909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buNone/>
            </a:pPr>
            <a:r>
              <a:rPr lang="en-US" sz="4000" b="0" dirty="0">
                <a:latin typeface="+mj-lt"/>
              </a:rPr>
              <a:t>Reading Input:  </a:t>
            </a:r>
            <a:r>
              <a:rPr lang="en-US" sz="4000" b="0" dirty="0" smtClean="0">
                <a:latin typeface="+mj-lt"/>
              </a:rPr>
              <a:t>From </a:t>
            </a:r>
            <a:r>
              <a:rPr lang="en-US" sz="4000" b="0" dirty="0">
                <a:latin typeface="+mj-lt"/>
              </a:rPr>
              <a:t>a Dialog Box </a:t>
            </a:r>
            <a:r>
              <a:rPr lang="en-US" sz="4000" b="0" dirty="0">
                <a:latin typeface="+mj-lt"/>
                <a:cs typeface="Courier New" pitchFamily="49" charset="0"/>
              </a:rPr>
              <a:t>(</a:t>
            </a:r>
            <a:r>
              <a:rPr lang="en-US" sz="4000" b="0" dirty="0" err="1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en-US" sz="4000" b="0" dirty="0">
                <a:latin typeface="Lucida Sans" pitchFamily="-107" charset="0"/>
              </a:rPr>
              <a:t> </a:t>
            </a:r>
            <a:r>
              <a:rPr lang="en-US" sz="4000" b="0" dirty="0">
                <a:latin typeface="+mj-lt"/>
                <a:cs typeface="Courier New" pitchFamily="49" charset="0"/>
              </a:rPr>
              <a:t>Class)</a:t>
            </a:r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223362" y="1655058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>
                <a:latin typeface="+mj-lt"/>
              </a:rPr>
              <a:t>A </a:t>
            </a:r>
            <a:r>
              <a:rPr lang="en-US" sz="2400" i="1" dirty="0">
                <a:latin typeface="+mj-lt"/>
              </a:rPr>
              <a:t>dialog box </a:t>
            </a:r>
            <a:r>
              <a:rPr lang="en-US" sz="2400" dirty="0">
                <a:latin typeface="+mj-lt"/>
              </a:rPr>
              <a:t>is a small graphical window that displays a message to the user or requests </a:t>
            </a:r>
            <a:r>
              <a:rPr lang="en-US" sz="2400" dirty="0" smtClean="0">
                <a:latin typeface="+mj-lt"/>
              </a:rPr>
              <a:t>input.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>
                <a:latin typeface="+mj-lt"/>
              </a:rPr>
              <a:t>The</a:t>
            </a:r>
            <a:r>
              <a:rPr lang="en-US" sz="2400" dirty="0" smtClean="0"/>
              <a:t> </a:t>
            </a:r>
            <a:r>
              <a:rPr lang="en-US" sz="2400" dirty="0" err="1">
                <a:latin typeface="Courier New" pitchFamily="49" charset="0"/>
              </a:rPr>
              <a:t>JOptionPane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(in </a:t>
            </a:r>
            <a:r>
              <a:rPr lang="en-US" sz="2400" b="1" dirty="0" err="1">
                <a:latin typeface="Courier New" pitchFamily="49" charset="0"/>
              </a:rPr>
              <a:t>java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x</a:t>
            </a:r>
            <a:r>
              <a:rPr lang="en-US" sz="2400" b="1" dirty="0" err="1">
                <a:latin typeface="Courier New" pitchFamily="49" charset="0"/>
              </a:rPr>
              <a:t>.swing</a:t>
            </a:r>
            <a:r>
              <a:rPr lang="en-US" sz="2400" b="1" dirty="0">
                <a:latin typeface="Courier New" pitchFamily="49" charset="0"/>
              </a:rPr>
              <a:t>) </a:t>
            </a:r>
            <a:r>
              <a:rPr lang="en-US" sz="2400" dirty="0">
                <a:latin typeface="+mj-lt"/>
              </a:rPr>
              <a:t>provides two of the dialog </a:t>
            </a:r>
            <a:r>
              <a:rPr lang="en-US" sz="2400" dirty="0" smtClean="0">
                <a:latin typeface="+mj-lt"/>
              </a:rPr>
              <a:t>boxes: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b="1" dirty="0" smtClean="0">
                <a:latin typeface="+mj-lt"/>
              </a:rPr>
              <a:t>Message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Dialog - a dialog box that displays a message. </a:t>
            </a:r>
          </a:p>
          <a:p>
            <a:pPr marL="1124712" lvl="3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</a:rPr>
              <a:t>JOptionPane.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showMessageDialog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(null, "Hello World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");</a:t>
            </a:r>
          </a:p>
          <a:p>
            <a:pPr marL="1010412" lvl="2" indent="-342900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dirty="0"/>
              <a:t>Dialog - a dialog box that prompts the user for input.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 =    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JOptionPane.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showInputDialog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15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54794"/>
            <a:ext cx="7407275" cy="12017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Formatting Output : </a:t>
            </a:r>
            <a:br>
              <a:rPr lang="en-US" sz="4000" dirty="0" smtClean="0"/>
            </a:br>
            <a:r>
              <a:rPr lang="en-US" sz="4000" dirty="0" smtClean="0"/>
              <a:t>the </a:t>
            </a:r>
            <a:r>
              <a:rPr lang="en-US" sz="4000" dirty="0" err="1" smtClean="0">
                <a:latin typeface="Courier New" pitchFamily="49" charset="0"/>
              </a:rPr>
              <a:t>DecimalFormat</a:t>
            </a:r>
            <a:r>
              <a:rPr lang="en-US" sz="4000" dirty="0" smtClean="0"/>
              <a:t> Class</a:t>
            </a:r>
            <a:endParaRPr lang="en-US" sz="27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4715" y="1626394"/>
            <a:ext cx="71628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dirty="0"/>
              <a:t>When printing out </a:t>
            </a:r>
            <a:r>
              <a:rPr lang="en-US" dirty="0">
                <a:latin typeface="Courier New" pitchFamily="49" charset="0"/>
              </a:rPr>
              <a:t>double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float</a:t>
            </a:r>
            <a:r>
              <a:rPr lang="en-US" dirty="0"/>
              <a:t> values, the </a:t>
            </a:r>
            <a:r>
              <a:rPr lang="en-US" b="1" dirty="0"/>
              <a:t>full fractional value </a:t>
            </a:r>
            <a:r>
              <a:rPr lang="en-US" dirty="0"/>
              <a:t>will be </a:t>
            </a:r>
            <a:r>
              <a:rPr lang="en-US" dirty="0" smtClean="0"/>
              <a:t>printed.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use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DecimalFormat</a:t>
            </a:r>
            <a:r>
              <a:rPr lang="en-US" dirty="0"/>
              <a:t> class (in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java.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text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dirty="0"/>
              <a:t>, create an object, or an instance, of the class, e.g.,</a:t>
            </a: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DecimalFormat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formatter = </a:t>
            </a:r>
          </a:p>
          <a:p>
            <a:pPr marL="1188720" lvl="4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DecimalFormat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(“#0.00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”);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708660" lvl="1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itchFamily="49" charset="0"/>
              </a:rPr>
              <a:t>When an object of the class is created, a string that contains a </a:t>
            </a:r>
            <a:r>
              <a:rPr lang="en-US" b="1" dirty="0">
                <a:cs typeface="Courier New" pitchFamily="49" charset="0"/>
              </a:rPr>
              <a:t>formatting pattern</a:t>
            </a:r>
            <a:r>
              <a:rPr lang="en-US" dirty="0">
                <a:cs typeface="Courier New" pitchFamily="49" charset="0"/>
              </a:rPr>
              <a:t> is passed to the constructor</a:t>
            </a:r>
          </a:p>
          <a:p>
            <a:pPr marL="708660" lvl="1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itchFamily="49" charset="0"/>
              </a:rPr>
              <a:t>A formatting pattern consists of special characters specifying how floating-point numbers should be formatted, such as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“#0.00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37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54794"/>
            <a:ext cx="7407275" cy="12017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Formatting Output : </a:t>
            </a:r>
            <a:br>
              <a:rPr lang="en-US" sz="4000" dirty="0" smtClean="0"/>
            </a:br>
            <a:r>
              <a:rPr lang="en-US" sz="4000" dirty="0" smtClean="0"/>
              <a:t>the </a:t>
            </a:r>
            <a:r>
              <a:rPr lang="en-US" sz="4000" dirty="0" err="1" smtClean="0">
                <a:latin typeface="Courier New" pitchFamily="49" charset="0"/>
              </a:rPr>
              <a:t>DecimalFormat</a:t>
            </a:r>
            <a:r>
              <a:rPr lang="en-US" sz="4000" dirty="0" smtClean="0"/>
              <a:t> Class </a:t>
            </a:r>
            <a:r>
              <a:rPr lang="en-US" sz="2700" dirty="0"/>
              <a:t>(cont.)</a:t>
            </a:r>
            <a:endParaRPr lang="en-US" sz="27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1626394"/>
            <a:ext cx="71628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Each </a:t>
            </a:r>
            <a:r>
              <a:rPr lang="en-US" sz="2400" dirty="0"/>
              <a:t>character in the formatting pattern corresponds with a position in a </a:t>
            </a:r>
            <a:r>
              <a:rPr lang="en-US" sz="2400" dirty="0" smtClean="0"/>
              <a:t>number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>
                <a:cs typeface="Courier New" pitchFamily="49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>
                <a:cs typeface="Courier New" pitchFamily="49" charset="0"/>
              </a:rPr>
              <a:t> specifies that a digit should be displayed in this position if it is present. If there is no digit in this position no digit should be </a:t>
            </a:r>
            <a:r>
              <a:rPr lang="en-US" dirty="0" smtClean="0">
                <a:cs typeface="Courier New" pitchFamily="49" charset="0"/>
              </a:rPr>
              <a:t>displayed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>
                <a:cs typeface="Courier New" pitchFamily="49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cs typeface="Courier New" pitchFamily="49" charset="0"/>
              </a:rPr>
              <a:t>0</a:t>
            </a:r>
            <a:r>
              <a:rPr lang="en-US" dirty="0">
                <a:cs typeface="Courier New" pitchFamily="49" charset="0"/>
              </a:rPr>
              <a:t> character specifies that a digit should e is be displayed in this position if it is present. If there is no digit present in this position, a </a:t>
            </a:r>
            <a:r>
              <a:rPr lang="en-US" b="1" dirty="0">
                <a:solidFill>
                  <a:srgbClr val="C00000"/>
                </a:solidFill>
                <a:cs typeface="Courier New" pitchFamily="49" charset="0"/>
              </a:rPr>
              <a:t>0</a:t>
            </a:r>
            <a:r>
              <a:rPr lang="en-US" dirty="0">
                <a:cs typeface="Courier New" pitchFamily="49" charset="0"/>
              </a:rPr>
              <a:t> should be </a:t>
            </a:r>
            <a:r>
              <a:rPr lang="en-US" dirty="0" smtClean="0">
                <a:cs typeface="Courier New" pitchFamily="49" charset="0"/>
              </a:rPr>
              <a:t>displayed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>
                <a:cs typeface="Courier New" pitchFamily="49" charset="0"/>
              </a:rPr>
              <a:t>Examples </a:t>
            </a:r>
            <a:r>
              <a:rPr lang="en-US" dirty="0">
                <a:cs typeface="Courier New" pitchFamily="49" charset="0"/>
              </a:rPr>
              <a:t>of formatting patterns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“#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0.00”</a:t>
            </a: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0.17</a:t>
            </a:r>
            <a:r>
              <a:rPr lang="en-US" dirty="0">
                <a:cs typeface="Courier New" pitchFamily="49" charset="0"/>
              </a:rPr>
              <a:t>	1.67	16.67	</a:t>
            </a:r>
            <a:r>
              <a:rPr lang="en-US" dirty="0" smtClean="0">
                <a:cs typeface="Courier New" pitchFamily="49" charset="0"/>
              </a:rPr>
              <a:t>166.167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“000.00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>
                <a:cs typeface="Courier New" pitchFamily="49" charset="0"/>
              </a:rPr>
              <a:t>	000.17	001.67	016.67	166.167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97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1" y="254794"/>
            <a:ext cx="7772400" cy="12017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Formatting Output : </a:t>
            </a:r>
            <a:br>
              <a:rPr lang="en-US" sz="4000" dirty="0" smtClean="0"/>
            </a:br>
            <a:r>
              <a:rPr lang="en-US" sz="4000" dirty="0" smtClean="0"/>
              <a:t>the </a:t>
            </a:r>
            <a:r>
              <a:rPr lang="en-US" sz="4000" dirty="0" err="1" smtClean="0">
                <a:latin typeface="Courier New" pitchFamily="49" charset="0"/>
              </a:rPr>
              <a:t>DecimalFormat</a:t>
            </a:r>
            <a:r>
              <a:rPr lang="en-US" sz="4000" dirty="0" smtClean="0"/>
              <a:t> Class </a:t>
            </a:r>
            <a:r>
              <a:rPr lang="en-US" sz="2700" dirty="0" smtClean="0"/>
              <a:t>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26394"/>
            <a:ext cx="7162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>
                <a:cs typeface="Courier New" pitchFamily="49" charset="0"/>
              </a:rPr>
              <a:t>Some </a:t>
            </a:r>
            <a:r>
              <a:rPr lang="en-US" sz="2400" dirty="0">
                <a:cs typeface="Courier New" pitchFamily="49" charset="0"/>
              </a:rPr>
              <a:t>other special characters can be used in the formatting </a:t>
            </a:r>
            <a:r>
              <a:rPr lang="en-US" sz="2400" dirty="0" smtClean="0">
                <a:cs typeface="Courier New" pitchFamily="49" charset="0"/>
              </a:rPr>
              <a:t>pattern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>
                <a:cs typeface="Courier New" pitchFamily="49" charset="0"/>
              </a:rPr>
              <a:t>A </a:t>
            </a:r>
            <a:r>
              <a:rPr lang="en-US" b="1" dirty="0">
                <a:cs typeface="Courier New" pitchFamily="49" charset="0"/>
              </a:rPr>
              <a:t>comma</a:t>
            </a:r>
            <a:r>
              <a:rPr lang="en-US" dirty="0">
                <a:cs typeface="Courier New" pitchFamily="49" charset="0"/>
              </a:rPr>
              <a:t> can be inserted into the formatting pattern to create grouping separators in formatted numbers. E.g.,</a:t>
            </a:r>
          </a:p>
          <a:p>
            <a:pPr marL="667512" lvl="2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“#,##0.00”</a:t>
            </a:r>
            <a:r>
              <a:rPr lang="en-US" dirty="0">
                <a:cs typeface="Courier New" pitchFamily="49" charset="0"/>
              </a:rPr>
              <a:t>	123.90	1,233.90	12,345.90</a:t>
            </a:r>
          </a:p>
          <a:p>
            <a:pPr marL="393192" lvl="1" indent="0">
              <a:buNone/>
            </a:pPr>
            <a:r>
              <a:rPr lang="en-US" dirty="0">
                <a:cs typeface="Courier New" pitchFamily="49" charset="0"/>
              </a:rPr>
              <a:t>			123,456.90	1,234,567.90	</a:t>
            </a:r>
            <a:endParaRPr lang="en-US" dirty="0" smtClean="0">
              <a:cs typeface="Courier New" pitchFamily="49" charset="0"/>
            </a:endParaRPr>
          </a:p>
          <a:p>
            <a:pPr marL="393192" lvl="1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342900" indent="-342900">
              <a:buClr>
                <a:srgbClr val="C00000"/>
              </a:buClr>
            </a:pPr>
            <a:r>
              <a:rPr lang="en-US" dirty="0" smtClean="0"/>
              <a:t>To </a:t>
            </a:r>
            <a:r>
              <a:rPr lang="en-US" dirty="0"/>
              <a:t>format numbers as percentages, write the </a:t>
            </a:r>
            <a:r>
              <a:rPr lang="en-US" b="1" dirty="0"/>
              <a:t>%</a:t>
            </a:r>
            <a:r>
              <a:rPr lang="en-US" dirty="0"/>
              <a:t> character at the last position in the formatting pattern. </a:t>
            </a:r>
            <a:r>
              <a:rPr lang="en-US" b="1" dirty="0"/>
              <a:t>This cause a number to be multiplied by 100, and the % character is append to its end</a:t>
            </a:r>
            <a:r>
              <a:rPr lang="en-US" dirty="0"/>
              <a:t>. E.g.,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“#0%”</a:t>
            </a:r>
            <a:r>
              <a:rPr lang="en-US" dirty="0">
                <a:cs typeface="Courier New" pitchFamily="49" charset="0"/>
              </a:rPr>
              <a:t>		12%	5%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860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3341" y="303820"/>
            <a:ext cx="7407275" cy="12017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Formatting Output : the </a:t>
            </a:r>
            <a:r>
              <a:rPr lang="en-US" sz="4000" dirty="0" err="1" smtClean="0">
                <a:latin typeface="Courier New" pitchFamily="49" charset="0"/>
              </a:rPr>
              <a:t>DecimalFormat</a:t>
            </a:r>
            <a:r>
              <a:rPr lang="en-US" sz="4000" dirty="0" smtClean="0"/>
              <a:t> Class </a:t>
            </a:r>
            <a:r>
              <a:rPr lang="en-US" sz="2700" dirty="0" smtClean="0"/>
              <a:t>(cont.)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66800" y="5109508"/>
            <a:ext cx="1584960" cy="70788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sz="2000" b="1" baseline="0" dirty="0">
                <a:solidFill>
                  <a:srgbClr val="00B050"/>
                </a:solidFill>
                <a:latin typeface="+mn-lt"/>
              </a:rPr>
              <a:t>The </a:t>
            </a:r>
            <a:r>
              <a:rPr lang="en-US" sz="2000" b="1" baseline="0" dirty="0" smtClean="0">
                <a:solidFill>
                  <a:srgbClr val="00B050"/>
                </a:solidFill>
                <a:latin typeface="+mn-lt"/>
              </a:rPr>
              <a:t>object of the class</a:t>
            </a:r>
            <a:endParaRPr lang="en-US" sz="2000" b="1" baseline="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895600" y="5109508"/>
            <a:ext cx="2590800" cy="70788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sz="2000" b="1" baseline="0" dirty="0" smtClean="0">
                <a:solidFill>
                  <a:srgbClr val="C00000"/>
                </a:solidFill>
                <a:latin typeface="+mn-lt"/>
              </a:rPr>
              <a:t>The method defined in the class</a:t>
            </a:r>
            <a:endParaRPr lang="en-US" sz="2000" b="1" baseline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715000" y="5106658"/>
            <a:ext cx="1752600" cy="70788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sz="2000" b="1" baseline="0" dirty="0" smtClean="0">
                <a:solidFill>
                  <a:schemeClr val="tx2"/>
                </a:solidFill>
                <a:latin typeface="+mn-lt"/>
              </a:rPr>
              <a:t>The value to be formatted </a:t>
            </a:r>
            <a:endParaRPr lang="en-US" sz="2000" b="1" baseline="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209800" y="4902994"/>
            <a:ext cx="0" cy="18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91000" y="4902994"/>
            <a:ext cx="0" cy="18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19800" y="4905844"/>
            <a:ext cx="0" cy="186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8878" y="1702594"/>
            <a:ext cx="76962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 smtClean="0">
                <a:latin typeface="+mj-lt"/>
                <a:cs typeface="Courier New" pitchFamily="49" charset="0"/>
              </a:rPr>
              <a:t>Once you have created a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DeciamlFormat</a:t>
            </a:r>
            <a:r>
              <a:rPr lang="en-US" sz="2400" dirty="0" smtClean="0">
                <a:latin typeface="+mj-lt"/>
                <a:cs typeface="Courier New" pitchFamily="49" charset="0"/>
              </a:rPr>
              <a:t> object with the formatting pattern as argument for the constructor, you call its method, 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format() </a:t>
            </a:r>
            <a:r>
              <a:rPr lang="en-US" sz="2400" dirty="0" smtClean="0">
                <a:latin typeface="+mj-lt"/>
                <a:cs typeface="Courier New" pitchFamily="49" charset="0"/>
              </a:rPr>
              <a:t>in the  output statement, and pass the value to be formatted as argument</a:t>
            </a:r>
          </a:p>
          <a:p>
            <a:pPr marL="342900" indent="-342900"/>
            <a:r>
              <a:rPr lang="en-US" sz="2400" dirty="0" smtClean="0">
                <a:latin typeface="+mj-lt"/>
                <a:cs typeface="Courier New" pitchFamily="49" charset="0"/>
              </a:rPr>
              <a:t>For example, assume the formatter is the object of the class, and number1 is a variable in the program. You want to format the output of the value of number1,</a:t>
            </a:r>
          </a:p>
          <a:p>
            <a:pPr marL="1552651" lvl="4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(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formatter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(number1));</a:t>
            </a:r>
          </a:p>
          <a:p>
            <a:pPr marL="1188720" lvl="4" indent="0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88720" lvl="4" indent="0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88720" lvl="4" indent="0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 smtClean="0">
                <a:latin typeface="+mj-lt"/>
              </a:rPr>
              <a:t>Examples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latin typeface="+mj-lt"/>
                <a:hlinkClick r:id="rId3" action="ppaction://hlinkfile"/>
              </a:rPr>
              <a:t>Format1.java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hlinkClick r:id="rId4" action="ppaction://hlinkfile"/>
              </a:rPr>
              <a:t>Format2.java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hlinkClick r:id="rId5" action="ppaction://hlinkfile"/>
              </a:rPr>
              <a:t>Format3.java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hlinkClick r:id="rId6" action="ppaction://hlinkfile"/>
              </a:rPr>
              <a:t>Format4.java</a:t>
            </a:r>
            <a:r>
              <a:rPr lang="en-US" dirty="0">
                <a:latin typeface="+mj-lt"/>
              </a:rPr>
              <a:t> (P161-164)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56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07194"/>
            <a:ext cx="7407275" cy="76120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Methods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" y="1397794"/>
            <a:ext cx="7351426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b="1" dirty="0" smtClean="0"/>
              <a:t>Methods </a:t>
            </a:r>
            <a:r>
              <a:rPr lang="en-US" sz="2400" dirty="0"/>
              <a:t>are commonly used to break a problem down into small manageable pieces.  This is called </a:t>
            </a:r>
            <a:r>
              <a:rPr lang="en-US" sz="2400" b="1" i="1" dirty="0"/>
              <a:t>divide and </a:t>
            </a:r>
            <a:r>
              <a:rPr lang="en-US" sz="2400" b="1" i="1" dirty="0" smtClean="0"/>
              <a:t>conquer</a:t>
            </a:r>
            <a:r>
              <a:rPr lang="en-US" sz="2400" dirty="0" smtClean="0"/>
              <a:t>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In </a:t>
            </a:r>
            <a:r>
              <a:rPr lang="en-US" sz="2400" dirty="0"/>
              <a:t>CSI 117, we use these two terms, </a:t>
            </a:r>
            <a:r>
              <a:rPr lang="en-US" sz="2400" dirty="0">
                <a:solidFill>
                  <a:srgbClr val="FF0000"/>
                </a:solidFill>
              </a:rPr>
              <a:t>module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function</a:t>
            </a:r>
            <a:r>
              <a:rPr lang="en-US" sz="2400" dirty="0"/>
              <a:t>. In Java, they all are </a:t>
            </a:r>
            <a:r>
              <a:rPr lang="en-US" sz="2400" dirty="0" smtClean="0"/>
              <a:t>methods: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Module</a:t>
            </a:r>
            <a:r>
              <a:rPr lang="en-US" sz="2400" dirty="0"/>
              <a:t>: method which does not return a </a:t>
            </a:r>
            <a:r>
              <a:rPr lang="en-US" sz="2400" dirty="0" smtClean="0"/>
              <a:t>value; </a:t>
            </a:r>
            <a:r>
              <a:rPr lang="en-US" sz="2400" dirty="0" smtClean="0"/>
              <a:t>simply </a:t>
            </a:r>
            <a:r>
              <a:rPr lang="en-US" sz="2400" dirty="0"/>
              <a:t>performs a task and then terminates. 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tabLst>
                <a:tab pos="308610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Hi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!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);</a:t>
            </a:r>
            <a:endParaRPr lang="en-US" sz="2400" dirty="0" smtClean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Function</a:t>
            </a:r>
            <a:r>
              <a:rPr lang="en-US" sz="2400" dirty="0"/>
              <a:t>: method which returns a </a:t>
            </a:r>
            <a:r>
              <a:rPr lang="en-US" sz="2400" dirty="0"/>
              <a:t>value; not only performs a task, but also sends a value back to the code that called it.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number =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        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Integer.parseInt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700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184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26"/>
          <p:cNvSpPr>
            <a:spLocks noChangeArrowheads="1"/>
          </p:cNvSpPr>
          <p:nvPr/>
        </p:nvSpPr>
        <p:spPr bwMode="auto">
          <a:xfrm>
            <a:off x="304800" y="1321594"/>
            <a:ext cx="7292975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charset="0"/>
              </a:rPr>
              <a:t> Java is used to write following types of</a:t>
            </a:r>
            <a:br>
              <a:rPr lang="en-US" sz="2400" dirty="0">
                <a:cs typeface="Times New Roman" charset="0"/>
              </a:rPr>
            </a:br>
            <a:r>
              <a:rPr lang="en-US" sz="2400" dirty="0">
                <a:cs typeface="Times New Roman" charset="0"/>
              </a:rPr>
              <a:t>    applications: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b="1" dirty="0">
                <a:cs typeface="Times New Roman" charset="0"/>
              </a:rPr>
              <a:t>Non-GUI-based applications</a:t>
            </a:r>
            <a:r>
              <a:rPr lang="en-US" dirty="0">
                <a:cs typeface="Times New Roman" charset="0"/>
              </a:rPr>
              <a:t>: are similar to traditional programs written in C and C++. 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b="1" dirty="0">
                <a:cs typeface="Times New Roman" charset="0"/>
              </a:rPr>
              <a:t>GUI-based applications</a:t>
            </a:r>
            <a:r>
              <a:rPr lang="en-US" dirty="0">
                <a:cs typeface="Times New Roman" charset="0"/>
              </a:rPr>
              <a:t>: are used in the Windows environment.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b="1" dirty="0">
                <a:cs typeface="Times New Roman" charset="0"/>
              </a:rPr>
              <a:t>Applets</a:t>
            </a:r>
            <a:r>
              <a:rPr lang="en-US" dirty="0">
                <a:cs typeface="Times New Roman" charset="0"/>
              </a:rPr>
              <a:t>: run on a Web page and require a Java-enabled browser.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b="1" dirty="0" err="1">
                <a:cs typeface="Times New Roman" charset="0"/>
              </a:rPr>
              <a:t>Servlets</a:t>
            </a:r>
            <a:r>
              <a:rPr lang="en-US" dirty="0">
                <a:cs typeface="Times New Roman" charset="0"/>
              </a:rPr>
              <a:t>: are widely used to extend the functionality of Web servers. 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US" b="1" dirty="0">
                <a:cs typeface="Times New Roman" charset="0"/>
              </a:rPr>
              <a:t>Packages</a:t>
            </a:r>
            <a:r>
              <a:rPr lang="en-US" dirty="0">
                <a:cs typeface="Times New Roman" charset="0"/>
              </a:rPr>
              <a:t>: are collections of classes that can be shared by applications and applets.</a:t>
            </a:r>
          </a:p>
        </p:txBody>
      </p:sp>
      <p:sp>
        <p:nvSpPr>
          <p:cNvPr id="261123" name="Rectangle 1027"/>
          <p:cNvSpPr>
            <a:spLocks noChangeArrowheads="1"/>
          </p:cNvSpPr>
          <p:nvPr/>
        </p:nvSpPr>
        <p:spPr bwMode="auto">
          <a:xfrm>
            <a:off x="179387" y="330994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>
                <a:latin typeface="+mj-lt"/>
                <a:cs typeface="Times New Roman" charset="0"/>
              </a:rPr>
              <a:t>Types of Java Applications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397794"/>
            <a:ext cx="71628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b="1" dirty="0" smtClean="0"/>
              <a:t>Benefits of using methods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Simpler </a:t>
            </a:r>
            <a:r>
              <a:rPr lang="en-US" sz="2400" dirty="0"/>
              <a:t>code: Small methods easier to read than one large </a:t>
            </a:r>
            <a:r>
              <a:rPr lang="en-US" sz="2400" dirty="0" smtClean="0"/>
              <a:t>one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Code </a:t>
            </a:r>
            <a:r>
              <a:rPr lang="en-US" sz="2400" dirty="0"/>
              <a:t>reuse: If a specific task is performed in several places in the program, a method can be written once to perform that task, and then be executed anytime it is </a:t>
            </a:r>
            <a:r>
              <a:rPr lang="en-US" sz="2400" dirty="0" smtClean="0"/>
              <a:t>needed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Better testing: Test </a:t>
            </a:r>
            <a:r>
              <a:rPr lang="en-US" sz="2400" dirty="0"/>
              <a:t>separate and isolate then fix </a:t>
            </a:r>
            <a:r>
              <a:rPr lang="en-US" sz="2400" dirty="0" smtClean="0"/>
              <a:t>errors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Faster </a:t>
            </a:r>
            <a:r>
              <a:rPr lang="en-US" sz="2400" dirty="0"/>
              <a:t>development: Reuse common </a:t>
            </a:r>
            <a:r>
              <a:rPr lang="en-US" sz="2400" dirty="0" smtClean="0"/>
              <a:t>tasks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Easier </a:t>
            </a:r>
            <a:r>
              <a:rPr lang="en-US" sz="2400" dirty="0"/>
              <a:t>facilitation of teamwork: Share the </a:t>
            </a:r>
            <a:r>
              <a:rPr lang="en-US" sz="2400" dirty="0" smtClean="0"/>
              <a:t>workload</a:t>
            </a:r>
            <a:endParaRPr 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0" y="407194"/>
            <a:ext cx="7407275" cy="761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82296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320" kern="1200" spc="-4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4000" dirty="0" smtClean="0"/>
              <a:t>Methods </a:t>
            </a:r>
            <a:r>
              <a:rPr lang="en-US" sz="2400" dirty="0" smtClean="0"/>
              <a:t>(cont.)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82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2394"/>
            <a:ext cx="7361237" cy="962025"/>
          </a:xfrm>
        </p:spPr>
        <p:txBody>
          <a:bodyPr>
            <a:normAutofit/>
          </a:bodyPr>
          <a:lstStyle/>
          <a:p>
            <a:r>
              <a:rPr lang="en-US" sz="4000" dirty="0"/>
              <a:t>Defining a </a:t>
            </a:r>
            <a:r>
              <a:rPr lang="en-US" sz="4000" dirty="0" smtClean="0"/>
              <a:t>Method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04800" y="1473994"/>
            <a:ext cx="71628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To </a:t>
            </a:r>
            <a:r>
              <a:rPr lang="en-US" sz="2400" dirty="0"/>
              <a:t>create a method, you must write a definition, which consists of a </a:t>
            </a:r>
            <a:r>
              <a:rPr lang="en-US" sz="2400" i="1" dirty="0"/>
              <a:t>header</a:t>
            </a:r>
            <a:r>
              <a:rPr lang="en-US" sz="2400" dirty="0"/>
              <a:t> and a </a:t>
            </a:r>
            <a:r>
              <a:rPr lang="en-US" sz="2400" i="1" dirty="0" smtClean="0"/>
              <a:t>body</a:t>
            </a:r>
            <a:r>
              <a:rPr lang="en-US" sz="2400" dirty="0" smtClean="0"/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The </a:t>
            </a:r>
            <a:r>
              <a:rPr lang="en-US" sz="2400" dirty="0"/>
              <a:t>method </a:t>
            </a:r>
            <a:r>
              <a:rPr lang="en-US" sz="2400" b="1" dirty="0"/>
              <a:t>header</a:t>
            </a:r>
            <a:r>
              <a:rPr lang="en-US" sz="2400" dirty="0"/>
              <a:t>, which appears at the beginning of a method definition, lists several important things about the method, including the method’s </a:t>
            </a:r>
            <a:r>
              <a:rPr lang="en-US" sz="2400" dirty="0" smtClean="0"/>
              <a:t>name.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The </a:t>
            </a:r>
            <a:r>
              <a:rPr lang="en-US" sz="2400" dirty="0"/>
              <a:t>method </a:t>
            </a:r>
            <a:r>
              <a:rPr lang="en-US" sz="2400" b="1" dirty="0"/>
              <a:t>body</a:t>
            </a:r>
            <a:r>
              <a:rPr lang="en-US" sz="2400" dirty="0"/>
              <a:t> is a collection of statements that are performed when the method is executed.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0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" y="1335087"/>
            <a:ext cx="7545736" cy="744934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/>
              <a:t>Two </a:t>
            </a:r>
            <a:r>
              <a:rPr lang="en-US" sz="2800" dirty="0" smtClean="0"/>
              <a:t>parts </a:t>
            </a:r>
            <a:r>
              <a:rPr lang="en-US" sz="2800" dirty="0"/>
              <a:t>of m</a:t>
            </a:r>
            <a:r>
              <a:rPr lang="en-US" sz="2800" dirty="0" smtClean="0"/>
              <a:t>ethod definition: header and body</a:t>
            </a:r>
            <a:endParaRPr lang="en-US" sz="28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26198" y="3492003"/>
            <a:ext cx="6507162" cy="224472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public static void 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       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displayMesssage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{</a:t>
            </a:r>
            <a:endParaRPr lang="en-US" sz="240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	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("Hello")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}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198" name="Text Box 12"/>
          <p:cNvSpPr txBox="1">
            <a:spLocks noChangeArrowheads="1"/>
          </p:cNvSpPr>
          <p:nvPr/>
        </p:nvSpPr>
        <p:spPr bwMode="auto">
          <a:xfrm>
            <a:off x="495300" y="5736729"/>
            <a:ext cx="1303020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b="1" dirty="0">
                <a:solidFill>
                  <a:schemeClr val="accent2"/>
                </a:solidFill>
              </a:rPr>
              <a:t>Body</a:t>
            </a:r>
          </a:p>
        </p:txBody>
      </p:sp>
      <p:sp>
        <p:nvSpPr>
          <p:cNvPr id="8199" name="Line 13"/>
          <p:cNvSpPr>
            <a:spLocks noChangeShapeType="1"/>
          </p:cNvSpPr>
          <p:nvPr/>
        </p:nvSpPr>
        <p:spPr bwMode="auto">
          <a:xfrm flipH="1">
            <a:off x="914400" y="4534197"/>
            <a:ext cx="3429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Line 14"/>
          <p:cNvSpPr>
            <a:spLocks noChangeShapeType="1"/>
          </p:cNvSpPr>
          <p:nvPr/>
        </p:nvSpPr>
        <p:spPr bwMode="auto">
          <a:xfrm>
            <a:off x="914400" y="4534197"/>
            <a:ext cx="0" cy="1042194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897255" y="5567660"/>
            <a:ext cx="3429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8"/>
          <p:cNvSpPr>
            <a:spLocks noChangeShapeType="1"/>
          </p:cNvSpPr>
          <p:nvPr/>
        </p:nvSpPr>
        <p:spPr bwMode="auto">
          <a:xfrm>
            <a:off x="152400" y="5055294"/>
            <a:ext cx="0" cy="9219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9"/>
          <p:cNvSpPr>
            <a:spLocks noChangeShapeType="1"/>
          </p:cNvSpPr>
          <p:nvPr/>
        </p:nvSpPr>
        <p:spPr bwMode="auto">
          <a:xfrm>
            <a:off x="152400" y="5977235"/>
            <a:ext cx="3429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205" name="Group 23"/>
          <p:cNvGrpSpPr>
            <a:grpSpLocks/>
          </p:cNvGrpSpPr>
          <p:nvPr/>
        </p:nvGrpSpPr>
        <p:grpSpPr bwMode="auto">
          <a:xfrm>
            <a:off x="234315" y="2781597"/>
            <a:ext cx="960120" cy="962025"/>
            <a:chOff x="432" y="1152"/>
            <a:chExt cx="672" cy="576"/>
          </a:xfrm>
        </p:grpSpPr>
        <p:sp>
          <p:nvSpPr>
            <p:cNvPr id="8206" name="Line 20"/>
            <p:cNvSpPr>
              <a:spLocks noChangeShapeType="1"/>
            </p:cNvSpPr>
            <p:nvPr/>
          </p:nvSpPr>
          <p:spPr bwMode="auto">
            <a:xfrm flipH="1">
              <a:off x="432" y="1152"/>
              <a:ext cx="24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7" name="Line 21"/>
            <p:cNvSpPr>
              <a:spLocks noChangeShapeType="1"/>
            </p:cNvSpPr>
            <p:nvPr/>
          </p:nvSpPr>
          <p:spPr bwMode="auto">
            <a:xfrm>
              <a:off x="432" y="1152"/>
              <a:ext cx="0" cy="57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8" name="Line 22"/>
            <p:cNvSpPr>
              <a:spLocks noChangeShapeType="1"/>
            </p:cNvSpPr>
            <p:nvPr/>
          </p:nvSpPr>
          <p:spPr bwMode="auto">
            <a:xfrm>
              <a:off x="432" y="1728"/>
              <a:ext cx="672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52400" y="5055294"/>
            <a:ext cx="7620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379873" y="158255"/>
            <a:ext cx="7361237" cy="962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82296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320" kern="1200" spc="-4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4000" dirty="0" smtClean="0"/>
              <a:t>Defining a Method </a:t>
            </a:r>
            <a:r>
              <a:rPr lang="en-US" sz="2400" dirty="0" smtClean="0"/>
              <a:t>(cont.)</a:t>
            </a:r>
            <a:endParaRPr lang="en-US" sz="2400" dirty="0"/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70174" y="2549796"/>
            <a:ext cx="116998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b="1" dirty="0">
                <a:solidFill>
                  <a:schemeClr val="accent2"/>
                </a:solidFill>
              </a:rPr>
              <a:t>Header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731828" y="2224130"/>
            <a:ext cx="14401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Method Modifiers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193597" y="2578493"/>
            <a:ext cx="1768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Return Type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740208" y="2414278"/>
            <a:ext cx="19095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Method Name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6261101" y="2494587"/>
            <a:ext cx="1739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None/>
            </a:pPr>
            <a:r>
              <a:rPr lang="en-US" dirty="0" smtClean="0">
                <a:solidFill>
                  <a:srgbClr val="C00000"/>
                </a:solidFill>
              </a:rPr>
              <a:t>     Parentheses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1936503" y="3178491"/>
            <a:ext cx="26102" cy="31351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4077993" y="3136203"/>
            <a:ext cx="0" cy="40304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5678418" y="3164005"/>
            <a:ext cx="0" cy="72151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7391400" y="3245275"/>
            <a:ext cx="0" cy="72151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2992323" y="3178491"/>
            <a:ext cx="26102" cy="31351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" name="Straight Connector 2"/>
          <p:cNvCxnSpPr>
            <a:stCxn id="22" idx="0"/>
            <a:endCxn id="26" idx="0"/>
          </p:cNvCxnSpPr>
          <p:nvPr/>
        </p:nvCxnSpPr>
        <p:spPr>
          <a:xfrm>
            <a:off x="1936503" y="3178491"/>
            <a:ext cx="1055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51918" y="2910085"/>
            <a:ext cx="0" cy="26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82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207468"/>
            <a:ext cx="7162800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Parts of method header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Method modifiers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public </a:t>
            </a:r>
            <a:r>
              <a:rPr lang="en-US" sz="2400" dirty="0" smtClean="0"/>
              <a:t>- method </a:t>
            </a:r>
            <a:r>
              <a:rPr lang="en-US" sz="2400" dirty="0"/>
              <a:t>is publicly available to code outside the </a:t>
            </a:r>
            <a:r>
              <a:rPr lang="en-US" sz="2400" dirty="0" smtClean="0"/>
              <a:t>class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static</a:t>
            </a:r>
            <a:r>
              <a:rPr lang="en-US" sz="2400" dirty="0" smtClean="0"/>
              <a:t> - method </a:t>
            </a:r>
            <a:r>
              <a:rPr lang="en-US" sz="2400" dirty="0"/>
              <a:t>belongs to a class, not a specific </a:t>
            </a:r>
            <a:r>
              <a:rPr lang="en-US" sz="2400" dirty="0" smtClean="0"/>
              <a:t>object.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Return type -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en-US" sz="2400" dirty="0" smtClean="0"/>
              <a:t> </a:t>
            </a:r>
            <a:r>
              <a:rPr lang="en-US" sz="2400" dirty="0"/>
              <a:t>or the data type from a value-returning </a:t>
            </a:r>
            <a:r>
              <a:rPr lang="en-US" sz="2400" dirty="0" smtClean="0"/>
              <a:t>method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Method name - name </a:t>
            </a:r>
            <a:r>
              <a:rPr lang="en-US" sz="2400" dirty="0"/>
              <a:t>that is descriptive of what the method </a:t>
            </a:r>
            <a:r>
              <a:rPr lang="en-US" sz="2400" dirty="0" smtClean="0"/>
              <a:t>does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Parentheses - contain </a:t>
            </a:r>
            <a:r>
              <a:rPr lang="en-US" sz="2400" dirty="0"/>
              <a:t>nothing or a list of one or more </a:t>
            </a:r>
            <a:r>
              <a:rPr lang="en-US" sz="2400" dirty="0" smtClean="0"/>
              <a:t>variable declarations </a:t>
            </a:r>
            <a:r>
              <a:rPr lang="en-US" sz="2400" dirty="0"/>
              <a:t>if the method is capable of receiving arguments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9873" y="158255"/>
            <a:ext cx="7361237" cy="962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82296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320" kern="1200" spc="-4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4000" dirty="0" smtClean="0"/>
              <a:t>Defining a Method </a:t>
            </a:r>
            <a:r>
              <a:rPr lang="en-US" sz="2400" dirty="0" smtClean="0"/>
              <a:t>(cont.)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00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4350" y="0"/>
            <a:ext cx="7407275" cy="1201737"/>
          </a:xfrm>
        </p:spPr>
        <p:txBody>
          <a:bodyPr>
            <a:normAutofit/>
          </a:bodyPr>
          <a:lstStyle/>
          <a:p>
            <a:r>
              <a:rPr lang="en-US" sz="4000" dirty="0"/>
              <a:t>Calling a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73994"/>
            <a:ext cx="7162800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A </a:t>
            </a:r>
            <a:r>
              <a:rPr lang="en-US" sz="2400" dirty="0"/>
              <a:t>method executes when it is </a:t>
            </a:r>
            <a:r>
              <a:rPr lang="en-US" sz="2400" dirty="0" smtClean="0"/>
              <a:t>called.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main()</a:t>
            </a:r>
            <a:r>
              <a:rPr lang="en-US" sz="2400" dirty="0" smtClean="0"/>
              <a:t> </a:t>
            </a:r>
            <a:r>
              <a:rPr lang="en-US" sz="2400" dirty="0"/>
              <a:t>method is automatically called when a program starts, but other methods are executed by method call statements</a:t>
            </a:r>
            <a:r>
              <a:rPr lang="en-US" sz="2400" dirty="0" smtClean="0"/>
              <a:t>. E.g.,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tabLst>
                <a:tab pos="3086100" algn="l"/>
              </a:tabLst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displayMessage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Notice </a:t>
            </a:r>
            <a:r>
              <a:rPr lang="en-US" sz="2400" dirty="0"/>
              <a:t>that the method modifiers and the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en-US" sz="2400" dirty="0"/>
              <a:t> return type are not written in the method call statement.  Those are only written in the method </a:t>
            </a:r>
            <a:r>
              <a:rPr lang="en-US" sz="2400" dirty="0" smtClean="0"/>
              <a:t>header.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Examples</a:t>
            </a:r>
            <a:r>
              <a:rPr lang="en-US" sz="2400" dirty="0"/>
              <a:t>:  </a:t>
            </a:r>
            <a:r>
              <a:rPr lang="en-US" sz="2400" dirty="0">
                <a:hlinkClick r:id="rId3" action="ppaction://hlinkfile"/>
              </a:rPr>
              <a:t>SimpleMethod.java</a:t>
            </a:r>
            <a:r>
              <a:rPr lang="en-US" sz="2400" dirty="0"/>
              <a:t> (P251), </a:t>
            </a:r>
            <a:r>
              <a:rPr lang="en-US" sz="2400" dirty="0">
                <a:hlinkClick r:id="rId4" action="ppaction://hlinkfile"/>
              </a:rPr>
              <a:t>LoopCall.java</a:t>
            </a:r>
            <a:r>
              <a:rPr lang="en-US" sz="2400" dirty="0"/>
              <a:t> (P252), </a:t>
            </a:r>
            <a:r>
              <a:rPr lang="en-US" sz="2400" dirty="0">
                <a:hlinkClick r:id="rId5" action="ppaction://hlinkfile"/>
              </a:rPr>
              <a:t>CreditCard.java</a:t>
            </a:r>
            <a:r>
              <a:rPr lang="en-US" sz="2400" dirty="0"/>
              <a:t> (P253), </a:t>
            </a:r>
            <a:r>
              <a:rPr lang="en-US" sz="2400" dirty="0">
                <a:hlinkClick r:id="rId6" action="ppaction://hlinkfile"/>
              </a:rPr>
              <a:t>DeepAndDeeper.java</a:t>
            </a:r>
            <a:r>
              <a:rPr lang="en-US" sz="2400" dirty="0"/>
              <a:t> (P255)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tabLst>
                <a:tab pos="3086100" algn="l"/>
              </a:tabLst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94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473994"/>
            <a:ext cx="71628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Values </a:t>
            </a:r>
            <a:r>
              <a:rPr lang="en-US" sz="2400" dirty="0"/>
              <a:t>that are sent into a method are called </a:t>
            </a:r>
            <a:r>
              <a:rPr lang="en-US" sz="2400" dirty="0" smtClean="0"/>
              <a:t>arguments.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tabLst>
                <a:tab pos="3086100" algn="l"/>
              </a:tabLst>
            </a:pP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("Hello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");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tabLst>
                <a:tab pos="3086100" algn="l"/>
              </a:tabLst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number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=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</a:rPr>
              <a:t>Integer.parseInt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</a:rPr>
              <a:t>str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The </a:t>
            </a:r>
            <a:r>
              <a:rPr lang="en-US" sz="2400" dirty="0"/>
              <a:t>data type of an argument in a method call must correspond to the variable declaration in the parentheses of the method declaration. The parameter is the variable that holds the value being passed into a </a:t>
            </a:r>
            <a:r>
              <a:rPr lang="en-US" sz="2400" dirty="0" smtClean="0"/>
              <a:t>method.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By </a:t>
            </a:r>
            <a:r>
              <a:rPr lang="en-US" sz="2400" dirty="0"/>
              <a:t>using parameter variables in your method declarations, you can design your own methods that accept data this way.  </a:t>
            </a: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sz="2400" dirty="0" smtClean="0"/>
              <a:t>Example</a:t>
            </a:r>
            <a:r>
              <a:rPr lang="en-US" sz="2400" dirty="0"/>
              <a:t>: </a:t>
            </a:r>
            <a:r>
              <a:rPr lang="en-US" sz="2400" dirty="0">
                <a:hlinkClick r:id="rId3" action="ppaction://hlinkfile"/>
              </a:rPr>
              <a:t>PassArg.java</a:t>
            </a:r>
            <a:r>
              <a:rPr lang="en-US" sz="2400" dirty="0"/>
              <a:t> (P259)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tabLst>
                <a:tab pos="3086100" algn="l"/>
              </a:tabLst>
            </a:pPr>
            <a:endParaRPr 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0"/>
            <a:ext cx="7407275" cy="1201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82296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320" kern="1200" spc="-4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4000" dirty="0" smtClean="0"/>
              <a:t>Passing Arguments to a Method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69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2713038"/>
            <a:ext cx="7916862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displayValue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5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6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36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public static void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displayValue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num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("The value is " +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num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810000" y="2870319"/>
            <a:ext cx="4152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//The </a:t>
            </a:r>
            <a:r>
              <a:rPr lang="en-US" dirty="0">
                <a:solidFill>
                  <a:srgbClr val="00B050"/>
                </a:solidFill>
              </a:rPr>
              <a:t>argument 5 is copied into the parameter variable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276600" y="3086497"/>
            <a:ext cx="0" cy="8016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3276600" y="3888185"/>
            <a:ext cx="3825240" cy="152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7124700" y="3888185"/>
            <a:ext cx="0" cy="49008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838200" y="6313984"/>
            <a:ext cx="6263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//The </a:t>
            </a:r>
            <a:r>
              <a:rPr lang="en-US" dirty="0">
                <a:solidFill>
                  <a:srgbClr val="00B050"/>
                </a:solidFill>
              </a:rPr>
              <a:t>method will display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The value is 5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00237" y="120527"/>
            <a:ext cx="7551420" cy="120253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Passing Arguments to a Method </a:t>
            </a:r>
            <a:r>
              <a:rPr lang="en-US" sz="2400" dirty="0" smtClean="0"/>
              <a:t>(cont.)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0" y="1910632"/>
            <a:ext cx="7993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 smtClean="0"/>
              <a:t>Example: Passing </a:t>
            </a:r>
            <a:r>
              <a:rPr lang="en-US" sz="2400" dirty="0"/>
              <a:t>5 to the </a:t>
            </a:r>
            <a:r>
              <a:rPr lang="en-US" sz="2400" b="1" dirty="0" err="1" smtClean="0">
                <a:latin typeface="Courier New" pitchFamily="49" charset="0"/>
              </a:rPr>
              <a:t>displayValue</a:t>
            </a:r>
            <a:r>
              <a:rPr lang="en-US" sz="2400" b="1" dirty="0" smtClean="0">
                <a:latin typeface="Courier New" pitchFamily="49" charset="0"/>
              </a:rPr>
              <a:t>()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/>
              <a:t>Method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37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473994"/>
            <a:ext cx="7162800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/>
              <a:t>When </a:t>
            </a:r>
            <a:r>
              <a:rPr lang="en-US" dirty="0"/>
              <a:t>you pass an argument to a method, be sure that </a:t>
            </a:r>
            <a:r>
              <a:rPr lang="en-US" dirty="0" smtClean="0"/>
              <a:t>argument(s) should match parameters in three ways: data type, number, and order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/>
              <a:t>For example, the following example shows an argument is </a:t>
            </a:r>
            <a:r>
              <a:rPr lang="en-US" b="1" dirty="0" smtClean="0"/>
              <a:t>incompatible </a:t>
            </a:r>
            <a:r>
              <a:rPr lang="en-US" dirty="0"/>
              <a:t>with the parameter variable’s data </a:t>
            </a:r>
            <a:r>
              <a:rPr lang="en-US" dirty="0" smtClean="0"/>
              <a:t>type</a:t>
            </a:r>
            <a:r>
              <a:rPr lang="en-US" dirty="0"/>
              <a:t>: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 	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tabLst>
                <a:tab pos="3086100" algn="l"/>
              </a:tabLst>
            </a:pPr>
            <a:endParaRPr lang="en-US" sz="20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tabLst>
                <a:tab pos="3086100" algn="l"/>
              </a:tabLst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d = 1.0;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displayValue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(d);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tabLst>
                <a:tab pos="3086100" algn="l"/>
              </a:tabLst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endParaRPr lang="en-US" dirty="0" smtClean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/>
              <a:t>Java </a:t>
            </a:r>
            <a:r>
              <a:rPr lang="en-US" dirty="0"/>
              <a:t>will automatically perform widening conversions, but narrowing conversions will cause a compiler error.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0"/>
            <a:ext cx="7407275" cy="1201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82296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320" kern="1200" spc="-4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4000" dirty="0" smtClean="0"/>
              <a:t>Passing Arguments to a Method </a:t>
            </a:r>
            <a:r>
              <a:rPr lang="en-US" sz="2400" dirty="0" smtClean="0"/>
              <a:t>(cont.)</a:t>
            </a:r>
            <a:endParaRPr lang="en-US" sz="2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90060" y="3607594"/>
            <a:ext cx="2872740" cy="193899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None/>
            </a:pPr>
            <a:r>
              <a:rPr lang="en-US" b="1" dirty="0">
                <a:solidFill>
                  <a:srgbClr val="00B050"/>
                </a:solidFill>
              </a:rPr>
              <a:t>Error! </a:t>
            </a:r>
            <a:r>
              <a:rPr lang="en-US" b="1" dirty="0" smtClean="0">
                <a:solidFill>
                  <a:srgbClr val="00B050"/>
                </a:solidFill>
              </a:rPr>
              <a:t>The method requires an 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 argument; Can’t </a:t>
            </a:r>
            <a:r>
              <a:rPr lang="en-US" b="1" dirty="0">
                <a:solidFill>
                  <a:srgbClr val="00B050"/>
                </a:solidFill>
              </a:rPr>
              <a:t>convert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double </a:t>
            </a:r>
            <a:r>
              <a:rPr lang="en-US" b="1" dirty="0">
                <a:solidFill>
                  <a:srgbClr val="00B050"/>
                </a:solidFill>
              </a:rPr>
              <a:t>to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endParaRPr lang="en-US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810000" y="4640402"/>
            <a:ext cx="48006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41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65028"/>
            <a:ext cx="7407275" cy="497046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showSum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(5, 10);  </a:t>
            </a:r>
          </a:p>
          <a:p>
            <a:pPr>
              <a:buFontTx/>
              <a:buNone/>
            </a:pPr>
            <a:endParaRPr lang="en-US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public static void </a:t>
            </a:r>
            <a:endParaRPr lang="en-US" sz="20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            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showSum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(double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num1, double num2)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</a:p>
          <a:p>
            <a:pPr lvl="2">
              <a:buFont typeface="Times New Roman" pitchFamily="18" charset="0"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double sum;	//to hold the sum</a:t>
            </a:r>
          </a:p>
          <a:p>
            <a:pPr lvl="2">
              <a:buFont typeface="Times New Roman" pitchFamily="18" charset="0"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sum = num1 + num2;</a:t>
            </a:r>
          </a:p>
          <a:p>
            <a:pPr lvl="2">
              <a:buFont typeface="Times New Roman" pitchFamily="18" charset="0"/>
              <a:buNone/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("The sum is " + sum);</a:t>
            </a:r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40430" y="2476234"/>
            <a:ext cx="46101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/*The </a:t>
            </a:r>
            <a:r>
              <a:rPr lang="en-US" sz="2000" dirty="0">
                <a:solidFill>
                  <a:srgbClr val="00B050"/>
                </a:solidFill>
              </a:rPr>
              <a:t>argument 5 is copied into the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num1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parameter. The </a:t>
            </a:r>
            <a:r>
              <a:rPr lang="en-US" sz="2000" dirty="0">
                <a:solidFill>
                  <a:srgbClr val="00B050"/>
                </a:solidFill>
              </a:rPr>
              <a:t>argument 10 is copied into the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num2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parameter */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828800" y="3912393"/>
            <a:ext cx="30480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1828800" y="3367960"/>
            <a:ext cx="0" cy="54443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514600" y="3327875"/>
            <a:ext cx="0" cy="24787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4876800" y="3912393"/>
            <a:ext cx="0" cy="240506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7010400" y="3575751"/>
            <a:ext cx="0" cy="87450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514600" y="3575751"/>
            <a:ext cx="449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0"/>
            <a:ext cx="7407275" cy="1201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82296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320" kern="1200" spc="-4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4000" dirty="0" smtClean="0"/>
              <a:t>Passing Arguments to a Method </a:t>
            </a:r>
            <a:r>
              <a:rPr lang="en-US" sz="2400" dirty="0" smtClean="0"/>
              <a:t>(cont.)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04800" y="1473994"/>
            <a:ext cx="71628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tabLst>
                <a:tab pos="3086100" algn="l"/>
              </a:tabLst>
            </a:pPr>
            <a:r>
              <a:rPr lang="en-US" dirty="0" smtClean="0"/>
              <a:t>When </a:t>
            </a:r>
            <a:r>
              <a:rPr lang="en-US" dirty="0"/>
              <a:t>you pass </a:t>
            </a:r>
            <a:r>
              <a:rPr lang="en-US" dirty="0" smtClean="0"/>
              <a:t>multiple arguments </a:t>
            </a:r>
            <a:r>
              <a:rPr lang="en-US" dirty="0"/>
              <a:t>to a method, need to match </a:t>
            </a:r>
            <a:r>
              <a:rPr lang="en-US" dirty="0" smtClean="0"/>
              <a:t>not only data type, but also number and order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76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02394"/>
            <a:ext cx="7407275" cy="1201737"/>
          </a:xfrm>
        </p:spPr>
        <p:txBody>
          <a:bodyPr>
            <a:normAutofit/>
          </a:bodyPr>
          <a:lstStyle/>
          <a:p>
            <a:r>
              <a:rPr lang="en-US" sz="4000" dirty="0"/>
              <a:t>Arguments </a:t>
            </a:r>
            <a:r>
              <a:rPr lang="en-US" sz="4000" dirty="0" smtClean="0"/>
              <a:t>Passed </a:t>
            </a:r>
            <a:r>
              <a:rPr lang="en-US" sz="4000" dirty="0"/>
              <a:t>by Value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550194"/>
            <a:ext cx="7178675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 smtClean="0"/>
              <a:t>In </a:t>
            </a:r>
            <a:r>
              <a:rPr lang="en-US" sz="2400" dirty="0"/>
              <a:t>Java, all arguments of the primitive data types are </a:t>
            </a:r>
            <a:r>
              <a:rPr lang="en-US" sz="2400" b="1" i="1" dirty="0"/>
              <a:t>passed by value</a:t>
            </a:r>
            <a:r>
              <a:rPr lang="en-US" sz="2400" dirty="0"/>
              <a:t>, which means that only a copy of an argument’s value is passed into a parameter </a:t>
            </a:r>
            <a:r>
              <a:rPr lang="en-US" sz="2400" dirty="0" smtClean="0"/>
              <a:t>variable.</a:t>
            </a:r>
          </a:p>
          <a:p>
            <a:pPr marL="342900" lvl="2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 smtClean="0"/>
              <a:t>A </a:t>
            </a:r>
            <a:r>
              <a:rPr lang="en-US" sz="2400" dirty="0"/>
              <a:t>method’s parameter variables are separate and distinct from the arguments that are listed inside the parentheses of a method call</a:t>
            </a:r>
            <a:r>
              <a:rPr lang="en-US" sz="2400" dirty="0" smtClean="0"/>
              <a:t>.</a:t>
            </a:r>
            <a:r>
              <a:rPr lang="en-US" sz="2440" dirty="0"/>
              <a:t> </a:t>
            </a:r>
            <a:endParaRPr lang="en-US" sz="2440" dirty="0" smtClean="0"/>
          </a:p>
          <a:p>
            <a:pPr marL="342900" lvl="2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40" dirty="0" smtClean="0"/>
              <a:t>If </a:t>
            </a:r>
            <a:r>
              <a:rPr lang="en-US" sz="2440" dirty="0"/>
              <a:t>a parameter variable is changed inside a method, it has no affect on the original argument.</a:t>
            </a:r>
          </a:p>
          <a:p>
            <a:pPr marL="342900" lvl="2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40" dirty="0"/>
              <a:t>Example:  </a:t>
            </a:r>
            <a:r>
              <a:rPr lang="en-US" sz="2440" dirty="0">
                <a:hlinkClick r:id="rId3" action="ppaction://hlinkfile"/>
              </a:rPr>
              <a:t>PassByValue.java</a:t>
            </a:r>
            <a:r>
              <a:rPr lang="en-US" sz="2440" dirty="0"/>
              <a:t> (P262</a:t>
            </a:r>
            <a:r>
              <a:rPr lang="en-US" sz="2440" dirty="0" smtClean="0"/>
              <a:t>)</a:t>
            </a:r>
            <a:endParaRPr lang="en-US" sz="244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80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189251" y="1397794"/>
            <a:ext cx="788232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charset="0"/>
              </a:rPr>
              <a:t> </a:t>
            </a:r>
            <a:r>
              <a:rPr lang="en-US" sz="2400" b="1" dirty="0">
                <a:cs typeface="Times New Roman" charset="0"/>
              </a:rPr>
              <a:t>Java Development Toolkit (JDK)</a:t>
            </a:r>
            <a:r>
              <a:rPr lang="en-US" sz="2400" dirty="0">
                <a:cs typeface="Times New Roman" charset="0"/>
              </a:rPr>
              <a:t> is a consolidated </a:t>
            </a:r>
            <a:br>
              <a:rPr lang="en-US" sz="2400" dirty="0">
                <a:cs typeface="Times New Roman" charset="0"/>
              </a:rPr>
            </a:br>
            <a:r>
              <a:rPr lang="en-US" sz="2400" dirty="0">
                <a:cs typeface="Times New Roman" charset="0"/>
              </a:rPr>
              <a:t>    software package from Sun Microsystems that </a:t>
            </a:r>
            <a:br>
              <a:rPr lang="en-US" sz="2400" dirty="0">
                <a:cs typeface="Times New Roman" charset="0"/>
              </a:rPr>
            </a:br>
            <a:r>
              <a:rPr lang="en-US" sz="2400" dirty="0">
                <a:cs typeface="Times New Roman" charset="0"/>
              </a:rPr>
              <a:t>    provides tools and </a:t>
            </a:r>
            <a:r>
              <a:rPr lang="en-US" sz="2400" dirty="0" smtClean="0">
                <a:cs typeface="Times New Roman" charset="0"/>
              </a:rPr>
              <a:t>APIs </a:t>
            </a:r>
            <a:r>
              <a:rPr lang="en-US" sz="2400" dirty="0">
                <a:cs typeface="Times New Roman" charset="0"/>
              </a:rPr>
              <a:t>to develop Java application.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3086100" algn="l"/>
              </a:tabLst>
            </a:pPr>
            <a:r>
              <a:rPr lang="en-US" sz="2400" dirty="0">
                <a:cs typeface="Times New Roman" charset="0"/>
              </a:rPr>
              <a:t> The various tools provided by JDK to integrate </a:t>
            </a:r>
            <a:br>
              <a:rPr lang="en-US" sz="2400" dirty="0">
                <a:cs typeface="Times New Roman" charset="0"/>
              </a:rPr>
            </a:br>
            <a:r>
              <a:rPr lang="en-US" sz="2400" dirty="0">
                <a:cs typeface="Times New Roman" charset="0"/>
              </a:rPr>
              <a:t>    and </a:t>
            </a:r>
            <a:r>
              <a:rPr lang="en-US" sz="2400" dirty="0" smtClean="0">
                <a:cs typeface="Times New Roman" charset="0"/>
              </a:rPr>
              <a:t>execute programs. Two most important tools are</a:t>
            </a:r>
            <a:r>
              <a:rPr lang="en-US" sz="2400" dirty="0">
                <a:cs typeface="Times New Roman" charset="0"/>
              </a:rPr>
              <a:t>: 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GB" b="1" dirty="0" err="1">
                <a:solidFill>
                  <a:srgbClr val="0070C0"/>
                </a:solidFill>
                <a:cs typeface="Times New Roman" charset="0"/>
              </a:rPr>
              <a:t>javac</a:t>
            </a:r>
            <a:r>
              <a:rPr lang="en-GB" dirty="0">
                <a:cs typeface="Times New Roman" charset="0"/>
              </a:rPr>
              <a:t>: </a:t>
            </a:r>
            <a:r>
              <a:rPr lang="en-GB" dirty="0" smtClean="0">
                <a:cs typeface="Times New Roman" charset="0"/>
              </a:rPr>
              <a:t>compiles </a:t>
            </a:r>
            <a:r>
              <a:rPr lang="en-GB" dirty="0">
                <a:cs typeface="Times New Roman" charset="0"/>
              </a:rPr>
              <a:t>the java file, create a class </a:t>
            </a:r>
            <a:r>
              <a:rPr lang="en-GB" dirty="0" smtClean="0">
                <a:cs typeface="Times New Roman" charset="0"/>
              </a:rPr>
              <a:t>file.</a:t>
            </a:r>
            <a:endParaRPr lang="en-GB" dirty="0">
              <a:cs typeface="Times New Roman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GB" b="1" dirty="0">
                <a:solidFill>
                  <a:srgbClr val="0070C0"/>
                </a:solidFill>
                <a:cs typeface="Times New Roman" charset="0"/>
              </a:rPr>
              <a:t>java</a:t>
            </a:r>
            <a:r>
              <a:rPr lang="en-GB" dirty="0">
                <a:cs typeface="Times New Roman" charset="0"/>
              </a:rPr>
              <a:t>: </a:t>
            </a:r>
            <a:r>
              <a:rPr lang="en-GB" dirty="0" smtClean="0">
                <a:cs typeface="Times New Roman" charset="0"/>
              </a:rPr>
              <a:t>converts </a:t>
            </a:r>
            <a:r>
              <a:rPr lang="en-GB" dirty="0">
                <a:cs typeface="Times New Roman" charset="0"/>
              </a:rPr>
              <a:t>bytecode to machine code, run the </a:t>
            </a:r>
            <a:r>
              <a:rPr lang="en-GB" dirty="0" smtClean="0">
                <a:cs typeface="Times New Roman" charset="0"/>
              </a:rPr>
              <a:t>program.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GB" b="1" dirty="0" smtClean="0">
                <a:solidFill>
                  <a:srgbClr val="0070C0"/>
                </a:solidFill>
                <a:cs typeface="Times New Roman" charset="0"/>
              </a:rPr>
              <a:t>Javadoc: </a:t>
            </a:r>
            <a:r>
              <a:rPr lang="en-US" dirty="0" smtClean="0"/>
              <a:t>creates API documentation in HTML format.</a:t>
            </a:r>
            <a:endParaRPr lang="en-GB" b="1" dirty="0" smtClean="0">
              <a:solidFill>
                <a:srgbClr val="0070C0"/>
              </a:solidFill>
              <a:cs typeface="Times New Roman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GB" b="1" dirty="0" err="1" smtClean="0">
                <a:solidFill>
                  <a:srgbClr val="0070C0"/>
                </a:solidFill>
                <a:cs typeface="Times New Roman" charset="0"/>
              </a:rPr>
              <a:t>appletviewer</a:t>
            </a:r>
            <a:endParaRPr lang="en-GB" b="1" dirty="0" smtClean="0">
              <a:solidFill>
                <a:srgbClr val="0070C0"/>
              </a:solidFill>
              <a:cs typeface="Times New Roman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GB" b="1" dirty="0" smtClean="0">
                <a:solidFill>
                  <a:srgbClr val="0070C0"/>
                </a:solidFill>
                <a:cs typeface="Times New Roman" charset="0"/>
              </a:rPr>
              <a:t>jar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tabLst>
                <a:tab pos="3086100" algn="l"/>
              </a:tabLst>
            </a:pPr>
            <a:r>
              <a:rPr lang="en-GB" dirty="0" smtClean="0">
                <a:cs typeface="Times New Roman" charset="0"/>
              </a:rPr>
              <a:t>…</a:t>
            </a:r>
            <a:endParaRPr lang="en-GB" dirty="0">
              <a:cs typeface="Times New Roman" charset="0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2979" y="330994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>
                <a:latin typeface="+mj-lt"/>
                <a:cs typeface="Times New Roman" charset="0"/>
              </a:rPr>
              <a:t>JDK Tools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7329" y="254794"/>
            <a:ext cx="7407275" cy="1201737"/>
          </a:xfrm>
        </p:spPr>
        <p:txBody>
          <a:bodyPr>
            <a:noAutofit/>
          </a:bodyPr>
          <a:lstStyle/>
          <a:p>
            <a:r>
              <a:rPr lang="en-US" sz="4000" dirty="0"/>
              <a:t>Passing a Reference as an Argument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07394"/>
            <a:ext cx="7178675" cy="3928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 smtClean="0"/>
              <a:t>Recall that a class type variable does not hold the actual data item that is associated with it, but holds the memory address of the object.  </a:t>
            </a:r>
          </a:p>
          <a:p>
            <a:pPr marL="3429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 smtClean="0"/>
              <a:t>A </a:t>
            </a:r>
            <a:r>
              <a:rPr lang="en-US" sz="2400" dirty="0"/>
              <a:t>variable associated with an object is called a reference </a:t>
            </a:r>
            <a:r>
              <a:rPr lang="en-US" sz="2400" dirty="0" smtClean="0"/>
              <a:t>variable.</a:t>
            </a:r>
          </a:p>
          <a:p>
            <a:pPr marL="3429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 smtClean="0"/>
              <a:t>When </a:t>
            </a:r>
            <a:r>
              <a:rPr lang="en-US" sz="2400" dirty="0"/>
              <a:t>an object such as a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sz="2400" dirty="0"/>
              <a:t> is passed as an argument, it is actually a reference to the object that is passed.</a:t>
            </a:r>
          </a:p>
          <a:p>
            <a:pPr marL="3429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endParaRPr lang="en-US" sz="222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328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062" y="96431"/>
            <a:ext cx="7407275" cy="1203325"/>
          </a:xfrm>
        </p:spPr>
        <p:txBody>
          <a:bodyPr>
            <a:noAutofit/>
          </a:bodyPr>
          <a:lstStyle/>
          <a:p>
            <a:r>
              <a:rPr lang="en-US" sz="4000" dirty="0"/>
              <a:t>Passing a Reference as an </a:t>
            </a:r>
            <a:r>
              <a:rPr lang="en-US" sz="4000" dirty="0" smtClean="0"/>
              <a:t>Argument </a:t>
            </a:r>
            <a:r>
              <a:rPr lang="en-US" sz="2400" dirty="0" smtClean="0"/>
              <a:t>(cont.)</a:t>
            </a:r>
            <a:endParaRPr lang="en-US" sz="2400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78000"/>
            <a:ext cx="7848600" cy="52736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</a:rPr>
              <a:t>String name = “Warren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</a:rPr>
              <a:t>showLength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</a:rPr>
              <a:t>name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</a:rPr>
              <a:t>public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static void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showLength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(String 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str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 + " is " 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</a:rPr>
              <a:t>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</a:rPr>
              <a:t>str.length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</a:rPr>
              <a:t>() +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" characters long.");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953000" y="2403922"/>
            <a:ext cx="1600200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“Warren”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153398" y="1778367"/>
            <a:ext cx="492314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//Both </a:t>
            </a:r>
            <a:r>
              <a:rPr lang="en-US" sz="2200" dirty="0">
                <a:solidFill>
                  <a:srgbClr val="00B050"/>
                </a:solidFill>
              </a:rPr>
              <a:t>variables reference the same object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2667000" y="3164506"/>
            <a:ext cx="0" cy="26796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2667000" y="3432472"/>
            <a:ext cx="2819400" cy="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5486400" y="2881062"/>
            <a:ext cx="0" cy="56688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 flipV="1">
            <a:off x="6172200" y="2921057"/>
            <a:ext cx="0" cy="200125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514350" y="3910717"/>
            <a:ext cx="44386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/*The </a:t>
            </a:r>
            <a:r>
              <a:rPr lang="en-US" sz="2200" dirty="0">
                <a:solidFill>
                  <a:srgbClr val="00B050"/>
                </a:solidFill>
              </a:rPr>
              <a:t>address of the </a:t>
            </a:r>
            <a:r>
              <a:rPr lang="en-US" sz="2200" dirty="0" smtClean="0">
                <a:solidFill>
                  <a:srgbClr val="00B050"/>
                </a:solidFill>
              </a:rPr>
              <a:t>object, </a:t>
            </a:r>
            <a:r>
              <a:rPr lang="en-US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 smtClean="0">
                <a:solidFill>
                  <a:srgbClr val="00B050"/>
                </a:solidFill>
              </a:rPr>
              <a:t>,  </a:t>
            </a:r>
            <a:r>
              <a:rPr lang="en-US" sz="2200" dirty="0">
                <a:solidFill>
                  <a:srgbClr val="00B050"/>
                </a:solidFill>
              </a:rPr>
              <a:t>is copied into the 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</a:rPr>
              <a:t>str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parameter */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91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0"/>
            <a:ext cx="7407275" cy="1201738"/>
          </a:xfrm>
        </p:spPr>
        <p:txBody>
          <a:bodyPr>
            <a:normAutofit/>
          </a:bodyPr>
          <a:lstStyle/>
          <a:p>
            <a:r>
              <a:rPr lang="en-US" sz="4000" dirty="0"/>
              <a:t>More About Local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321594"/>
            <a:ext cx="7467600" cy="614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local variable is declared inside a method and is not accessible to statements outside the method.  </a:t>
            </a:r>
            <a:endParaRPr lang="en-US" sz="2400" dirty="0" smtClean="0">
              <a:latin typeface="+mn-lt"/>
            </a:endParaRPr>
          </a:p>
          <a:p>
            <a:pPr marL="3429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 smtClean="0">
                <a:latin typeface="+mn-lt"/>
              </a:rPr>
              <a:t>Different </a:t>
            </a:r>
            <a:r>
              <a:rPr lang="en-US" sz="2400" dirty="0">
                <a:latin typeface="+mn-lt"/>
              </a:rPr>
              <a:t>methods can have local variables with the same names because the methods cannot see each other’s local </a:t>
            </a:r>
            <a:r>
              <a:rPr lang="en-US" sz="2400" dirty="0" smtClean="0">
                <a:latin typeface="+mn-lt"/>
              </a:rPr>
              <a:t>variables.</a:t>
            </a:r>
          </a:p>
          <a:p>
            <a:pPr marL="3429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method’s local variables exist only while the method is executing.  When the method ends, the local variables and parameter variables are destroyed and any values stored are </a:t>
            </a:r>
            <a:r>
              <a:rPr lang="en-US" sz="2400" dirty="0" smtClean="0">
                <a:latin typeface="+mn-lt"/>
              </a:rPr>
              <a:t>lost.</a:t>
            </a:r>
          </a:p>
          <a:p>
            <a:pPr marL="3429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 smtClean="0">
                <a:latin typeface="+mn-lt"/>
              </a:rPr>
              <a:t>Local </a:t>
            </a:r>
            <a:r>
              <a:rPr lang="en-US" sz="2400" dirty="0">
                <a:latin typeface="+mn-lt"/>
              </a:rPr>
              <a:t>variables are not automatically initialized with a default value and must be given a value before they can be </a:t>
            </a:r>
            <a:r>
              <a:rPr lang="en-US" sz="2400" dirty="0" smtClean="0">
                <a:latin typeface="+mn-lt"/>
              </a:rPr>
              <a:t>used.</a:t>
            </a:r>
          </a:p>
          <a:p>
            <a:pPr marL="3429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sz="2400" dirty="0" smtClean="0">
                <a:latin typeface="+mn-lt"/>
              </a:rPr>
              <a:t>Example</a:t>
            </a:r>
            <a:r>
              <a:rPr lang="en-US" sz="2400" dirty="0">
                <a:latin typeface="+mn-lt"/>
              </a:rPr>
              <a:t>:  </a:t>
            </a:r>
            <a:r>
              <a:rPr lang="en-US" sz="2400" dirty="0">
                <a:latin typeface="+mn-lt"/>
                <a:hlinkClick r:id="rId3" action="ppaction://hlinkfile"/>
              </a:rPr>
              <a:t>LocalVars.java</a:t>
            </a:r>
            <a:r>
              <a:rPr lang="en-US" sz="2400" dirty="0">
                <a:latin typeface="+mn-lt"/>
              </a:rPr>
              <a:t> (P269)</a:t>
            </a:r>
          </a:p>
          <a:p>
            <a:pPr marL="3429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endParaRPr lang="en-US" sz="222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68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0"/>
            <a:ext cx="7407275" cy="1201738"/>
          </a:xfrm>
        </p:spPr>
        <p:txBody>
          <a:bodyPr>
            <a:normAutofit/>
          </a:bodyPr>
          <a:lstStyle/>
          <a:p>
            <a:r>
              <a:rPr lang="en-US" sz="4000" dirty="0"/>
              <a:t>More About Local 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73994"/>
            <a:ext cx="7277100" cy="5357813"/>
          </a:xfrm>
        </p:spPr>
        <p:txBody>
          <a:bodyPr>
            <a:normAutofit/>
          </a:bodyPr>
          <a:lstStyle/>
          <a:p>
            <a:pPr marL="606247" lvl="1" indent="-342900">
              <a:buFont typeface="Wingdings" panose="05000000000000000000" pitchFamily="2" charset="2"/>
              <a:buChar char="Ø"/>
            </a:pPr>
            <a:r>
              <a:rPr lang="en-US" altLang="en-US" sz="2800" dirty="0"/>
              <a:t>What </a:t>
            </a:r>
            <a:r>
              <a:rPr lang="en-US" altLang="en-US" sz="2800" dirty="0" smtClean="0"/>
              <a:t>are </a:t>
            </a:r>
            <a:r>
              <a:rPr lang="en-US" altLang="en-US" sz="2800" b="1" dirty="0"/>
              <a:t>local variables</a:t>
            </a:r>
            <a:r>
              <a:rPr lang="en-US" altLang="en-US" sz="2800" dirty="0"/>
              <a:t> and parameter variables </a:t>
            </a:r>
            <a:r>
              <a:rPr lang="en-US" altLang="en-US" sz="2800" dirty="0" smtClean="0"/>
              <a:t>in </a:t>
            </a:r>
            <a:r>
              <a:rPr lang="en-US" altLang="en-US" sz="2800" dirty="0"/>
              <a:t>common? </a:t>
            </a:r>
          </a:p>
          <a:p>
            <a:pPr marL="935431" lvl="3" indent="-342900"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Variables </a:t>
            </a:r>
            <a:r>
              <a:rPr lang="en-US" altLang="en-US" sz="2400" dirty="0"/>
              <a:t>of both categories belong to methods – they </a:t>
            </a:r>
            <a:r>
              <a:rPr lang="en-US" altLang="en-US" sz="2400" dirty="0" smtClean="0"/>
              <a:t>come </a:t>
            </a:r>
            <a:r>
              <a:rPr lang="en-US" altLang="en-US" sz="2400" dirty="0"/>
              <a:t>alive when the method is called, and they </a:t>
            </a:r>
            <a:r>
              <a:rPr lang="en-US" altLang="en-US" sz="2400" dirty="0" smtClean="0"/>
              <a:t>die when </a:t>
            </a:r>
            <a:r>
              <a:rPr lang="en-US" altLang="en-US" sz="2400" dirty="0"/>
              <a:t>the </a:t>
            </a:r>
            <a:r>
              <a:rPr lang="en-US" altLang="en-US" sz="2400" dirty="0" smtClean="0"/>
              <a:t>method </a:t>
            </a:r>
            <a:r>
              <a:rPr lang="en-US" altLang="en-US" sz="2400" dirty="0"/>
              <a:t>exits. </a:t>
            </a:r>
          </a:p>
          <a:p>
            <a:pPr marL="606247" lvl="1" indent="-3429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They </a:t>
            </a:r>
            <a:r>
              <a:rPr lang="en-US" altLang="en-US" sz="2800" dirty="0"/>
              <a:t>differ in their </a:t>
            </a:r>
            <a:r>
              <a:rPr lang="en-US" altLang="en-US" sz="2800" dirty="0" smtClean="0"/>
              <a:t>initialization:</a:t>
            </a:r>
          </a:p>
          <a:p>
            <a:pPr marL="935431" lvl="3" indent="-342900"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Parameter variables </a:t>
            </a:r>
            <a:r>
              <a:rPr lang="en-US" altLang="en-US" sz="2400" dirty="0"/>
              <a:t>are initialized </a:t>
            </a:r>
            <a:r>
              <a:rPr lang="en-US" altLang="en-US" sz="2400" dirty="0" smtClean="0"/>
              <a:t>with </a:t>
            </a:r>
            <a:r>
              <a:rPr lang="en-US" altLang="en-US" sz="2400" dirty="0"/>
              <a:t>the </a:t>
            </a:r>
            <a:r>
              <a:rPr lang="en-US" altLang="en-US" sz="2400" dirty="0" smtClean="0"/>
              <a:t>values of arguments passed by a calling method.</a:t>
            </a:r>
          </a:p>
          <a:p>
            <a:pPr marL="935431" lvl="3" indent="-342900"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Local </a:t>
            </a:r>
            <a:r>
              <a:rPr lang="en-US" altLang="en-US" sz="2400" dirty="0"/>
              <a:t>variables must </a:t>
            </a:r>
            <a:r>
              <a:rPr lang="en-US" altLang="en-US" sz="2400" dirty="0" smtClean="0"/>
              <a:t>be </a:t>
            </a:r>
            <a:r>
              <a:rPr lang="en-US" altLang="en-US" sz="2400" dirty="0"/>
              <a:t>explicitly </a:t>
            </a:r>
            <a:r>
              <a:rPr lang="en-US" altLang="en-US" sz="2400" dirty="0" smtClean="0"/>
              <a:t>initialized or assigned within the method where it is declared. </a:t>
            </a:r>
            <a:endParaRPr lang="en-US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3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54794"/>
            <a:ext cx="7407275" cy="1201737"/>
          </a:xfrm>
        </p:spPr>
        <p:txBody>
          <a:bodyPr>
            <a:noAutofit/>
          </a:bodyPr>
          <a:lstStyle/>
          <a:p>
            <a:r>
              <a:rPr lang="en-US" sz="4000" dirty="0"/>
              <a:t>Returning a Value from a Method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007394"/>
            <a:ext cx="7407275" cy="4970462"/>
          </a:xfrm>
        </p:spPr>
        <p:txBody>
          <a:bodyPr>
            <a:normAutofit/>
          </a:bodyPr>
          <a:lstStyle/>
          <a:p>
            <a:pPr marL="549097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Data </a:t>
            </a:r>
            <a:r>
              <a:rPr lang="en-US" sz="2400" dirty="0"/>
              <a:t>can be passed into a method by way of the parameter variables.  Data may also be returned from a method, back to the statement that called it.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num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Integer.parseInt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("700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");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935431" lvl="3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string “700” is passed into the </a:t>
            </a:r>
            <a:r>
              <a:rPr lang="en-US" sz="2400" dirty="0" err="1">
                <a:latin typeface="Courier New" pitchFamily="49" charset="0"/>
              </a:rPr>
              <a:t>parseInt</a:t>
            </a:r>
            <a:r>
              <a:rPr lang="en-US" sz="2400" dirty="0"/>
              <a:t> </a:t>
            </a:r>
            <a:r>
              <a:rPr lang="en-US" sz="2400" dirty="0" smtClean="0"/>
              <a:t>method.</a:t>
            </a:r>
          </a:p>
          <a:p>
            <a:pPr marL="935431" lvl="3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/>
              <a:t> value 700 is returned from the method and assigned to the </a:t>
            </a:r>
            <a:r>
              <a:rPr lang="en-US" sz="2400" dirty="0" err="1">
                <a:latin typeface="Courier New" pitchFamily="49" charset="0"/>
              </a:rPr>
              <a:t>num</a:t>
            </a:r>
            <a:r>
              <a:rPr lang="en-US" sz="2400" dirty="0"/>
              <a:t> variable.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30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38380"/>
            <a:ext cx="7353300" cy="1203325"/>
          </a:xfrm>
        </p:spPr>
        <p:txBody>
          <a:bodyPr>
            <a:noAutofit/>
          </a:bodyPr>
          <a:lstStyle/>
          <a:p>
            <a:r>
              <a:rPr lang="en-US" sz="4000" dirty="0"/>
              <a:t>Defining a Value-Returning Method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3563" y="2036763"/>
            <a:ext cx="7666037" cy="4618037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public static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 sum(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num1,int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num2)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2220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 result;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	result = num1 + num2;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	return result;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351020" y="2789238"/>
            <a:ext cx="1627369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None/>
            </a:pPr>
            <a:r>
              <a:rPr lang="en-US" dirty="0">
                <a:solidFill>
                  <a:srgbClr val="00B050"/>
                </a:solidFill>
              </a:rPr>
              <a:t>Return type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390900" y="3020069"/>
            <a:ext cx="96012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71287" y="5087461"/>
            <a:ext cx="3486626" cy="120032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This expression must be of the same data type as the return type 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2514600" y="4110284"/>
            <a:ext cx="476" cy="98228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4876800" y="3577063"/>
            <a:ext cx="3086100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return</a:t>
            </a:r>
            <a:r>
              <a:rPr lang="en-US" dirty="0">
                <a:solidFill>
                  <a:srgbClr val="00B050"/>
                </a:solidFill>
              </a:rPr>
              <a:t> statement causes the method to end execution and it returns a value back to the statement that called the </a:t>
            </a:r>
            <a:r>
              <a:rPr lang="en-US" dirty="0" smtClean="0">
                <a:solidFill>
                  <a:srgbClr val="00B050"/>
                </a:solidFill>
              </a:rPr>
              <a:t>method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 flipV="1">
            <a:off x="3581400" y="4003374"/>
            <a:ext cx="1295400" cy="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H="1" flipV="1">
            <a:off x="3390900" y="2425394"/>
            <a:ext cx="0" cy="5946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26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88"/>
            <a:ext cx="6957061" cy="1201737"/>
          </a:xfrm>
        </p:spPr>
        <p:txBody>
          <a:bodyPr>
            <a:noAutofit/>
          </a:bodyPr>
          <a:lstStyle/>
          <a:p>
            <a:r>
              <a:rPr lang="en-US" sz="4000" dirty="0"/>
              <a:t>Calling a Value-Returning Method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3375"/>
            <a:ext cx="7848600" cy="49704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total = sum(value1, value2);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/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Courier New" pitchFamily="49" charset="0"/>
              </a:rPr>
              <a:t>public static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sum(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num1,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num2)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result;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Courier New" pitchFamily="49" charset="0"/>
              </a:rPr>
              <a:t>	result = num1 + num2;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Courier New" pitchFamily="49" charset="0"/>
              </a:rPr>
              <a:t>	return result;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046220" y="2344242"/>
            <a:ext cx="601980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dirty="0">
                <a:solidFill>
                  <a:schemeClr val="hlink"/>
                </a:solidFill>
              </a:rPr>
              <a:t>20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5692140" y="2164557"/>
            <a:ext cx="556260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dirty="0">
                <a:solidFill>
                  <a:schemeClr val="hlink"/>
                </a:solidFill>
              </a:rPr>
              <a:t>40</a:t>
            </a: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3634740" y="2084387"/>
            <a:ext cx="0" cy="4810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634740" y="2565400"/>
            <a:ext cx="41148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648200" y="2565400"/>
            <a:ext cx="90678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5554980" y="2565400"/>
            <a:ext cx="0" cy="356394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5611" name="Group 20"/>
          <p:cNvGrpSpPr>
            <a:grpSpLocks/>
          </p:cNvGrpSpPr>
          <p:nvPr/>
        </p:nvGrpSpPr>
        <p:grpSpPr bwMode="auto">
          <a:xfrm>
            <a:off x="5143500" y="2084388"/>
            <a:ext cx="548640" cy="240506"/>
            <a:chOff x="2880" y="1200"/>
            <a:chExt cx="384" cy="240"/>
          </a:xfrm>
        </p:grpSpPr>
        <p:sp>
          <p:nvSpPr>
            <p:cNvPr id="25619" name="Line 11"/>
            <p:cNvSpPr>
              <a:spLocks noChangeShapeType="1"/>
            </p:cNvSpPr>
            <p:nvPr/>
          </p:nvSpPr>
          <p:spPr bwMode="auto">
            <a:xfrm>
              <a:off x="2880" y="1200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0" name="Line 12"/>
            <p:cNvSpPr>
              <a:spLocks noChangeShapeType="1"/>
            </p:cNvSpPr>
            <p:nvPr/>
          </p:nvSpPr>
          <p:spPr bwMode="auto">
            <a:xfrm>
              <a:off x="2880" y="1440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12" name="Group 19"/>
          <p:cNvGrpSpPr>
            <a:grpSpLocks/>
          </p:cNvGrpSpPr>
          <p:nvPr/>
        </p:nvGrpSpPr>
        <p:grpSpPr bwMode="auto">
          <a:xfrm>
            <a:off x="6247496" y="2324892"/>
            <a:ext cx="1090565" cy="596971"/>
            <a:chOff x="3631" y="1440"/>
            <a:chExt cx="449" cy="417"/>
          </a:xfrm>
        </p:grpSpPr>
        <p:sp>
          <p:nvSpPr>
            <p:cNvPr id="25617" name="Line 13"/>
            <p:cNvSpPr>
              <a:spLocks noChangeShapeType="1"/>
            </p:cNvSpPr>
            <p:nvPr/>
          </p:nvSpPr>
          <p:spPr bwMode="auto">
            <a:xfrm>
              <a:off x="3631" y="1440"/>
              <a:ext cx="449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8" name="Line 14"/>
            <p:cNvSpPr>
              <a:spLocks noChangeShapeType="1"/>
            </p:cNvSpPr>
            <p:nvPr/>
          </p:nvSpPr>
          <p:spPr bwMode="auto">
            <a:xfrm>
              <a:off x="4080" y="1440"/>
              <a:ext cx="0" cy="41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2208710" y="5341403"/>
            <a:ext cx="784383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dirty="0">
                <a:solidFill>
                  <a:schemeClr val="hlink"/>
                </a:solidFill>
              </a:rPr>
              <a:t>60</a:t>
            </a:r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H="1">
            <a:off x="381000" y="5572235"/>
            <a:ext cx="182771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 flipV="1">
            <a:off x="381000" y="4140310"/>
            <a:ext cx="0" cy="14319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 flipV="1">
            <a:off x="380999" y="1953020"/>
            <a:ext cx="3267" cy="234037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00902" y="4851547"/>
            <a:ext cx="0" cy="4810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11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0"/>
            <a:ext cx="7407275" cy="1016794"/>
          </a:xfrm>
        </p:spPr>
        <p:txBody>
          <a:bodyPr>
            <a:normAutofit/>
          </a:bodyPr>
          <a:lstStyle/>
          <a:p>
            <a:r>
              <a:rPr lang="en-US" sz="4000" dirty="0"/>
              <a:t>Returning a </a:t>
            </a:r>
            <a:r>
              <a:rPr lang="en-US" sz="4000" dirty="0" err="1" smtClean="0">
                <a:latin typeface="Courier New" pitchFamily="49" charset="0"/>
              </a:rPr>
              <a:t>boolean</a:t>
            </a:r>
            <a:r>
              <a:rPr lang="en-US" sz="4000" dirty="0" smtClean="0">
                <a:latin typeface="Courier New" pitchFamily="49" charset="0"/>
              </a:rPr>
              <a:t> </a:t>
            </a:r>
            <a:r>
              <a:rPr lang="en-US" sz="4000" dirty="0" smtClean="0"/>
              <a:t>Value</a:t>
            </a:r>
            <a:endParaRPr lang="en-US" sz="40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27932"/>
            <a:ext cx="8077200" cy="5561806"/>
          </a:xfrm>
        </p:spPr>
        <p:txBody>
          <a:bodyPr>
            <a:normAutofit lnSpcReduction="10000"/>
          </a:bodyPr>
          <a:lstStyle/>
          <a:p>
            <a:pPr marL="606247" lvl="1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220" dirty="0"/>
              <a:t>Sometimes we need to write methods to test arguments for validity and return true or false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public static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isValid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 number)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{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boolean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 status;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   if(number &gt;= 1 &amp;&amp; number &lt;= 100)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      status = true;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   else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      status = false;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   return status;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  <a:endParaRPr lang="en-US" sz="1600" dirty="0">
              <a:latin typeface="Arial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640" dirty="0" smtClean="0"/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Calling </a:t>
            </a:r>
            <a:r>
              <a:rPr lang="en-US" sz="2000" dirty="0">
                <a:solidFill>
                  <a:schemeClr val="tx1"/>
                </a:solidFill>
              </a:rPr>
              <a:t>code:</a:t>
            </a:r>
            <a:endParaRPr lang="en-US" sz="1640" dirty="0">
              <a:solidFill>
                <a:schemeClr val="tx1"/>
              </a:solidFill>
            </a:endParaRP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 value = 20;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</a:rPr>
              <a:t>f(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isValid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(value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))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("The value is within range");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else</a:t>
            </a:r>
          </a:p>
          <a:p>
            <a:pPr lvl="4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	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</a:rPr>
              <a:t>("The value is out of range");</a:t>
            </a:r>
            <a:endParaRPr lang="en-US" sz="2400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19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5882" y="111410"/>
            <a:ext cx="6996113" cy="1203325"/>
          </a:xfrm>
        </p:spPr>
        <p:txBody>
          <a:bodyPr>
            <a:noAutofit/>
          </a:bodyPr>
          <a:lstStyle/>
          <a:p>
            <a:r>
              <a:rPr lang="en-US" sz="4000" dirty="0"/>
              <a:t>Returning a Reference to a </a:t>
            </a:r>
            <a:r>
              <a:rPr lang="en-US" sz="4000" dirty="0">
                <a:latin typeface="Courier New" pitchFamily="49" charset="0"/>
              </a:rPr>
              <a:t>String</a:t>
            </a:r>
            <a:r>
              <a:rPr lang="en-US" sz="4000" dirty="0"/>
              <a:t> Object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3913" y="1443038"/>
            <a:ext cx="7405687" cy="4970462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customerName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("John", "Martin");</a:t>
            </a:r>
          </a:p>
          <a:p>
            <a:pPr>
              <a:buFontTx/>
              <a:buNone/>
            </a:pP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static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fullName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(String first, String last)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name = first + " " + last;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return name;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600" dirty="0" smtClean="0"/>
              <a:t>Example</a:t>
            </a:r>
            <a:r>
              <a:rPr lang="en-US" sz="2600" dirty="0"/>
              <a:t>:</a:t>
            </a:r>
          </a:p>
          <a:p>
            <a:pPr>
              <a:buFontTx/>
              <a:buNone/>
            </a:pPr>
            <a:r>
              <a:rPr lang="en-US" sz="2600" dirty="0"/>
              <a:t>  </a:t>
            </a:r>
            <a:r>
              <a:rPr lang="en-US" sz="2600" dirty="0" smtClean="0">
                <a:hlinkClick r:id="rId3" action="ppaction://hlinkfile"/>
              </a:rPr>
              <a:t>ReturnString.java</a:t>
            </a:r>
            <a:r>
              <a:rPr lang="en-US" sz="2600" dirty="0" smtClean="0"/>
              <a:t> (P279)</a:t>
            </a:r>
            <a:endParaRPr lang="en-US" sz="2600" dirty="0"/>
          </a:p>
          <a:p>
            <a:pPr lvl="1">
              <a:buFont typeface="Times New Roman" pitchFamily="18" charset="0"/>
              <a:buNone/>
            </a:pPr>
            <a:endParaRPr lang="en-US" dirty="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17220" y="3046413"/>
            <a:ext cx="952505" cy="40011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en-US" sz="2000" dirty="0">
                <a:solidFill>
                  <a:srgbClr val="C00000"/>
                </a:solidFill>
              </a:rPr>
              <a:t>address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05740" y="4409281"/>
            <a:ext cx="1927860" cy="40011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sz="2000" dirty="0">
                <a:solidFill>
                  <a:srgbClr val="C00000"/>
                </a:solidFill>
              </a:rPr>
              <a:t>“John Martin”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1028700" y="3447257"/>
            <a:ext cx="0" cy="962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V="1">
            <a:off x="1028700" y="1924050"/>
            <a:ext cx="0" cy="11223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4419600" y="3928268"/>
            <a:ext cx="3429000" cy="212365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Local </a:t>
            </a:r>
            <a:r>
              <a:rPr lang="en-US" sz="2200" dirty="0">
                <a:solidFill>
                  <a:srgbClr val="00B050"/>
                </a:solidFill>
              </a:rPr>
              <a:t>variable </a:t>
            </a:r>
            <a:r>
              <a:rPr lang="en-US" sz="2200" dirty="0">
                <a:solidFill>
                  <a:srgbClr val="00B050"/>
                </a:solidFill>
                <a:latin typeface="Courier New" pitchFamily="49" charset="0"/>
              </a:rPr>
              <a:t>name</a:t>
            </a:r>
            <a:r>
              <a:rPr lang="en-US" sz="2200" dirty="0">
                <a:solidFill>
                  <a:srgbClr val="00B050"/>
                </a:solidFill>
              </a:rPr>
              <a:t> holds the reference to the object.  The return statement sends a copy of the reference back to the call statement and it is stored in </a:t>
            </a:r>
            <a:r>
              <a:rPr lang="en-US" sz="2200" dirty="0" err="1" smtClean="0">
                <a:solidFill>
                  <a:srgbClr val="00B050"/>
                </a:solidFill>
                <a:latin typeface="Courier New" pitchFamily="49" charset="0"/>
              </a:rPr>
              <a:t>customerName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28683" name="Line 22"/>
          <p:cNvSpPr>
            <a:spLocks noChangeShapeType="1"/>
          </p:cNvSpPr>
          <p:nvPr/>
        </p:nvSpPr>
        <p:spPr bwMode="auto">
          <a:xfrm>
            <a:off x="4572000" y="1763712"/>
            <a:ext cx="0" cy="3206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4" name="Line 23"/>
          <p:cNvSpPr>
            <a:spLocks noChangeShapeType="1"/>
          </p:cNvSpPr>
          <p:nvPr/>
        </p:nvSpPr>
        <p:spPr bwMode="auto">
          <a:xfrm flipV="1">
            <a:off x="4572000" y="2084387"/>
            <a:ext cx="914400" cy="1085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Line 24"/>
          <p:cNvSpPr>
            <a:spLocks noChangeShapeType="1"/>
          </p:cNvSpPr>
          <p:nvPr/>
        </p:nvSpPr>
        <p:spPr bwMode="auto">
          <a:xfrm>
            <a:off x="5495483" y="2084387"/>
            <a:ext cx="1429" cy="25720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6" name="Line 25"/>
          <p:cNvSpPr>
            <a:spLocks noChangeShapeType="1"/>
          </p:cNvSpPr>
          <p:nvPr/>
        </p:nvSpPr>
        <p:spPr bwMode="auto">
          <a:xfrm flipH="1">
            <a:off x="1927860" y="3676175"/>
            <a:ext cx="41148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7" name="Line 26"/>
          <p:cNvSpPr>
            <a:spLocks noChangeShapeType="1"/>
          </p:cNvSpPr>
          <p:nvPr/>
        </p:nvSpPr>
        <p:spPr bwMode="auto">
          <a:xfrm flipV="1">
            <a:off x="1927860" y="3206750"/>
            <a:ext cx="0" cy="481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8" name="Line 27"/>
          <p:cNvSpPr>
            <a:spLocks noChangeShapeType="1"/>
          </p:cNvSpPr>
          <p:nvPr/>
        </p:nvSpPr>
        <p:spPr bwMode="auto">
          <a:xfrm flipH="1">
            <a:off x="1516380" y="3231079"/>
            <a:ext cx="41148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5943600" y="1675862"/>
            <a:ext cx="0" cy="3206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5943600" y="1996537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6862541" y="2047519"/>
            <a:ext cx="1429" cy="25720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69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1027"/>
          <p:cNvSpPr>
            <a:spLocks noChangeArrowheads="1"/>
          </p:cNvSpPr>
          <p:nvPr/>
        </p:nvSpPr>
        <p:spPr bwMode="auto">
          <a:xfrm>
            <a:off x="358515" y="407194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>
                <a:latin typeface="+mj-lt"/>
                <a:cs typeface="Times New Roman" charset="0"/>
              </a:rPr>
              <a:t>Programming Errors</a:t>
            </a:r>
          </a:p>
        </p:txBody>
      </p:sp>
      <p:sp>
        <p:nvSpPr>
          <p:cNvPr id="275469" name="Rectangle 1037"/>
          <p:cNvSpPr>
            <a:spLocks noChangeArrowheads="1"/>
          </p:cNvSpPr>
          <p:nvPr/>
        </p:nvSpPr>
        <p:spPr bwMode="auto">
          <a:xfrm>
            <a:off x="228600" y="1447800"/>
            <a:ext cx="727075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Syntax 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compile-time) error</a:t>
            </a:r>
          </a:p>
          <a:p>
            <a:pPr marL="8001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dirty="0" smtClean="0"/>
              <a:t>Is an error caused by incorrect spelling or incorrect structure of the language elements.</a:t>
            </a:r>
          </a:p>
          <a:p>
            <a:pPr marL="8001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b="1" dirty="0" smtClean="0"/>
              <a:t>CAN</a:t>
            </a:r>
            <a:r>
              <a:rPr lang="en-US" dirty="0" smtClean="0"/>
              <a:t> be checked by a compiler.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Logic (semantic) error</a:t>
            </a:r>
          </a:p>
          <a:p>
            <a:pPr marL="8001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dirty="0" smtClean="0"/>
              <a:t>Is an error caused by incorrect instructions or incorrect order of instructions; produces undesirable results.</a:t>
            </a:r>
          </a:p>
          <a:p>
            <a:pPr marL="8001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r>
              <a:rPr lang="en-US" b="1" dirty="0" smtClean="0"/>
              <a:t>CANNOT</a:t>
            </a:r>
            <a:r>
              <a:rPr lang="en-US" dirty="0" smtClean="0"/>
              <a:t> be detected by a compiler. Some can be detected at run time, e.g., endless loop; some must be detected by yourself. </a:t>
            </a:r>
          </a:p>
          <a:p>
            <a:pPr marL="800100" lvl="1" indent="-342900">
              <a:spcBef>
                <a:spcPct val="50000"/>
              </a:spcBef>
              <a:buClr>
                <a:schemeClr val="accent2"/>
              </a:buClr>
              <a:tabLst>
                <a:tab pos="2686050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1027"/>
          <p:cNvSpPr>
            <a:spLocks noChangeArrowheads="1"/>
          </p:cNvSpPr>
          <p:nvPr/>
        </p:nvSpPr>
        <p:spPr bwMode="auto">
          <a:xfrm>
            <a:off x="381000" y="483394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sz="4000" dirty="0">
                <a:latin typeface="+mj-lt"/>
                <a:cs typeface="Times New Roman" charset="0"/>
              </a:rPr>
              <a:t>Programming </a:t>
            </a:r>
            <a:r>
              <a:rPr lang="en-US" sz="4000" dirty="0" smtClean="0">
                <a:latin typeface="+mj-lt"/>
                <a:cs typeface="Times New Roman" charset="0"/>
              </a:rPr>
              <a:t>Errors</a:t>
            </a:r>
            <a:r>
              <a:rPr lang="en-US" sz="3600" dirty="0" smtClean="0">
                <a:latin typeface="+mj-lt"/>
                <a:cs typeface="Times New Roman" charset="0"/>
              </a:rPr>
              <a:t> </a:t>
            </a:r>
            <a:r>
              <a:rPr lang="en-US" sz="2400" dirty="0" smtClean="0">
                <a:latin typeface="+mj-lt"/>
                <a:cs typeface="Times New Roman" charset="0"/>
              </a:rPr>
              <a:t>(cont.)</a:t>
            </a:r>
            <a:endParaRPr lang="en-US" sz="2400" dirty="0">
              <a:latin typeface="+mj-lt"/>
              <a:cs typeface="Times New Roman" charset="0"/>
            </a:endParaRPr>
          </a:p>
        </p:txBody>
      </p:sp>
      <p:sp>
        <p:nvSpPr>
          <p:cNvPr id="275469" name="Rectangle 1037"/>
          <p:cNvSpPr>
            <a:spLocks noChangeArrowheads="1"/>
          </p:cNvSpPr>
          <p:nvPr/>
        </p:nvSpPr>
        <p:spPr bwMode="auto">
          <a:xfrm>
            <a:off x="228600" y="1447800"/>
            <a:ext cx="7620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 smtClean="0"/>
              <a:t>Runtime error </a:t>
            </a:r>
          </a:p>
          <a:p>
            <a:pPr marL="800100" lvl="1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dirty="0" smtClean="0"/>
              <a:t>Is an error detected while a program is executing. </a:t>
            </a:r>
          </a:p>
          <a:p>
            <a:pPr marL="800100" lvl="1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dirty="0" smtClean="0"/>
              <a:t>Can be produced by a logic error; returns incorrect results. E.g., endless loop.</a:t>
            </a:r>
          </a:p>
          <a:p>
            <a:pPr marL="800100" lvl="1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dirty="0" smtClean="0"/>
              <a:t>Can be caused by illegal operations such as division by zero, wrong type of input, or accessing a non existing memory area.</a:t>
            </a:r>
          </a:p>
          <a:p>
            <a:pPr marL="800100" lvl="1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dirty="0" smtClean="0"/>
              <a:t>Also encompass incorrect use of libraries and other bugs that might cause unexpected behavior.</a:t>
            </a:r>
          </a:p>
          <a:p>
            <a:pPr marL="800100" lvl="1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dirty="0" smtClean="0"/>
              <a:t>To deal with this kind of errors,  Java programs define Exceptions. Exceptions are objects that represent abnormal conditions in the flow of the program.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02394"/>
            <a:ext cx="6789738" cy="842169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Programming Approaches</a:t>
            </a:r>
            <a:endParaRPr lang="en-US" sz="4000" dirty="0"/>
          </a:p>
        </p:txBody>
      </p:sp>
      <p:sp>
        <p:nvSpPr>
          <p:cNvPr id="5" name="Rectangle 1037"/>
          <p:cNvSpPr>
            <a:spLocks noChangeArrowheads="1"/>
          </p:cNvSpPr>
          <p:nvPr/>
        </p:nvSpPr>
        <p:spPr bwMode="auto">
          <a:xfrm>
            <a:off x="228600" y="1169194"/>
            <a:ext cx="7620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 smtClean="0">
                <a:cs typeface="Arial" pitchFamily="34" charset="0"/>
              </a:rPr>
              <a:t>Programs </a:t>
            </a:r>
            <a:r>
              <a:rPr lang="en-US" sz="2400" dirty="0">
                <a:cs typeface="Arial" pitchFamily="34" charset="0"/>
              </a:rPr>
              <a:t>written by high level languages </a:t>
            </a:r>
            <a:r>
              <a:rPr lang="en-US" sz="2400" b="1" dirty="0">
                <a:cs typeface="Arial" pitchFamily="34" charset="0"/>
              </a:rPr>
              <a:t>may</a:t>
            </a:r>
            <a:r>
              <a:rPr lang="en-US" sz="2400" dirty="0">
                <a:cs typeface="Arial" pitchFamily="34" charset="0"/>
              </a:rPr>
              <a:t> or </a:t>
            </a:r>
            <a:r>
              <a:rPr lang="en-US" sz="2400" b="1" dirty="0">
                <a:cs typeface="Arial" pitchFamily="34" charset="0"/>
              </a:rPr>
              <a:t>may not </a:t>
            </a:r>
            <a:r>
              <a:rPr lang="en-US" sz="2400" dirty="0">
                <a:cs typeface="Arial" pitchFamily="34" charset="0"/>
              </a:rPr>
              <a:t>be </a:t>
            </a:r>
            <a:r>
              <a:rPr lang="en-US" sz="2400" dirty="0" smtClean="0">
                <a:cs typeface="Arial" pitchFamily="34" charset="0"/>
              </a:rPr>
              <a:t>object-oriented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 smtClean="0">
                <a:cs typeface="Arial" pitchFamily="34" charset="0"/>
              </a:rPr>
              <a:t>Before </a:t>
            </a:r>
            <a:r>
              <a:rPr lang="en-US" sz="2400" dirty="0">
                <a:cs typeface="Arial" pitchFamily="34" charset="0"/>
              </a:rPr>
              <a:t>object-oriented software was available, programs were design according to </a:t>
            </a:r>
            <a:r>
              <a:rPr lang="en-US" sz="2400" b="1" dirty="0">
                <a:cs typeface="Arial" pitchFamily="34" charset="0"/>
              </a:rPr>
              <a:t>data flow and what had to happen to the data</a:t>
            </a:r>
            <a:r>
              <a:rPr lang="en-US" sz="2400" dirty="0">
                <a:cs typeface="Arial" pitchFamily="34" charset="0"/>
              </a:rPr>
              <a:t>. </a:t>
            </a:r>
            <a:endParaRPr lang="en-US" sz="2400" dirty="0" smtClean="0">
              <a:cs typeface="Arial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 smtClean="0">
                <a:cs typeface="Arial" pitchFamily="34" charset="0"/>
              </a:rPr>
              <a:t>A </a:t>
            </a:r>
            <a:r>
              <a:rPr lang="en-US" sz="2400" dirty="0">
                <a:cs typeface="Arial" pitchFamily="34" charset="0"/>
              </a:rPr>
              <a:t>common design scenario is this:</a:t>
            </a:r>
          </a:p>
          <a:p>
            <a:pPr marL="740664" lvl="1" indent="-255118">
              <a:spcBef>
                <a:spcPts val="540"/>
              </a:spcBef>
              <a:defRPr/>
            </a:pPr>
            <a:r>
              <a:rPr lang="en-US" sz="2400" dirty="0">
                <a:cs typeface="Arial" pitchFamily="34" charset="0"/>
              </a:rPr>
              <a:t>Start the program, and declare variables</a:t>
            </a:r>
          </a:p>
          <a:p>
            <a:pPr marL="740664" lvl="1" indent="-255118">
              <a:spcBef>
                <a:spcPts val="540"/>
              </a:spcBef>
              <a:defRPr/>
            </a:pPr>
            <a:r>
              <a:rPr lang="en-US" sz="2400" dirty="0">
                <a:cs typeface="Arial" pitchFamily="34" charset="0"/>
              </a:rPr>
              <a:t>Get inputs from keyboard or a data file</a:t>
            </a:r>
          </a:p>
          <a:p>
            <a:pPr marL="740664" lvl="1" indent="-255118">
              <a:spcBef>
                <a:spcPts val="540"/>
              </a:spcBef>
              <a:defRPr/>
            </a:pPr>
            <a:r>
              <a:rPr lang="en-US" sz="2400" dirty="0">
                <a:cs typeface="Arial" pitchFamily="34" charset="0"/>
              </a:rPr>
              <a:t>Process data, e.g., calculate something</a:t>
            </a:r>
          </a:p>
          <a:p>
            <a:pPr marL="740664" lvl="1" indent="-255118">
              <a:spcBef>
                <a:spcPts val="540"/>
              </a:spcBef>
              <a:defRPr/>
            </a:pPr>
            <a:r>
              <a:rPr lang="en-US" sz="2400" dirty="0">
                <a:cs typeface="Arial" pitchFamily="34" charset="0"/>
              </a:rPr>
              <a:t>Generate outputs, e.g., display results on the screen, or print them out as a reports</a:t>
            </a:r>
            <a:endParaRPr lang="en-US" sz="2400" dirty="0" smtClean="0">
              <a:cs typeface="Arial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r>
              <a:rPr lang="en-US" sz="2400" dirty="0" smtClean="0">
                <a:cs typeface="Arial" pitchFamily="34" charset="0"/>
              </a:rPr>
              <a:t>This type of program design is known as </a:t>
            </a:r>
            <a:r>
              <a:rPr lang="en-US" sz="2400" b="1" dirty="0" smtClean="0">
                <a:cs typeface="Arial" pitchFamily="34" charset="0"/>
              </a:rPr>
              <a:t>procedural </a:t>
            </a:r>
            <a:r>
              <a:rPr lang="en-US" sz="2400" dirty="0" smtClean="0">
                <a:cs typeface="Arial" pitchFamily="34" charset="0"/>
              </a:rPr>
              <a:t>programming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u"/>
              <a:tabLst>
                <a:tab pos="2686050" algn="l"/>
              </a:tabLst>
            </a:pPr>
            <a:endParaRPr lang="en-US" sz="2400" dirty="0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Unit 1 Java Fundamentals and Methods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24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9109</TotalTime>
  <Words>5138</Words>
  <Application>Microsoft Office PowerPoint</Application>
  <PresentationFormat>Custom</PresentationFormat>
  <Paragraphs>862</Paragraphs>
  <Slides>68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ＭＳ Ｐゴシック</vt:lpstr>
      <vt:lpstr>宋体</vt:lpstr>
      <vt:lpstr>Arial</vt:lpstr>
      <vt:lpstr>Calibri</vt:lpstr>
      <vt:lpstr>Calibri Light</vt:lpstr>
      <vt:lpstr>Cambria</vt:lpstr>
      <vt:lpstr>Courier New</vt:lpstr>
      <vt:lpstr>Lucida Sans</vt:lpstr>
      <vt:lpstr>Times New Roman</vt:lpstr>
      <vt:lpstr>Wingdings</vt:lpstr>
      <vt:lpstr>Retrospect</vt:lpstr>
      <vt:lpstr>CSI 163 Computer Science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Approaches</vt:lpstr>
      <vt:lpstr>Programming Approaches (cont.)</vt:lpstr>
      <vt:lpstr>Programming Approaches (cont.)</vt:lpstr>
      <vt:lpstr>Computer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Commenting Code</vt:lpstr>
      <vt:lpstr>Java API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Formatting Output :  the DecimalFormat Class</vt:lpstr>
      <vt:lpstr>Formatting Output :  the DecimalFormat Class (cont.)</vt:lpstr>
      <vt:lpstr>Formatting Output :  the DecimalFormat Class (cont.)</vt:lpstr>
      <vt:lpstr>Formatting Output : the DecimalFormat Class (cont.)</vt:lpstr>
      <vt:lpstr>Methods</vt:lpstr>
      <vt:lpstr>PowerPoint Presentation</vt:lpstr>
      <vt:lpstr>Defining a Method</vt:lpstr>
      <vt:lpstr>Two parts of method definition: header and body</vt:lpstr>
      <vt:lpstr>PowerPoint Presentation</vt:lpstr>
      <vt:lpstr>Calling a Method</vt:lpstr>
      <vt:lpstr>PowerPoint Presentation</vt:lpstr>
      <vt:lpstr>PowerPoint Presentation</vt:lpstr>
      <vt:lpstr>PowerPoint Presentation</vt:lpstr>
      <vt:lpstr>PowerPoint Presentation</vt:lpstr>
      <vt:lpstr>Arguments Passed by Value</vt:lpstr>
      <vt:lpstr>Passing a Reference as an Argument</vt:lpstr>
      <vt:lpstr>Passing a Reference as an Argument (cont.)</vt:lpstr>
      <vt:lpstr>More About Local Variables</vt:lpstr>
      <vt:lpstr>More About Local Variables</vt:lpstr>
      <vt:lpstr>Returning a Value from a Method</vt:lpstr>
      <vt:lpstr>Defining a Value-Returning Method</vt:lpstr>
      <vt:lpstr>Calling a Value-Returning Method</vt:lpstr>
      <vt:lpstr>Returning a boolean Value</vt:lpstr>
      <vt:lpstr>Returning a Reference to a String Object</vt:lpstr>
    </vt:vector>
  </TitlesOfParts>
  <Company>NIIT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Dr. Ruimin Hu</dc:creator>
  <cp:lastModifiedBy>Rimi</cp:lastModifiedBy>
  <cp:revision>1110</cp:revision>
  <cp:lastPrinted>2001-06-26T13:47:20Z</cp:lastPrinted>
  <dcterms:created xsi:type="dcterms:W3CDTF">1999-09-20T15:04:28Z</dcterms:created>
  <dcterms:modified xsi:type="dcterms:W3CDTF">2015-03-17T19:43:26Z</dcterms:modified>
</cp:coreProperties>
</file>