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346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DBF"/>
    <a:srgbClr val="FF9FA1"/>
    <a:srgbClr val="000000"/>
    <a:srgbClr val="FFFF99"/>
    <a:srgbClr val="F8DB06"/>
    <a:srgbClr val="FAE230"/>
    <a:srgbClr val="FBC62F"/>
    <a:srgbClr val="FFD17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3" d="100"/>
          <a:sy n="63" d="100"/>
        </p:scale>
        <p:origin x="-67" y="-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1897EAC3-DFB5-46F3-92B9-2135017FA3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4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2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2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E343EEAC-E07A-4A99-BA92-662B2AAA3C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944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242A6-6AA5-4486-B347-63338AA7E8DE}" type="slidenum">
              <a:rPr lang="en-US"/>
              <a:pPr/>
              <a:t>1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3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1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CSI 117 - Gaddis Chapter 4 Part 1 Lecture - Week 6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CCBA0-F39B-4557-A4EB-CE9FC8C789B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1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99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6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6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6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7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6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6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3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3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9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1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3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3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27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65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3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7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11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8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5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4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Part 1 Lecture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3EEAC-E07A-4A99-BA92-662B2AAA3C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19400"/>
            <a:ext cx="8915400" cy="762000"/>
          </a:xfrm>
          <a:noFill/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81400"/>
            <a:ext cx="4648200" cy="914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51625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51625"/>
            <a:ext cx="2895600" cy="168275"/>
          </a:xfrm>
        </p:spPr>
        <p:txBody>
          <a:bodyPr/>
          <a:lstStyle>
            <a:lvl1pPr algn="ctr">
              <a:defRPr sz="1000" b="0">
                <a:latin typeface="Arial" charset="0"/>
              </a:defRPr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51625"/>
            <a:ext cx="2133600" cy="168275"/>
          </a:xfrm>
        </p:spPr>
        <p:txBody>
          <a:bodyPr/>
          <a:lstStyle>
            <a:lvl1pPr>
              <a:defRPr sz="1000" b="0">
                <a:latin typeface="Arial" charset="0"/>
              </a:defRPr>
            </a:lvl1pPr>
          </a:lstStyle>
          <a:p>
            <a:fld id="{9CAA3F89-E112-49C8-8459-05E9DA72E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560E65-BB6B-4DCF-A178-7AED54619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76200"/>
            <a:ext cx="21717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3627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EC54B-B37D-48AA-BCC7-6913F8526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686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686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5257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fld id="{10EEDEF1-E24C-4907-9ECB-48829554A2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96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7736E-B2ED-46E3-AC05-0E660A568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1600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39624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41763"/>
            <a:ext cx="39624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44BE-D09F-4998-832E-5C0289744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1600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600200"/>
            <a:ext cx="39624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A1EA2-C827-47AD-BCC7-0C1E97C0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400800"/>
            <a:ext cx="1600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50895-718E-4A4A-A004-2885099C0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D22CE4-6361-44B3-9C67-17AB4FA842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DBB69C-D04D-48CE-9676-0E97F8B422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2A2252-9C7F-4542-9E61-07DEF93A59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51B011-10DE-403F-83C2-1A95CA76A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CEF450-78B9-4FB4-A74F-451486A9D5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D5F0D6-3EC1-462A-AAF0-D4672D27C6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9CE8BB-8217-4057-B272-1C871F41F5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686800" cy="685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/>
            </a:lvl1pPr>
          </a:lstStyle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fld id="{044F1B48-0C97-4485-BDF3-DA61FC8253F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BC62F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1524000"/>
            <a:ext cx="8686800" cy="2057400"/>
          </a:xfrm>
          <a:solidFill>
            <a:schemeClr val="bg2"/>
          </a:solidFill>
        </p:spPr>
        <p:txBody>
          <a:bodyPr/>
          <a:lstStyle/>
          <a:p>
            <a:r>
              <a:rPr lang="en-US" sz="4000" b="0" dirty="0"/>
              <a:t>CSI 117</a:t>
            </a:r>
            <a:br>
              <a:rPr lang="en-US" sz="4000" b="0" dirty="0"/>
            </a:br>
            <a:r>
              <a:rPr lang="en-US" sz="4000" b="0" dirty="0"/>
              <a:t>Introductory Object-Oriented Program Analysis &amp; Design</a:t>
            </a:r>
            <a:endParaRPr lang="en-US" sz="4000" dirty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7391400" cy="1143000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>
                <a:solidFill>
                  <a:srgbClr val="FBC62F"/>
                </a:solidFill>
              </a:rPr>
              <a:t>Gaddis Chapter 4 – Part 1</a:t>
            </a:r>
          </a:p>
          <a:p>
            <a:r>
              <a:rPr lang="en-US" dirty="0" smtClean="0">
                <a:solidFill>
                  <a:srgbClr val="FBC62F"/>
                </a:solidFill>
              </a:rPr>
              <a:t>Decision Structures and Boolean Logic</a:t>
            </a:r>
            <a:endParaRPr lang="en-US" dirty="0">
              <a:solidFill>
                <a:srgbClr val="FBC62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Theorem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Control structure – a basic unit of programming logic that controls flow of program statements</a:t>
            </a:r>
          </a:p>
          <a:p>
            <a:r>
              <a:rPr lang="en-US" smtClean="0"/>
              <a:t>Structure Theorem states: It is possible to write any computer program by using only 3 basic control structures:</a:t>
            </a:r>
          </a:p>
          <a:p>
            <a:pPr lvl="1"/>
            <a:r>
              <a:rPr lang="en-US" smtClean="0"/>
              <a:t> sequence, </a:t>
            </a:r>
          </a:p>
          <a:p>
            <a:pPr lvl="1"/>
            <a:r>
              <a:rPr lang="en-US" smtClean="0"/>
              <a:t> selection, and </a:t>
            </a:r>
          </a:p>
          <a:p>
            <a:pPr lvl="1"/>
            <a:r>
              <a:rPr lang="en-US" smtClean="0"/>
              <a:t> repetition</a:t>
            </a:r>
            <a:endParaRPr lang="en-US" dirty="0" smtClean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0F8FE7-BB87-43C9-AA54-5DA454812FD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Control Structures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3429000" y="912912"/>
            <a:ext cx="4267200" cy="20588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Sequence structure: one step followed by another, with no branching or looping</a:t>
            </a:r>
          </a:p>
        </p:txBody>
      </p:sp>
      <p:sp>
        <p:nvSpPr>
          <p:cNvPr id="102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D08F3B-7CC4-4806-B7AB-F6574FBDF9C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505200" y="3009102"/>
            <a:ext cx="5638800" cy="3391698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pPr algn="l">
              <a:lnSpc>
                <a:spcPct val="120000"/>
              </a:lnSpc>
              <a:defRPr/>
            </a:pPr>
            <a:r>
              <a:rPr lang="en-US" b="1" dirty="0" smtClean="0"/>
              <a:t>    Declare Real </a:t>
            </a:r>
            <a:r>
              <a:rPr lang="en-US" b="1" dirty="0" err="1" smtClean="0"/>
              <a:t>hoursWorked</a:t>
            </a:r>
            <a:r>
              <a:rPr lang="en-US" b="1" dirty="0" smtClean="0"/>
              <a:t>, </a:t>
            </a:r>
            <a:r>
              <a:rPr lang="en-US" b="1" dirty="0" err="1" smtClean="0"/>
              <a:t>hourlyPayRate</a:t>
            </a:r>
            <a:r>
              <a:rPr lang="en-US" b="1" dirty="0" smtClean="0"/>
              <a:t>,</a:t>
            </a:r>
            <a:br>
              <a:rPr lang="en-US" b="1" dirty="0" smtClean="0"/>
            </a:br>
            <a:r>
              <a:rPr lang="en-US" b="1" dirty="0" smtClean="0"/>
              <a:t>                           </a:t>
            </a:r>
            <a:r>
              <a:rPr lang="en-US" b="1" dirty="0" err="1" smtClean="0"/>
              <a:t>totalPay</a:t>
            </a:r>
            <a:endParaRPr lang="en-US" b="1" dirty="0" smtClean="0"/>
          </a:p>
          <a:p>
            <a:pPr algn="l">
              <a:lnSpc>
                <a:spcPct val="120000"/>
              </a:lnSpc>
              <a:defRPr/>
            </a:pPr>
            <a:r>
              <a:rPr lang="en-US" b="1" dirty="0" smtClean="0"/>
              <a:t>    Display "Enter hours worked"</a:t>
            </a:r>
          </a:p>
          <a:p>
            <a:pPr>
              <a:lnSpc>
                <a:spcPct val="120000"/>
              </a:lnSpc>
              <a:defRPr/>
            </a:pPr>
            <a:r>
              <a:rPr lang="en-US" b="1" dirty="0"/>
              <a:t> </a:t>
            </a:r>
            <a:r>
              <a:rPr lang="en-US" b="1" dirty="0" smtClean="0"/>
              <a:t>   I</a:t>
            </a:r>
            <a:r>
              <a:rPr lang="en-US" b="1" i="0" dirty="0" smtClean="0"/>
              <a:t>nput </a:t>
            </a:r>
            <a:r>
              <a:rPr lang="en-US" b="1" i="0" dirty="0" err="1" smtClean="0"/>
              <a:t>hoursWorked</a:t>
            </a:r>
            <a:r>
              <a:rPr lang="en-US" b="1" i="0" dirty="0" smtClean="0"/>
              <a:t/>
            </a:r>
            <a:br>
              <a:rPr lang="en-US" b="1" i="0" dirty="0" smtClean="0"/>
            </a:br>
            <a:r>
              <a:rPr lang="en-US" b="1" i="0" dirty="0" smtClean="0"/>
              <a:t>   </a:t>
            </a:r>
            <a:r>
              <a:rPr lang="en-US" b="1" dirty="0" smtClean="0"/>
              <a:t> </a:t>
            </a:r>
            <a:r>
              <a:rPr lang="en-US" b="1" dirty="0"/>
              <a:t>Display "Enter </a:t>
            </a:r>
            <a:r>
              <a:rPr lang="en-US" b="1" dirty="0" smtClean="0"/>
              <a:t>hourly pay rate"</a:t>
            </a:r>
            <a:endParaRPr lang="en-US" b="1" dirty="0"/>
          </a:p>
          <a:p>
            <a:pPr>
              <a:lnSpc>
                <a:spcPct val="120000"/>
              </a:lnSpc>
              <a:defRPr/>
            </a:pPr>
            <a:r>
              <a:rPr lang="en-US" b="1" dirty="0"/>
              <a:t>    Input </a:t>
            </a:r>
            <a:r>
              <a:rPr lang="en-US" b="1" dirty="0" err="1" smtClean="0"/>
              <a:t>hourlyPayRate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Set </a:t>
            </a:r>
            <a:r>
              <a:rPr lang="en-US" b="1" dirty="0" err="1" smtClean="0"/>
              <a:t>totalPay</a:t>
            </a:r>
            <a:r>
              <a:rPr lang="en-US" b="1" dirty="0" smtClean="0"/>
              <a:t> </a:t>
            </a:r>
            <a:r>
              <a:rPr lang="en-US" b="1" i="0" dirty="0"/>
              <a:t>= </a:t>
            </a:r>
            <a:r>
              <a:rPr lang="en-US" b="1" i="0" dirty="0" err="1"/>
              <a:t>hoursWorked</a:t>
            </a:r>
            <a:r>
              <a:rPr lang="en-US" b="1" i="0" dirty="0"/>
              <a:t> * </a:t>
            </a:r>
            <a:r>
              <a:rPr lang="en-US" b="1" i="0" dirty="0" smtClean="0"/>
              <a:t/>
            </a:r>
            <a:br>
              <a:rPr lang="en-US" b="1" i="0" dirty="0" smtClean="0"/>
            </a:br>
            <a:r>
              <a:rPr lang="en-US" b="1" i="0" dirty="0" smtClean="0"/>
              <a:t>                              </a:t>
            </a:r>
            <a:r>
              <a:rPr lang="en-US" b="1" i="0" dirty="0" err="1" smtClean="0"/>
              <a:t>hourlyPayRate</a:t>
            </a:r>
            <a:endParaRPr lang="en-US" b="1" i="0" dirty="0"/>
          </a:p>
          <a:p>
            <a:pPr algn="l">
              <a:lnSpc>
                <a:spcPct val="120000"/>
              </a:lnSpc>
              <a:defRPr/>
            </a:pPr>
            <a:r>
              <a:rPr lang="en-US" b="1" i="0" dirty="0" smtClean="0"/>
              <a:t>    Display "Total pay is: ", </a:t>
            </a:r>
            <a:r>
              <a:rPr lang="en-US" b="1" i="0" dirty="0" err="1" smtClean="0"/>
              <a:t>totalPay</a:t>
            </a:r>
            <a:endParaRPr lang="en-US" b="1" i="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9906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4" y="1436132"/>
            <a:ext cx="3065466" cy="488846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14800" y="1066800"/>
            <a:ext cx="4572000" cy="2895600"/>
            <a:chOff x="4114800" y="1066800"/>
            <a:chExt cx="4572000" cy="28956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14800" y="1066800"/>
              <a:ext cx="4572000" cy="2895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114800" y="1066800"/>
              <a:ext cx="4572000" cy="2895600"/>
              <a:chOff x="4114800" y="1066800"/>
              <a:chExt cx="4572000" cy="2895600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7162800" y="2514600"/>
                <a:ext cx="1524000" cy="6858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0" dirty="0" smtClean="0">
                    <a:latin typeface="Tahoma" charset="0"/>
                  </a:rPr>
                  <a:t>Set </a:t>
                </a:r>
                <a:r>
                  <a:rPr lang="en-US" sz="1200" b="1" i="0" dirty="0" err="1" smtClean="0">
                    <a:latin typeface="Tahoma" charset="0"/>
                  </a:rPr>
                  <a:t>totalPay</a:t>
                </a:r>
                <a:r>
                  <a:rPr lang="en-US" sz="1200" b="1" i="0" dirty="0" smtClean="0">
                    <a:latin typeface="Tahoma" charset="0"/>
                  </a:rPr>
                  <a:t> = </a:t>
                </a:r>
                <a:r>
                  <a:rPr lang="en-US" sz="1200" b="1" i="0" dirty="0" err="1" smtClean="0">
                    <a:latin typeface="Tahoma" charset="0"/>
                  </a:rPr>
                  <a:t>hoursWorked</a:t>
                </a:r>
                <a:r>
                  <a:rPr lang="en-US" sz="1200" b="1" i="0" dirty="0" smtClean="0">
                    <a:latin typeface="Tahoma" charset="0"/>
                  </a:rPr>
                  <a:t> * </a:t>
                </a:r>
                <a:r>
                  <a:rPr lang="en-US" sz="1200" b="1" i="0" dirty="0" err="1" smtClean="0">
                    <a:latin typeface="Tahoma" charset="0"/>
                  </a:rPr>
                  <a:t>hourlyPayRate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 rot="5400000">
                <a:off x="6363494" y="1256506"/>
                <a:ext cx="381000" cy="1588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Flowchart: Decision 17"/>
              <p:cNvSpPr/>
              <p:nvPr/>
            </p:nvSpPr>
            <p:spPr bwMode="auto">
              <a:xfrm>
                <a:off x="5334000" y="1485900"/>
                <a:ext cx="2438400" cy="838200"/>
              </a:xfrm>
              <a:prstGeom prst="flowChartDecision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0" dirty="0" err="1" smtClean="0">
                    <a:latin typeface="Tahoma" charset="0"/>
                  </a:rPr>
                  <a:t>hoursWorked</a:t>
                </a:r>
                <a:r>
                  <a:rPr lang="en-US" sz="1200" b="1" i="0" dirty="0" smtClean="0">
                    <a:latin typeface="Tahoma" charset="0"/>
                  </a:rPr>
                  <a:t> &lt;= MAX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4114800" y="2362200"/>
                <a:ext cx="2133600" cy="9906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0" dirty="0" smtClean="0">
                    <a:latin typeface="Tahoma" charset="0"/>
                  </a:rPr>
                  <a:t>Set </a:t>
                </a:r>
                <a:r>
                  <a:rPr lang="en-US" sz="1200" b="1" i="0" dirty="0" err="1" smtClean="0">
                    <a:latin typeface="Tahoma" charset="0"/>
                  </a:rPr>
                  <a:t>totalPay</a:t>
                </a:r>
                <a:r>
                  <a:rPr lang="en-US" sz="1200" b="1" i="0" dirty="0" smtClean="0">
                    <a:latin typeface="Tahoma" charset="0"/>
                  </a:rPr>
                  <a:t> = (MAX * </a:t>
                </a:r>
                <a:r>
                  <a:rPr lang="en-US" sz="1200" b="1" i="0" dirty="0" err="1" smtClean="0">
                    <a:latin typeface="Tahoma" charset="0"/>
                  </a:rPr>
                  <a:t>hourlyPayRate</a:t>
                </a:r>
                <a:r>
                  <a:rPr lang="en-US" sz="1200" b="1" i="0" dirty="0" smtClean="0">
                    <a:latin typeface="Tahoma" charset="0"/>
                  </a:rPr>
                  <a:t>) + ((</a:t>
                </a:r>
                <a:r>
                  <a:rPr lang="en-US" sz="1200" b="1" i="0" dirty="0" err="1" smtClean="0">
                    <a:latin typeface="Tahoma" charset="0"/>
                  </a:rPr>
                  <a:t>hoursWorked</a:t>
                </a:r>
                <a:r>
                  <a:rPr lang="en-US" sz="1200" b="1" i="0" dirty="0" smtClean="0">
                    <a:latin typeface="Tahoma" charset="0"/>
                  </a:rPr>
                  <a:t> – MAX) * </a:t>
                </a:r>
                <a:r>
                  <a:rPr lang="en-US" sz="1200" b="1" i="0" dirty="0" err="1" smtClean="0">
                    <a:latin typeface="Tahoma" charset="0"/>
                  </a:rPr>
                  <a:t>hourlyPayRate</a:t>
                </a:r>
                <a:r>
                  <a:rPr lang="en-US" sz="1200" b="1" i="0" dirty="0" smtClean="0">
                    <a:latin typeface="Tahoma" charset="0"/>
                  </a:rPr>
                  <a:t> * OVERTIME)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4953000" y="1904206"/>
                <a:ext cx="381000" cy="457994"/>
                <a:chOff x="4953000" y="1904206"/>
                <a:chExt cx="381000" cy="457994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 bwMode="auto">
                <a:xfrm rot="5400000">
                  <a:off x="4725194" y="2132806"/>
                  <a:ext cx="457200" cy="1588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4953000" y="1904206"/>
                  <a:ext cx="381000" cy="158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3" name="Group 2"/>
              <p:cNvGrpSpPr/>
              <p:nvPr/>
            </p:nvGrpSpPr>
            <p:grpSpPr>
              <a:xfrm>
                <a:off x="7772400" y="1904206"/>
                <a:ext cx="382588" cy="610394"/>
                <a:chOff x="7772400" y="1904206"/>
                <a:chExt cx="382588" cy="610394"/>
              </a:xfrm>
            </p:grpSpPr>
            <p:cxnSp>
              <p:nvCxnSpPr>
                <p:cNvPr id="24" name="Straight Connector 23"/>
                <p:cNvCxnSpPr/>
                <p:nvPr/>
              </p:nvCxnSpPr>
              <p:spPr bwMode="auto">
                <a:xfrm>
                  <a:off x="7772400" y="1904206"/>
                  <a:ext cx="381000" cy="1588"/>
                </a:xfrm>
                <a:prstGeom prst="lin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Arrow Connector 24"/>
                <p:cNvCxnSpPr/>
                <p:nvPr/>
              </p:nvCxnSpPr>
              <p:spPr bwMode="auto">
                <a:xfrm rot="5400000">
                  <a:off x="7849394" y="2209006"/>
                  <a:ext cx="609600" cy="1588"/>
                </a:xfrm>
                <a:prstGeom prst="straightConnector1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cxnSp>
            <p:nvCxnSpPr>
              <p:cNvPr id="26" name="Straight Arrow Connector 25"/>
              <p:cNvCxnSpPr/>
              <p:nvPr/>
            </p:nvCxnSpPr>
            <p:spPr bwMode="auto">
              <a:xfrm rot="5400000">
                <a:off x="6439694" y="3771106"/>
                <a:ext cx="381000" cy="1588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rot="5400000">
                <a:off x="7963694" y="3390106"/>
                <a:ext cx="381000" cy="158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 rot="5400000">
                <a:off x="4839494" y="3466306"/>
                <a:ext cx="228600" cy="158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4953000" y="3581400"/>
                <a:ext cx="3200400" cy="1588"/>
              </a:xfrm>
              <a:prstGeom prst="lin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TextBox 42"/>
              <p:cNvSpPr txBox="1"/>
              <p:nvPr/>
            </p:nvSpPr>
            <p:spPr>
              <a:xfrm>
                <a:off x="4876800" y="1657185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0" dirty="0" smtClean="0"/>
                  <a:t>False</a:t>
                </a:r>
                <a:endParaRPr lang="en-US" sz="1200" b="1" i="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620000" y="1657185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0" dirty="0" smtClean="0"/>
                  <a:t>True</a:t>
                </a:r>
                <a:endParaRPr lang="en-US" sz="1200" b="1" i="0" dirty="0"/>
              </a:p>
            </p:txBody>
          </p:sp>
        </p:grpSp>
      </p:grp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Control Structures</a:t>
            </a:r>
            <a:endParaRPr lang="en-US" dirty="0" smtClean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3810000" cy="3505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Selection structure: choose an action from among alternatives based on a decision, condition, or test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1005E-34BD-4E79-B36D-3C85E79BE18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" name="TextBox 26"/>
          <p:cNvSpPr txBox="1"/>
          <p:nvPr/>
        </p:nvSpPr>
        <p:spPr>
          <a:xfrm>
            <a:off x="4191000" y="1116568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429000" y="4214098"/>
            <a:ext cx="5638800" cy="2339102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If </a:t>
            </a:r>
            <a:r>
              <a:rPr lang="en-US" b="1" dirty="0" err="1">
                <a:latin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</a:rPr>
              <a:t> &lt;=  MAX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Then</a:t>
            </a:r>
            <a:endParaRPr lang="en-US" b="1" dirty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     </a:t>
            </a:r>
            <a:r>
              <a:rPr lang="en-US" b="1" dirty="0" smtClean="0">
                <a:latin typeface="Arial" pitchFamily="34" charset="0"/>
              </a:rPr>
              <a:t>Set </a:t>
            </a:r>
            <a:r>
              <a:rPr lang="en-US" b="1" dirty="0" err="1" smtClean="0">
                <a:latin typeface="Arial" pitchFamily="34" charset="0"/>
              </a:rPr>
              <a:t>totalPay</a:t>
            </a:r>
            <a:r>
              <a:rPr lang="en-US" b="1" dirty="0" smtClean="0">
                <a:latin typeface="Arial" pitchFamily="34" charset="0"/>
              </a:rPr>
              <a:t>  </a:t>
            </a:r>
            <a:r>
              <a:rPr lang="en-US" b="1" dirty="0">
                <a:latin typeface="Arial" pitchFamily="34" charset="0"/>
              </a:rPr>
              <a:t>=  </a:t>
            </a:r>
            <a:r>
              <a:rPr lang="en-US" b="1" dirty="0" err="1">
                <a:latin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</a:rPr>
              <a:t>  *  </a:t>
            </a:r>
            <a:r>
              <a:rPr lang="en-US" b="1" dirty="0" err="1">
                <a:latin typeface="Arial" pitchFamily="34" charset="0"/>
              </a:rPr>
              <a:t>hourlyPayRate</a:t>
            </a:r>
            <a:endParaRPr lang="en-US" b="1" dirty="0">
              <a:latin typeface="Arial" pitchFamily="34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Else</a:t>
            </a:r>
            <a:endParaRPr lang="en-US" b="1" dirty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     </a:t>
            </a:r>
            <a:r>
              <a:rPr lang="en-US" b="1" dirty="0" smtClean="0">
                <a:latin typeface="Arial" pitchFamily="34" charset="0"/>
              </a:rPr>
              <a:t>Set </a:t>
            </a:r>
            <a:r>
              <a:rPr lang="en-US" b="1" dirty="0" err="1" smtClean="0">
                <a:latin typeface="Arial" pitchFamily="34" charset="0"/>
              </a:rPr>
              <a:t>totalPay</a:t>
            </a:r>
            <a:r>
              <a:rPr lang="en-US" b="1" dirty="0" smtClean="0">
                <a:latin typeface="Arial" pitchFamily="34" charset="0"/>
              </a:rPr>
              <a:t>  </a:t>
            </a:r>
            <a:r>
              <a:rPr lang="en-US" b="1" dirty="0">
                <a:latin typeface="Arial" pitchFamily="34" charset="0"/>
              </a:rPr>
              <a:t>=  (MAX  *  </a:t>
            </a:r>
            <a:r>
              <a:rPr lang="en-US" b="1" dirty="0" err="1">
                <a:latin typeface="Arial" pitchFamily="34" charset="0"/>
              </a:rPr>
              <a:t>hourlyPayRate</a:t>
            </a:r>
            <a:r>
              <a:rPr lang="en-US" b="1" dirty="0">
                <a:latin typeface="Arial" pitchFamily="34" charset="0"/>
              </a:rPr>
              <a:t>)  +  </a:t>
            </a:r>
          </a:p>
          <a:p>
            <a:r>
              <a:rPr lang="en-US" b="1" dirty="0">
                <a:latin typeface="Arial" pitchFamily="34" charset="0"/>
              </a:rPr>
              <a:t> 	 </a:t>
            </a:r>
            <a:r>
              <a:rPr lang="en-US" b="1" dirty="0" smtClean="0">
                <a:latin typeface="Arial" pitchFamily="34" charset="0"/>
              </a:rPr>
              <a:t>                </a:t>
            </a:r>
            <a:r>
              <a:rPr lang="en-US" b="1" dirty="0">
                <a:latin typeface="Arial" pitchFamily="34" charset="0"/>
              </a:rPr>
              <a:t>( (</a:t>
            </a:r>
            <a:r>
              <a:rPr lang="en-US" b="1" dirty="0" err="1">
                <a:latin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</a:rPr>
              <a:t>  -  MAX)  *  </a:t>
            </a:r>
          </a:p>
          <a:p>
            <a:r>
              <a:rPr lang="en-US" b="1" dirty="0">
                <a:latin typeface="Arial" pitchFamily="34" charset="0"/>
              </a:rPr>
              <a:t>	      </a:t>
            </a:r>
            <a:r>
              <a:rPr lang="en-US" b="1" dirty="0" smtClean="0">
                <a:latin typeface="Arial" pitchFamily="34" charset="0"/>
              </a:rPr>
              <a:t>           </a:t>
            </a:r>
            <a:r>
              <a:rPr lang="en-US" b="1" dirty="0" err="1" smtClean="0">
                <a:latin typeface="Arial" pitchFamily="34" charset="0"/>
              </a:rPr>
              <a:t>hourlyPayRate</a:t>
            </a:r>
            <a:r>
              <a:rPr lang="en-US" b="1" dirty="0" smtClean="0">
                <a:latin typeface="Arial" pitchFamily="34" charset="0"/>
              </a:rPr>
              <a:t>  </a:t>
            </a:r>
            <a:r>
              <a:rPr lang="en-US" b="1" dirty="0">
                <a:latin typeface="Arial" pitchFamily="34" charset="0"/>
              </a:rPr>
              <a:t>*  OVERTIME)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End If</a:t>
            </a:r>
            <a:endParaRPr lang="en-US" dirty="0">
              <a:solidFill>
                <a:srgbClr val="0000FF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Control Structures</a:t>
            </a:r>
            <a:endParaRPr lang="en-US" dirty="0" smtClean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3733800" cy="3658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Loop structure: repeat a set of steps while something is true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117E9F-C658-4C2C-BBAF-7039FAAD9827}" type="slidenum">
              <a:rPr lang="en-US" smtClean="0"/>
              <a:pPr/>
              <a:t>13</a:t>
            </a:fld>
            <a:endParaRPr lang="en-US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4349074" y="952897"/>
            <a:ext cx="4267200" cy="3505200"/>
            <a:chOff x="4349074" y="2590800"/>
            <a:chExt cx="4267200" cy="35052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4349074" y="2590800"/>
              <a:ext cx="4267200" cy="35052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7161976" y="4038570"/>
              <a:ext cx="304799" cy="62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6324600" y="4876800"/>
              <a:ext cx="19812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count = count + 1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5372894" y="4571206"/>
              <a:ext cx="4572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Flowchart: Decision 14"/>
            <p:cNvSpPr/>
            <p:nvPr/>
          </p:nvSpPr>
          <p:spPr bwMode="auto">
            <a:xfrm>
              <a:off x="4420394" y="3505200"/>
              <a:ext cx="2362200" cy="876300"/>
            </a:xfrm>
            <a:prstGeom prst="flowChartDecision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count &lt; MAX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877991" y="2819400"/>
              <a:ext cx="1446609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count = 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9" name="Straight Connector 18"/>
            <p:cNvCxnSpPr>
              <a:stCxn id="15" idx="3"/>
            </p:cNvCxnSpPr>
            <p:nvPr/>
          </p:nvCxnSpPr>
          <p:spPr bwMode="auto">
            <a:xfrm>
              <a:off x="6782594" y="3943350"/>
              <a:ext cx="531812" cy="794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7124303" y="5752306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7238206" y="4648200"/>
              <a:ext cx="25908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315200" y="5942012"/>
              <a:ext cx="12192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807036" y="3657600"/>
              <a:ext cx="53572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1368" y="4419600"/>
              <a:ext cx="582212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cxnSp>
          <p:nvCxnSpPr>
            <p:cNvPr id="27" name="Straight Arrow Connector 26"/>
            <p:cNvCxnSpPr>
              <a:stCxn id="17" idx="2"/>
              <a:endCxn id="15" idx="0"/>
            </p:cNvCxnSpPr>
            <p:nvPr/>
          </p:nvCxnSpPr>
          <p:spPr bwMode="auto">
            <a:xfrm>
              <a:off x="5601296" y="3200400"/>
              <a:ext cx="198" cy="304800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5486797" y="2705100"/>
              <a:ext cx="229394" cy="794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7200106" y="4762500"/>
              <a:ext cx="229394" cy="794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Parallelogram 32"/>
            <p:cNvSpPr/>
            <p:nvPr/>
          </p:nvSpPr>
          <p:spPr bwMode="auto">
            <a:xfrm>
              <a:off x="6438503" y="4191000"/>
              <a:ext cx="1752600" cy="457200"/>
            </a:xfrm>
            <a:prstGeom prst="parallelogram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Display "Hello"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 rot="10800000">
              <a:off x="5638800" y="3351212"/>
              <a:ext cx="28956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8" name="TextBox 27"/>
          <p:cNvSpPr txBox="1"/>
          <p:nvPr/>
        </p:nvSpPr>
        <p:spPr>
          <a:xfrm>
            <a:off x="7024991" y="1002665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819650" y="4724400"/>
            <a:ext cx="3237706" cy="1815882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pPr>
              <a:defRPr/>
            </a:pPr>
            <a:r>
              <a:rPr lang="en-US" sz="2000" b="1" dirty="0">
                <a:latin typeface="Arial" pitchFamily="34" charset="0"/>
              </a:rPr>
              <a:t> Set count = 0</a:t>
            </a:r>
            <a:endParaRPr lang="en-US" sz="2000" b="1" i="0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 While count  </a:t>
            </a:r>
            <a:r>
              <a:rPr lang="en-US" b="1" dirty="0" smtClean="0">
                <a:latin typeface="Arial" pitchFamily="34" charset="0"/>
              </a:rPr>
              <a:t>&lt;  MAX</a:t>
            </a:r>
            <a:endParaRPr lang="en-US" b="1" dirty="0" smtClean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b="1" dirty="0" smtClean="0">
                <a:latin typeface="Arial" pitchFamily="34" charset="0"/>
              </a:rPr>
              <a:t>     Display "Hello</a:t>
            </a:r>
          </a:p>
          <a:p>
            <a:r>
              <a:rPr lang="en-US" b="1" dirty="0">
                <a:latin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</a:rPr>
              <a:t>    Set count = count + 1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End While</a:t>
            </a:r>
            <a:endParaRPr lang="en-US" dirty="0">
              <a:solidFill>
                <a:srgbClr val="0000FF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Selection structure is one of the basic control structures used in structured programming</a:t>
            </a:r>
          </a:p>
          <a:p>
            <a:r>
              <a:rPr lang="en-US" dirty="0" smtClean="0"/>
              <a:t>Ability to make a decision (selection) makes it possible for computer program to solve complicated problems</a:t>
            </a:r>
          </a:p>
          <a:p>
            <a:r>
              <a:rPr lang="en-US" dirty="0" smtClean="0"/>
              <a:t>Selection cannot be used by itself to create a complete program; it must be combined with sequence and/or repetition</a:t>
            </a:r>
          </a:p>
          <a:p>
            <a:endParaRPr lang="en-US" dirty="0" smtClean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99876-5684-44F6-B860-9F020EE2BDF8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Types of Selection Structures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Single-alternative (If-Then)</a:t>
            </a:r>
          </a:p>
          <a:p>
            <a:pPr lvl="1"/>
            <a:r>
              <a:rPr lang="en-US" dirty="0" smtClean="0"/>
              <a:t>A single block of statements to be executed or skipped</a:t>
            </a:r>
          </a:p>
          <a:p>
            <a:r>
              <a:rPr lang="en-US" dirty="0" smtClean="0"/>
              <a:t>Dual-alternative (If-Then-Else)</a:t>
            </a:r>
          </a:p>
          <a:p>
            <a:pPr lvl="1"/>
            <a:r>
              <a:rPr lang="en-US" dirty="0" smtClean="0"/>
              <a:t> Two blocks of statements, one of which is to be executed , while the other one is to be skipped</a:t>
            </a:r>
          </a:p>
          <a:p>
            <a:r>
              <a:rPr lang="en-US" dirty="0" smtClean="0"/>
              <a:t>Multiple-alternative (Case)</a:t>
            </a:r>
          </a:p>
          <a:p>
            <a:pPr lvl="1"/>
            <a:r>
              <a:rPr lang="en-US" dirty="0" smtClean="0"/>
              <a:t>More than two blocks of statements, only one of which is to be executed and the rest skipped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44499-DF16-4594-80B6-473DD4C456C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Types of Selection Structures</a:t>
            </a:r>
            <a:endParaRPr lang="en-US" dirty="0" smtClean="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BBF872-4CB4-4AA5-A19F-8A42B8E2EA4D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18433" name="Group 18432"/>
          <p:cNvGrpSpPr/>
          <p:nvPr/>
        </p:nvGrpSpPr>
        <p:grpSpPr>
          <a:xfrm>
            <a:off x="381000" y="914400"/>
            <a:ext cx="3810000" cy="2895600"/>
            <a:chOff x="173395" y="914400"/>
            <a:chExt cx="3810000" cy="289560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 bwMode="auto">
            <a:xfrm>
              <a:off x="173395" y="914400"/>
              <a:ext cx="3810000" cy="2895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133601" y="2358390"/>
              <a:ext cx="120396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355779" y="1147110"/>
              <a:ext cx="381000" cy="1429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Flowchart: Decision 31"/>
            <p:cNvSpPr/>
            <p:nvPr/>
          </p:nvSpPr>
          <p:spPr bwMode="auto">
            <a:xfrm>
              <a:off x="685800" y="1333500"/>
              <a:ext cx="17145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2391384" y="1751806"/>
              <a:ext cx="3429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rot="5400000">
              <a:off x="2431495" y="2049065"/>
              <a:ext cx="609600" cy="1429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1544955" y="2171700"/>
              <a:ext cx="0" cy="1582605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rot="5400000">
              <a:off x="2543890" y="3237785"/>
              <a:ext cx="381000" cy="1429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1533049" y="3430588"/>
              <a:ext cx="1210151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982980" y="2566600"/>
              <a:ext cx="523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86000" y="1486934"/>
              <a:ext cx="482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</p:grp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4191000" y="1395800"/>
            <a:ext cx="4572000" cy="134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Single-alternative (If-Then)</a:t>
            </a:r>
          </a:p>
          <a:p>
            <a:pPr marL="0" indent="0">
              <a:buNone/>
            </a:pPr>
            <a:r>
              <a:rPr lang="en-US" sz="1800" dirty="0" smtClean="0"/>
              <a:t>A single block of statements to be executed or skipped</a:t>
            </a: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228600" y="4572000"/>
            <a:ext cx="4191000" cy="154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Dual-alternative (If-Then-Else)</a:t>
            </a:r>
          </a:p>
          <a:p>
            <a:pPr marL="457200" lvl="1" indent="0" algn="r">
              <a:buNone/>
            </a:pPr>
            <a:r>
              <a:rPr lang="en-US" sz="2600" dirty="0"/>
              <a:t>Two blocks of statements, one of which is to be </a:t>
            </a:r>
            <a:r>
              <a:rPr lang="en-US" sz="2600" dirty="0" smtClean="0"/>
              <a:t>executed, </a:t>
            </a:r>
            <a:r>
              <a:rPr lang="en-US" sz="2600" dirty="0"/>
              <a:t>while the other one is to be skipped</a:t>
            </a:r>
            <a:endParaRPr lang="en-US" sz="2600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4419600" y="3505200"/>
            <a:ext cx="4572000" cy="2895600"/>
            <a:chOff x="4419600" y="3505200"/>
            <a:chExt cx="4572000" cy="28956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4419600" y="3505200"/>
              <a:ext cx="4572000" cy="28956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621905" y="491871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6439694" y="3694906"/>
              <a:ext cx="3810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Flowchart: Decision 12"/>
            <p:cNvSpPr/>
            <p:nvPr/>
          </p:nvSpPr>
          <p:spPr bwMode="auto">
            <a:xfrm>
              <a:off x="5791200" y="3886200"/>
              <a:ext cx="16764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5105400" y="4305300"/>
              <a:ext cx="699495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5400000">
              <a:off x="7851299" y="4610602"/>
              <a:ext cx="6096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515894" y="6175216"/>
              <a:ext cx="3810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7958295" y="5799931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5136375" y="5981383"/>
              <a:ext cx="3007500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132789" y="40386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41476" y="4038600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579823" y="492252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 rot="5400000">
              <a:off x="4954606" y="5798026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rot="5400000">
              <a:off x="4809217" y="4616036"/>
              <a:ext cx="6096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7467600" y="4305300"/>
              <a:ext cx="699495" cy="0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Types of Selection Structures</a:t>
            </a:r>
            <a:endParaRPr lang="en-US" dirty="0" smtClean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9140EA-4BD5-4C02-BCF4-2BE1D4003068}" type="slidenum">
              <a:rPr lang="en-US" smtClean="0"/>
              <a:pPr/>
              <a:t>17</a:t>
            </a:fld>
            <a:endParaRPr lang="en-US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3886201" y="2057400"/>
            <a:ext cx="5029199" cy="3124200"/>
            <a:chOff x="3048000" y="1524000"/>
            <a:chExt cx="5029199" cy="3124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048000" y="1524000"/>
              <a:ext cx="5029199" cy="3124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733800" y="4267200"/>
              <a:ext cx="3657600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733800" y="3048000"/>
              <a:ext cx="3657600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" name="Group 4"/>
            <p:cNvGrpSpPr/>
            <p:nvPr/>
          </p:nvGrpSpPr>
          <p:grpSpPr>
            <a:xfrm>
              <a:off x="4419600" y="3048000"/>
              <a:ext cx="1066800" cy="1219200"/>
              <a:chOff x="4267200" y="3048000"/>
              <a:chExt cx="1066800" cy="12192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267200" y="3352800"/>
                <a:ext cx="1066800" cy="685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 bwMode="auto">
              <a:xfrm>
                <a:off x="4800600" y="4038600"/>
                <a:ext cx="0" cy="22860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800600" y="30480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9" name="Group 38"/>
            <p:cNvGrpSpPr/>
            <p:nvPr/>
          </p:nvGrpSpPr>
          <p:grpSpPr>
            <a:xfrm>
              <a:off x="5638800" y="3048000"/>
              <a:ext cx="1066800" cy="1219200"/>
              <a:chOff x="4267200" y="3048000"/>
              <a:chExt cx="1066800" cy="1219200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4267200" y="3352800"/>
                <a:ext cx="1066800" cy="685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4800600" y="4038600"/>
                <a:ext cx="0" cy="22860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4800600" y="30480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3200400" y="3048000"/>
              <a:ext cx="1066800" cy="1219200"/>
              <a:chOff x="4267200" y="3048000"/>
              <a:chExt cx="1066800" cy="1219200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4267200" y="3352800"/>
                <a:ext cx="1066800" cy="685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 bwMode="auto">
              <a:xfrm>
                <a:off x="4800600" y="4038600"/>
                <a:ext cx="0" cy="22860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4800600" y="30480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>
              <a:off x="6858000" y="3048000"/>
              <a:ext cx="1066800" cy="1219200"/>
              <a:chOff x="4267200" y="3048000"/>
              <a:chExt cx="1066800" cy="1219200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4267200" y="3352800"/>
                <a:ext cx="1066800" cy="685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4800600" y="4038600"/>
                <a:ext cx="0" cy="22860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4800600" y="30480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1" name="Group 50"/>
            <p:cNvGrpSpPr/>
            <p:nvPr/>
          </p:nvGrpSpPr>
          <p:grpSpPr>
            <a:xfrm>
              <a:off x="4952999" y="1600200"/>
              <a:ext cx="1219201" cy="1447800"/>
              <a:chOff x="4952999" y="1600200"/>
              <a:chExt cx="1219201" cy="1447800"/>
            </a:xfrm>
          </p:grpSpPr>
          <p:sp>
            <p:nvSpPr>
              <p:cNvPr id="11" name="Flowchart: Decision 10"/>
              <p:cNvSpPr/>
              <p:nvPr/>
            </p:nvSpPr>
            <p:spPr bwMode="auto">
              <a:xfrm>
                <a:off x="4952999" y="1905000"/>
                <a:ext cx="1219201" cy="838200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5562599" y="27432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5562599" y="1600200"/>
                <a:ext cx="0" cy="304800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56" name="Straight Arrow Connector 55"/>
            <p:cNvCxnSpPr/>
            <p:nvPr/>
          </p:nvCxnSpPr>
          <p:spPr bwMode="auto">
            <a:xfrm>
              <a:off x="5562600" y="42672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3" name="Content Placeholder 5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3657601" cy="33528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Multiple-alternative (Case)</a:t>
            </a:r>
          </a:p>
          <a:p>
            <a:pPr marL="457200" lvl="1" indent="0" algn="r">
              <a:buNone/>
            </a:pPr>
            <a:r>
              <a:rPr lang="en-US" dirty="0"/>
              <a:t>More than two blocks of statements, only one of which is to be executed and the rest skipped</a:t>
            </a:r>
          </a:p>
          <a:p>
            <a:pPr marL="0" indent="0" algn="r">
              <a:buNone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Single-Alternative (If-Then)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55CE2-3295-4EF1-BB25-766DEB6BCCDC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2439988" y="1143000"/>
            <a:ext cx="4572000" cy="2895600"/>
            <a:chOff x="4267200" y="1981200"/>
            <a:chExt cx="4572000" cy="2895600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4267200" y="1981200"/>
              <a:ext cx="4572000" cy="2895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315200" y="34290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</a:t>
              </a:r>
              <a:r>
                <a:rPr lang="en-US" sz="1200" b="1" i="0" dirty="0" err="1" smtClean="0">
                  <a:latin typeface="Tahoma" charset="0"/>
                </a:rPr>
                <a:t>grossPay</a:t>
              </a:r>
              <a:r>
                <a:rPr lang="en-US" sz="1200" b="1" i="0" dirty="0" smtClean="0">
                  <a:latin typeface="Tahoma" charset="0"/>
                </a:rPr>
                <a:t> = </a:t>
              </a:r>
              <a:r>
                <a:rPr lang="en-US" sz="1200" b="1" i="0" dirty="0" err="1" smtClean="0">
                  <a:latin typeface="Tahoma" charset="0"/>
                </a:rPr>
                <a:t>grossPay</a:t>
              </a:r>
              <a:r>
                <a:rPr lang="en-US" sz="1200" b="1" i="0" dirty="0" smtClean="0">
                  <a:latin typeface="Tahoma" charset="0"/>
                </a:rPr>
                <a:t> - 23.50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>
              <a:off x="6324600" y="2170906"/>
              <a:ext cx="3810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Flowchart: Decision 14"/>
            <p:cNvSpPr/>
            <p:nvPr/>
          </p:nvSpPr>
          <p:spPr bwMode="auto">
            <a:xfrm>
              <a:off x="5105400" y="2400300"/>
              <a:ext cx="28194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err="1" smtClean="0">
                  <a:latin typeface="Tahoma" charset="0"/>
                </a:rPr>
                <a:t>dentalPlanCode</a:t>
              </a:r>
              <a:r>
                <a:rPr lang="en-US" sz="1200" b="1" i="0" dirty="0" smtClean="0">
                  <a:latin typeface="Tahoma" charset="0"/>
                </a:rPr>
                <a:t> == 'Y'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724400" y="2818606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924800" y="2818606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8001794" y="3123406"/>
              <a:ext cx="6096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5400000">
              <a:off x="6324600" y="4685506"/>
              <a:ext cx="381000" cy="1588"/>
            </a:xfrm>
            <a:prstGeom prst="straightConnector1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8116094" y="4304506"/>
              <a:ext cx="3810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3886994" y="3657600"/>
              <a:ext cx="16764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724400" y="4495800"/>
              <a:ext cx="3581400" cy="1588"/>
            </a:xfrm>
            <a:prstGeom prst="line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4648200" y="25908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</a:t>
              </a:r>
              <a:r>
                <a:rPr lang="en-US" sz="1200" b="1" dirty="0" smtClean="0"/>
                <a:t>lse</a:t>
              </a:r>
              <a:endParaRPr lang="en-US" sz="1200" b="1" i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48600" y="2590800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38400" y="11430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867694" y="4495800"/>
            <a:ext cx="5638800" cy="1231106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If </a:t>
            </a:r>
            <a:r>
              <a:rPr lang="en-US" b="1" dirty="0" err="1" smtClean="0">
                <a:latin typeface="Arial" pitchFamily="34" charset="0"/>
              </a:rPr>
              <a:t>dentalPlanCode</a:t>
            </a:r>
            <a:r>
              <a:rPr lang="en-US" b="1" dirty="0" smtClean="0">
                <a:latin typeface="Arial" pitchFamily="34" charset="0"/>
              </a:rPr>
              <a:t> == 'Y'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Then</a:t>
            </a:r>
            <a:endParaRPr lang="en-US" b="1" dirty="0">
              <a:solidFill>
                <a:srgbClr val="0000FF"/>
              </a:solidFill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     </a:t>
            </a:r>
            <a:r>
              <a:rPr lang="en-US" b="1" dirty="0" smtClean="0">
                <a:latin typeface="Arial" pitchFamily="34" charset="0"/>
              </a:rPr>
              <a:t>Set </a:t>
            </a:r>
            <a:r>
              <a:rPr lang="en-US" b="1" dirty="0" err="1">
                <a:latin typeface="Arial" pitchFamily="34" charset="0"/>
              </a:rPr>
              <a:t>grossPay</a:t>
            </a:r>
            <a:r>
              <a:rPr lang="en-US" b="1" dirty="0">
                <a:latin typeface="Arial" pitchFamily="34" charset="0"/>
              </a:rPr>
              <a:t> = </a:t>
            </a:r>
            <a:r>
              <a:rPr lang="en-US" b="1" dirty="0" err="1">
                <a:latin typeface="Arial" pitchFamily="34" charset="0"/>
              </a:rPr>
              <a:t>grossPay</a:t>
            </a:r>
            <a:r>
              <a:rPr lang="en-US" b="1" dirty="0">
                <a:latin typeface="Arial" pitchFamily="34" charset="0"/>
              </a:rPr>
              <a:t> – 23.50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</a:rPr>
              <a:t>End If</a:t>
            </a:r>
            <a:endParaRPr lang="en-US" dirty="0">
              <a:solidFill>
                <a:srgbClr val="0000FF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Dual-Alternative (If-Then-Else)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FA2FE3-EC95-4A84-B309-707CAC5F4397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2057400" y="1066800"/>
            <a:ext cx="5029200" cy="2895600"/>
            <a:chOff x="4114800" y="1371600"/>
            <a:chExt cx="5029200" cy="2895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4114800" y="1371600"/>
              <a:ext cx="5029200" cy="2895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191000" y="28194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</a:t>
              </a:r>
              <a:r>
                <a:rPr lang="en-US" sz="1200" b="1" i="0" dirty="0" err="1" smtClean="0">
                  <a:latin typeface="Tahoma" charset="0"/>
                </a:rPr>
                <a:t>grossPay</a:t>
              </a:r>
              <a:r>
                <a:rPr lang="en-US" sz="1200" b="1" i="0" dirty="0" smtClean="0">
                  <a:latin typeface="Tahoma" charset="0"/>
                </a:rPr>
                <a:t> = </a:t>
              </a:r>
              <a:r>
                <a:rPr lang="en-US" sz="1200" b="1" i="0" dirty="0" err="1" smtClean="0">
                  <a:latin typeface="Tahoma" charset="0"/>
                </a:rPr>
                <a:t>hoursWorked</a:t>
              </a:r>
              <a:r>
                <a:rPr lang="en-US" sz="1200" b="1" i="0" dirty="0" smtClean="0">
                  <a:latin typeface="Tahoma" charset="0"/>
                </a:rPr>
                <a:t> * rate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>
              <a:off x="6363494" y="15613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 bwMode="auto">
            <a:xfrm rot="5400000">
              <a:off x="4648994" y="2513806"/>
              <a:ext cx="6096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Flowchart: Decision 13"/>
            <p:cNvSpPr/>
            <p:nvPr/>
          </p:nvSpPr>
          <p:spPr bwMode="auto">
            <a:xfrm>
              <a:off x="5334000" y="1790700"/>
              <a:ext cx="24384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err="1" smtClean="0">
                  <a:latin typeface="Tahoma" charset="0"/>
                </a:rPr>
                <a:t>hoursWorked</a:t>
              </a:r>
              <a:r>
                <a:rPr lang="en-US" sz="1200" b="1" i="0" dirty="0" smtClean="0">
                  <a:latin typeface="Tahoma" charset="0"/>
                </a:rPr>
                <a:t> &gt; MAX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858000" y="2667000"/>
              <a:ext cx="2133600" cy="990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b="1" i="0" dirty="0" smtClean="0">
                  <a:latin typeface="Tahoma" charset="0"/>
                </a:rPr>
                <a:t>Set </a:t>
              </a:r>
              <a:r>
                <a:rPr lang="en-US" sz="1200" b="1" i="0" dirty="0" err="1" smtClean="0">
                  <a:latin typeface="Tahoma" charset="0"/>
                </a:rPr>
                <a:t>grossPay</a:t>
              </a:r>
              <a:r>
                <a:rPr lang="en-US" sz="1200" b="1" i="0" dirty="0" smtClean="0">
                  <a:latin typeface="Tahoma" charset="0"/>
                </a:rPr>
                <a:t> = MAX * rate + (</a:t>
              </a:r>
              <a:r>
                <a:rPr lang="en-US" sz="1200" b="1" i="0" dirty="0" err="1" smtClean="0">
                  <a:latin typeface="Tahoma" charset="0"/>
                </a:rPr>
                <a:t>hoursWorked</a:t>
              </a:r>
              <a:r>
                <a:rPr lang="en-US" sz="1200" b="1" i="0" dirty="0" smtClean="0">
                  <a:latin typeface="Tahoma" charset="0"/>
                </a:rPr>
                <a:t> – MAX) * OVERTIME * rate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953000" y="22090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772400" y="22090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7925594" y="2437606"/>
              <a:ext cx="4572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439694" y="40759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8039100" y="3771900"/>
              <a:ext cx="22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1" idx="2"/>
            </p:cNvCxnSpPr>
            <p:nvPr/>
          </p:nvCxnSpPr>
          <p:spPr bwMode="auto">
            <a:xfrm rot="5400000">
              <a:off x="4762500" y="3695700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4953000" y="3886200"/>
              <a:ext cx="32004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837888" y="1981200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68640" y="1981200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57400" y="10668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52600" y="4267200"/>
            <a:ext cx="5638800" cy="2062103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&gt; MAX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grossPay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MAX * rate + 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– MAX) * OVERTIME * rate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grossPay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* rate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If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CSI 117 - Gaddis Chapter 4 - Part 1 - Week 6</a:t>
            </a:r>
            <a:endParaRPr lang="en-US" dirty="0" smtClean="0">
              <a:latin typeface="Tahoma" pitchFamily="34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EE3019-936B-472E-A00B-18ABD12D20F5}" type="slidenum">
              <a:rPr lang="en-US" smtClean="0">
                <a:latin typeface="Tahoma" pitchFamily="34" charset="0"/>
              </a:rPr>
              <a:pPr/>
              <a:t>2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800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Read flowcharts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Describe the Structure Theorem and the 3 basic control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Write pseudocode for 3 types of selection structures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Evaluate Boolean expressions to make comparisons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Use the relational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selections within ranges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Describe common errors using range checks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Multiple-Alternative (Case)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620BF8-9DE3-41CD-961C-275C680D162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" name="TextBox 39"/>
          <p:cNvSpPr txBox="1"/>
          <p:nvPr/>
        </p:nvSpPr>
        <p:spPr>
          <a:xfrm>
            <a:off x="228600" y="16002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486400" y="1886902"/>
            <a:ext cx="3429000" cy="3447098"/>
          </a:xfrm>
          <a:prstGeom prst="rect">
            <a:avLst/>
          </a:prstGeom>
          <a:solidFill>
            <a:schemeClr val="bg1">
              <a:alpha val="8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Pseudocode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Select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modelNumber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100: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Set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= 150000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170000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Case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300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185000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Default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Display "Invalid model"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Set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basePrice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0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Select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3578" y="1562100"/>
            <a:ext cx="5029199" cy="4076700"/>
            <a:chOff x="223578" y="1562100"/>
            <a:chExt cx="5029199" cy="40767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23578" y="1562100"/>
              <a:ext cx="5029199" cy="40767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5951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170000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128578" y="4076700"/>
              <a:ext cx="0" cy="1171372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1285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28"/>
            <p:cNvSpPr/>
            <p:nvPr/>
          </p:nvSpPr>
          <p:spPr bwMode="auto">
            <a:xfrm>
              <a:off x="28143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185000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3347778" y="4076700"/>
              <a:ext cx="0" cy="1171372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33477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375978" y="3390900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Set </a:t>
              </a: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basePrice</a:t>
              </a: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 = 150000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909378" y="4076700"/>
              <a:ext cx="0" cy="118110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9093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596162" y="5055136"/>
              <a:ext cx="0" cy="202664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4566978" y="30861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Flowchart: Decision 19"/>
            <p:cNvSpPr/>
            <p:nvPr/>
          </p:nvSpPr>
          <p:spPr bwMode="auto">
            <a:xfrm>
              <a:off x="1447800" y="1943100"/>
              <a:ext cx="2595823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rPr>
                <a:t>modelNumber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738177" y="27813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738177" y="16383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2738178" y="5248072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TextBox 1"/>
            <p:cNvSpPr txBox="1"/>
            <p:nvPr/>
          </p:nvSpPr>
          <p:spPr>
            <a:xfrm>
              <a:off x="466928" y="3053939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100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80264" y="30569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08872" y="3056916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00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20014" y="3047188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Arial" pitchFamily="34" charset="0"/>
                  <a:cs typeface="Arial" pitchFamily="34" charset="0"/>
                </a:rPr>
                <a:t>default</a:t>
              </a:r>
              <a:endParaRPr lang="en-US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053034" y="4363668"/>
              <a:ext cx="10668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 smtClean="0"/>
                <a:t>Set </a:t>
              </a:r>
              <a:r>
                <a:rPr lang="en-US" sz="1200" b="1" dirty="0" err="1"/>
                <a:t>basePrice</a:t>
              </a:r>
              <a:r>
                <a:rPr lang="en-US" sz="1200" b="1" dirty="0"/>
                <a:t> = </a:t>
              </a:r>
              <a:r>
                <a:rPr lang="en-US" sz="1200" b="1" dirty="0" smtClean="0"/>
                <a:t>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" name="Parallelogram 2"/>
            <p:cNvSpPr/>
            <p:nvPr/>
          </p:nvSpPr>
          <p:spPr bwMode="auto">
            <a:xfrm>
              <a:off x="3957378" y="3391712"/>
              <a:ext cx="1219199" cy="685800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b="1" dirty="0"/>
                <a:t>Display "Invalid model"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909378" y="5248072"/>
              <a:ext cx="3686784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909378" y="3086100"/>
              <a:ext cx="3657600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4581511" y="4076700"/>
              <a:ext cx="0" cy="304800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304800" y="16383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Flowchart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Boolean Expressions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Every decision made in computer </a:t>
            </a:r>
            <a:br>
              <a:rPr lang="en-US" dirty="0" smtClean="0"/>
            </a:br>
            <a:r>
              <a:rPr lang="en-US" dirty="0" smtClean="0"/>
              <a:t>program involves evaluating a boolean expression</a:t>
            </a:r>
          </a:p>
          <a:p>
            <a:r>
              <a:rPr lang="en-US" dirty="0" smtClean="0"/>
              <a:t>Boolean expression evaluates to one of two states: true or false</a:t>
            </a:r>
          </a:p>
          <a:p>
            <a:r>
              <a:rPr lang="en-US" dirty="0" err="1" smtClean="0"/>
              <a:t>dentalPlanCode</a:t>
            </a:r>
            <a:r>
              <a:rPr lang="en-US" dirty="0" smtClean="0"/>
              <a:t> == 'Y' and </a:t>
            </a:r>
            <a:r>
              <a:rPr lang="en-US" dirty="0" err="1" smtClean="0"/>
              <a:t>hoursWorked</a:t>
            </a:r>
            <a:r>
              <a:rPr lang="en-US" dirty="0" smtClean="0"/>
              <a:t> &gt; 40 are boolean expressions</a:t>
            </a:r>
          </a:p>
          <a:p>
            <a:r>
              <a:rPr lang="en-US" dirty="0" smtClean="0"/>
              <a:t>We must always compare values that are the same data type:</a:t>
            </a:r>
          </a:p>
          <a:p>
            <a:pPr lvl="1"/>
            <a:r>
              <a:rPr lang="en-US" dirty="0" smtClean="0"/>
              <a:t>Compare a Real with another Real</a:t>
            </a:r>
          </a:p>
          <a:p>
            <a:pPr lvl="1"/>
            <a:r>
              <a:rPr lang="en-US" dirty="0" smtClean="0"/>
              <a:t>Compare an Integer with another Integer</a:t>
            </a:r>
          </a:p>
          <a:p>
            <a:pPr lvl="1"/>
            <a:r>
              <a:rPr lang="en-US" dirty="0" smtClean="0"/>
              <a:t>Compare a Character with another Character</a:t>
            </a:r>
          </a:p>
          <a:p>
            <a:pPr lvl="1"/>
            <a:r>
              <a:rPr lang="en-US" dirty="0" smtClean="0"/>
              <a:t>Compare a String with another String</a:t>
            </a:r>
          </a:p>
          <a:p>
            <a:endParaRPr lang="en-US" dirty="0" smtClean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F0B52-FC67-4C04-A85C-8ED7CB732E60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Expressions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5029200"/>
          </a:xfrm>
        </p:spPr>
        <p:txBody>
          <a:bodyPr/>
          <a:lstStyle/>
          <a:p>
            <a:r>
              <a:rPr lang="en-US" dirty="0" smtClean="0"/>
              <a:t>One type of boolean expression </a:t>
            </a:r>
            <a:br>
              <a:rPr lang="en-US" dirty="0" smtClean="0"/>
            </a:br>
            <a:r>
              <a:rPr lang="en-US" dirty="0" smtClean="0"/>
              <a:t>is a relational expression</a:t>
            </a:r>
          </a:p>
          <a:p>
            <a:pPr lvl="1"/>
            <a:r>
              <a:rPr lang="en-US" dirty="0" smtClean="0"/>
              <a:t>Compares two values of the same type</a:t>
            </a:r>
          </a:p>
          <a:p>
            <a:pPr lvl="1"/>
            <a:r>
              <a:rPr lang="en-US" dirty="0" smtClean="0"/>
              <a:t>Values compared can be variables or constants</a:t>
            </a:r>
          </a:p>
          <a:p>
            <a:r>
              <a:rPr lang="en-US" dirty="0" smtClean="0"/>
              <a:t>Relational operators are: &lt;, &lt;=, &gt;, &gt;=, ==, !=</a:t>
            </a:r>
          </a:p>
          <a:p>
            <a:pPr lvl="1"/>
            <a:r>
              <a:rPr lang="en-US" dirty="0" smtClean="0"/>
              <a:t>Binary operators, so there must be a value on both sides of the operator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23839-10FB-46B7-B2E2-73B85CDB5D0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Expressions</a:t>
            </a:r>
            <a:endParaRPr lang="en-US" dirty="0" smtClean="0"/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389FAB-F266-4203-A445-B4A388487DC0}" type="slidenum">
              <a:rPr lang="en-US" smtClean="0"/>
              <a:pPr/>
              <a:t>23</a:t>
            </a:fld>
            <a:endParaRPr lang="en-US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286000" y="1371600"/>
            <a:ext cx="4038600" cy="4573560"/>
            <a:chOff x="2286000" y="1371600"/>
            <a:chExt cx="4038600" cy="4573560"/>
          </a:xfrm>
        </p:grpSpPr>
        <p:sp>
          <p:nvSpPr>
            <p:cNvPr id="7" name="TextBox 6"/>
            <p:cNvSpPr txBox="1"/>
            <p:nvPr/>
          </p:nvSpPr>
          <p:spPr>
            <a:xfrm>
              <a:off x="2286000" y="1371600"/>
              <a:ext cx="4038600" cy="45735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sz="2800" b="1" i="0" dirty="0" smtClean="0"/>
                <a:t> Expression    Result</a:t>
              </a:r>
              <a:r>
                <a:rPr lang="en-US" sz="2800" i="0" dirty="0" smtClean="0"/>
                <a:t/>
              </a:r>
              <a:br>
                <a:rPr lang="en-US" sz="2800" i="0" dirty="0" smtClean="0"/>
              </a:br>
              <a:r>
                <a:rPr lang="en-US" sz="2800" i="0" dirty="0" smtClean="0"/>
                <a:t>     3 &gt; 6           false</a:t>
              </a:r>
              <a:br>
                <a:rPr lang="en-US" sz="2800" i="0" dirty="0" smtClean="0"/>
              </a:br>
              <a:r>
                <a:rPr lang="en-US" sz="2800" i="0" dirty="0" smtClean="0"/>
                <a:t>     6 &gt; 3           true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0" dirty="0" smtClean="0"/>
                <a:t>     6 &lt; 3           false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0" dirty="0" smtClean="0"/>
                <a:t>    6 &gt;= 3          true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0" dirty="0" smtClean="0"/>
                <a:t>    3 &gt;= 6          false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0" dirty="0" smtClean="0"/>
                <a:t>    3 == 6          false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0" dirty="0" smtClean="0"/>
                <a:t>     6 != 3           true</a:t>
              </a:r>
              <a:endParaRPr lang="en-US" sz="2800" i="0" dirty="0"/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2286000" y="1981200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286000" y="2539735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286000" y="3098270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286000" y="3656805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286000" y="4215340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86000" y="4773875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286000" y="5332412"/>
              <a:ext cx="40386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2286000" y="3657600"/>
              <a:ext cx="4572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 and String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compare character and string </a:t>
            </a:r>
            <a:br>
              <a:rPr lang="en-US" dirty="0" smtClean="0"/>
            </a:br>
            <a:r>
              <a:rPr lang="en-US" dirty="0" smtClean="0"/>
              <a:t>data, we use a collating sequence</a:t>
            </a:r>
          </a:p>
          <a:p>
            <a:pPr lvl="1"/>
            <a:r>
              <a:rPr lang="en-US" dirty="0" smtClean="0"/>
              <a:t>A table that assigns a unique numerical value to each character.</a:t>
            </a:r>
          </a:p>
          <a:p>
            <a:pPr lvl="1"/>
            <a:r>
              <a:rPr lang="en-US" dirty="0" smtClean="0"/>
              <a:t>To compare two characters, the processor uses their numerical values</a:t>
            </a:r>
          </a:p>
          <a:p>
            <a:r>
              <a:rPr lang="en-US" dirty="0" smtClean="0"/>
              <a:t>A common collating sequence used to compare character and string data is the ASCII (pronounced ask-</a:t>
            </a:r>
            <a:r>
              <a:rPr lang="en-US" dirty="0" err="1" smtClean="0"/>
              <a:t>ee</a:t>
            </a:r>
            <a:r>
              <a:rPr lang="en-US" dirty="0" smtClean="0"/>
              <a:t>) collating sequence (American Standard Code for Information Interchange)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420554-FDC4-4148-AB69-FF7166005EC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Character and String Data Types - ASCII Values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idx="1"/>
          </p:nvPr>
        </p:nvSpPr>
        <p:spPr>
          <a:xfrm>
            <a:off x="6477000" y="1219200"/>
            <a:ext cx="2590800" cy="5029200"/>
          </a:xfrm>
        </p:spPr>
        <p:txBody>
          <a:bodyPr/>
          <a:lstStyle/>
          <a:p>
            <a:r>
              <a:rPr lang="en-US" dirty="0" smtClean="0"/>
              <a:t>'A' &lt; 'a' because</a:t>
            </a:r>
            <a:br>
              <a:rPr lang="en-US" dirty="0" smtClean="0"/>
            </a:br>
            <a:r>
              <a:rPr lang="en-US" dirty="0" smtClean="0"/>
              <a:t>65 &lt; 97</a:t>
            </a:r>
          </a:p>
          <a:p>
            <a:r>
              <a:rPr lang="en-US" dirty="0" smtClean="0"/>
              <a:t>'B' &gt; '4' because</a:t>
            </a:r>
            <a:br>
              <a:rPr lang="en-US" dirty="0" smtClean="0"/>
            </a:br>
            <a:r>
              <a:rPr lang="en-US" dirty="0" smtClean="0"/>
              <a:t>66 &gt; 52</a:t>
            </a:r>
          </a:p>
          <a:p>
            <a:r>
              <a:rPr lang="en-US" dirty="0" smtClean="0"/>
              <a:t>'h' &gt; '$' because</a:t>
            </a:r>
            <a:br>
              <a:rPr lang="en-US" dirty="0" smtClean="0"/>
            </a:br>
            <a:r>
              <a:rPr lang="en-US" dirty="0" smtClean="0"/>
              <a:t>104 &gt; 36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FB2114-15DD-4735-B0BA-5F9EA3F676F3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" name="Picture 9" descr="ASCII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060" y="978862"/>
            <a:ext cx="6442940" cy="54981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Character and String Data Types - ASCII Values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comparing two strings, the comparison takes place one character at a time until:</a:t>
            </a:r>
          </a:p>
          <a:p>
            <a:pPr lvl="1"/>
            <a:r>
              <a:rPr lang="en-US" dirty="0" smtClean="0"/>
              <a:t>a difference is found or</a:t>
            </a:r>
          </a:p>
          <a:p>
            <a:pPr lvl="1"/>
            <a:r>
              <a:rPr lang="en-US" dirty="0" smtClean="0"/>
              <a:t>the end of one or both strings is encountered</a:t>
            </a:r>
          </a:p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  compare 	"cat" and "coffee"</a:t>
            </a:r>
          </a:p>
          <a:p>
            <a:r>
              <a:rPr lang="en-US" dirty="0" smtClean="0"/>
              <a:t>Step1: compare the first character of each–they are the same; the comparison continues</a:t>
            </a:r>
          </a:p>
          <a:p>
            <a:r>
              <a:rPr lang="en-US" dirty="0" smtClean="0"/>
              <a:t>Step2: compare the second character of each—a difference is found</a:t>
            </a:r>
            <a:br>
              <a:rPr lang="en-US" dirty="0" smtClean="0"/>
            </a:br>
            <a:r>
              <a:rPr lang="en-US" dirty="0" smtClean="0"/>
              <a:t>'a' &lt; 'o'; the comparison ends</a:t>
            </a:r>
          </a:p>
          <a:p>
            <a:endParaRPr lang="en-US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402A51-9158-49C1-A8EB-B72362C07DA6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Relational Operators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7620000" cy="1143000"/>
          </a:xfrm>
        </p:spPr>
        <p:txBody>
          <a:bodyPr/>
          <a:lstStyle/>
          <a:p>
            <a:r>
              <a:rPr lang="en-US" dirty="0" smtClean="0"/>
              <a:t>Examples – the following are equivalent:</a:t>
            </a:r>
          </a:p>
          <a:p>
            <a:pPr lvl="2"/>
            <a:endParaRPr lang="en-US" dirty="0" smtClean="0"/>
          </a:p>
        </p:txBody>
      </p:sp>
      <p:sp>
        <p:nvSpPr>
          <p:cNvPr id="2969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71757E-832D-4A71-9C02-FE292D6BE8D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2514600" y="4038600"/>
            <a:ext cx="4038600" cy="1625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2000" b="1" i="0" dirty="0" err="1">
                <a:latin typeface="Arial" pitchFamily="34" charset="0"/>
                <a:cs typeface="Arial" pitchFamily="34" charset="0"/>
              </a:rPr>
              <a:t>customerAge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 &lt; 65 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000" b="1" i="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Set 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</a:t>
            </a:r>
          </a:p>
          <a:p>
            <a:pPr algn="l" eaLnBrk="1" hangingPunct="1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000" b="1" i="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Set 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0.10</a:t>
            </a:r>
          </a:p>
          <a:p>
            <a:pPr algn="l" eaLnBrk="1" hangingPunct="1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If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704" name="Text Box 13"/>
          <p:cNvSpPr txBox="1">
            <a:spLocks noChangeArrowheads="1"/>
          </p:cNvSpPr>
          <p:nvPr/>
        </p:nvSpPr>
        <p:spPr bwMode="auto">
          <a:xfrm>
            <a:off x="2514600" y="2209800"/>
            <a:ext cx="4038600" cy="1625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en-US" sz="2000" b="1" i="0" dirty="0" err="1">
                <a:latin typeface="Arial" pitchFamily="34" charset="0"/>
                <a:cs typeface="Arial" pitchFamily="34" charset="0"/>
              </a:rPr>
              <a:t>customerAge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 &gt;= 65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hen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/>
            <a:r>
              <a:rPr lang="en-US" sz="2000" b="1" i="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Set 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0.10</a:t>
            </a:r>
          </a:p>
          <a:p>
            <a:pPr algn="l" eaLnBrk="1" hangingPunct="1"/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lse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000" b="1" i="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Set 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</a:t>
            </a:r>
          </a:p>
          <a:p>
            <a:pPr algn="l" eaLnBrk="1" hangingPunct="1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n-US" sz="2000" b="1" i="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Relational Operators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620000" cy="1447800"/>
          </a:xfrm>
        </p:spPr>
        <p:txBody>
          <a:bodyPr/>
          <a:lstStyle/>
          <a:p>
            <a:r>
              <a:rPr lang="en-US" dirty="0" smtClean="0"/>
              <a:t>Negative comparisons can lead to double negatives – use caution!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63A82-4E30-4CA9-957A-AF83EC42C3F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8" name="Text Box 65"/>
          <p:cNvSpPr txBox="1">
            <a:spLocks noChangeArrowheads="1"/>
          </p:cNvSpPr>
          <p:nvPr/>
        </p:nvSpPr>
        <p:spPr bwMode="auto">
          <a:xfrm>
            <a:off x="5429292" y="3279631"/>
            <a:ext cx="3409908" cy="16312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0" dirty="0" err="1">
                <a:latin typeface="Arial" pitchFamily="34" charset="0"/>
                <a:cs typeface="Arial" pitchFamily="34" charset="0"/>
              </a:rPr>
              <a:t>customerCode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 != 1 </a:t>
            </a:r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i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0.25</a:t>
            </a:r>
          </a:p>
          <a:p>
            <a:pPr algn="l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i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discount </a:t>
            </a:r>
            <a:r>
              <a:rPr lang="en-US" sz="2000" b="1" i="0" dirty="0">
                <a:latin typeface="Arial" pitchFamily="34" charset="0"/>
                <a:cs typeface="Arial" pitchFamily="34" charset="0"/>
              </a:rPr>
              <a:t>= 0.50</a:t>
            </a:r>
          </a:p>
          <a:p>
            <a:pPr algn="l"/>
            <a:r>
              <a:rPr lang="en-US" sz="2000" b="1" i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If</a:t>
            </a:r>
            <a:endParaRPr lang="en-US" sz="2000" b="1" i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2743200"/>
            <a:ext cx="4781508" cy="2895600"/>
            <a:chOff x="685800" y="2895600"/>
            <a:chExt cx="4781508" cy="28956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685800" y="2895600"/>
              <a:ext cx="4781508" cy="2895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24000" y="37330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343400" y="37330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838200" y="43434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discount = 0.50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5400000">
              <a:off x="2934494" y="30853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rot="5400000">
              <a:off x="1219994" y="4037806"/>
              <a:ext cx="6096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Flowchart: Decision 14"/>
            <p:cNvSpPr/>
            <p:nvPr/>
          </p:nvSpPr>
          <p:spPr bwMode="auto">
            <a:xfrm>
              <a:off x="1828800" y="3314700"/>
              <a:ext cx="25908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err="1" smtClean="0">
                  <a:latin typeface="Tahoma" charset="0"/>
                </a:rPr>
                <a:t>customerCode</a:t>
              </a:r>
              <a:r>
                <a:rPr lang="en-US" sz="1200" b="1" i="0" dirty="0" smtClean="0">
                  <a:latin typeface="Tahoma" charset="0"/>
                </a:rPr>
                <a:t> != 1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5400000">
              <a:off x="4420394" y="4037806"/>
              <a:ext cx="6096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rot="5400000">
              <a:off x="3010694" y="55999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4533106" y="5219700"/>
              <a:ext cx="381794" cy="794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1333500" y="5219700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524000" y="5410200"/>
              <a:ext cx="32004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447800" y="345680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6928" y="3476257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810000" y="43434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smtClean="0"/>
                <a:t>Set </a:t>
              </a:r>
              <a:r>
                <a:rPr lang="en-US" sz="1200" b="1" i="0" dirty="0" smtClean="0">
                  <a:latin typeface="Tahoma" charset="0"/>
                </a:rPr>
                <a:t>discount = 0.25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Relational Operators</a:t>
            </a:r>
            <a:endParaRPr 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Rephrase question to eliminate double negative</a:t>
            </a: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68A8B-41AE-45E7-B958-DCB227407C1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52" name="Text Box 30"/>
          <p:cNvSpPr txBox="1">
            <a:spLocks noChangeArrowheads="1"/>
          </p:cNvSpPr>
          <p:nvPr/>
        </p:nvSpPr>
        <p:spPr bwMode="auto">
          <a:xfrm>
            <a:off x="5410200" y="3047206"/>
            <a:ext cx="3474028" cy="16312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customerCode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==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1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     Set discount =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0.50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     Set discount =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0.25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End If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04800" y="2667000"/>
            <a:ext cx="4800600" cy="2895600"/>
            <a:chOff x="381000" y="2209800"/>
            <a:chExt cx="4800600" cy="2895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81000" y="2209800"/>
              <a:ext cx="4800600" cy="2895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1371600" y="30472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191000" y="3047206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 bwMode="auto">
            <a:xfrm>
              <a:off x="685800" y="36576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discount = 0.25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>
              <a:off x="2782094" y="23995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rot="5400000">
              <a:off x="1067594" y="3352006"/>
              <a:ext cx="6096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Flowchart: Decision 36"/>
            <p:cNvSpPr/>
            <p:nvPr/>
          </p:nvSpPr>
          <p:spPr bwMode="auto">
            <a:xfrm>
              <a:off x="1676400" y="2628900"/>
              <a:ext cx="25908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err="1" smtClean="0">
                  <a:latin typeface="Tahoma" charset="0"/>
                </a:rPr>
                <a:t>customerCode</a:t>
              </a:r>
              <a:r>
                <a:rPr lang="en-US" sz="1200" b="1" i="0" dirty="0" smtClean="0">
                  <a:latin typeface="Tahoma" charset="0"/>
                </a:rPr>
                <a:t> == 1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rot="5400000">
              <a:off x="4267994" y="3352006"/>
              <a:ext cx="6096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rot="5400000">
              <a:off x="2858294" y="4914106"/>
              <a:ext cx="381000" cy="1588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rot="5400000">
              <a:off x="4380706" y="4533900"/>
              <a:ext cx="381794" cy="794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 rot="5400000">
              <a:off x="1181100" y="4533900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371600" y="4724400"/>
              <a:ext cx="32004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1219200" y="2771001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52111" y="2780729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657600" y="3657600"/>
              <a:ext cx="15240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discount = 0.50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ahoma" pitchFamily="34" charset="0"/>
              </a:rPr>
              <a:t>CSI 117 - Gaddis Chapter 4 - Part 1 - Week 6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7B3220-C9BC-4B6F-946A-87EB6417EBEE}" type="slidenum">
              <a:rPr lang="en-US" smtClean="0">
                <a:latin typeface="Tahoma" pitchFamily="34" charset="0"/>
              </a:rPr>
              <a:pPr/>
              <a:t>3</a:t>
            </a:fld>
            <a:endParaRPr lang="en-US" smtClean="0">
              <a:latin typeface="Tahoma" pitchFamily="34" charset="0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3962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While we are learning, we will see representation of program in 2 distinct ways</a:t>
            </a:r>
          </a:p>
        </p:txBody>
      </p:sp>
      <p:pic>
        <p:nvPicPr>
          <p:cNvPr id="8199" name="Picture 5" descr="overviewmap?OVMAPDATA=1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066800"/>
            <a:ext cx="3200400" cy="3200400"/>
          </a:xfrm>
          <a:noFill/>
        </p:spPr>
      </p:pic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127125" y="4419600"/>
            <a:ext cx="66452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i="0" dirty="0"/>
              <a:t>1. Start at </a:t>
            </a:r>
            <a:r>
              <a:rPr lang="en-US" sz="1800" b="1" i="0" dirty="0"/>
              <a:t>101</a:t>
            </a:r>
            <a:r>
              <a:rPr lang="en-US" sz="1800" i="0" dirty="0"/>
              <a:t> </a:t>
            </a:r>
            <a:r>
              <a:rPr lang="en-US" sz="1800" b="1" i="0" dirty="0"/>
              <a:t>COLLEGE</a:t>
            </a:r>
            <a:r>
              <a:rPr lang="en-US" sz="1800" i="0" dirty="0"/>
              <a:t> </a:t>
            </a:r>
            <a:r>
              <a:rPr lang="en-US" sz="1800" b="1" i="0" dirty="0"/>
              <a:t>PKWY,</a:t>
            </a:r>
            <a:r>
              <a:rPr lang="en-US" sz="1800" i="0" dirty="0"/>
              <a:t> </a:t>
            </a:r>
            <a:r>
              <a:rPr lang="en-US" sz="1800" b="1" i="0" dirty="0"/>
              <a:t>ARNOLD</a:t>
            </a:r>
            <a:r>
              <a:rPr lang="en-US" sz="1800" i="0" dirty="0"/>
              <a:t> - go </a:t>
            </a:r>
            <a:r>
              <a:rPr lang="en-US" sz="1800" b="1" i="0" dirty="0"/>
              <a:t>0.1</a:t>
            </a:r>
            <a:r>
              <a:rPr lang="en-US" sz="1800" i="0" dirty="0"/>
              <a:t> mi</a:t>
            </a:r>
          </a:p>
          <a:p>
            <a:pPr algn="l"/>
            <a:r>
              <a:rPr lang="en-US" sz="1800" i="0" dirty="0"/>
              <a:t>2. Make a U-turn at </a:t>
            </a:r>
            <a:r>
              <a:rPr lang="en-US" sz="1800" b="1" i="0" dirty="0"/>
              <a:t>ANNE</a:t>
            </a:r>
            <a:r>
              <a:rPr lang="en-US" sz="1800" i="0" dirty="0"/>
              <a:t> </a:t>
            </a:r>
            <a:r>
              <a:rPr lang="en-US" sz="1800" b="1" i="0" dirty="0"/>
              <a:t>ARUNDEL</a:t>
            </a:r>
            <a:r>
              <a:rPr lang="en-US" sz="1800" i="0" dirty="0"/>
              <a:t> </a:t>
            </a:r>
            <a:r>
              <a:rPr lang="en-US" sz="1800" b="1" i="0" dirty="0"/>
              <a:t>COMMUNITY</a:t>
            </a:r>
            <a:r>
              <a:rPr lang="en-US" sz="1800" i="0" dirty="0"/>
              <a:t> </a:t>
            </a:r>
            <a:r>
              <a:rPr lang="en-US" sz="1800" b="1" i="0" dirty="0"/>
              <a:t>COLLEGE</a:t>
            </a:r>
            <a:r>
              <a:rPr lang="en-US" sz="1800" i="0" dirty="0"/>
              <a:t> </a:t>
            </a:r>
            <a:r>
              <a:rPr lang="en-US" sz="1800" b="1" i="0" dirty="0"/>
              <a:t>RD, COLLEGE</a:t>
            </a:r>
            <a:r>
              <a:rPr lang="en-US" sz="1800" i="0" dirty="0"/>
              <a:t> </a:t>
            </a:r>
            <a:r>
              <a:rPr lang="en-US" sz="1800" b="1" i="0" dirty="0"/>
              <a:t>DR</a:t>
            </a:r>
            <a:r>
              <a:rPr lang="en-US" sz="1800" i="0" dirty="0"/>
              <a:t> onto </a:t>
            </a:r>
            <a:r>
              <a:rPr lang="en-US" sz="1800" b="1" i="0" dirty="0"/>
              <a:t>COLLEGE</a:t>
            </a:r>
            <a:r>
              <a:rPr lang="en-US" sz="1800" i="0" dirty="0"/>
              <a:t> </a:t>
            </a:r>
            <a:r>
              <a:rPr lang="en-US" sz="1800" b="1" i="0" dirty="0"/>
              <a:t>PKY</a:t>
            </a:r>
            <a:r>
              <a:rPr lang="en-US" sz="1800" i="0" dirty="0"/>
              <a:t> - go </a:t>
            </a:r>
            <a:r>
              <a:rPr lang="en-US" sz="1800" b="1" i="0" dirty="0"/>
              <a:t>0.6</a:t>
            </a:r>
            <a:r>
              <a:rPr lang="en-US" sz="1800" i="0" dirty="0"/>
              <a:t> mi</a:t>
            </a:r>
          </a:p>
          <a:p>
            <a:pPr algn="l"/>
            <a:r>
              <a:rPr lang="en-US" sz="1800" i="0" dirty="0"/>
              <a:t>3. Turn R on </a:t>
            </a:r>
            <a:r>
              <a:rPr lang="en-US" sz="1800" b="1" i="0" dirty="0"/>
              <a:t>MD-2</a:t>
            </a:r>
            <a:r>
              <a:rPr lang="en-US" sz="1800" i="0" dirty="0"/>
              <a:t> </a:t>
            </a:r>
            <a:r>
              <a:rPr lang="en-US" sz="1800" b="1" i="0" dirty="0"/>
              <a:t>NORTH</a:t>
            </a:r>
            <a:r>
              <a:rPr lang="en-US" sz="1800" i="0" dirty="0"/>
              <a:t> - go </a:t>
            </a:r>
            <a:r>
              <a:rPr lang="en-US" sz="1800" b="1" i="0" dirty="0"/>
              <a:t>2.5</a:t>
            </a:r>
            <a:r>
              <a:rPr lang="en-US" sz="1800" i="0" dirty="0"/>
              <a:t> mi</a:t>
            </a:r>
          </a:p>
          <a:p>
            <a:pPr algn="l"/>
            <a:r>
              <a:rPr lang="en-US" sz="1800" i="0" dirty="0"/>
              <a:t>4. Turn L on </a:t>
            </a:r>
            <a:r>
              <a:rPr lang="en-US" sz="1800" b="1" i="0" dirty="0"/>
              <a:t>ROBINSON</a:t>
            </a:r>
            <a:r>
              <a:rPr lang="en-US" sz="1800" i="0" dirty="0"/>
              <a:t> </a:t>
            </a:r>
            <a:r>
              <a:rPr lang="en-US" sz="1800" b="1" i="0" dirty="0"/>
              <a:t>RD</a:t>
            </a:r>
            <a:r>
              <a:rPr lang="en-US" sz="1800" i="0" dirty="0"/>
              <a:t> - go </a:t>
            </a:r>
            <a:r>
              <a:rPr lang="en-US" sz="1800" b="1" i="0" dirty="0"/>
              <a:t>0.4</a:t>
            </a:r>
            <a:r>
              <a:rPr lang="en-US" sz="1800" i="0" dirty="0"/>
              <a:t> mi5.Arrive at </a:t>
            </a:r>
            <a:r>
              <a:rPr lang="en-US" sz="1800" b="1" i="0" dirty="0"/>
              <a:t>50</a:t>
            </a:r>
            <a:r>
              <a:rPr lang="en-US" sz="1800" i="0" dirty="0"/>
              <a:t> </a:t>
            </a:r>
            <a:r>
              <a:rPr lang="en-US" sz="1800" b="1" i="0" dirty="0"/>
              <a:t>ROBINSON</a:t>
            </a:r>
            <a:r>
              <a:rPr lang="en-US" sz="1800" i="0" dirty="0"/>
              <a:t> </a:t>
            </a:r>
            <a:r>
              <a:rPr lang="en-US" sz="1800" b="1" i="0" dirty="0"/>
              <a:t>RD,</a:t>
            </a:r>
            <a:r>
              <a:rPr lang="en-US" sz="1800" i="0" dirty="0"/>
              <a:t> </a:t>
            </a:r>
            <a:r>
              <a:rPr lang="en-US" sz="1800" b="1" i="0" dirty="0"/>
              <a:t>SEVERNA</a:t>
            </a:r>
            <a:r>
              <a:rPr lang="en-US" sz="1800" i="0" dirty="0"/>
              <a:t> </a:t>
            </a:r>
            <a:r>
              <a:rPr lang="en-US" sz="1800" b="1" i="0" dirty="0"/>
              <a:t>PARK,</a:t>
            </a:r>
            <a:r>
              <a:rPr lang="en-US" sz="1800" i="0" dirty="0"/>
              <a:t> on the R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76200"/>
            <a:ext cx="8686800" cy="685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BC62F"/>
                </a:solidFill>
                <a:latin typeface="Tahoma" charset="0"/>
              </a:defRPr>
            </a:lvl9pPr>
          </a:lstStyle>
          <a:p>
            <a:pPr>
              <a:defRPr/>
            </a:pPr>
            <a:r>
              <a:rPr lang="en-US" dirty="0"/>
              <a:t>Graphical vs. Textual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</a:t>
            </a:r>
            <a:r>
              <a:rPr lang="en-US" dirty="0"/>
              <a:t>more than one condition that must be </a:t>
            </a:r>
            <a:r>
              <a:rPr lang="en-US" dirty="0" smtClean="0"/>
              <a:t>considered </a:t>
            </a:r>
            <a:r>
              <a:rPr lang="en-US" dirty="0"/>
              <a:t>to determine when an action should take place </a:t>
            </a:r>
          </a:p>
          <a:p>
            <a:pPr lvl="1"/>
            <a:r>
              <a:rPr lang="en-US" dirty="0" smtClean="0"/>
              <a:t>Need more than one If statement</a:t>
            </a:r>
          </a:p>
          <a:p>
            <a:pPr lvl="1"/>
            <a:r>
              <a:rPr lang="en-US" dirty="0" smtClean="0"/>
              <a:t>Can put one If statement within another one</a:t>
            </a:r>
          </a:p>
          <a:p>
            <a:pPr lvl="1"/>
            <a:r>
              <a:rPr lang="en-US" dirty="0" smtClean="0"/>
              <a:t>Called a nested If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3D0693-846F-4A06-B2E7-D746C63DBED6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371600"/>
            <a:ext cx="6576443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err="1" smtClean="0"/>
              <a:t>itemsSold</a:t>
            </a:r>
            <a:r>
              <a:rPr lang="en-US" sz="2400" dirty="0" smtClean="0"/>
              <a:t> &gt; 3 Then</a:t>
            </a:r>
          </a:p>
          <a:p>
            <a:pPr marL="0" indent="0">
              <a:buNone/>
            </a:pPr>
            <a:r>
              <a:rPr lang="en-US" sz="2400" dirty="0" smtClean="0"/>
              <a:t>    If </a:t>
            </a:r>
            <a:r>
              <a:rPr lang="en-US" sz="2400" dirty="0" err="1" smtClean="0"/>
              <a:t>valueSold</a:t>
            </a:r>
            <a:r>
              <a:rPr lang="en-US" sz="2400" dirty="0" smtClean="0"/>
              <a:t> &gt;= 1000 Then</a:t>
            </a:r>
          </a:p>
          <a:p>
            <a:pPr marL="0" indent="0">
              <a:buNone/>
            </a:pPr>
            <a:r>
              <a:rPr lang="en-US" sz="2400" dirty="0" smtClean="0"/>
              <a:t>        Set bonus = 50</a:t>
            </a:r>
          </a:p>
          <a:p>
            <a:pPr marL="0" indent="0">
              <a:buNone/>
            </a:pPr>
            <a:r>
              <a:rPr lang="en-US" sz="2400" dirty="0" smtClean="0"/>
              <a:t>    Else</a:t>
            </a:r>
          </a:p>
          <a:p>
            <a:pPr marL="0" indent="0">
              <a:buNone/>
            </a:pPr>
            <a:r>
              <a:rPr lang="en-US" sz="2400" dirty="0" smtClean="0"/>
              <a:t>        Set bonus = 25</a:t>
            </a:r>
          </a:p>
          <a:p>
            <a:pPr marL="0" indent="0">
              <a:buNone/>
            </a:pPr>
            <a:r>
              <a:rPr lang="en-US" sz="2400" dirty="0" smtClean="0"/>
              <a:t>    End If</a:t>
            </a:r>
          </a:p>
          <a:p>
            <a:pPr marL="0" indent="0">
              <a:buNone/>
            </a:pPr>
            <a:r>
              <a:rPr lang="en-US" sz="2400" dirty="0" smtClean="0"/>
              <a:t>Else</a:t>
            </a:r>
          </a:p>
          <a:p>
            <a:pPr marL="0" indent="0">
              <a:buNone/>
            </a:pPr>
            <a:r>
              <a:rPr lang="en-US" sz="2400" dirty="0" smtClean="0"/>
              <a:t>    Set bonus = 10</a:t>
            </a:r>
          </a:p>
          <a:p>
            <a:pPr marL="0" indent="0">
              <a:buNone/>
            </a:pPr>
            <a:r>
              <a:rPr lang="en-US" sz="2400" dirty="0" smtClean="0"/>
              <a:t>End If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  <a:endParaRPr lang="en-US" dirty="0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E08F7-81C8-4D96-A532-634FA875D5D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3895" name="AutoShape 7"/>
          <p:cNvSpPr>
            <a:spLocks/>
          </p:cNvSpPr>
          <p:nvPr/>
        </p:nvSpPr>
        <p:spPr bwMode="auto">
          <a:xfrm>
            <a:off x="76200" y="1600200"/>
            <a:ext cx="169026" cy="3523204"/>
          </a:xfrm>
          <a:prstGeom prst="leftBracket">
            <a:avLst>
              <a:gd name="adj" fmla="val 229167"/>
            </a:avLst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i="0">
              <a:solidFill>
                <a:schemeClr val="tx2"/>
              </a:solidFill>
            </a:endParaRPr>
          </a:p>
        </p:txBody>
      </p:sp>
      <p:sp>
        <p:nvSpPr>
          <p:cNvPr id="293896" name="AutoShape 8"/>
          <p:cNvSpPr>
            <a:spLocks/>
          </p:cNvSpPr>
          <p:nvPr/>
        </p:nvSpPr>
        <p:spPr bwMode="auto">
          <a:xfrm>
            <a:off x="361544" y="2029840"/>
            <a:ext cx="253093" cy="1789909"/>
          </a:xfrm>
          <a:prstGeom prst="leftBracket">
            <a:avLst>
              <a:gd name="adj" fmla="val 77778"/>
            </a:avLst>
          </a:prstGeom>
          <a:noFill/>
          <a:ln w="38100">
            <a:solidFill>
              <a:schemeClr val="bg1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132290" y="811212"/>
            <a:ext cx="3657600" cy="16312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l">
              <a:buFontTx/>
              <a:buChar char="•"/>
            </a:pPr>
            <a:r>
              <a:rPr lang="en-US" sz="2000" b="1" i="0" dirty="0">
                <a:solidFill>
                  <a:schemeClr val="tx2"/>
                </a:solidFill>
              </a:rPr>
              <a:t>Can only reach this </a:t>
            </a:r>
            <a:r>
              <a:rPr lang="en-US" sz="2000" b="1" i="0" dirty="0" smtClean="0">
                <a:solidFill>
                  <a:schemeClr val="tx2"/>
                </a:solidFill>
              </a:rPr>
              <a:t>If </a:t>
            </a:r>
            <a:r>
              <a:rPr lang="en-US" sz="2000" b="1" i="0" dirty="0">
                <a:solidFill>
                  <a:schemeClr val="tx2"/>
                </a:solidFill>
              </a:rPr>
              <a:t>statement when </a:t>
            </a:r>
            <a:r>
              <a:rPr lang="en-US" sz="2000" b="1" i="0" dirty="0" err="1">
                <a:solidFill>
                  <a:schemeClr val="tx2"/>
                </a:solidFill>
              </a:rPr>
              <a:t>itemsSold</a:t>
            </a:r>
            <a:r>
              <a:rPr lang="en-US" sz="2000" b="1" i="0" dirty="0">
                <a:solidFill>
                  <a:schemeClr val="tx2"/>
                </a:solidFill>
              </a:rPr>
              <a:t> &gt; 3</a:t>
            </a:r>
          </a:p>
          <a:p>
            <a:pPr marL="228600" indent="-228600" algn="l">
              <a:buFontTx/>
              <a:buChar char="•"/>
            </a:pPr>
            <a:r>
              <a:rPr lang="en-US" sz="2000" b="1" i="0" dirty="0">
                <a:solidFill>
                  <a:schemeClr val="tx2"/>
                </a:solidFill>
              </a:rPr>
              <a:t>This </a:t>
            </a:r>
            <a:r>
              <a:rPr lang="en-US" sz="2000" b="1" i="0" dirty="0" smtClean="0">
                <a:solidFill>
                  <a:schemeClr val="tx2"/>
                </a:solidFill>
              </a:rPr>
              <a:t>If </a:t>
            </a:r>
            <a:r>
              <a:rPr lang="en-US" sz="2000" b="1" i="0" dirty="0">
                <a:solidFill>
                  <a:schemeClr val="tx2"/>
                </a:solidFill>
              </a:rPr>
              <a:t>statement is </a:t>
            </a:r>
            <a:r>
              <a:rPr lang="en-US" sz="2000" b="1" i="0" dirty="0" smtClean="0">
                <a:solidFill>
                  <a:schemeClr val="tx2"/>
                </a:solidFill>
              </a:rPr>
              <a:t>nested</a:t>
            </a:r>
            <a:endParaRPr lang="en-US" sz="2000" b="1" i="0" dirty="0">
              <a:solidFill>
                <a:schemeClr val="tx2"/>
              </a:solidFill>
            </a:endParaRPr>
          </a:p>
        </p:txBody>
      </p:sp>
      <p:grpSp>
        <p:nvGrpSpPr>
          <p:cNvPr id="293891" name="Group 293890"/>
          <p:cNvGrpSpPr/>
          <p:nvPr/>
        </p:nvGrpSpPr>
        <p:grpSpPr>
          <a:xfrm>
            <a:off x="3429000" y="2658252"/>
            <a:ext cx="5638800" cy="3894948"/>
            <a:chOff x="3505200" y="2353452"/>
            <a:chExt cx="5638800" cy="3894948"/>
          </a:xfrm>
        </p:grpSpPr>
        <p:sp>
          <p:nvSpPr>
            <p:cNvPr id="293894" name="Line 6"/>
            <p:cNvSpPr>
              <a:spLocks noChangeShapeType="1"/>
            </p:cNvSpPr>
            <p:nvPr/>
          </p:nvSpPr>
          <p:spPr bwMode="auto">
            <a:xfrm flipH="1">
              <a:off x="3962400" y="2810652"/>
              <a:ext cx="609600" cy="293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505200" y="2353452"/>
              <a:ext cx="5638800" cy="3894948"/>
              <a:chOff x="990600" y="2895599"/>
              <a:chExt cx="5638800" cy="38949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990600" y="2895599"/>
                <a:ext cx="5638800" cy="3894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1714500" y="3703822"/>
                <a:ext cx="381000" cy="1588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4152900" y="3703822"/>
                <a:ext cx="381000" cy="1588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Rectangle 15"/>
              <p:cNvSpPr/>
              <p:nvPr/>
            </p:nvSpPr>
            <p:spPr bwMode="auto">
              <a:xfrm>
                <a:off x="1135044" y="4313256"/>
                <a:ext cx="1181100" cy="6858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0" dirty="0" smtClean="0">
                    <a:latin typeface="Tahoma" charset="0"/>
                  </a:rPr>
                  <a:t>Set bonus = 10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>
                <a:off x="2934494" y="3085306"/>
                <a:ext cx="381000" cy="1588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rot="5400000">
                <a:off x="1420794" y="4007662"/>
                <a:ext cx="609600" cy="1588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9" name="Flowchart: Decision 18"/>
              <p:cNvSpPr/>
              <p:nvPr/>
            </p:nvSpPr>
            <p:spPr bwMode="auto">
              <a:xfrm>
                <a:off x="2095500" y="3285516"/>
                <a:ext cx="2057400" cy="838200"/>
              </a:xfrm>
              <a:prstGeom prst="flowChartDecis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0" dirty="0" err="1" smtClean="0">
                    <a:latin typeface="Tahoma" charset="0"/>
                  </a:rPr>
                  <a:t>itemsSold</a:t>
                </a:r>
                <a:r>
                  <a:rPr lang="en-US" sz="1200" b="1" i="0" dirty="0" smtClean="0">
                    <a:latin typeface="Tahoma" charset="0"/>
                  </a:rPr>
                  <a:t> &gt; 3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 bwMode="auto">
              <a:xfrm>
                <a:off x="4533396" y="3703656"/>
                <a:ext cx="0" cy="465947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4539011" y="6008451"/>
                <a:ext cx="0" cy="370952"/>
              </a:xfrm>
              <a:prstGeom prst="straightConnector1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 flipH="1">
                <a:off x="1725594" y="4999850"/>
                <a:ext cx="794" cy="1379553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33086" y="6008451"/>
                <a:ext cx="2810262" cy="0"/>
              </a:xfrm>
              <a:prstGeom prst="line">
                <a:avLst/>
              </a:prstGeom>
              <a:solidFill>
                <a:schemeClr val="tx2">
                  <a:alpha val="64999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1600200" y="3403750"/>
                <a:ext cx="582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0" dirty="0" smtClean="0"/>
                  <a:t>False</a:t>
                </a:r>
                <a:endParaRPr lang="en-US" sz="1200" b="1" i="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75538" y="3444877"/>
                <a:ext cx="5357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0" dirty="0" smtClean="0"/>
                  <a:t>True</a:t>
                </a:r>
                <a:endParaRPr lang="en-US" sz="1200" b="1" i="0" dirty="0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 bwMode="auto">
            <a:xfrm>
              <a:off x="5637638" y="4055810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8065990" y="4055810"/>
              <a:ext cx="381000" cy="1588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Flowchart: Decision 35"/>
            <p:cNvSpPr/>
            <p:nvPr/>
          </p:nvSpPr>
          <p:spPr bwMode="auto">
            <a:xfrm>
              <a:off x="6008590" y="3627456"/>
              <a:ext cx="2057400" cy="838200"/>
            </a:xfrm>
            <a:prstGeom prst="flowChartDecision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err="1" smtClean="0">
                  <a:latin typeface="Tahoma" charset="0"/>
                </a:rPr>
                <a:t>valueSold</a:t>
              </a:r>
              <a:r>
                <a:rPr lang="en-US" sz="1200" b="1" i="0" dirty="0" smtClean="0">
                  <a:latin typeface="Tahoma" charset="0"/>
                </a:rPr>
                <a:t> &gt;= 1000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3386" y="37858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False</a:t>
              </a:r>
              <a:endParaRPr lang="en-US" sz="1200" b="1" i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78580" y="3797609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0" dirty="0" smtClean="0"/>
                <a:t>True</a:t>
              </a:r>
              <a:endParaRPr lang="en-US" sz="1200" b="1" i="0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7866604" y="4475704"/>
              <a:ext cx="11811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bonus = </a:t>
              </a:r>
              <a:r>
                <a:rPr lang="en-US" sz="1200" b="1" dirty="0"/>
                <a:t>5</a:t>
              </a:r>
              <a:r>
                <a:rPr lang="en-US" sz="1200" b="1" i="0" dirty="0" smtClean="0">
                  <a:latin typeface="Tahoma" charset="0"/>
                </a:rPr>
                <a:t>0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8437852" y="4053718"/>
              <a:ext cx="0" cy="421986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8457948" y="5162298"/>
              <a:ext cx="0" cy="304006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5065208" y="4475704"/>
              <a:ext cx="1181100" cy="685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0" dirty="0" smtClean="0">
                  <a:latin typeface="Tahoma" charset="0"/>
                </a:rPr>
                <a:t>Set bonus = 25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5646504" y="4053718"/>
              <a:ext cx="0" cy="421986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5656552" y="5162298"/>
              <a:ext cx="0" cy="304006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4241240" y="5837256"/>
              <a:ext cx="2810262" cy="0"/>
            </a:xfrm>
            <a:prstGeom prst="line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5646371" y="5826414"/>
              <a:ext cx="0" cy="421986"/>
            </a:xfrm>
            <a:prstGeom prst="straightConnector1">
              <a:avLst/>
            </a:prstGeom>
            <a:solidFill>
              <a:schemeClr val="tx2">
                <a:alpha val="64999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93897" name="Straight Connector 293896"/>
          <p:cNvCxnSpPr/>
          <p:nvPr/>
        </p:nvCxnSpPr>
        <p:spPr bwMode="auto">
          <a:xfrm flipH="1">
            <a:off x="3810000" y="1447800"/>
            <a:ext cx="132229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5" grpId="0" animBg="1"/>
      <p:bldP spid="2938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Selection Within Ranges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24955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7030A0"/>
                </a:solidFill>
              </a:rPr>
              <a:t>range check </a:t>
            </a:r>
            <a:r>
              <a:rPr lang="en-US" dirty="0" smtClean="0"/>
              <a:t>compares a variable to a series of values between limits</a:t>
            </a:r>
          </a:p>
          <a:p>
            <a:r>
              <a:rPr lang="en-US" dirty="0" smtClean="0"/>
              <a:t>Make comparisons using either the </a:t>
            </a:r>
            <a:r>
              <a:rPr lang="en-US" dirty="0" smtClean="0">
                <a:solidFill>
                  <a:srgbClr val="0000FF"/>
                </a:solidFill>
              </a:rPr>
              <a:t>lowest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highest</a:t>
            </a:r>
            <a:r>
              <a:rPr lang="en-US" dirty="0" smtClean="0"/>
              <a:t> value in each range of values</a:t>
            </a:r>
          </a:p>
          <a:p>
            <a:endParaRPr lang="en-US" dirty="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E2C50-483E-47C3-A7F2-7C9E0CA6EAB4}" type="slidenum">
              <a:rPr lang="en-US" smtClean="0"/>
              <a:pPr/>
              <a:t>32</a:t>
            </a:fld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78988"/>
              </p:ext>
            </p:extLst>
          </p:nvPr>
        </p:nvGraphicFramePr>
        <p:xfrm>
          <a:off x="1524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Meeting Day and 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 at 9 a.m.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  through   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Monday at 1 p.m.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  through   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Tuesday at 1 p.m.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through 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 at 9 a.m.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through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572000" y="3429000"/>
            <a:ext cx="3124200" cy="2514600"/>
            <a:chOff x="3552" y="2256"/>
            <a:chExt cx="1968" cy="1584"/>
          </a:xfrm>
        </p:grpSpPr>
        <p:sp>
          <p:nvSpPr>
            <p:cNvPr id="23564" name="AutoShape 11"/>
            <p:cNvSpPr>
              <a:spLocks noChangeArrowheads="1"/>
            </p:cNvSpPr>
            <p:nvPr/>
          </p:nvSpPr>
          <p:spPr bwMode="auto">
            <a:xfrm>
              <a:off x="3552" y="2928"/>
              <a:ext cx="240" cy="912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  <a:alpha val="10000"/>
              </a:schemeClr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AutoShape 12"/>
            <p:cNvSpPr>
              <a:spLocks/>
            </p:cNvSpPr>
            <p:nvPr/>
          </p:nvSpPr>
          <p:spPr bwMode="auto">
            <a:xfrm>
              <a:off x="3744" y="2256"/>
              <a:ext cx="1776" cy="360"/>
            </a:xfrm>
            <a:prstGeom prst="borderCallout2">
              <a:avLst>
                <a:gd name="adj1" fmla="val 20000"/>
                <a:gd name="adj2" fmla="val -2704"/>
                <a:gd name="adj3" fmla="val 20000"/>
                <a:gd name="adj4" fmla="val -5745"/>
                <a:gd name="adj5" fmla="val 162500"/>
                <a:gd name="adj6" fmla="val -8954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rgbClr val="0000FF"/>
                  </a:solidFill>
                </a:rPr>
                <a:t>Low value of each range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10656" y="4230486"/>
            <a:ext cx="2438400" cy="1703388"/>
            <a:chOff x="4080" y="2863"/>
            <a:chExt cx="1536" cy="1073"/>
          </a:xfrm>
        </p:grpSpPr>
        <p:sp>
          <p:nvSpPr>
            <p:cNvPr id="23562" name="AutoShape 14"/>
            <p:cNvSpPr>
              <a:spLocks/>
            </p:cNvSpPr>
            <p:nvPr/>
          </p:nvSpPr>
          <p:spPr bwMode="auto">
            <a:xfrm>
              <a:off x="4560" y="2863"/>
              <a:ext cx="1056" cy="449"/>
            </a:xfrm>
            <a:prstGeom prst="borderCallout2">
              <a:avLst>
                <a:gd name="adj1" fmla="val 16037"/>
                <a:gd name="adj2" fmla="val -4546"/>
                <a:gd name="adj3" fmla="val 16037"/>
                <a:gd name="adj4" fmla="val -12500"/>
                <a:gd name="adj5" fmla="val 82181"/>
                <a:gd name="adj6" fmla="val -20833"/>
              </a:avLst>
            </a:prstGeom>
            <a:solidFill>
              <a:srgbClr val="FFBDBF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>
                  <a:solidFill>
                    <a:srgbClr val="C00000"/>
                  </a:solidFill>
                </a:rPr>
                <a:t>High value of each range</a:t>
              </a:r>
            </a:p>
            <a:p>
              <a:pPr algn="ctr"/>
              <a:endParaRPr lang="en-US" dirty="0"/>
            </a:p>
          </p:txBody>
        </p:sp>
        <p:sp>
          <p:nvSpPr>
            <p:cNvPr id="23563" name="AutoShape 17"/>
            <p:cNvSpPr>
              <a:spLocks noChangeArrowheads="1"/>
            </p:cNvSpPr>
            <p:nvPr/>
          </p:nvSpPr>
          <p:spPr bwMode="auto">
            <a:xfrm>
              <a:off x="4080" y="3024"/>
              <a:ext cx="240" cy="912"/>
            </a:xfrm>
            <a:prstGeom prst="roundRect">
              <a:avLst>
                <a:gd name="adj" fmla="val 16667"/>
              </a:avLst>
            </a:prstGeom>
            <a:solidFill>
              <a:srgbClr val="FF9FA1">
                <a:alpha val="28627"/>
              </a:srgbClr>
            </a:solidFill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Suppose we have the Employee class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4648200" cy="571500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Employee</a:t>
            </a:r>
          </a:p>
          <a:p>
            <a:pPr marL="0" indent="0">
              <a:buNone/>
            </a:pPr>
            <a:r>
              <a:rPr lang="en-US" dirty="0" smtClean="0"/>
              <a:t>    Private String name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</a:t>
            </a:r>
            <a:r>
              <a:rPr lang="en-US" dirty="0" smtClean="0"/>
              <a:t>rivate Integer </a:t>
            </a:r>
            <a:r>
              <a:rPr lang="en-US" dirty="0" err="1" smtClean="0"/>
              <a:t>dept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</a:t>
            </a:r>
            <a:r>
              <a:rPr lang="en-US" dirty="0" smtClean="0"/>
              <a:t>ublic Module Employee ()</a:t>
            </a:r>
          </a:p>
          <a:p>
            <a:pPr marL="0" indent="0">
              <a:buNone/>
            </a:pPr>
            <a:r>
              <a:rPr lang="en-US" dirty="0" smtClean="0"/>
              <a:t>        Set name = " "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dept</a:t>
            </a:r>
            <a:r>
              <a:rPr lang="en-US" dirty="0" smtClean="0"/>
              <a:t> = 0             </a:t>
            </a:r>
          </a:p>
          <a:p>
            <a:pPr marL="0" indent="0">
              <a:buNone/>
            </a:pPr>
            <a:r>
              <a:rPr lang="en-US" dirty="0" smtClean="0"/>
              <a:t>    End Module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</a:t>
            </a:r>
            <a:r>
              <a:rPr lang="en-US" dirty="0"/>
              <a:t>Module Employee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(</a:t>
            </a:r>
            <a:r>
              <a:rPr lang="en-US" dirty="0"/>
              <a:t>String </a:t>
            </a:r>
            <a:r>
              <a:rPr lang="en-US" dirty="0" err="1" smtClean="0"/>
              <a:t>newName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Integer </a:t>
            </a:r>
            <a:r>
              <a:rPr lang="en-US" dirty="0" err="1"/>
              <a:t>newDept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Set name = </a:t>
            </a:r>
            <a:r>
              <a:rPr lang="en-US" dirty="0" err="1" smtClean="0"/>
              <a:t>newName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dept</a:t>
            </a:r>
            <a:r>
              <a:rPr lang="en-US" dirty="0"/>
              <a:t> = </a:t>
            </a:r>
            <a:r>
              <a:rPr lang="en-US" dirty="0" err="1" smtClean="0"/>
              <a:t>newDept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End Module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Public Module </a:t>
            </a:r>
            <a:r>
              <a:rPr lang="en-US" dirty="0" err="1"/>
              <a:t>setName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       (String </a:t>
            </a:r>
            <a:r>
              <a:rPr lang="en-US" dirty="0" err="1"/>
              <a:t>newName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Set name = </a:t>
            </a:r>
            <a:r>
              <a:rPr lang="en-US" dirty="0" err="1"/>
              <a:t>newName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End Module</a:t>
            </a:r>
            <a:endParaRPr lang="en-US" dirty="0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  <a:endParaRPr lang="en-US" dirty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118A7-D5FA-4D27-9C78-0D6B29A4F96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4648200" y="990600"/>
            <a:ext cx="4419600" cy="556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/>
              <a:t>Public Function </a:t>
            </a:r>
            <a:r>
              <a:rPr lang="en-US" b="1" dirty="0" smtClean="0"/>
              <a:t>String </a:t>
            </a:r>
            <a:r>
              <a:rPr lang="en-US" b="1" dirty="0" err="1" smtClean="0"/>
              <a:t>getName</a:t>
            </a:r>
            <a:r>
              <a:rPr lang="en-US" b="1" dirty="0" smtClean="0"/>
              <a:t> 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         Return name</a:t>
            </a:r>
            <a:br>
              <a:rPr lang="en-US" b="1" dirty="0"/>
            </a:br>
            <a:r>
              <a:rPr lang="en-US" b="1" dirty="0"/>
              <a:t>    End </a:t>
            </a:r>
            <a:r>
              <a:rPr lang="en-US" b="1" dirty="0" smtClean="0"/>
              <a:t>Function</a:t>
            </a:r>
            <a:endParaRPr lang="en-US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</a:t>
            </a:r>
            <a:r>
              <a:rPr lang="en-US" b="1" dirty="0"/>
              <a:t>P</a:t>
            </a:r>
            <a:r>
              <a:rPr lang="en-US" sz="1800" b="1" i="0" dirty="0" smtClean="0"/>
              <a:t>ublic Module </a:t>
            </a:r>
            <a:r>
              <a:rPr lang="en-US" sz="1800" b="1" i="0" dirty="0" err="1"/>
              <a:t>setDept</a:t>
            </a:r>
            <a:r>
              <a:rPr lang="en-US" sz="1800" b="1" i="0" dirty="0"/>
              <a:t> </a:t>
            </a:r>
            <a:r>
              <a:rPr lang="en-US" sz="1800" b="1" i="0" dirty="0" smtClean="0"/>
              <a:t/>
            </a:r>
            <a:br>
              <a:rPr lang="en-US" sz="1800" b="1" i="0" dirty="0" smtClean="0"/>
            </a:br>
            <a:r>
              <a:rPr lang="en-US" sz="1800" b="1" i="0" dirty="0" smtClean="0"/>
              <a:t>                 (Integer </a:t>
            </a:r>
            <a:r>
              <a:rPr lang="en-US" sz="1800" b="1" i="0" dirty="0" err="1" smtClean="0"/>
              <a:t>newDept</a:t>
            </a:r>
            <a:r>
              <a:rPr lang="en-US" sz="1800" b="1" i="0" dirty="0"/>
              <a:t>)</a:t>
            </a:r>
          </a:p>
          <a:p>
            <a:pPr marL="346075" indent="-346075" algn="l" eaLnBrk="1" hangingPunct="1">
              <a:lnSpc>
                <a:spcPct val="80000"/>
              </a:lnSpc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sz="1800" b="1" i="0" dirty="0" smtClean="0"/>
              <a:t>        Set </a:t>
            </a:r>
            <a:r>
              <a:rPr lang="en-US" sz="1800" b="1" i="0" dirty="0" err="1" smtClean="0"/>
              <a:t>dept</a:t>
            </a:r>
            <a:r>
              <a:rPr lang="en-US" sz="1800" b="1" i="0" dirty="0" smtClean="0"/>
              <a:t> = </a:t>
            </a:r>
            <a:r>
              <a:rPr lang="en-US" sz="1800" b="1" i="0" dirty="0" err="1" smtClean="0"/>
              <a:t>newDept</a:t>
            </a:r>
            <a:endParaRPr lang="en-US" sz="1800" b="1" i="0" dirty="0"/>
          </a:p>
          <a:p>
            <a:pPr marL="346075" indent="-346075" algn="l" eaLnBrk="1" hangingPunct="1">
              <a:lnSpc>
                <a:spcPct val="80000"/>
              </a:lnSpc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sz="1800" b="1" i="0" dirty="0" smtClean="0"/>
              <a:t>    </a:t>
            </a:r>
            <a:r>
              <a:rPr lang="en-US" b="1" dirty="0" smtClean="0"/>
              <a:t>End Module</a:t>
            </a:r>
            <a:r>
              <a:rPr lang="en-US" sz="1800" b="1" i="0" dirty="0"/>
              <a:t/>
            </a:r>
            <a:br>
              <a:rPr lang="en-US" sz="1800" b="1" i="0" dirty="0"/>
            </a:br>
            <a:endParaRPr lang="en-US" sz="1800" b="1" i="0" dirty="0" smtClean="0"/>
          </a:p>
          <a:p>
            <a:pPr marL="346075" indent="-346075" algn="l" eaLnBrk="1" hangingPunct="1">
              <a:lnSpc>
                <a:spcPct val="80000"/>
              </a:lnSpc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sz="1800" b="1" i="0" dirty="0" smtClean="0"/>
              <a:t>    Public Function Integer </a:t>
            </a:r>
            <a:r>
              <a:rPr lang="en-US" sz="1800" b="1" i="0" dirty="0" err="1"/>
              <a:t>getDept</a:t>
            </a:r>
            <a:r>
              <a:rPr lang="en-US" sz="1800" b="1" i="0" dirty="0"/>
              <a:t> ()</a:t>
            </a:r>
          </a:p>
          <a:p>
            <a:pPr marL="346075" indent="-3460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sz="1800" b="1" i="0" dirty="0" smtClean="0"/>
              <a:t>        Return </a:t>
            </a:r>
            <a:r>
              <a:rPr lang="en-US" sz="1800" b="1" i="0" dirty="0" err="1" smtClean="0"/>
              <a:t>dept</a:t>
            </a:r>
            <a:endParaRPr lang="en-US" sz="1800" b="1" i="0" dirty="0" smtClean="0"/>
          </a:p>
          <a:p>
            <a:pPr marL="346075" indent="-3460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b="1" dirty="0"/>
              <a:t> </a:t>
            </a:r>
            <a:r>
              <a:rPr lang="en-US" b="1" dirty="0" smtClean="0"/>
              <a:t>   End Function</a:t>
            </a:r>
            <a:endParaRPr lang="en-US" sz="1800" b="1" i="0" dirty="0"/>
          </a:p>
          <a:p>
            <a:pPr marL="346075" indent="-346075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690563" algn="l"/>
                <a:tab pos="1025525" algn="l"/>
              </a:tabLst>
            </a:pPr>
            <a:r>
              <a:rPr lang="en-US" b="1" dirty="0" smtClean="0"/>
              <a:t>E</a:t>
            </a:r>
            <a:r>
              <a:rPr lang="en-US" sz="1800" b="1" i="0" dirty="0" smtClean="0"/>
              <a:t>nd Class</a:t>
            </a:r>
            <a:endParaRPr lang="en-US" sz="1800" b="1" i="0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93746" y="990600"/>
            <a:ext cx="3164254" cy="5410200"/>
            <a:chOff x="2196" y="624"/>
            <a:chExt cx="2844" cy="3408"/>
          </a:xfrm>
        </p:grpSpPr>
        <p:cxnSp>
          <p:nvCxnSpPr>
            <p:cNvPr id="24585" name="AutoShape 5"/>
            <p:cNvCxnSpPr>
              <a:cxnSpLocks noChangeShapeType="1"/>
              <a:stCxn id="24586" idx="0"/>
              <a:endCxn id="24583" idx="0"/>
            </p:cNvCxnSpPr>
            <p:nvPr/>
          </p:nvCxnSpPr>
          <p:spPr bwMode="auto">
            <a:xfrm rot="5400000" flipH="1" flipV="1">
              <a:off x="2214" y="966"/>
              <a:ext cx="3168" cy="2484"/>
            </a:xfrm>
            <a:prstGeom prst="bentConnector3">
              <a:avLst>
                <a:gd name="adj1" fmla="val 10334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2196" y="3792"/>
              <a:ext cx="720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cont’d.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6000" y="4114800"/>
            <a:ext cx="2631618" cy="2677656"/>
            <a:chOff x="3429000" y="2438400"/>
            <a:chExt cx="2631618" cy="2677656"/>
          </a:xfrm>
        </p:grpSpPr>
        <p:sp>
          <p:nvSpPr>
            <p:cNvPr id="11" name="TextBox 10"/>
            <p:cNvSpPr txBox="1"/>
            <p:nvPr/>
          </p:nvSpPr>
          <p:spPr>
            <a:xfrm>
              <a:off x="3429000" y="2438400"/>
              <a:ext cx="2631618" cy="26776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+Employee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-name: String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-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dept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: Integer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+Employee()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+Employee(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String, 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    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newDept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Integer)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dirty="0" err="1" smtClean="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etName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newName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String)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dirty="0" err="1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etName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(): String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setDept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newDept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Integer)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getDept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(): Integer</a:t>
              </a:r>
              <a:endParaRPr lang="en-US" sz="1400" b="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429000" y="2819400"/>
              <a:ext cx="2590800" cy="1588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429000" y="3485104"/>
              <a:ext cx="2590800" cy="1588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Passing an object</a:t>
            </a:r>
            <a:br>
              <a:rPr lang="en-US" sz="3200" dirty="0" smtClean="0"/>
            </a:br>
            <a:r>
              <a:rPr lang="en-US" sz="3200" dirty="0" smtClean="0"/>
              <a:t> Consider the following application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943600" cy="5257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Declare Employee john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Declare Employee sue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Set john = New Employee("John Smith", 8)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Call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(john)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Set sue = New Employee("Sue Longo", 10)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Call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(sue)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End Module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Employee 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Display "Employee name: ",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emp.getName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()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Display "Employee dept.: ",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emp.getDept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()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Module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F9BF1-EB46-404F-8F5B-46C7B44B7CF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36909" name="AutoShape 13"/>
          <p:cNvSpPr>
            <a:spLocks/>
          </p:cNvSpPr>
          <p:nvPr/>
        </p:nvSpPr>
        <p:spPr bwMode="auto">
          <a:xfrm>
            <a:off x="5791200" y="2857499"/>
            <a:ext cx="3200400" cy="1627115"/>
          </a:xfrm>
          <a:prstGeom prst="borderCallout1">
            <a:avLst>
              <a:gd name="adj1" fmla="val 20231"/>
              <a:gd name="adj2" fmla="val -319"/>
              <a:gd name="adj3" fmla="val 18632"/>
              <a:gd name="adj4" fmla="val -71326"/>
            </a:avLst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b="1" i="0" dirty="0"/>
              <a:t>Calling a method in the application </a:t>
            </a:r>
            <a:r>
              <a:rPr lang="en-US" sz="1600" b="1" i="0" dirty="0" smtClean="0"/>
              <a:t>and </a:t>
            </a:r>
            <a:r>
              <a:rPr lang="en-US" sz="1600" b="1" i="0" dirty="0"/>
              <a:t>passing an object as an argument. </a:t>
            </a:r>
            <a:r>
              <a:rPr lang="en-US" sz="1600" b="1" i="0" dirty="0" smtClean="0"/>
              <a:t/>
            </a:r>
            <a:br>
              <a:rPr lang="en-US" sz="1600" b="1" i="0" dirty="0" smtClean="0"/>
            </a:br>
            <a:endParaRPr lang="en-US" sz="1600" b="1" i="0" dirty="0"/>
          </a:p>
          <a:p>
            <a:pPr algn="l"/>
            <a:r>
              <a:rPr lang="en-US" sz="1600" b="1" i="0" dirty="0"/>
              <a:t>Notice format: </a:t>
            </a:r>
          </a:p>
          <a:p>
            <a:pPr algn="l"/>
            <a:r>
              <a:rPr lang="en-US" sz="1600" b="1" i="0" dirty="0" err="1">
                <a:solidFill>
                  <a:srgbClr val="0000FF"/>
                </a:solidFill>
              </a:rPr>
              <a:t>methodName</a:t>
            </a:r>
            <a:r>
              <a:rPr lang="en-US" sz="1600" b="1" i="0" dirty="0">
                <a:solidFill>
                  <a:srgbClr val="0000FF"/>
                </a:solidFill>
              </a:rPr>
              <a:t> (</a:t>
            </a:r>
            <a:r>
              <a:rPr lang="en-US" sz="1600" b="1" i="0" dirty="0" err="1">
                <a:solidFill>
                  <a:srgbClr val="0000FF"/>
                </a:solidFill>
              </a:rPr>
              <a:t>objectName</a:t>
            </a:r>
            <a:r>
              <a:rPr lang="en-US" sz="1600" b="1" i="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5610" name="Text Box 15"/>
          <p:cNvSpPr txBox="1">
            <a:spLocks noChangeArrowheads="1"/>
          </p:cNvSpPr>
          <p:nvPr/>
        </p:nvSpPr>
        <p:spPr bwMode="auto">
          <a:xfrm>
            <a:off x="6477000" y="4825425"/>
            <a:ext cx="23622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b="1" i="0" dirty="0"/>
              <a:t>The parameter is an </a:t>
            </a:r>
            <a:r>
              <a:rPr lang="en-US" sz="1600" b="1" i="0" dirty="0">
                <a:solidFill>
                  <a:srgbClr val="C00000"/>
                </a:solidFill>
              </a:rPr>
              <a:t>Employee object</a:t>
            </a:r>
            <a:r>
              <a:rPr lang="en-US" sz="1600" b="1" i="0" dirty="0"/>
              <a:t>.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 flipV="1">
            <a:off x="3429000" y="4114800"/>
            <a:ext cx="2362200" cy="76200"/>
          </a:xfrm>
          <a:prstGeom prst="line">
            <a:avLst/>
          </a:prstGeom>
          <a:solidFill>
            <a:schemeClr val="tx2">
              <a:alpha val="64999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>
            <a:stCxn id="25610" idx="1"/>
          </p:cNvCxnSpPr>
          <p:nvPr/>
        </p:nvCxnSpPr>
        <p:spPr bwMode="auto">
          <a:xfrm flipH="1">
            <a:off x="5638800" y="5117813"/>
            <a:ext cx="838200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" name="Group 10"/>
          <p:cNvGrpSpPr/>
          <p:nvPr/>
        </p:nvGrpSpPr>
        <p:grpSpPr>
          <a:xfrm>
            <a:off x="6032163" y="1282005"/>
            <a:ext cx="2718758" cy="1384995"/>
            <a:chOff x="3429000" y="2438400"/>
            <a:chExt cx="2718758" cy="1384995"/>
          </a:xfrm>
        </p:grpSpPr>
        <p:sp>
          <p:nvSpPr>
            <p:cNvPr id="12" name="TextBox 11"/>
            <p:cNvSpPr txBox="1"/>
            <p:nvPr/>
          </p:nvSpPr>
          <p:spPr>
            <a:xfrm>
              <a:off x="3429000" y="2438400"/>
              <a:ext cx="2718758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endParaRPr lang="en-US" sz="1400" b="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  <a:p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+main()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printEmpInfo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emp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Employee)</a:t>
              </a:r>
              <a:endParaRPr lang="en-US" sz="1400" b="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429000" y="2819400"/>
              <a:ext cx="2718758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429000" y="3249157"/>
              <a:ext cx="2718758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21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Passing an object </a:t>
            </a:r>
            <a:br>
              <a:rPr lang="en-US" sz="2400" dirty="0" smtClean="0"/>
            </a:br>
            <a:r>
              <a:rPr lang="en-US" sz="2400" dirty="0" smtClean="0"/>
              <a:t>Let’s add another method that receives an object parameter to the application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524000"/>
            <a:ext cx="4419600" cy="4038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Declare Employee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john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Declare Employee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sue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Set john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 New Employee("John Smith", 8)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Call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(john)</a:t>
            </a:r>
          </a:p>
          <a:p>
            <a:pPr marL="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Set sue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 New Employee("Sue Longo", 10)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Call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(sue)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End Module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printEmpInfo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Employee </a:t>
            </a:r>
            <a:r>
              <a:rPr lang="en-US" sz="14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Display "Employee name: ",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emp.getName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Display "Employee dept.: ",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emp.getDept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()</a:t>
            </a: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End Module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524000"/>
            <a:ext cx="4876800" cy="495300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 err="1" smtClean="0"/>
              <a:t>printMemo</a:t>
            </a:r>
            <a:r>
              <a:rPr lang="en-US" dirty="0" smtClean="0"/>
              <a:t> (Employee </a:t>
            </a:r>
            <a:r>
              <a:rPr lang="en-US" dirty="0" err="1" smtClean="0"/>
              <a:t>emp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Declare String </a:t>
            </a:r>
            <a:r>
              <a:rPr lang="en-US" dirty="0" err="1" smtClean="0"/>
              <a:t>meetingTime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Declare Integer </a:t>
            </a:r>
            <a:r>
              <a:rPr lang="en-US" dirty="0" smtClean="0"/>
              <a:t>department</a:t>
            </a:r>
          </a:p>
          <a:p>
            <a:pPr marL="0" indent="0">
              <a:buNone/>
            </a:pPr>
            <a:r>
              <a:rPr lang="en-US" dirty="0" smtClean="0"/>
              <a:t>    Set department = </a:t>
            </a:r>
            <a:r>
              <a:rPr lang="en-US" dirty="0" err="1" smtClean="0"/>
              <a:t>emp.getDept</a:t>
            </a:r>
            <a:r>
              <a:rPr lang="en-US" dirty="0" smtClean="0"/>
              <a:t> ()</a:t>
            </a:r>
          </a:p>
          <a:p>
            <a:pPr marL="0" indent="0">
              <a:buNone/>
            </a:pPr>
            <a:r>
              <a:rPr lang="en-US" dirty="0" smtClean="0"/>
              <a:t>    If department &lt;= 4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"Monday at 9 a.m. "</a:t>
            </a:r>
          </a:p>
          <a:p>
            <a:pPr marL="0" indent="0">
              <a:buNone/>
            </a:pPr>
            <a:r>
              <a:rPr lang="en-US" dirty="0" smtClean="0"/>
              <a:t>    Else If department &lt;= 9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"Monday at 1 p.m. "</a:t>
            </a:r>
          </a:p>
          <a:p>
            <a:pPr marL="0" indent="0">
              <a:buNone/>
            </a:pPr>
            <a:r>
              <a:rPr lang="en-US" dirty="0" smtClean="0"/>
              <a:t>    Else If department &lt;= 17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"Tuesday at 1 p.m. "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="Wednesday at 9 a.m. "</a:t>
            </a:r>
          </a:p>
          <a:p>
            <a:pPr marL="0" indent="0">
              <a:buNone/>
            </a:pPr>
            <a:r>
              <a:rPr lang="en-US" dirty="0" smtClean="0"/>
              <a:t>    End If</a:t>
            </a:r>
          </a:p>
          <a:p>
            <a:pPr marL="0" indent="0">
              <a:buNone/>
            </a:pPr>
            <a:r>
              <a:rPr lang="en-US" dirty="0" smtClean="0"/>
              <a:t>    Display "To: " , </a:t>
            </a:r>
            <a:r>
              <a:rPr lang="en-US" dirty="0" err="1" smtClean="0"/>
              <a:t>emp.getName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Display "From: Walter Braxton"</a:t>
            </a:r>
          </a:p>
          <a:p>
            <a:pPr marL="0" indent="0">
              <a:buNone/>
            </a:pPr>
            <a:r>
              <a:rPr lang="en-US" dirty="0" smtClean="0"/>
              <a:t>    Display "Please meet with me on ",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</a:t>
            </a:r>
            <a:r>
              <a:rPr lang="en-US" dirty="0" err="1" smtClean="0"/>
              <a:t>meetingTime</a:t>
            </a:r>
            <a:r>
              <a:rPr lang="en-US" dirty="0" smtClean="0"/>
              <a:t>, " in CALT220"</a:t>
            </a:r>
          </a:p>
          <a:p>
            <a:pPr marL="0" indent="0">
              <a:buNone/>
            </a:pPr>
            <a:r>
              <a:rPr lang="en-US" dirty="0" smtClean="0"/>
              <a:t>End Module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D6A31B-FAC1-46D8-9768-C4ED98CB08B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524000" y="5410200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cont’d.</a:t>
            </a:r>
          </a:p>
        </p:txBody>
      </p:sp>
      <p:grpSp>
        <p:nvGrpSpPr>
          <p:cNvPr id="26649" name="Group 26648"/>
          <p:cNvGrpSpPr/>
          <p:nvPr/>
        </p:nvGrpSpPr>
        <p:grpSpPr>
          <a:xfrm>
            <a:off x="2667000" y="1295400"/>
            <a:ext cx="3657600" cy="4305300"/>
            <a:chOff x="2667000" y="1295400"/>
            <a:chExt cx="3657600" cy="4305300"/>
          </a:xfrm>
        </p:grpSpPr>
        <p:cxnSp>
          <p:nvCxnSpPr>
            <p:cNvPr id="26642" name="Straight Connector 26641"/>
            <p:cNvCxnSpPr>
              <a:stCxn id="21" idx="3"/>
            </p:cNvCxnSpPr>
            <p:nvPr/>
          </p:nvCxnSpPr>
          <p:spPr bwMode="auto">
            <a:xfrm>
              <a:off x="2667000" y="5600700"/>
              <a:ext cx="152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44" name="Straight Connector 26643"/>
            <p:cNvCxnSpPr/>
            <p:nvPr/>
          </p:nvCxnSpPr>
          <p:spPr bwMode="auto">
            <a:xfrm flipV="1">
              <a:off x="4191000" y="1295400"/>
              <a:ext cx="0" cy="43053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46" name="Straight Connector 26645"/>
            <p:cNvCxnSpPr/>
            <p:nvPr/>
          </p:nvCxnSpPr>
          <p:spPr bwMode="auto">
            <a:xfrm>
              <a:off x="4191000" y="1295400"/>
              <a:ext cx="21336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48" name="Straight Arrow Connector 26647"/>
            <p:cNvCxnSpPr/>
            <p:nvPr/>
          </p:nvCxnSpPr>
          <p:spPr bwMode="auto">
            <a:xfrm>
              <a:off x="6324600" y="1295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5727363" y="5536049"/>
            <a:ext cx="2718758" cy="1169551"/>
            <a:chOff x="3429000" y="2438400"/>
            <a:chExt cx="2718758" cy="1169551"/>
          </a:xfrm>
        </p:grpSpPr>
        <p:sp>
          <p:nvSpPr>
            <p:cNvPr id="14" name="TextBox 13"/>
            <p:cNvSpPr txBox="1"/>
            <p:nvPr/>
          </p:nvSpPr>
          <p:spPr>
            <a:xfrm>
              <a:off x="3429000" y="2438400"/>
              <a:ext cx="2718758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             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+main()</a:t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printEmpInfo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emp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Employee)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/>
              </a:r>
              <a:b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+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printMemo</a:t>
              </a:r>
              <a:r>
                <a:rPr lang="en-US" sz="1400" b="0" dirty="0" smtClean="0">
                  <a:solidFill>
                    <a:schemeClr val="tx1">
                      <a:lumMod val="50000"/>
                    </a:schemeClr>
                  </a:solidFill>
                </a:rPr>
                <a:t>(</a:t>
              </a:r>
              <a:r>
                <a:rPr lang="en-US" sz="1400" b="0" dirty="0" err="1" smtClean="0">
                  <a:solidFill>
                    <a:schemeClr val="tx1">
                      <a:lumMod val="50000"/>
                    </a:schemeClr>
                  </a:solidFill>
                </a:rPr>
                <a:t>emp</a:t>
              </a:r>
              <a:r>
                <a:rPr lang="en-US" sz="1400" dirty="0">
                  <a:solidFill>
                    <a:schemeClr val="tx1">
                      <a:lumMod val="50000"/>
                    </a:schemeClr>
                  </a:solidFill>
                </a:rPr>
                <a:t>: Employee)</a:t>
              </a:r>
              <a:endParaRPr lang="en-US" sz="1400" b="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3429000" y="2680395"/>
              <a:ext cx="2718758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429000" y="2908995"/>
              <a:ext cx="2718758" cy="0"/>
            </a:xfrm>
            <a:prstGeom prst="line">
              <a:avLst/>
            </a:prstGeom>
            <a:solidFill>
              <a:schemeClr val="bg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295400"/>
          </a:xfrm>
        </p:spPr>
        <p:txBody>
          <a:bodyPr/>
          <a:lstStyle/>
          <a:p>
            <a:r>
              <a:rPr lang="en-US" sz="2800" dirty="0" smtClean="0"/>
              <a:t>A closer look at the </a:t>
            </a:r>
            <a:r>
              <a:rPr lang="en-US" sz="2800" dirty="0" err="1" smtClean="0"/>
              <a:t>printMemo</a:t>
            </a:r>
            <a:r>
              <a:rPr lang="en-US" sz="2800" dirty="0" smtClean="0"/>
              <a:t> () method--Selection Within Ranges Using Highest Value of Each Range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229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 err="1"/>
              <a:t>printMemo</a:t>
            </a:r>
            <a:r>
              <a:rPr lang="en-US" dirty="0"/>
              <a:t> (Employee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Declare String </a:t>
            </a:r>
            <a:r>
              <a:rPr lang="en-US" dirty="0" err="1"/>
              <a:t>meetingTime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Declare Integer </a:t>
            </a:r>
            <a:r>
              <a:rPr lang="en-US" dirty="0"/>
              <a:t>department</a:t>
            </a:r>
          </a:p>
          <a:p>
            <a:pPr marL="0" indent="0">
              <a:buNone/>
            </a:pPr>
            <a:r>
              <a:rPr lang="en-US" dirty="0"/>
              <a:t>    Set department = </a:t>
            </a:r>
            <a:r>
              <a:rPr lang="en-US" dirty="0" err="1"/>
              <a:t>emp.getDept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   If department &lt;= 4 Then</a:t>
            </a:r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meetingTime</a:t>
            </a:r>
            <a:r>
              <a:rPr lang="en-US" dirty="0"/>
              <a:t> = "Monday at 9 a.m. "</a:t>
            </a:r>
          </a:p>
          <a:p>
            <a:pPr marL="0" indent="0">
              <a:buNone/>
            </a:pPr>
            <a:r>
              <a:rPr lang="en-US" dirty="0"/>
              <a:t>    Else If department &lt;= 9 Then</a:t>
            </a:r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meetingTime</a:t>
            </a:r>
            <a:r>
              <a:rPr lang="en-US" dirty="0"/>
              <a:t> = "Monday at 1 p.m. "</a:t>
            </a:r>
          </a:p>
          <a:p>
            <a:pPr marL="0" indent="0">
              <a:buNone/>
            </a:pPr>
            <a:r>
              <a:rPr lang="en-US" dirty="0"/>
              <a:t>    Else If department &lt;= 17 Then</a:t>
            </a:r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meetingTime</a:t>
            </a:r>
            <a:r>
              <a:rPr lang="en-US" dirty="0"/>
              <a:t> = "Tuesday at 1 p.m. "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Set </a:t>
            </a:r>
            <a:r>
              <a:rPr lang="en-US" dirty="0" err="1"/>
              <a:t>meetingTime</a:t>
            </a:r>
            <a:r>
              <a:rPr lang="en-US" dirty="0"/>
              <a:t> ="Wednesday at 9 a.m. "</a:t>
            </a:r>
          </a:p>
          <a:p>
            <a:pPr marL="0" indent="0">
              <a:buNone/>
            </a:pPr>
            <a:r>
              <a:rPr lang="en-US" dirty="0"/>
              <a:t>    End 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Display </a:t>
            </a:r>
            <a:r>
              <a:rPr lang="en-US" dirty="0"/>
              <a:t>"To: " , </a:t>
            </a:r>
            <a:r>
              <a:rPr lang="en-US" dirty="0" err="1"/>
              <a:t>emp.getName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Display "From: Walter Braxton"</a:t>
            </a:r>
          </a:p>
          <a:p>
            <a:pPr marL="0" indent="0">
              <a:buNone/>
            </a:pPr>
            <a:r>
              <a:rPr lang="en-US" dirty="0"/>
              <a:t>    Display "Please meet with me on ",  </a:t>
            </a:r>
            <a:r>
              <a:rPr lang="en-US" dirty="0" err="1"/>
              <a:t>meetingTime</a:t>
            </a:r>
            <a:r>
              <a:rPr lang="en-US" dirty="0"/>
              <a:t>, " in CALT220"</a:t>
            </a:r>
          </a:p>
          <a:p>
            <a:pPr marL="0" indent="0">
              <a:buNone/>
            </a:pPr>
            <a:r>
              <a:rPr lang="en-US" dirty="0"/>
              <a:t>End Module</a:t>
            </a:r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  <a:endParaRPr lang="en-US" dirty="0" smtClean="0"/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1BCD1-2292-40DD-9883-6709779AC621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1033" name="AutoShape 5"/>
          <p:cNvSpPr>
            <a:spLocks noChangeArrowheads="1"/>
          </p:cNvSpPr>
          <p:nvPr/>
        </p:nvSpPr>
        <p:spPr bwMode="auto">
          <a:xfrm>
            <a:off x="5715000" y="2209800"/>
            <a:ext cx="3276600" cy="1676400"/>
          </a:xfrm>
          <a:prstGeom prst="wedgeRoundRectCallout">
            <a:avLst>
              <a:gd name="adj1" fmla="val -121368"/>
              <a:gd name="adj2" fmla="val -15379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 dirty="0" smtClean="0"/>
              <a:t>When using the </a:t>
            </a:r>
            <a:r>
              <a:rPr lang="en-US" b="1" dirty="0" smtClean="0">
                <a:solidFill>
                  <a:srgbClr val="C00000"/>
                </a:solidFill>
              </a:rPr>
              <a:t>highest value</a:t>
            </a:r>
            <a:r>
              <a:rPr lang="en-US" b="1" dirty="0" smtClean="0"/>
              <a:t> in each range to do range checking, always start with the </a:t>
            </a:r>
            <a:r>
              <a:rPr lang="en-US" b="1" dirty="0" smtClean="0">
                <a:solidFill>
                  <a:srgbClr val="C00000"/>
                </a:solidFill>
              </a:rPr>
              <a:t>lowest</a:t>
            </a:r>
            <a:r>
              <a:rPr lang="en-US" b="1" dirty="0" smtClean="0"/>
              <a:t> value.</a:t>
            </a:r>
            <a:endParaRPr lang="en-US" b="1" dirty="0"/>
          </a:p>
        </p:txBody>
      </p:sp>
      <p:pic>
        <p:nvPicPr>
          <p:cNvPr id="11" name="Picture 10" descr="HighRange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4114801"/>
            <a:ext cx="3634387" cy="15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295400"/>
          </a:xfrm>
        </p:spPr>
        <p:txBody>
          <a:bodyPr/>
          <a:lstStyle/>
          <a:p>
            <a:r>
              <a:rPr lang="en-US" sz="2800" dirty="0" smtClean="0"/>
              <a:t>Another option for the </a:t>
            </a:r>
            <a:r>
              <a:rPr lang="en-US" sz="2800" dirty="0" err="1" smtClean="0"/>
              <a:t>printMemo</a:t>
            </a:r>
            <a:r>
              <a:rPr lang="en-US" sz="2800" dirty="0" smtClean="0"/>
              <a:t> () method-- Selection Within Ranges Using Lowest Value of Each Range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524000"/>
            <a:ext cx="80772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 err="1"/>
              <a:t>printMemo</a:t>
            </a:r>
            <a:r>
              <a:rPr lang="en-US" dirty="0"/>
              <a:t> (Employee </a:t>
            </a:r>
            <a:r>
              <a:rPr lang="en-US" dirty="0" err="1"/>
              <a:t>emp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Declare String </a:t>
            </a:r>
            <a:r>
              <a:rPr lang="en-US" dirty="0" err="1"/>
              <a:t>meetingTime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Declare Integer </a:t>
            </a:r>
            <a:r>
              <a:rPr lang="en-US" dirty="0"/>
              <a:t>department</a:t>
            </a:r>
          </a:p>
          <a:p>
            <a:pPr marL="0" indent="0">
              <a:buNone/>
            </a:pPr>
            <a:r>
              <a:rPr lang="en-US" dirty="0"/>
              <a:t>    Set department = </a:t>
            </a:r>
            <a:r>
              <a:rPr lang="en-US" dirty="0" err="1"/>
              <a:t>emp.getDept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 smtClean="0"/>
              <a:t>    If department &gt;= 18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="Wednesday at 9 a.m. "</a:t>
            </a:r>
          </a:p>
          <a:p>
            <a:pPr marL="0" indent="0">
              <a:buNone/>
            </a:pPr>
            <a:r>
              <a:rPr lang="en-US" dirty="0" smtClean="0"/>
              <a:t>    Else If department &gt;= 10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"Tuesday at 1 p.m. "</a:t>
            </a:r>
          </a:p>
          <a:p>
            <a:pPr marL="0" indent="0">
              <a:buNone/>
            </a:pPr>
            <a:r>
              <a:rPr lang="en-US" dirty="0" smtClean="0"/>
              <a:t>    Else If department &gt;= 5 Then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"Monday at 1 p.m. "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 smtClean="0"/>
              <a:t>        Set </a:t>
            </a:r>
            <a:r>
              <a:rPr lang="en-US" dirty="0" err="1" smtClean="0"/>
              <a:t>meetingTime</a:t>
            </a:r>
            <a:r>
              <a:rPr lang="en-US" dirty="0" smtClean="0"/>
              <a:t> = "Monday at 9 a.m. "</a:t>
            </a:r>
          </a:p>
          <a:p>
            <a:pPr marL="0" indent="0">
              <a:buNone/>
            </a:pPr>
            <a:r>
              <a:rPr lang="en-US" dirty="0" smtClean="0"/>
              <a:t>    End If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Display </a:t>
            </a:r>
            <a:r>
              <a:rPr lang="en-US" dirty="0"/>
              <a:t>"To: " , </a:t>
            </a:r>
            <a:r>
              <a:rPr lang="en-US" dirty="0" err="1"/>
              <a:t>emp.getName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Display "From: Walter Braxton"</a:t>
            </a:r>
          </a:p>
          <a:p>
            <a:pPr marL="0" indent="0">
              <a:buNone/>
            </a:pPr>
            <a:r>
              <a:rPr lang="en-US" dirty="0"/>
              <a:t>    Display "Please meet with me on ",  </a:t>
            </a:r>
            <a:r>
              <a:rPr lang="en-US" dirty="0" err="1"/>
              <a:t>meetingTime</a:t>
            </a:r>
            <a:r>
              <a:rPr lang="en-US" dirty="0"/>
              <a:t>, " in CALT220"</a:t>
            </a:r>
          </a:p>
          <a:p>
            <a:pPr marL="0" indent="0">
              <a:buNone/>
            </a:pPr>
            <a:r>
              <a:rPr lang="en-US" dirty="0"/>
              <a:t>End Module</a:t>
            </a:r>
          </a:p>
        </p:txBody>
      </p:sp>
      <p:sp>
        <p:nvSpPr>
          <p:cNvPr id="205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A24258-2607-4109-A4AE-11B53FBAB1FC}" type="slidenum">
              <a:rPr lang="en-US" smtClean="0"/>
              <a:pPr/>
              <a:t>37</a:t>
            </a:fld>
            <a:endParaRPr lang="en-US" smtClean="0"/>
          </a:p>
        </p:txBody>
      </p:sp>
      <p:pic>
        <p:nvPicPr>
          <p:cNvPr id="9" name="Picture 8" descr="LowRangeT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4038600"/>
            <a:ext cx="3657600" cy="155259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791200" y="2133600"/>
            <a:ext cx="3276600" cy="1676400"/>
          </a:xfrm>
          <a:prstGeom prst="wedgeRoundRectCallout">
            <a:avLst>
              <a:gd name="adj1" fmla="val -116024"/>
              <a:gd name="adj2" fmla="val -1363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b="1" dirty="0" smtClean="0"/>
              <a:t>When using the </a:t>
            </a:r>
            <a:r>
              <a:rPr lang="en-US" b="1" dirty="0" smtClean="0">
                <a:solidFill>
                  <a:srgbClr val="0000FF"/>
                </a:solidFill>
              </a:rPr>
              <a:t>lowest value</a:t>
            </a:r>
            <a:r>
              <a:rPr lang="en-US" b="1" dirty="0" smtClean="0"/>
              <a:t> in each range to do range checking, always start with the </a:t>
            </a:r>
            <a:r>
              <a:rPr lang="en-US" b="1" dirty="0" smtClean="0">
                <a:solidFill>
                  <a:srgbClr val="0000FF"/>
                </a:solidFill>
              </a:rPr>
              <a:t>highest </a:t>
            </a:r>
            <a:r>
              <a:rPr lang="en-US" b="1" dirty="0" smtClean="0"/>
              <a:t>value.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Common Errors Using Range Checks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logical paths that are unreachable</a:t>
            </a:r>
          </a:p>
          <a:p>
            <a:r>
              <a:rPr lang="en-US" dirty="0" smtClean="0"/>
              <a:t>Avoid asking unnecessary questions that have just one possible answer or outcome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6D349-D42B-47DC-B36E-2D8ABC861F4D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295400"/>
          </a:xfrm>
        </p:spPr>
        <p:txBody>
          <a:bodyPr/>
          <a:lstStyle/>
          <a:p>
            <a:r>
              <a:rPr lang="en-US" dirty="0" smtClean="0"/>
              <a:t>Common Error – Incorrect; Unreachable paths</a:t>
            </a:r>
          </a:p>
        </p:txBody>
      </p:sp>
      <p:sp>
        <p:nvSpPr>
          <p:cNvPr id="2867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If department &gt;= 1 Then</a:t>
            </a:r>
          </a:p>
          <a:p>
            <a:pPr marL="0" indent="0">
              <a:buNone/>
            </a:pPr>
            <a:r>
              <a:rPr lang="en-US" sz="2800" dirty="0" smtClean="0"/>
              <a:t>    Set </a:t>
            </a:r>
            <a:r>
              <a:rPr lang="en-US" sz="2800" dirty="0" err="1" smtClean="0"/>
              <a:t>meetingTime</a:t>
            </a:r>
            <a:r>
              <a:rPr lang="en-US" sz="2800" dirty="0"/>
              <a:t> =" Monday at 9 a.m</a:t>
            </a:r>
            <a:r>
              <a:rPr lang="en-US" sz="2800" dirty="0" smtClean="0"/>
              <a:t>."</a:t>
            </a:r>
          </a:p>
          <a:p>
            <a:pPr marL="0" indent="0">
              <a:buNone/>
            </a:pPr>
            <a:r>
              <a:rPr lang="en-US" sz="2800" dirty="0" smtClean="0"/>
              <a:t>Else If department &gt;= 5 Then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meetingTime</a:t>
            </a:r>
            <a:r>
              <a:rPr lang="en-US" sz="2800" dirty="0" smtClean="0"/>
              <a:t> = </a:t>
            </a:r>
            <a:r>
              <a:rPr lang="en-US" sz="2800" dirty="0"/>
              <a:t>" Monday at 1 p.m</a:t>
            </a:r>
            <a:r>
              <a:rPr lang="en-US" sz="2800" dirty="0" smtClean="0"/>
              <a:t>."</a:t>
            </a:r>
          </a:p>
          <a:p>
            <a:pPr marL="0" indent="0">
              <a:buNone/>
            </a:pPr>
            <a:r>
              <a:rPr lang="en-US" sz="2800" dirty="0" smtClean="0"/>
              <a:t>Else If department &gt;= 10 Then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meetingTime</a:t>
            </a:r>
            <a:r>
              <a:rPr lang="en-US" sz="2800" dirty="0" smtClean="0"/>
              <a:t> = </a:t>
            </a:r>
            <a:r>
              <a:rPr lang="en-US" sz="2800" dirty="0"/>
              <a:t>" Tuesday at 1 p.m</a:t>
            </a:r>
            <a:r>
              <a:rPr lang="en-US" sz="2800" dirty="0" smtClean="0"/>
              <a:t>."</a:t>
            </a:r>
          </a:p>
          <a:p>
            <a:pPr marL="0" indent="0">
              <a:buNone/>
            </a:pPr>
            <a:r>
              <a:rPr lang="en-US" sz="2800" dirty="0" smtClean="0"/>
              <a:t>Else If department &gt;= 18 Then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meetingTime</a:t>
            </a:r>
            <a:r>
              <a:rPr lang="en-US" sz="2800" dirty="0" smtClean="0"/>
              <a:t> = </a:t>
            </a:r>
            <a:r>
              <a:rPr lang="en-US" sz="2800" dirty="0"/>
              <a:t>" Wednesday at 9 a.m</a:t>
            </a:r>
            <a:r>
              <a:rPr lang="en-US" sz="2800" dirty="0" smtClean="0"/>
              <a:t>."</a:t>
            </a:r>
          </a:p>
          <a:p>
            <a:pPr marL="0" indent="0">
              <a:buNone/>
            </a:pPr>
            <a:r>
              <a:rPr lang="en-US" sz="2800" dirty="0" smtClean="0"/>
              <a:t>End If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79B71-0104-4225-9AB9-54049BA49471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Flowcharts</a:t>
            </a:r>
          </a:p>
        </p:txBody>
      </p:sp>
      <p:sp>
        <p:nvSpPr>
          <p:cNvPr id="264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 a pictorial representation of the step-by-step solution to the problem</a:t>
            </a:r>
          </a:p>
          <a:p>
            <a:pPr lvl="1"/>
            <a:r>
              <a:rPr lang="en-US" dirty="0" smtClean="0"/>
              <a:t>Program steps are in boxes, connected with </a:t>
            </a:r>
            <a:r>
              <a:rPr lang="en-US" dirty="0" err="1" smtClean="0"/>
              <a:t>flowlines</a:t>
            </a:r>
            <a:r>
              <a:rPr lang="en-US" dirty="0" smtClean="0"/>
              <a:t> (arrows) to show the order of processing</a:t>
            </a:r>
          </a:p>
          <a:p>
            <a:pPr lvl="1"/>
            <a:r>
              <a:rPr lang="en-US" dirty="0" smtClean="0"/>
              <a:t>ANSI standard requires use of specific symbols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83BFE-36A4-4F0F-9DE3-FF4C2B1B785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Flowcharts</a:t>
            </a:r>
          </a:p>
        </p:txBody>
      </p:sp>
      <p:sp>
        <p:nvSpPr>
          <p:cNvPr id="265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Symbols on a flowchart:</a:t>
            </a:r>
          </a:p>
          <a:p>
            <a:pPr lvl="1"/>
            <a:r>
              <a:rPr lang="en-US" smtClean="0"/>
              <a:t>Terminal symbol: beginning or end of a method</a:t>
            </a:r>
          </a:p>
          <a:p>
            <a:pPr lvl="1"/>
            <a:r>
              <a:rPr lang="en-US" smtClean="0"/>
              <a:t>Annotation symbol: provides designer comments for a step  </a:t>
            </a:r>
          </a:p>
          <a:p>
            <a:pPr lvl="1"/>
            <a:r>
              <a:rPr lang="en-US" smtClean="0"/>
              <a:t>Process: an action taken </a:t>
            </a:r>
          </a:p>
          <a:p>
            <a:pPr lvl="1"/>
            <a:r>
              <a:rPr lang="en-US" smtClean="0"/>
              <a:t>Input/output: denotes data coming in from or going out on a device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10A52-CD5E-4F3F-8A4D-2FADBE55ABF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7" name="AutoShape 1028"/>
          <p:cNvSpPr>
            <a:spLocks noChangeArrowheads="1"/>
          </p:cNvSpPr>
          <p:nvPr/>
        </p:nvSpPr>
        <p:spPr bwMode="auto">
          <a:xfrm>
            <a:off x="3124200" y="2342745"/>
            <a:ext cx="1143000" cy="381000"/>
          </a:xfrm>
          <a:prstGeom prst="flowChartTerminator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8" name="Group 1029"/>
          <p:cNvGrpSpPr>
            <a:grpSpLocks/>
          </p:cNvGrpSpPr>
          <p:nvPr/>
        </p:nvGrpSpPr>
        <p:grpSpPr bwMode="auto">
          <a:xfrm>
            <a:off x="6705600" y="2971800"/>
            <a:ext cx="1752600" cy="381000"/>
            <a:chOff x="3024" y="2496"/>
            <a:chExt cx="720" cy="240"/>
          </a:xfrm>
        </p:grpSpPr>
        <p:sp>
          <p:nvSpPr>
            <p:cNvPr id="10251" name="Line 1030"/>
            <p:cNvSpPr>
              <a:spLocks noChangeShapeType="1"/>
            </p:cNvSpPr>
            <p:nvPr/>
          </p:nvSpPr>
          <p:spPr bwMode="auto">
            <a:xfrm>
              <a:off x="3024" y="24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031"/>
            <p:cNvSpPr>
              <a:spLocks noChangeShapeType="1"/>
            </p:cNvSpPr>
            <p:nvPr/>
          </p:nvSpPr>
          <p:spPr bwMode="auto">
            <a:xfrm>
              <a:off x="3024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032"/>
            <p:cNvSpPr>
              <a:spLocks noChangeShapeType="1"/>
            </p:cNvSpPr>
            <p:nvPr/>
          </p:nvSpPr>
          <p:spPr bwMode="auto">
            <a:xfrm>
              <a:off x="3024" y="273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9" name="AutoShape 1033"/>
          <p:cNvSpPr>
            <a:spLocks noChangeArrowheads="1"/>
          </p:cNvSpPr>
          <p:nvPr/>
        </p:nvSpPr>
        <p:spPr bwMode="auto">
          <a:xfrm>
            <a:off x="5791200" y="3733800"/>
            <a:ext cx="1524000" cy="457200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34"/>
          <p:cNvSpPr>
            <a:spLocks noChangeArrowheads="1"/>
          </p:cNvSpPr>
          <p:nvPr/>
        </p:nvSpPr>
        <p:spPr bwMode="auto">
          <a:xfrm>
            <a:off x="3200400" y="5146743"/>
            <a:ext cx="1905000" cy="381000"/>
          </a:xfrm>
          <a:prstGeom prst="flowChartInputOutpu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Flowcharts</a:t>
            </a:r>
            <a:endParaRPr lang="en-US" dirty="0" smtClean="0"/>
          </a:p>
        </p:txBody>
      </p:sp>
      <p:sp>
        <p:nvSpPr>
          <p:cNvPr id="266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Symbols on a flowchart:</a:t>
            </a:r>
          </a:p>
          <a:p>
            <a:pPr lvl="1"/>
            <a:r>
              <a:rPr lang="en-US" dirty="0" smtClean="0"/>
              <a:t>Decision: condition or test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Predefined process: a call to another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Flowlines</a:t>
            </a:r>
            <a:r>
              <a:rPr lang="en-US" dirty="0" smtClean="0"/>
              <a:t>: flow of control</a:t>
            </a:r>
          </a:p>
          <a:p>
            <a:pPr lvl="1"/>
            <a:endParaRPr lang="en-US" dirty="0" smtClean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21A29C-A428-48DD-97E5-C726C126CE2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71" name="Line 1028"/>
          <p:cNvSpPr>
            <a:spLocks noChangeShapeType="1"/>
          </p:cNvSpPr>
          <p:nvPr/>
        </p:nvSpPr>
        <p:spPr bwMode="auto">
          <a:xfrm>
            <a:off x="6096000" y="4267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AutoShape 1029"/>
          <p:cNvSpPr>
            <a:spLocks noChangeArrowheads="1"/>
          </p:cNvSpPr>
          <p:nvPr/>
        </p:nvSpPr>
        <p:spPr bwMode="auto">
          <a:xfrm>
            <a:off x="3124200" y="3429000"/>
            <a:ext cx="1143000" cy="609600"/>
          </a:xfrm>
          <a:prstGeom prst="flowChartPredefined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1030"/>
          <p:cNvSpPr>
            <a:spLocks noChangeArrowheads="1"/>
          </p:cNvSpPr>
          <p:nvPr/>
        </p:nvSpPr>
        <p:spPr bwMode="auto">
          <a:xfrm>
            <a:off x="6019800" y="2133600"/>
            <a:ext cx="1295400" cy="609600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 in Object-Oriented Methods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methods/modules/functions in a program must be structured</a:t>
            </a:r>
          </a:p>
          <a:p>
            <a:pPr lvl="1"/>
            <a:r>
              <a:rPr lang="en-US" dirty="0" smtClean="0"/>
              <a:t>Follows a specific set of rules for logical design</a:t>
            </a:r>
          </a:p>
          <a:p>
            <a:pPr lvl="1"/>
            <a:r>
              <a:rPr lang="en-US" dirty="0" smtClean="0"/>
              <a:t>Have a single entry and exit point</a:t>
            </a:r>
          </a:p>
          <a:p>
            <a:r>
              <a:rPr lang="en-US" dirty="0" smtClean="0"/>
              <a:t>Using structured programming techniques makes it possible for other people to understand and maintain program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4A879-E475-4192-8C7D-4783099030E9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 in Object-Oriented Methods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Spaghetti code: unstructured code that is confusing and complex due to poor structure</a:t>
            </a:r>
          </a:p>
          <a:p>
            <a:r>
              <a:rPr lang="en-US" dirty="0" smtClean="0"/>
              <a:t>Flowchart of spaghetti code shows crossed flow paths with no clear path from beginning to end</a:t>
            </a:r>
          </a:p>
          <a:p>
            <a:r>
              <a:rPr lang="en-US" dirty="0" smtClean="0"/>
              <a:t>Unstructured code is difficult to read, understand, and modify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CFBAA-70BD-476C-BA2B-B82AFB7CD0C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Structure in Object-Oriented Methods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CSI 117 - Gaddis Chapter 4 - Part 1 - Week 6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78EC05-CD3C-4DDC-84B1-EE108581B23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0" y="2062264"/>
            <a:ext cx="3276600" cy="341632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 smtClean="0"/>
              <a:t>Notice how the </a:t>
            </a:r>
            <a:r>
              <a:rPr lang="en-US" sz="2400" i="0" dirty="0" err="1" smtClean="0"/>
              <a:t>flowlines</a:t>
            </a:r>
            <a:r>
              <a:rPr lang="en-US" sz="2400" i="0" dirty="0" smtClean="0"/>
              <a:t> cross one another. This diagram is very difficult to interpret because the code is not structured and it is very difficult to determine how the program works.</a:t>
            </a:r>
            <a:endParaRPr lang="en-US" sz="2400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6624"/>
            <a:ext cx="4435475" cy="553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ussian reflection design template">
  <a:themeElements>
    <a:clrScheme name="">
      <a:dk1>
        <a:srgbClr val="003A74"/>
      </a:dk1>
      <a:lt1>
        <a:srgbClr val="DEF6F1"/>
      </a:lt1>
      <a:dk2>
        <a:srgbClr val="FBC62F"/>
      </a:dk2>
      <a:lt2>
        <a:srgbClr val="002C58"/>
      </a:lt2>
      <a:accent1>
        <a:srgbClr val="FFFFFF"/>
      </a:accent1>
      <a:accent2>
        <a:srgbClr val="8DC6FF"/>
      </a:accent2>
      <a:accent3>
        <a:srgbClr val="ECFAF7"/>
      </a:accent3>
      <a:accent4>
        <a:srgbClr val="003062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Gaussian reflection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Gaussian reflection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ussian reflection design template 13">
        <a:dk1>
          <a:srgbClr val="57BCEF"/>
        </a:dk1>
        <a:lt1>
          <a:srgbClr val="DEF6F1"/>
        </a:lt1>
        <a:dk2>
          <a:srgbClr val="FFFFBD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49A0CC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14">
        <a:dk1>
          <a:srgbClr val="57BCEF"/>
        </a:dk1>
        <a:lt1>
          <a:srgbClr val="DEF6F1"/>
        </a:lt1>
        <a:dk2>
          <a:srgbClr val="FFFFBD"/>
        </a:dk2>
        <a:lt2>
          <a:srgbClr val="002C58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49A0CC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15">
        <a:dk1>
          <a:srgbClr val="002448"/>
        </a:dk1>
        <a:lt1>
          <a:srgbClr val="DEF6F1"/>
        </a:lt1>
        <a:dk2>
          <a:srgbClr val="FFFFBD"/>
        </a:dk2>
        <a:lt2>
          <a:srgbClr val="002C58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1D3C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ussian reflection design template 16">
        <a:dk1>
          <a:srgbClr val="003A74"/>
        </a:dk1>
        <a:lt1>
          <a:srgbClr val="DEF6F1"/>
        </a:lt1>
        <a:dk2>
          <a:srgbClr val="FFFFBD"/>
        </a:dk2>
        <a:lt2>
          <a:srgbClr val="002C58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3062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Gaussian reflection design template</Template>
  <TotalTime>4354</TotalTime>
  <Words>3128</Words>
  <Application>Microsoft Office PowerPoint</Application>
  <PresentationFormat>On-screen Show (4:3)</PresentationFormat>
  <Paragraphs>572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Gaussian reflection design template</vt:lpstr>
      <vt:lpstr>CSI 117 Introductory Object-Oriented Program Analysis &amp; Design</vt:lpstr>
      <vt:lpstr>Objectives</vt:lpstr>
      <vt:lpstr>PowerPoint Presentation</vt:lpstr>
      <vt:lpstr>Drawing Flowcharts</vt:lpstr>
      <vt:lpstr>Drawing Flowcharts</vt:lpstr>
      <vt:lpstr>Drawing Flowcharts</vt:lpstr>
      <vt:lpstr>Structure in Object-Oriented Methods</vt:lpstr>
      <vt:lpstr>Structure in Object-Oriented Methods</vt:lpstr>
      <vt:lpstr>Structure in Object-Oriented Methods</vt:lpstr>
      <vt:lpstr>Structure Theorem</vt:lpstr>
      <vt:lpstr>Three Control Structures</vt:lpstr>
      <vt:lpstr>Three Control Structures</vt:lpstr>
      <vt:lpstr>Three Control Structures</vt:lpstr>
      <vt:lpstr>Selection Structure</vt:lpstr>
      <vt:lpstr>3 Types of Selection Structures</vt:lpstr>
      <vt:lpstr>3 Types of Selection Structures</vt:lpstr>
      <vt:lpstr>3 Types of Selection Structures</vt:lpstr>
      <vt:lpstr>Single-Alternative (If-Then)</vt:lpstr>
      <vt:lpstr>Dual-Alternative (If-Then-Else)</vt:lpstr>
      <vt:lpstr>Multiple-Alternative (Case)</vt:lpstr>
      <vt:lpstr>Boolean Expressions</vt:lpstr>
      <vt:lpstr>Relational Expressions</vt:lpstr>
      <vt:lpstr>Relational Expressions</vt:lpstr>
      <vt:lpstr>Character and String Data Types</vt:lpstr>
      <vt:lpstr>Character and String Data Types - ASCII Values</vt:lpstr>
      <vt:lpstr>Character and String Data Types - ASCII Values</vt:lpstr>
      <vt:lpstr>Using Relational Operators</vt:lpstr>
      <vt:lpstr>Using Relational Operators</vt:lpstr>
      <vt:lpstr>Using Relational Operators</vt:lpstr>
      <vt:lpstr>Nested If Statements</vt:lpstr>
      <vt:lpstr>Nested If Statements</vt:lpstr>
      <vt:lpstr>Selection Within Ranges</vt:lpstr>
      <vt:lpstr>Suppose we have the Employee class</vt:lpstr>
      <vt:lpstr>Passing an object  Consider the following application</vt:lpstr>
      <vt:lpstr>Passing an object  Let’s add another method that receives an object parameter to the application</vt:lpstr>
      <vt:lpstr>A closer look at the printMemo () method--Selection Within Ranges Using Highest Value of Each Range</vt:lpstr>
      <vt:lpstr>Another option for the printMemo () method-- Selection Within Ranges Using Lowest Value of Each Range</vt:lpstr>
      <vt:lpstr>Common Errors Using Range Checks</vt:lpstr>
      <vt:lpstr>Common Error – Incorrect; Unreachable paths</vt:lpstr>
    </vt:vector>
  </TitlesOfParts>
  <Company>Anne Arundel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250 Week 8</dc:title>
  <dc:creator>Dr. Kristan Presnell</dc:creator>
  <cp:lastModifiedBy>Kristan Presnell</cp:lastModifiedBy>
  <cp:revision>847</cp:revision>
  <cp:lastPrinted>2013-02-27T23:24:34Z</cp:lastPrinted>
  <dcterms:created xsi:type="dcterms:W3CDTF">2005-02-15T21:36:33Z</dcterms:created>
  <dcterms:modified xsi:type="dcterms:W3CDTF">2013-02-27T23:25:09Z</dcterms:modified>
</cp:coreProperties>
</file>