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  <p:sldMasterId id="2147483694" r:id="rId2"/>
  </p:sldMasterIdLst>
  <p:notesMasterIdLst>
    <p:notesMasterId r:id="rId40"/>
  </p:notesMasterIdLst>
  <p:handoutMasterIdLst>
    <p:handoutMasterId r:id="rId41"/>
  </p:handoutMasterIdLst>
  <p:sldIdLst>
    <p:sldId id="310" r:id="rId3"/>
    <p:sldId id="312" r:id="rId4"/>
    <p:sldId id="370" r:id="rId5"/>
    <p:sldId id="406" r:id="rId6"/>
    <p:sldId id="407" r:id="rId7"/>
    <p:sldId id="408" r:id="rId8"/>
    <p:sldId id="409" r:id="rId9"/>
    <p:sldId id="410" r:id="rId10"/>
    <p:sldId id="359" r:id="rId11"/>
    <p:sldId id="385" r:id="rId12"/>
    <p:sldId id="379" r:id="rId13"/>
    <p:sldId id="360" r:id="rId14"/>
    <p:sldId id="361" r:id="rId15"/>
    <p:sldId id="386" r:id="rId16"/>
    <p:sldId id="397" r:id="rId17"/>
    <p:sldId id="398" r:id="rId18"/>
    <p:sldId id="399" r:id="rId19"/>
    <p:sldId id="391" r:id="rId20"/>
    <p:sldId id="392" r:id="rId21"/>
    <p:sldId id="328" r:id="rId22"/>
    <p:sldId id="272" r:id="rId23"/>
    <p:sldId id="372" r:id="rId24"/>
    <p:sldId id="383" r:id="rId25"/>
    <p:sldId id="380" r:id="rId26"/>
    <p:sldId id="384" r:id="rId27"/>
    <p:sldId id="344" r:id="rId28"/>
    <p:sldId id="405" r:id="rId29"/>
    <p:sldId id="403" r:id="rId30"/>
    <p:sldId id="402" r:id="rId31"/>
    <p:sldId id="343" r:id="rId32"/>
    <p:sldId id="411" r:id="rId33"/>
    <p:sldId id="393" r:id="rId34"/>
    <p:sldId id="374" r:id="rId35"/>
    <p:sldId id="375" r:id="rId36"/>
    <p:sldId id="394" r:id="rId37"/>
    <p:sldId id="377" r:id="rId38"/>
    <p:sldId id="378" r:id="rId3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222222"/>
    <a:srgbClr val="0066FF"/>
    <a:srgbClr val="FF0066"/>
    <a:srgbClr val="FFCCFF"/>
    <a:srgbClr val="FF7C80"/>
    <a:srgbClr val="DDDDDD"/>
    <a:srgbClr val="FF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95" autoAdjust="0"/>
  </p:normalViewPr>
  <p:slideViewPr>
    <p:cSldViewPr>
      <p:cViewPr varScale="1">
        <p:scale>
          <a:sx n="71" d="100"/>
          <a:sy n="71" d="100"/>
        </p:scale>
        <p:origin x="-86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CSI 117 - Gaddis Chapter 4 Part 2 Lecture - Week 7</a:t>
            </a:r>
            <a:endParaRPr lang="en-US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746933E-94C6-4B13-A170-0E8D8EC9A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4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CSI 117 - Gaddis Chapter 4 Part 2 Lecture - Week 7</a:t>
            </a: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3DC006C-2E72-44DF-9E20-BA4D52846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151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CSI 117 - Gaddis Chapter 4 Part 2 Lecture - Week 7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37A01-E564-448A-9BDF-2D9D743A985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8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8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6D7E3FD-BF12-4CA3-BDDE-44CC8232D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D825C-C767-4D4C-8653-1F0EC27DD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56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56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FF1B-6430-4528-9ACA-546335BEE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600200"/>
            <a:ext cx="7772400" cy="45323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F910C-DB64-4574-A7ED-431AC1844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7E9E7-1680-4FEC-8D86-804AD542B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41763"/>
            <a:ext cx="38100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F5B66-2071-46EF-B8C8-4DD0F45F8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DDFBF-BEBE-462C-B7DC-7401F121C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67A0B-3ECC-4AB1-85B1-FCD39A1E7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DCAD-1DA3-431F-B5FC-7E4EE5D71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A9F24-4D67-441B-98D2-76032DCD9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97521-19AD-45F4-ABB6-76CBF1C7B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Gaddis Chapter 4 - Part 2 - Week 7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49622-A172-44A6-B276-118032E3F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F03CF-E601-428C-92E2-4C680DFEF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D9035-ECE8-4A07-802C-59E76B197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75DE8-6D77-4F63-989B-50481C961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F0171-A0DF-4905-AEC7-EA5175672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4E8A0-9C14-4E98-8E70-FA4D8E2CD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ECBC0-C15F-4A3B-8399-9DA08A1C5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47344-19D0-416B-A143-D5D787D5B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639D-6B09-4B63-8C4C-C5A779413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94074-9320-4159-BEC4-B90B15C2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B36B7-23D5-4FB6-93D6-6799EDB5E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91AA-19D4-4B33-9B79-87A5066D8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18A4-8D93-465E-A2F8-582F6E6B2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43261-FA56-483E-872D-1AE48D42C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87751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87752" name="Rectangle 8"/>
          <p:cNvSpPr>
            <a:spLocks noChangeArrowheads="1"/>
          </p:cNvSpPr>
          <p:nvPr/>
        </p:nvSpPr>
        <p:spPr bwMode="gray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7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2877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2877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3246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838AC7E0-F83F-406C-B03C-551A96CA6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77000"/>
            <a:ext cx="426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Gaddis Chapter 4 - Part 2 - Week 7</a:t>
            </a:r>
            <a:endParaRPr lang="en-US"/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A10B570B-DB7E-4D4B-9AC5-71A3A392B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828800"/>
            <a:ext cx="7391400" cy="2057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CSI 117</a:t>
            </a:r>
            <a:br>
              <a:rPr lang="en-US" sz="4000" dirty="0" smtClean="0"/>
            </a:br>
            <a:r>
              <a:rPr lang="en-US" sz="4000" dirty="0" smtClean="0"/>
              <a:t>Introductory Object-Oriented</a:t>
            </a:r>
            <a:br>
              <a:rPr lang="en-US" sz="4000" dirty="0" smtClean="0"/>
            </a:br>
            <a:r>
              <a:rPr lang="en-US" sz="4000" dirty="0" smtClean="0"/>
              <a:t>Program Analysis and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572000"/>
            <a:ext cx="7391400" cy="1371600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Gaddis Chapter 4 – Part </a:t>
            </a:r>
            <a:r>
              <a:rPr lang="en-US" sz="2400" b="1" dirty="0" smtClean="0">
                <a:solidFill>
                  <a:schemeClr val="tx2"/>
                </a:solidFill>
              </a:rPr>
              <a:t>2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Decision Structures and Boolean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964756-E464-4A60-BF67-546F6F8C10B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NOT</a:t>
            </a:r>
            <a:r>
              <a:rPr lang="en-US" dirty="0" smtClean="0"/>
              <a:t> Logical </a:t>
            </a:r>
            <a:r>
              <a:rPr lang="en-US" sz="3600" dirty="0" smtClean="0"/>
              <a:t>(Boolean)</a:t>
            </a:r>
            <a:r>
              <a:rPr lang="en-US" dirty="0" smtClean="0"/>
              <a:t> Operator</a:t>
            </a: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609600" y="1524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Reverses meaning of a Boolean expression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Symbol for the operator is the word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Unary operator – requires one </a:t>
            </a:r>
            <a:r>
              <a:rPr lang="en-US" sz="2800" dirty="0" smtClean="0"/>
              <a:t>operand</a:t>
            </a:r>
            <a:endParaRPr lang="en-US" sz="2800" dirty="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The following code samples are logically equivalent: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281" name="Text Box 14"/>
          <p:cNvSpPr txBox="1">
            <a:spLocks noChangeArrowheads="1"/>
          </p:cNvSpPr>
          <p:nvPr/>
        </p:nvSpPr>
        <p:spPr bwMode="auto">
          <a:xfrm>
            <a:off x="1050925" y="13271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43000" y="4191000"/>
            <a:ext cx="3355406" cy="2031325"/>
            <a:chOff x="1219200" y="7010400"/>
            <a:chExt cx="3355406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7010400"/>
              <a:ext cx="3355406" cy="203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NOT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(age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21) Then </a:t>
              </a:r>
              <a:br>
                <a:rPr lang="en-US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Display "OK"</a:t>
              </a:r>
              <a:br>
                <a:rPr lang="en-US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End If</a:t>
              </a:r>
              <a:br>
                <a:rPr lang="en-US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(age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&gt;=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21) Then</a:t>
              </a:r>
              <a:br>
                <a:rPr lang="en-US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Display "OK"</a:t>
              </a:r>
              <a:br>
                <a:rPr lang="en-US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End If    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Connector 11"/>
            <p:cNvCxnSpPr>
              <a:stCxn id="9" idx="1"/>
              <a:endCxn id="9" idx="3"/>
            </p:cNvCxnSpPr>
            <p:nvPr/>
          </p:nvCxnSpPr>
          <p:spPr bwMode="auto">
            <a:xfrm>
              <a:off x="1219200" y="8026063"/>
              <a:ext cx="335540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F3D297-B6DB-4749-A0E4-94253C8EEBE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latin typeface="Courier New" pitchFamily="49" charset="0"/>
              </a:rPr>
              <a:t>NOT</a:t>
            </a:r>
            <a:r>
              <a:rPr lang="en-US" sz="4000" dirty="0" smtClean="0"/>
              <a:t> Logical </a:t>
            </a:r>
            <a:r>
              <a:rPr lang="en-US" sz="3200" dirty="0" smtClean="0"/>
              <a:t>(Boolean)</a:t>
            </a:r>
            <a:r>
              <a:rPr lang="en-US" sz="4000" dirty="0" smtClean="0"/>
              <a:t> Operator </a:t>
            </a:r>
            <a:endParaRPr lang="en-US" sz="3200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001000" cy="23622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tx2"/>
                </a:solidFill>
              </a:rPr>
              <a:t>Positive logic</a:t>
            </a:r>
            <a:r>
              <a:rPr lang="en-US" sz="2800" dirty="0" smtClean="0"/>
              <a:t> is easier to understand than </a:t>
            </a:r>
            <a:r>
              <a:rPr lang="en-US" sz="2800" b="1" dirty="0" smtClean="0">
                <a:solidFill>
                  <a:schemeClr val="tx2"/>
                </a:solidFill>
              </a:rPr>
              <a:t>negative logic</a:t>
            </a:r>
          </a:p>
          <a:p>
            <a:pPr eaLnBrk="1" hangingPunct="1"/>
            <a:r>
              <a:rPr lang="en-US" sz="2800" dirty="0" smtClean="0"/>
              <a:t>Assuming that x, y, and z are numeric (Real or Integer) values, turn the following negative expressions into positive expressions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38200" y="4191000"/>
            <a:ext cx="7675501" cy="1772793"/>
            <a:chOff x="838200" y="4191000"/>
            <a:chExt cx="7675501" cy="1772793"/>
          </a:xfrm>
        </p:grpSpPr>
        <p:sp>
          <p:nvSpPr>
            <p:cNvPr id="10" name="TextBox 9"/>
            <p:cNvSpPr txBox="1"/>
            <p:nvPr/>
          </p:nvSpPr>
          <p:spPr>
            <a:xfrm>
              <a:off x="838201" y="4191000"/>
              <a:ext cx="7675499" cy="17727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800" b="1" dirty="0" smtClean="0">
                  <a:cs typeface="Tahoma" pitchFamily="34" charset="0"/>
                </a:rPr>
                <a:t>Negative Expression   Positive Expression</a:t>
              </a:r>
              <a:r>
                <a:rPr lang="en-US" sz="2800" dirty="0" smtClean="0">
                  <a:cs typeface="Tahoma" pitchFamily="34" charset="0"/>
                </a:rPr>
                <a:t/>
              </a:r>
              <a:br>
                <a:rPr lang="en-US" sz="2800" dirty="0" smtClean="0">
                  <a:cs typeface="Tahoma" pitchFamily="34" charset="0"/>
                </a:rPr>
              </a:br>
              <a:r>
                <a:rPr lang="en-US" sz="2800" dirty="0" smtClean="0">
                  <a:cs typeface="Tahoma" pitchFamily="34" charset="0"/>
                </a:rPr>
                <a:t>NOT (x &lt; y)                   x &gt;= y</a:t>
              </a:r>
            </a:p>
            <a:p>
              <a:pPr>
                <a:lnSpc>
                  <a:spcPct val="130000"/>
                </a:lnSpc>
              </a:pPr>
              <a:r>
                <a:rPr lang="en-US" sz="2800" dirty="0" smtClean="0">
                  <a:cs typeface="Tahoma" pitchFamily="34" charset="0"/>
                </a:rPr>
                <a:t>NOT (z == 9)                 z != 9</a:t>
              </a:r>
              <a:endParaRPr lang="en-US" sz="2800" dirty="0">
                <a:cs typeface="Tahoma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0800000" flipH="1">
              <a:off x="838200" y="4800600"/>
              <a:ext cx="7675499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3848895" y="5066506"/>
              <a:ext cx="1752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10800000" flipH="1">
              <a:off x="838202" y="5334000"/>
              <a:ext cx="7675499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81C7C7-955A-4F89-AA35-C5ADDED757A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896938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AND</a:t>
            </a:r>
            <a:r>
              <a:rPr lang="en-US" smtClean="0"/>
              <a:t> Operator</a:t>
            </a: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533400" y="1524000"/>
            <a:ext cx="7391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533400" y="12954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folHlink"/>
                </a:solidFill>
              </a:rPr>
              <a:t>compound condition</a:t>
            </a:r>
            <a:r>
              <a:rPr lang="en-US" sz="3200" dirty="0"/>
              <a:t> consisting of two simple conditions (tests or decisions) joined by 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</a:rPr>
              <a:t>AND</a:t>
            </a:r>
            <a:r>
              <a:rPr lang="en-US" sz="3200" dirty="0"/>
              <a:t> is true only if </a:t>
            </a:r>
            <a:r>
              <a:rPr lang="en-US" sz="3200" b="1" i="1" dirty="0">
                <a:solidFill>
                  <a:schemeClr val="tx2"/>
                </a:solidFill>
              </a:rPr>
              <a:t>both</a:t>
            </a:r>
            <a:r>
              <a:rPr lang="en-US" sz="3200" dirty="0"/>
              <a:t> simple conditions are true. It is false if even one of the conditions is false.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1" dirty="0" smtClean="0">
                <a:solidFill>
                  <a:schemeClr val="hlink"/>
                </a:solidFill>
                <a:latin typeface="Arial" pitchFamily="34" charset="0"/>
              </a:rPr>
              <a:t>        If </a:t>
            </a:r>
            <a:r>
              <a:rPr lang="en-US" sz="3200" b="1" dirty="0">
                <a:solidFill>
                  <a:schemeClr val="hlink"/>
                </a:solidFill>
                <a:latin typeface="Arial" pitchFamily="34" charset="0"/>
              </a:rPr>
              <a:t>(x &gt; 5) AND (x &lt; 10) </a:t>
            </a:r>
            <a:r>
              <a:rPr lang="en-US" sz="3200" b="1" dirty="0" smtClean="0">
                <a:solidFill>
                  <a:schemeClr val="hlink"/>
                </a:solidFill>
                <a:latin typeface="Arial" pitchFamily="34" charset="0"/>
              </a:rPr>
              <a:t>Then</a:t>
            </a:r>
            <a:endParaRPr lang="en-US" sz="3200" b="1" dirty="0">
              <a:solidFill>
                <a:schemeClr val="hlink"/>
              </a:solidFill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True only if x is 6, 7, 8, or 9. </a:t>
            </a:r>
            <a:br>
              <a:rPr lang="en-US" sz="3200" dirty="0"/>
            </a:br>
            <a:r>
              <a:rPr lang="en-US" sz="3200" dirty="0" smtClean="0"/>
              <a:t>    The </a:t>
            </a:r>
            <a:r>
              <a:rPr lang="en-US" sz="3200" dirty="0"/>
              <a:t>value x has to meet </a:t>
            </a:r>
            <a:r>
              <a:rPr lang="en-US" sz="3200" b="1" i="1" dirty="0">
                <a:solidFill>
                  <a:schemeClr val="tx2"/>
                </a:solidFill>
              </a:rPr>
              <a:t>both </a:t>
            </a:r>
            <a:r>
              <a:rPr lang="en-US" sz="3200" dirty="0"/>
              <a:t>conditions: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400" dirty="0"/>
              <a:t>be greater than 5 and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400" dirty="0"/>
              <a:t>be less than 10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65D3F-7492-4C37-A02B-B04BC6CCE4F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896938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OR</a:t>
            </a:r>
            <a:r>
              <a:rPr lang="en-US" smtClean="0"/>
              <a:t> Operator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533400" y="1524000"/>
            <a:ext cx="7391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838200" y="13716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A compound condition consisting of two simple conditions joined by 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</a:rPr>
              <a:t>OR</a:t>
            </a:r>
            <a:r>
              <a:rPr lang="en-US" sz="3200" dirty="0"/>
              <a:t> is true if even one of the simple conditions is true. It is false </a:t>
            </a:r>
            <a:r>
              <a:rPr lang="en-US" sz="3200" b="1" i="1" dirty="0">
                <a:solidFill>
                  <a:schemeClr val="tx2"/>
                </a:solidFill>
              </a:rPr>
              <a:t>only if both are false</a:t>
            </a:r>
            <a:r>
              <a:rPr lang="en-US" sz="3200" dirty="0"/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600" b="1" dirty="0" smtClean="0">
                <a:solidFill>
                  <a:schemeClr val="hlink"/>
                </a:solidFill>
                <a:latin typeface="Arial" pitchFamily="34" charset="0"/>
              </a:rPr>
              <a:t>If </a:t>
            </a:r>
            <a:r>
              <a:rPr lang="en-US" sz="2600" b="1" dirty="0">
                <a:solidFill>
                  <a:schemeClr val="hlink"/>
                </a:solidFill>
                <a:latin typeface="Arial" pitchFamily="34" charset="0"/>
              </a:rPr>
              <a:t>(response == 'Y') OR (response == 'y') </a:t>
            </a:r>
            <a:r>
              <a:rPr lang="en-US" sz="2600" b="1" dirty="0" smtClean="0">
                <a:solidFill>
                  <a:schemeClr val="hlink"/>
                </a:solidFill>
                <a:latin typeface="Arial" pitchFamily="34" charset="0"/>
              </a:rPr>
              <a:t>Then</a:t>
            </a:r>
            <a:endParaRPr lang="en-US" sz="2600" b="1" dirty="0">
              <a:solidFill>
                <a:schemeClr val="hlink"/>
              </a:solidFill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True if response is uppercase or lower case 'y'. For the above condition to be false, response would have to be something other than 'y'.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536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6EA357-DF19-4EB4-8732-1D7999EA317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Truth Tables for the Boolean Operators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772400" cy="453231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tables below show the results when Boolean operators are used.</a:t>
            </a:r>
          </a:p>
          <a:p>
            <a:pPr eaLnBrk="1" hangingPunct="1"/>
            <a:r>
              <a:rPr lang="en-US" sz="2800" dirty="0" smtClean="0"/>
              <a:t>Assume a and b are Boolean variables. </a:t>
            </a:r>
            <a:r>
              <a:rPr lang="en-US" sz="2000" dirty="0" smtClean="0"/>
              <a:t>(This means they must be either true or false.)</a:t>
            </a:r>
          </a:p>
          <a:p>
            <a:pPr eaLnBrk="1" hangingPunct="1"/>
            <a:endParaRPr lang="en-US" sz="2000" dirty="0" smtClean="0"/>
          </a:p>
        </p:txBody>
      </p:sp>
      <p:grpSp>
        <p:nvGrpSpPr>
          <p:cNvPr id="62" name="Group 61"/>
          <p:cNvGrpSpPr/>
          <p:nvPr/>
        </p:nvGrpSpPr>
        <p:grpSpPr>
          <a:xfrm>
            <a:off x="875895" y="4191000"/>
            <a:ext cx="1486305" cy="1295400"/>
            <a:chOff x="875895" y="4191000"/>
            <a:chExt cx="1486305" cy="1295400"/>
          </a:xfrm>
        </p:grpSpPr>
        <p:sp>
          <p:nvSpPr>
            <p:cNvPr id="11" name="TextBox 10"/>
            <p:cNvSpPr txBox="1"/>
            <p:nvPr/>
          </p:nvSpPr>
          <p:spPr>
            <a:xfrm>
              <a:off x="875896" y="4191000"/>
              <a:ext cx="1486304" cy="129266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a     </a:t>
              </a:r>
              <a:r>
                <a:rPr lang="en-US" sz="2000" b="1" dirty="0" smtClean="0">
                  <a:solidFill>
                    <a:srgbClr val="0000FF"/>
                  </a:solidFill>
                  <a:cs typeface="Tahoma" pitchFamily="34" charset="0"/>
                </a:rPr>
                <a:t>NOT</a:t>
              </a:r>
              <a:r>
                <a:rPr lang="en-US" sz="2000" dirty="0" smtClean="0">
                  <a:cs typeface="Tahoma" pitchFamily="34" charset="0"/>
                </a:rPr>
                <a:t> a</a:t>
              </a:r>
              <a:br>
                <a:rPr lang="en-US" sz="2000" dirty="0" smtClean="0">
                  <a:cs typeface="Tahoma" pitchFamily="34" charset="0"/>
                </a:rPr>
              </a:br>
              <a:r>
                <a:rPr lang="en-US" sz="2000" dirty="0" smtClean="0">
                  <a:cs typeface="Tahoma" pitchFamily="34" charset="0"/>
                </a:rPr>
                <a:t>T        F</a:t>
              </a:r>
            </a:p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F        T</a:t>
              </a:r>
              <a:endParaRPr lang="en-US" sz="2000" dirty="0">
                <a:cs typeface="Tahoma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flipV="1">
              <a:off x="875895" y="4648200"/>
              <a:ext cx="1486305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684601" y="4837906"/>
              <a:ext cx="12954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75895" y="5029200"/>
              <a:ext cx="1486305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3352800" y="3733800"/>
            <a:ext cx="2024914" cy="2092881"/>
            <a:chOff x="3352800" y="3733800"/>
            <a:chExt cx="2024914" cy="2092881"/>
          </a:xfrm>
        </p:grpSpPr>
        <p:sp>
          <p:nvSpPr>
            <p:cNvPr id="32" name="TextBox 31"/>
            <p:cNvSpPr txBox="1"/>
            <p:nvPr/>
          </p:nvSpPr>
          <p:spPr>
            <a:xfrm>
              <a:off x="3352801" y="3733800"/>
              <a:ext cx="2024913" cy="20928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a    b   a </a:t>
              </a:r>
              <a:r>
                <a:rPr lang="en-US" sz="2000" b="1" dirty="0" smtClean="0">
                  <a:solidFill>
                    <a:srgbClr val="0000FF"/>
                  </a:solidFill>
                  <a:cs typeface="Tahoma" pitchFamily="34" charset="0"/>
                </a:rPr>
                <a:t>AND</a:t>
              </a:r>
              <a:r>
                <a:rPr lang="en-US" sz="2000" dirty="0" smtClean="0">
                  <a:cs typeface="Tahoma" pitchFamily="34" charset="0"/>
                </a:rPr>
                <a:t> b</a:t>
              </a:r>
              <a:br>
                <a:rPr lang="en-US" sz="2000" dirty="0" smtClean="0">
                  <a:cs typeface="Tahoma" pitchFamily="34" charset="0"/>
                </a:rPr>
              </a:br>
              <a:r>
                <a:rPr lang="en-US" sz="2000" dirty="0" smtClean="0">
                  <a:cs typeface="Tahoma" pitchFamily="34" charset="0"/>
                </a:rPr>
                <a:t>T    </a:t>
              </a:r>
              <a:r>
                <a:rPr lang="en-US" sz="2000" dirty="0" err="1" smtClean="0">
                  <a:cs typeface="Tahoma" pitchFamily="34" charset="0"/>
                </a:rPr>
                <a:t>T</a:t>
              </a:r>
              <a:r>
                <a:rPr lang="en-US" sz="2000" dirty="0" smtClean="0">
                  <a:cs typeface="Tahoma" pitchFamily="34" charset="0"/>
                </a:rPr>
                <a:t>        </a:t>
              </a:r>
              <a:r>
                <a:rPr lang="en-US" sz="2000" b="1" dirty="0" err="1" smtClean="0">
                  <a:solidFill>
                    <a:srgbClr val="FF0000"/>
                  </a:solidFill>
                  <a:cs typeface="Tahoma" pitchFamily="34" charset="0"/>
                </a:rPr>
                <a:t>T</a:t>
              </a:r>
              <a:endParaRPr lang="en-US" sz="2000" b="1" dirty="0" smtClean="0">
                <a:solidFill>
                  <a:srgbClr val="FF0000"/>
                </a:solidFill>
                <a:cs typeface="Tahoma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T    F        </a:t>
              </a:r>
              <a:r>
                <a:rPr lang="en-US" sz="2000" dirty="0" err="1" smtClean="0">
                  <a:cs typeface="Tahoma" pitchFamily="34" charset="0"/>
                </a:rPr>
                <a:t>F</a:t>
              </a:r>
              <a:endParaRPr lang="en-US" sz="2000" dirty="0" smtClean="0">
                <a:cs typeface="Tahoma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F    T        F</a:t>
              </a:r>
            </a:p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F    F        </a:t>
              </a:r>
              <a:r>
                <a:rPr lang="en-US" sz="2000" dirty="0" err="1" smtClean="0">
                  <a:cs typeface="Tahoma" pitchFamily="34" charset="0"/>
                </a:rPr>
                <a:t>F</a:t>
              </a:r>
              <a:endParaRPr lang="en-US" sz="2000" dirty="0" smtClean="0">
                <a:cs typeface="Tahoma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flipV="1">
              <a:off x="3352800" y="4191000"/>
              <a:ext cx="2019705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2695734" y="4772660"/>
              <a:ext cx="2076926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3352800" y="4570412"/>
              <a:ext cx="2019705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V="1">
              <a:off x="3352800" y="4951412"/>
              <a:ext cx="2019705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3352800" y="5334000"/>
              <a:ext cx="2019705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3152140" y="4771866"/>
              <a:ext cx="2076926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6236631" y="3733800"/>
            <a:ext cx="1840569" cy="2092881"/>
            <a:chOff x="6236631" y="3733800"/>
            <a:chExt cx="1840569" cy="2092881"/>
          </a:xfrm>
        </p:grpSpPr>
        <p:sp>
          <p:nvSpPr>
            <p:cNvPr id="43" name="TextBox 42"/>
            <p:cNvSpPr txBox="1"/>
            <p:nvPr/>
          </p:nvSpPr>
          <p:spPr>
            <a:xfrm>
              <a:off x="6236632" y="3733800"/>
              <a:ext cx="1840568" cy="20928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a    b   a </a:t>
              </a:r>
              <a:r>
                <a:rPr lang="en-US" sz="2000" b="1" dirty="0" smtClean="0">
                  <a:solidFill>
                    <a:srgbClr val="0000FF"/>
                  </a:solidFill>
                  <a:cs typeface="Tahoma" pitchFamily="34" charset="0"/>
                </a:rPr>
                <a:t>OR</a:t>
              </a:r>
              <a:r>
                <a:rPr lang="en-US" sz="2000" dirty="0" smtClean="0">
                  <a:cs typeface="Tahoma" pitchFamily="34" charset="0"/>
                </a:rPr>
                <a:t> b</a:t>
              </a:r>
              <a:br>
                <a:rPr lang="en-US" sz="2000" dirty="0" smtClean="0">
                  <a:cs typeface="Tahoma" pitchFamily="34" charset="0"/>
                </a:rPr>
              </a:br>
              <a:r>
                <a:rPr lang="en-US" sz="2000" dirty="0" smtClean="0">
                  <a:cs typeface="Tahoma" pitchFamily="34" charset="0"/>
                </a:rPr>
                <a:t>T    </a:t>
              </a:r>
              <a:r>
                <a:rPr lang="en-US" sz="2000" dirty="0" err="1" smtClean="0">
                  <a:cs typeface="Tahoma" pitchFamily="34" charset="0"/>
                </a:rPr>
                <a:t>T</a:t>
              </a:r>
              <a:r>
                <a:rPr lang="en-US" sz="2000" dirty="0" smtClean="0">
                  <a:cs typeface="Tahoma" pitchFamily="34" charset="0"/>
                </a:rPr>
                <a:t>       </a:t>
              </a:r>
              <a:r>
                <a:rPr lang="en-US" sz="2000" b="1" dirty="0" err="1" smtClean="0">
                  <a:solidFill>
                    <a:srgbClr val="FF0000"/>
                  </a:solidFill>
                  <a:cs typeface="Tahoma" pitchFamily="34" charset="0"/>
                </a:rPr>
                <a:t>T</a:t>
              </a:r>
              <a:endParaRPr lang="en-US" sz="2000" b="1" dirty="0" smtClean="0">
                <a:solidFill>
                  <a:srgbClr val="FF0000"/>
                </a:solidFill>
                <a:cs typeface="Tahoma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T    F       </a:t>
              </a:r>
              <a:r>
                <a:rPr lang="en-US" sz="2000" b="1" dirty="0" smtClean="0">
                  <a:solidFill>
                    <a:srgbClr val="FF0000"/>
                  </a:solidFill>
                  <a:cs typeface="Tahoma" pitchFamily="34" charset="0"/>
                </a:rPr>
                <a:t>T</a:t>
              </a:r>
              <a:endParaRPr lang="en-US" sz="2000" dirty="0" smtClean="0">
                <a:cs typeface="Tahoma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F    T       </a:t>
              </a:r>
              <a:r>
                <a:rPr lang="en-US" sz="2000" b="1" dirty="0" err="1" smtClean="0">
                  <a:solidFill>
                    <a:srgbClr val="FF0000"/>
                  </a:solidFill>
                  <a:cs typeface="Tahoma" pitchFamily="34" charset="0"/>
                </a:rPr>
                <a:t>T</a:t>
              </a:r>
              <a:endParaRPr lang="en-US" sz="2000" dirty="0" smtClean="0">
                <a:cs typeface="Tahoma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2000" dirty="0" smtClean="0">
                  <a:cs typeface="Tahoma" pitchFamily="34" charset="0"/>
                </a:rPr>
                <a:t>F    </a:t>
              </a:r>
              <a:r>
                <a:rPr lang="en-US" sz="2000" dirty="0" err="1" smtClean="0">
                  <a:cs typeface="Tahoma" pitchFamily="34" charset="0"/>
                </a:rPr>
                <a:t>F</a:t>
              </a:r>
              <a:r>
                <a:rPr lang="en-US" sz="2000" dirty="0" smtClean="0">
                  <a:cs typeface="Tahoma" pitchFamily="34" charset="0"/>
                </a:rPr>
                <a:t>       </a:t>
              </a:r>
              <a:r>
                <a:rPr lang="en-US" sz="2000" dirty="0" err="1" smtClean="0">
                  <a:cs typeface="Tahoma" pitchFamily="34" charset="0"/>
                </a:rPr>
                <a:t>F</a:t>
              </a:r>
              <a:endParaRPr lang="en-US" sz="2000" dirty="0" smtClean="0">
                <a:cs typeface="Tahoma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 flipV="1">
              <a:off x="6236631" y="4191000"/>
              <a:ext cx="1796314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236631" y="4572000"/>
              <a:ext cx="1796314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6236631" y="4953000"/>
              <a:ext cx="1796314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6236631" y="5334000"/>
              <a:ext cx="1796314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5590540" y="4771866"/>
              <a:ext cx="2076926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5400000">
              <a:off x="6047739" y="4771866"/>
              <a:ext cx="2076926" cy="7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65859-7F4D-42F2-85ED-CCF0C956D08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Precedence </a:t>
            </a:r>
            <a:r>
              <a:rPr lang="en-US" sz="2800" smtClean="0"/>
              <a:t>(order of operations)</a:t>
            </a:r>
            <a:r>
              <a:rPr lang="en-US" sz="4000" smtClean="0"/>
              <a:t> for the Logical Operators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495800" cy="4724400"/>
          </a:xfrm>
          <a:noFill/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precedence for </a:t>
            </a:r>
            <a:r>
              <a:rPr lang="en-US" smtClean="0">
                <a:solidFill>
                  <a:srgbClr val="0066FF"/>
                </a:solidFill>
              </a:rPr>
              <a:t>arithmetic operators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Grouping symbols (parentheses, square brackets)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Exponentiation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Multiplication and division as they appear </a:t>
            </a:r>
            <a:r>
              <a:rPr lang="en-US" smtClean="0">
                <a:solidFill>
                  <a:srgbClr val="FF0066"/>
                </a:solidFill>
              </a:rPr>
              <a:t>left to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Addition and subtraction as they appear </a:t>
            </a:r>
            <a:r>
              <a:rPr lang="en-US" smtClean="0">
                <a:solidFill>
                  <a:srgbClr val="FF0066"/>
                </a:solidFill>
              </a:rPr>
              <a:t>left to right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solidFill>
                <a:srgbClr val="FF0066"/>
              </a:solidFill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4002088" cy="4724400"/>
          </a:xfrm>
          <a:noFill/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precedence for</a:t>
            </a:r>
            <a:r>
              <a:rPr lang="en-US" smtClean="0">
                <a:solidFill>
                  <a:srgbClr val="0066FF"/>
                </a:solidFill>
              </a:rPr>
              <a:t> logical operators: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Grouping symbols (parentheses, square brackets)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AND from</a:t>
            </a:r>
            <a:r>
              <a:rPr lang="en-US" smtClean="0">
                <a:solidFill>
                  <a:srgbClr val="FF0066"/>
                </a:solidFill>
              </a:rPr>
              <a:t> left to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 from </a:t>
            </a:r>
            <a:r>
              <a:rPr lang="en-US" smtClean="0">
                <a:solidFill>
                  <a:srgbClr val="FF0066"/>
                </a:solidFill>
              </a:rPr>
              <a:t>left to right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3E6519-FC02-4F2A-96F7-00F69B057D5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Precedence </a:t>
            </a:r>
            <a:r>
              <a:rPr lang="en-US" sz="2800" dirty="0" smtClean="0"/>
              <a:t>(order of operations)</a:t>
            </a:r>
            <a:r>
              <a:rPr lang="en-US" sz="4000" dirty="0" smtClean="0"/>
              <a:t> for the Logical Operators </a:t>
            </a:r>
            <a:endParaRPr lang="en-US" sz="2800" dirty="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600200"/>
            <a:ext cx="7275512" cy="4532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Example 1:       false OR NOT true AND true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              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38200" y="2514600"/>
            <a:ext cx="7545593" cy="3453253"/>
            <a:chOff x="838200" y="6990207"/>
            <a:chExt cx="7545593" cy="3453253"/>
          </a:xfrm>
        </p:grpSpPr>
        <p:sp>
          <p:nvSpPr>
            <p:cNvPr id="11" name="TextBox 10"/>
            <p:cNvSpPr txBox="1"/>
            <p:nvPr/>
          </p:nvSpPr>
          <p:spPr>
            <a:xfrm>
              <a:off x="838201" y="6990207"/>
              <a:ext cx="7545592" cy="34532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step1:  NOT         </a:t>
              </a:r>
              <a:r>
                <a:rPr lang="en-US" sz="2800" dirty="0" smtClean="0">
                  <a:cs typeface="Tahoma" pitchFamily="34" charset="0"/>
                </a:rPr>
                <a:t>false OR </a:t>
              </a: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NOT true </a:t>
              </a:r>
              <a:r>
                <a:rPr lang="en-US" sz="2800" dirty="0" smtClean="0">
                  <a:cs typeface="Tahoma" pitchFamily="34" charset="0"/>
                </a:rPr>
                <a:t>AND true</a:t>
              </a:r>
              <a:br>
                <a:rPr lang="en-US" sz="2800" dirty="0" smtClean="0">
                  <a:cs typeface="Tahoma" pitchFamily="34" charset="0"/>
                </a:rPr>
              </a:br>
              <a:r>
                <a:rPr lang="en-US" sz="2800" dirty="0" smtClean="0">
                  <a:cs typeface="Tahoma" pitchFamily="34" charset="0"/>
                </a:rPr>
                <a:t>                          false OR    </a:t>
              </a: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false</a:t>
              </a:r>
              <a:r>
                <a:rPr lang="en-US" sz="2800" dirty="0" smtClean="0">
                  <a:cs typeface="Tahoma" pitchFamily="34" charset="0"/>
                </a:rPr>
                <a:t>    AND true</a:t>
              </a:r>
              <a:br>
                <a:rPr lang="en-US" sz="2800" dirty="0" smtClean="0">
                  <a:cs typeface="Tahoma" pitchFamily="34" charset="0"/>
                </a:rPr>
              </a:b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step2:  AND         </a:t>
              </a:r>
              <a:r>
                <a:rPr lang="en-US" sz="2800" dirty="0" smtClean="0">
                  <a:cs typeface="Tahoma" pitchFamily="34" charset="0"/>
                </a:rPr>
                <a:t>false OR    </a:t>
              </a: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false    AND true</a:t>
              </a:r>
            </a:p>
            <a:p>
              <a:pPr>
                <a:lnSpc>
                  <a:spcPct val="130000"/>
                </a:lnSpc>
              </a:pPr>
              <a:r>
                <a:rPr lang="en-US" sz="2800" dirty="0" smtClean="0">
                  <a:cs typeface="Tahoma" pitchFamily="34" charset="0"/>
                </a:rPr>
                <a:t>                          false OR            </a:t>
              </a: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false</a:t>
              </a:r>
            </a:p>
            <a:p>
              <a:pPr>
                <a:lnSpc>
                  <a:spcPct val="130000"/>
                </a:lnSpc>
              </a:pP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step3:  OR           false OR            false</a:t>
              </a:r>
            </a:p>
            <a:p>
              <a:pPr>
                <a:lnSpc>
                  <a:spcPct val="130000"/>
                </a:lnSpc>
              </a:pP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                                      false</a:t>
              </a:r>
              <a:endParaRPr lang="en-US" sz="2800" dirty="0">
                <a:solidFill>
                  <a:srgbClr val="0000FF"/>
                </a:solidFill>
                <a:cs typeface="Tahoma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V="1">
              <a:off x="838200" y="9220200"/>
              <a:ext cx="7543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867694" y="8724106"/>
              <a:ext cx="3429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38202" y="8134795"/>
              <a:ext cx="7543798" cy="18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7BCD53-DF7B-4118-932A-B5D27EE3B5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Precedence </a:t>
            </a:r>
            <a:r>
              <a:rPr lang="en-US" sz="2800" dirty="0" smtClean="0"/>
              <a:t>(order of operations)</a:t>
            </a:r>
            <a:r>
              <a:rPr lang="en-US" sz="4000" dirty="0" smtClean="0"/>
              <a:t> for the Logical Operators </a:t>
            </a:r>
            <a:endParaRPr lang="en-US" sz="2800" dirty="0" smtClean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32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Example 2:   false OR NOT (true AND false)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                          </a:t>
            </a:r>
            <a:endParaRPr lang="en-US" sz="2800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                 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7084" y="2438400"/>
            <a:ext cx="8089716" cy="3453253"/>
            <a:chOff x="685800" y="7062347"/>
            <a:chExt cx="8089716" cy="3453253"/>
          </a:xfrm>
        </p:grpSpPr>
        <p:sp>
          <p:nvSpPr>
            <p:cNvPr id="10" name="TextBox 9"/>
            <p:cNvSpPr txBox="1"/>
            <p:nvPr/>
          </p:nvSpPr>
          <p:spPr>
            <a:xfrm>
              <a:off x="685801" y="7062347"/>
              <a:ext cx="8089715" cy="34532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step1:                 </a:t>
              </a:r>
              <a:r>
                <a:rPr lang="en-US" sz="2800" dirty="0" smtClean="0">
                  <a:cs typeface="Tahoma" pitchFamily="34" charset="0"/>
                </a:rPr>
                <a:t>false OR NOT</a:t>
              </a: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 (true AND false)</a:t>
              </a:r>
              <a:b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</a:b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parentheses</a:t>
              </a:r>
              <a:r>
                <a:rPr lang="en-US" sz="2800" dirty="0" smtClean="0">
                  <a:cs typeface="Tahoma" pitchFamily="34" charset="0"/>
                </a:rPr>
                <a:t>         false OR NOT        </a:t>
              </a: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false</a:t>
              </a:r>
            </a:p>
            <a:p>
              <a:pPr>
                <a:lnSpc>
                  <a:spcPct val="130000"/>
                </a:lnSpc>
              </a:pP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step2:  NOT         </a:t>
              </a:r>
              <a:r>
                <a:rPr lang="en-US" sz="2800" dirty="0" smtClean="0">
                  <a:cs typeface="Tahoma" pitchFamily="34" charset="0"/>
                </a:rPr>
                <a:t>false OR </a:t>
              </a: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NOT false</a:t>
              </a:r>
            </a:p>
            <a:p>
              <a:pPr>
                <a:lnSpc>
                  <a:spcPct val="130000"/>
                </a:lnSpc>
              </a:pPr>
              <a:r>
                <a:rPr lang="en-US" sz="2800" dirty="0" smtClean="0">
                  <a:cs typeface="Tahoma" pitchFamily="34" charset="0"/>
                </a:rPr>
                <a:t>                          false OR     </a:t>
              </a: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true</a:t>
              </a:r>
            </a:p>
            <a:p>
              <a:pPr>
                <a:lnSpc>
                  <a:spcPct val="130000"/>
                </a:lnSpc>
              </a:pP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step3:  OR           false OR true</a:t>
              </a:r>
            </a:p>
            <a:p>
              <a:pPr>
                <a:lnSpc>
                  <a:spcPct val="130000"/>
                </a:lnSpc>
              </a:pPr>
              <a:r>
                <a:rPr lang="en-US" sz="2800" dirty="0" smtClean="0">
                  <a:solidFill>
                    <a:srgbClr val="0000FF"/>
                  </a:solidFill>
                  <a:cs typeface="Tahoma" pitchFamily="34" charset="0"/>
                </a:rPr>
                <a:t>                                 true</a:t>
              </a:r>
              <a:endParaRPr lang="en-US" sz="2800" dirty="0">
                <a:solidFill>
                  <a:srgbClr val="0000FF"/>
                </a:solidFill>
                <a:cs typeface="Tahoma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685800" y="9272147"/>
              <a:ext cx="8077200" cy="217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1715294" y="8796246"/>
              <a:ext cx="3429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685802" y="8205347"/>
              <a:ext cx="8077198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4F34F-A71A-46C5-854B-A633711417C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295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Precedence </a:t>
            </a:r>
            <a:r>
              <a:rPr lang="en-US" sz="2800" dirty="0" smtClean="0"/>
              <a:t>(order of operations)</a:t>
            </a:r>
            <a:r>
              <a:rPr lang="en-US" sz="4000" dirty="0" smtClean="0"/>
              <a:t> for the Logical Operators </a:t>
            </a:r>
            <a:endParaRPr lang="en-US" sz="2800" dirty="0" smtClean="0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457200" y="1524000"/>
            <a:ext cx="8534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Example 3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7848600" cy="1198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If </a:t>
            </a:r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age &lt;= 12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OR</a:t>
            </a:r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 age &gt;= 65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 rating == 'G' </a:t>
            </a:r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Then</a:t>
            </a:r>
            <a:endParaRPr lang="en-US" sz="2000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Display </a:t>
            </a:r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"Discount applies"</a:t>
            </a:r>
          </a:p>
          <a:p>
            <a:pPr eaLnBrk="1" hangingPunct="1"/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End If</a:t>
            </a:r>
            <a:endParaRPr lang="en-US" sz="2000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endParaRPr lang="en-US" sz="1200" b="1" dirty="0">
              <a:solidFill>
                <a:srgbClr val="222222"/>
              </a:solidFill>
              <a:latin typeface="Courier New" pitchFamily="49" charset="0"/>
            </a:endParaRP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533400" y="3733800"/>
            <a:ext cx="7924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/>
              <a:t>Because </a:t>
            </a:r>
            <a:r>
              <a:rPr lang="en-US" sz="2000" b="1">
                <a:solidFill>
                  <a:srgbClr val="FF0000"/>
                </a:solidFill>
              </a:rPr>
              <a:t>AND</a:t>
            </a:r>
            <a:r>
              <a:rPr lang="en-US" sz="2000"/>
              <a:t> takes precedence over </a:t>
            </a:r>
            <a:r>
              <a:rPr lang="en-US" sz="2000" b="1">
                <a:solidFill>
                  <a:schemeClr val="folHlink"/>
                </a:solidFill>
              </a:rPr>
              <a:t>OR</a:t>
            </a:r>
            <a:r>
              <a:rPr lang="en-US" sz="2000"/>
              <a:t>, this is what will happen:</a:t>
            </a:r>
          </a:p>
          <a:p>
            <a:pPr marL="914400" lvl="1" indent="-457200"/>
            <a:r>
              <a:rPr lang="en-US" sz="2000"/>
              <a:t>Step1:  age &gt;= 65 will be evaluated as true or false</a:t>
            </a:r>
          </a:p>
          <a:p>
            <a:pPr marL="914400" lvl="1" indent="-457200"/>
            <a:r>
              <a:rPr lang="en-US" sz="2000"/>
              <a:t>Step2:  rating == 'G' will be evaluated as true or false</a:t>
            </a:r>
          </a:p>
          <a:p>
            <a:pPr marL="914400" lvl="1" indent="-457200"/>
            <a:r>
              <a:rPr lang="en-US" sz="2000"/>
              <a:t>Step3: The AND will be performed giving a true or false result</a:t>
            </a:r>
          </a:p>
          <a:p>
            <a:pPr marL="914400" lvl="1" indent="-457200"/>
            <a:r>
              <a:rPr lang="en-US" sz="2000"/>
              <a:t>Step4:  age &lt;= 12 will be evaluated as true or false</a:t>
            </a:r>
          </a:p>
          <a:p>
            <a:pPr marL="914400" lvl="1" indent="-457200"/>
            <a:r>
              <a:rPr lang="en-US" sz="2000"/>
              <a:t>Step5:  The OR will be performed for a final true or false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73BFC3-3019-4A60-A0F3-70368C40EFF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Precedence </a:t>
            </a:r>
            <a:r>
              <a:rPr lang="en-US" sz="2800" dirty="0" smtClean="0"/>
              <a:t>(order of operations)</a:t>
            </a:r>
            <a:r>
              <a:rPr lang="en-US" sz="4000" dirty="0" smtClean="0"/>
              <a:t> for the Logical Operators </a:t>
            </a:r>
            <a:endParaRPr lang="en-US" sz="2800" dirty="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37991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Use parentheses to control which operators are evaluated first, or use nested </a:t>
            </a: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sz="2800" dirty="0" smtClean="0"/>
              <a:t> statements instead</a:t>
            </a:r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685800" y="2971800"/>
            <a:ext cx="7848600" cy="3363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 i="1" dirty="0">
                <a:solidFill>
                  <a:schemeClr val="folHlink"/>
                </a:solidFill>
              </a:rPr>
              <a:t>By default, the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b="1" i="1" dirty="0">
                <a:solidFill>
                  <a:schemeClr val="folHlink"/>
                </a:solidFill>
              </a:rPr>
              <a:t> will be evaluated first in this expression.</a:t>
            </a:r>
          </a:p>
          <a:p>
            <a:pPr eaLnBrk="1" hangingPunct="1"/>
            <a:endParaRPr lang="en-US" sz="2000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If </a:t>
            </a:r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age &lt;= 12 OR age &gt;= 65 AND rating == 'G' </a:t>
            </a:r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Then</a:t>
            </a:r>
            <a:endParaRPr lang="en-US" sz="2000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Display </a:t>
            </a:r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"Discount applies"</a:t>
            </a:r>
          </a:p>
          <a:p>
            <a:pPr eaLnBrk="1" hangingPunct="1"/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End If</a:t>
            </a:r>
            <a:endParaRPr lang="en-US" sz="2000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b="1" i="1" dirty="0">
                <a:solidFill>
                  <a:schemeClr val="folHlink"/>
                </a:solidFill>
              </a:rPr>
              <a:t>To force the OR to be evaluated first, we can use parentheses.</a:t>
            </a:r>
          </a:p>
          <a:p>
            <a:pPr eaLnBrk="1" hangingPunct="1"/>
            <a:endParaRPr lang="en-US" b="1" i="1" dirty="0">
              <a:solidFill>
                <a:schemeClr val="folHlink"/>
              </a:solidFill>
            </a:endParaRPr>
          </a:p>
          <a:p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If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age &lt;= 12 OR age &gt;= 65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 AND rating == 'G' </a:t>
            </a:r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Then</a:t>
            </a:r>
            <a:endParaRPr lang="en-US" sz="2000" b="1" dirty="0">
              <a:solidFill>
                <a:srgbClr val="222222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Display </a:t>
            </a:r>
            <a:r>
              <a:rPr lang="en-US" sz="2000" b="1" dirty="0">
                <a:solidFill>
                  <a:srgbClr val="222222"/>
                </a:solidFill>
                <a:latin typeface="Courier New" pitchFamily="49" charset="0"/>
              </a:rPr>
              <a:t>"Discount applies"</a:t>
            </a:r>
          </a:p>
          <a:p>
            <a:r>
              <a:rPr lang="en-US" sz="2000" b="1" dirty="0" smtClean="0">
                <a:solidFill>
                  <a:srgbClr val="222222"/>
                </a:solidFill>
                <a:latin typeface="Courier New" pitchFamily="49" charset="0"/>
              </a:rPr>
              <a:t>End If</a:t>
            </a:r>
            <a:endParaRPr lang="en-US" sz="2000" b="1" dirty="0">
              <a:solidFill>
                <a:srgbClr val="22222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3C68D0-CC9F-4D85-85AC-BCCC93056ED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32313"/>
          </a:xfrm>
        </p:spPr>
        <p:txBody>
          <a:bodyPr/>
          <a:lstStyle/>
          <a:p>
            <a:pPr eaLnBrk="1" hangingPunct="1"/>
            <a:r>
              <a:rPr lang="en-US" dirty="0" smtClean="0"/>
              <a:t>Make decisions with objects </a:t>
            </a:r>
          </a:p>
          <a:p>
            <a:pPr eaLnBrk="1" hangingPunct="1"/>
            <a:r>
              <a:rPr lang="en-US" dirty="0" smtClean="0"/>
              <a:t>Use the logical (aka Boolean) operators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OR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Consider precedence when using the logical operators </a:t>
            </a:r>
          </a:p>
          <a:p>
            <a:pPr eaLnBrk="1" hangingPunct="1"/>
            <a:r>
              <a:rPr lang="en-US" dirty="0" smtClean="0"/>
              <a:t>Apply </a:t>
            </a:r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</a:p>
          <a:p>
            <a:pPr eaLnBrk="1" hangingPunct="1"/>
            <a:r>
              <a:rPr lang="en-US" dirty="0" smtClean="0"/>
              <a:t>Apply the </a:t>
            </a:r>
            <a:r>
              <a:rPr lang="en-US" b="1" dirty="0" smtClean="0">
                <a:solidFill>
                  <a:schemeClr val="tx2"/>
                </a:solidFill>
              </a:rPr>
              <a:t>Case</a:t>
            </a:r>
            <a:r>
              <a:rPr lang="en-US" dirty="0" smtClean="0"/>
              <a:t> structure correctly</a:t>
            </a:r>
          </a:p>
          <a:p>
            <a:pPr eaLnBrk="1" hangingPunct="1"/>
            <a:r>
              <a:rPr lang="en-US" dirty="0" smtClean="0"/>
              <a:t>Use Boolean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0E3919-BEF2-4591-B0E0-918305D856D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977900"/>
          </a:xfrm>
        </p:spPr>
        <p:txBody>
          <a:bodyPr/>
          <a:lstStyle/>
          <a:p>
            <a:pPr eaLnBrk="1" hangingPunct="1"/>
            <a:r>
              <a:rPr lang="en-US" smtClean="0"/>
              <a:t>Decisions for Efficiency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Efficiency may be improved by making a good choice for which condition comes first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May eliminate need to evaluate second condition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b="1" smtClean="0">
                <a:solidFill>
                  <a:srgbClr val="0066FF"/>
                </a:solidFill>
                <a:latin typeface="Courier New" pitchFamily="49" charset="0"/>
              </a:rPr>
              <a:t>AND</a:t>
            </a:r>
            <a:r>
              <a:rPr lang="en-US" smtClean="0"/>
              <a:t> condition: place condition that is </a:t>
            </a:r>
            <a:r>
              <a:rPr lang="en-US" b="1" i="1" smtClean="0">
                <a:solidFill>
                  <a:srgbClr val="0066FF"/>
                </a:solidFill>
              </a:rPr>
              <a:t>less</a:t>
            </a:r>
            <a:r>
              <a:rPr lang="en-US" smtClean="0"/>
              <a:t> likely to be true first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b="1" smtClean="0">
                <a:solidFill>
                  <a:srgbClr val="0066FF"/>
                </a:solidFill>
                <a:latin typeface="Courier New" pitchFamily="49" charset="0"/>
              </a:rPr>
              <a:t>OR</a:t>
            </a:r>
            <a:r>
              <a:rPr lang="en-US" smtClean="0"/>
              <a:t> condition: place condition that is </a:t>
            </a:r>
            <a:r>
              <a:rPr lang="en-US" b="1" i="1" smtClean="0">
                <a:solidFill>
                  <a:srgbClr val="0066FF"/>
                </a:solidFill>
              </a:rPr>
              <a:t>more</a:t>
            </a:r>
            <a:r>
              <a:rPr lang="en-US" smtClean="0"/>
              <a:t> likely to be true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65C77-036E-4DD4-BB8A-D59771A7757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725488"/>
            <a:ext cx="7793037" cy="569912"/>
          </a:xfrm>
        </p:spPr>
        <p:txBody>
          <a:bodyPr/>
          <a:lstStyle/>
          <a:p>
            <a:pPr eaLnBrk="1" hangingPunct="1"/>
            <a:r>
              <a:rPr lang="en-US" smtClean="0"/>
              <a:t>Avoiding Common Errors</a:t>
            </a: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838200" y="13716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Must have a </a:t>
            </a:r>
            <a:r>
              <a:rPr lang="en-US" sz="3200" b="1" i="1" dirty="0">
                <a:solidFill>
                  <a:srgbClr val="0066FF"/>
                </a:solidFill>
              </a:rPr>
              <a:t>complete</a:t>
            </a:r>
            <a:r>
              <a:rPr lang="en-US" sz="3200" dirty="0"/>
              <a:t> B</a:t>
            </a:r>
            <a:r>
              <a:rPr lang="en-US" sz="3200" dirty="0" smtClean="0"/>
              <a:t>oolean </a:t>
            </a:r>
            <a:r>
              <a:rPr lang="en-US" sz="3200" dirty="0"/>
              <a:t>expression on both sides of logical operator</a:t>
            </a:r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1066800" y="2286000"/>
            <a:ext cx="7467600" cy="2062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If </a:t>
            </a:r>
            <a:r>
              <a:rPr lang="en-US" b="1" dirty="0" err="1">
                <a:solidFill>
                  <a:srgbClr val="0066FF"/>
                </a:solidFill>
                <a:latin typeface="Courier New" pitchFamily="49" charset="0"/>
              </a:rPr>
              <a:t>itemsSold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</a:rPr>
              <a:t> &gt;= 5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AND </a:t>
            </a:r>
            <a:r>
              <a:rPr lang="en-US" b="1" dirty="0" err="1">
                <a:solidFill>
                  <a:srgbClr val="0066FF"/>
                </a:solidFill>
                <a:latin typeface="Courier New" pitchFamily="49" charset="0"/>
              </a:rPr>
              <a:t>itemsSold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</a:rPr>
              <a:t> &lt;= 10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Then</a:t>
            </a:r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Set bonus 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= 75</a:t>
            </a:r>
          </a:p>
          <a:p>
            <a:pPr eaLnBrk="1" hangingPunct="1"/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End If</a:t>
            </a:r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If </a:t>
            </a:r>
            <a:r>
              <a:rPr lang="en-US" b="1" dirty="0" err="1">
                <a:solidFill>
                  <a:srgbClr val="0066FF"/>
                </a:solidFill>
                <a:latin typeface="Courier New" pitchFamily="49" charset="0"/>
              </a:rPr>
              <a:t>valueSold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</a:rPr>
              <a:t> &gt;= 2000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OR </a:t>
            </a:r>
            <a:r>
              <a:rPr lang="en-US" b="1" dirty="0" err="1">
                <a:solidFill>
                  <a:srgbClr val="0066FF"/>
                </a:solidFill>
                <a:latin typeface="Courier New" pitchFamily="49" charset="0"/>
              </a:rPr>
              <a:t>itemsSold</a:t>
            </a:r>
            <a:r>
              <a:rPr lang="en-US" b="1" dirty="0">
                <a:solidFill>
                  <a:srgbClr val="0066FF"/>
                </a:solidFill>
                <a:latin typeface="Courier New" pitchFamily="49" charset="0"/>
              </a:rPr>
              <a:t> &gt;= 5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Then</a:t>
            </a:r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Set bonus 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= 300</a:t>
            </a:r>
          </a:p>
          <a:p>
            <a:pPr eaLnBrk="1" hangingPunct="1"/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End If</a:t>
            </a:r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</p:txBody>
      </p:sp>
      <p:sp>
        <p:nvSpPr>
          <p:cNvPr id="22536" name="Text Box 11"/>
          <p:cNvSpPr txBox="1">
            <a:spLocks noChangeArrowheads="1"/>
          </p:cNvSpPr>
          <p:nvPr/>
        </p:nvSpPr>
        <p:spPr bwMode="auto">
          <a:xfrm>
            <a:off x="1066800" y="4419600"/>
            <a:ext cx="7467600" cy="2052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If </a:t>
            </a:r>
            <a:r>
              <a:rPr lang="en-US" b="1" dirty="0" err="1">
                <a:solidFill>
                  <a:srgbClr val="222222"/>
                </a:solidFill>
                <a:latin typeface="Courier New" pitchFamily="49" charset="0"/>
              </a:rPr>
              <a:t>itemsSold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&gt;= 5 AND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&lt;= 10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Then</a:t>
            </a:r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Set bonus 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= 75</a:t>
            </a:r>
          </a:p>
          <a:p>
            <a:pPr eaLnBrk="1" hangingPunct="1"/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End If</a:t>
            </a:r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If </a:t>
            </a:r>
            <a:r>
              <a:rPr lang="en-US" b="1" dirty="0" err="1">
                <a:solidFill>
                  <a:srgbClr val="222222"/>
                </a:solidFill>
                <a:latin typeface="Courier New" pitchFamily="49" charset="0"/>
              </a:rPr>
              <a:t>valueSold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&gt;= 2000 OR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&gt;= 5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Then</a:t>
            </a:r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  <a:p>
            <a:pPr eaLnBrk="1" hangingPunct="1"/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Set bonus </a:t>
            </a:r>
            <a:r>
              <a:rPr lang="en-US" b="1" dirty="0">
                <a:solidFill>
                  <a:srgbClr val="222222"/>
                </a:solidFill>
                <a:latin typeface="Courier New" pitchFamily="49" charset="0"/>
              </a:rPr>
              <a:t>= 300</a:t>
            </a:r>
          </a:p>
          <a:p>
            <a:pPr eaLnBrk="1" hangingPunct="1"/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</a:rPr>
              <a:t>End If</a:t>
            </a:r>
            <a:endParaRPr lang="en-US" b="1" dirty="0">
              <a:solidFill>
                <a:srgbClr val="222222"/>
              </a:solidFill>
              <a:latin typeface="Courier New" pitchFamily="49" charset="0"/>
            </a:endParaRP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685800" y="2290763"/>
            <a:ext cx="24923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Correct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685800" y="4403725"/>
            <a:ext cx="249238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solidFill>
                  <a:schemeClr val="hlink"/>
                </a:solidFill>
              </a:rPr>
              <a:t>Incorrect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Another Common Range Checking Error – Very Inefficient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2743200"/>
            <a:ext cx="7772400" cy="38100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If department &gt;= 18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    Set </a:t>
            </a:r>
            <a:r>
              <a:rPr lang="en-US" sz="2400" b="1" dirty="0" err="1" smtClean="0"/>
              <a:t>meetingTime</a:t>
            </a:r>
            <a:r>
              <a:rPr lang="en-US" sz="2400" b="1" dirty="0" smtClean="0"/>
              <a:t> ="Wednesday at 9 a.m. 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Else If </a:t>
            </a:r>
            <a:r>
              <a:rPr lang="en-US" sz="2400" b="1" dirty="0" smtClean="0">
                <a:solidFill>
                  <a:schemeClr val="folHlink"/>
                </a:solidFill>
              </a:rPr>
              <a:t>department &lt; 18 AND</a:t>
            </a:r>
            <a:r>
              <a:rPr lang="en-US" sz="2400" b="1" dirty="0" smtClean="0"/>
              <a:t> department &gt;= 10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    Set </a:t>
            </a:r>
            <a:r>
              <a:rPr lang="en-US" sz="2400" b="1" dirty="0" err="1" smtClean="0"/>
              <a:t>meetingTime</a:t>
            </a:r>
            <a:r>
              <a:rPr lang="en-US" sz="2400" b="1" dirty="0" smtClean="0"/>
              <a:t> = "Tuesday at 1 p.m. 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Else If </a:t>
            </a:r>
            <a:r>
              <a:rPr lang="en-US" sz="2400" b="1" dirty="0" smtClean="0">
                <a:solidFill>
                  <a:schemeClr val="folHlink"/>
                </a:solidFill>
              </a:rPr>
              <a:t>department &lt; 10 AND</a:t>
            </a:r>
            <a:r>
              <a:rPr lang="en-US" sz="2400" b="1" dirty="0" smtClean="0"/>
              <a:t> department &gt;= 5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    Set </a:t>
            </a:r>
            <a:r>
              <a:rPr lang="en-US" sz="2400" b="1" dirty="0" err="1" smtClean="0"/>
              <a:t>meetingTime</a:t>
            </a:r>
            <a:r>
              <a:rPr lang="en-US" sz="2400" b="1" dirty="0" smtClean="0"/>
              <a:t> = "Monday at 1 p.m. 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Else </a:t>
            </a:r>
            <a:r>
              <a:rPr lang="en-US" sz="2400" b="1" dirty="0" smtClean="0">
                <a:solidFill>
                  <a:schemeClr val="folHlink"/>
                </a:solidFill>
              </a:rPr>
              <a:t>If department &lt; 5 AND department &gt;= 1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    Set </a:t>
            </a:r>
            <a:r>
              <a:rPr lang="en-US" sz="2400" b="1" dirty="0" err="1" smtClean="0"/>
              <a:t>meetingTime</a:t>
            </a:r>
            <a:r>
              <a:rPr lang="en-US" sz="2400" b="1" dirty="0" smtClean="0"/>
              <a:t> = "Monday at 9 a.m. 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End If</a:t>
            </a:r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1000" y="1600201"/>
            <a:ext cx="8574088" cy="990599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use 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 when performing range checking; omit the items in </a:t>
            </a:r>
            <a:r>
              <a:rPr lang="en-US" b="1" dirty="0" smtClean="0">
                <a:solidFill>
                  <a:schemeClr val="tx2"/>
                </a:solidFill>
              </a:rPr>
              <a:t>blue</a:t>
            </a:r>
            <a:r>
              <a:rPr lang="en-US" dirty="0" smtClean="0"/>
              <a:t> below</a:t>
            </a:r>
            <a:endParaRPr lang="en-US" dirty="0"/>
          </a:p>
        </p:txBody>
      </p:sp>
      <p:sp>
        <p:nvSpPr>
          <p:cNvPr id="2969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04E20-E5F1-41E1-952C-A51B222C921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E0FD86-766D-4B3C-8151-3A44253C3F0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DeMorgan’s Laws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97888" cy="430371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Named for 19th century logician and mathematician Augustus De Morgan</a:t>
            </a:r>
          </a:p>
          <a:p>
            <a:pPr eaLnBrk="1" hangingPunct="1"/>
            <a:r>
              <a:rPr lang="en-US" sz="2800" dirty="0" smtClean="0"/>
              <a:t>Two powerful rules of Boolean algebra</a:t>
            </a:r>
          </a:p>
          <a:p>
            <a:pPr eaLnBrk="1" hangingPunct="1"/>
            <a:r>
              <a:rPr lang="en-US" sz="2800" dirty="0" smtClean="0"/>
              <a:t>Used when the NOT operator precedes two or more conditions in parentheses to turn negative logical expression into positive expression</a:t>
            </a:r>
          </a:p>
          <a:p>
            <a:pPr eaLnBrk="1" hangingPunct="1"/>
            <a:r>
              <a:rPr lang="en-US" sz="2800" dirty="0" smtClean="0"/>
              <a:t>For the next two slides, assume j and k are Boolean values; and w, x, y, and z are numeric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C7F2F-2AFF-4A24-BAA7-5A43E766D4E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DeMorgan’s Law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692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NOT (j AND k)</a:t>
            </a:r>
            <a:r>
              <a:rPr lang="en-US" sz="2800" dirty="0" smtClean="0"/>
              <a:t>    will always be equivalent to   </a:t>
            </a:r>
            <a:br>
              <a:rPr lang="en-US" sz="2800" dirty="0" smtClean="0"/>
            </a:br>
            <a:r>
              <a:rPr lang="en-US" sz="2800" b="1" dirty="0" smtClean="0">
                <a:solidFill>
                  <a:schemeClr val="tx2"/>
                </a:solidFill>
              </a:rPr>
              <a:t>NOT j  OR  NOT k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 smtClean="0">
                <a:solidFill>
                  <a:schemeClr val="hlink"/>
                </a:solidFill>
              </a:rPr>
              <a:t>Two</a:t>
            </a:r>
            <a:r>
              <a:rPr lang="en-US" sz="2800" dirty="0" smtClean="0"/>
              <a:t> things happen: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tx2"/>
                </a:solidFill>
              </a:rPr>
              <a:t>NOT</a:t>
            </a:r>
            <a:r>
              <a:rPr lang="en-US" sz="2400" dirty="0" smtClean="0"/>
              <a:t> operator is applied to both j and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tx2"/>
                </a:solidFill>
              </a:rPr>
              <a:t>AND</a:t>
            </a:r>
            <a:r>
              <a:rPr lang="en-US" sz="2400" dirty="0" smtClean="0"/>
              <a:t> operator flips to be an </a:t>
            </a:r>
            <a:r>
              <a:rPr lang="en-US" sz="2400" b="1" dirty="0" smtClean="0">
                <a:solidFill>
                  <a:schemeClr val="tx2"/>
                </a:solidFill>
              </a:rPr>
              <a:t>OR</a:t>
            </a:r>
            <a:r>
              <a:rPr lang="en-US" sz="2400" dirty="0" smtClean="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Convert  </a:t>
            </a:r>
            <a:r>
              <a:rPr lang="en-US" sz="2800" b="1" dirty="0" smtClean="0">
                <a:solidFill>
                  <a:schemeClr val="tx2"/>
                </a:solidFill>
              </a:rPr>
              <a:t>NOT (x &lt; y  AND  z == 9)</a:t>
            </a:r>
            <a:r>
              <a:rPr lang="en-US" sz="2800" dirty="0" smtClean="0"/>
              <a:t> to a positive expression: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Step1—Apply </a:t>
            </a:r>
            <a:r>
              <a:rPr lang="en-US" sz="2400" dirty="0" err="1" smtClean="0"/>
              <a:t>DeMorgan’s</a:t>
            </a:r>
            <a:r>
              <a:rPr lang="en-US" sz="2400" dirty="0" smtClean="0"/>
              <a:t> Laws                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chemeClr val="tx2"/>
                </a:solidFill>
              </a:rPr>
              <a:t>NOT (x &lt; y)  OR  NOT (z == 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Step2—Apply the NOT operators to create positive logic        </a:t>
            </a:r>
            <a:r>
              <a:rPr lang="en-US" sz="2400" b="1" dirty="0" smtClean="0">
                <a:solidFill>
                  <a:schemeClr val="tx2"/>
                </a:solidFill>
              </a:rPr>
              <a:t>x &gt;= y    OR    z != 9</a:t>
            </a:r>
            <a:r>
              <a:rPr lang="en-US" sz="2400" dirty="0" smtClean="0"/>
              <a:t>    </a:t>
            </a:r>
            <a:r>
              <a:rPr lang="en-US" sz="2400" dirty="0" smtClean="0">
                <a:sym typeface="Wingdings" pitchFamily="2" charset="2"/>
              </a:rPr>
              <a:t></a:t>
            </a:r>
            <a:r>
              <a:rPr lang="en-US" sz="2400" dirty="0" smtClean="0"/>
              <a:t>   Final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E833-1E51-4BC4-8BF1-0BA1DAA29E2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 DeMorgan’s Law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692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NOT (j OR k)</a:t>
            </a:r>
            <a:r>
              <a:rPr lang="en-US" sz="2800" dirty="0" smtClean="0"/>
              <a:t>    will always be equivalent to   </a:t>
            </a:r>
            <a:br>
              <a:rPr lang="en-US" sz="2800" dirty="0" smtClean="0"/>
            </a:br>
            <a:r>
              <a:rPr lang="en-US" sz="2800" b="1" dirty="0" smtClean="0">
                <a:solidFill>
                  <a:schemeClr val="tx2"/>
                </a:solidFill>
              </a:rPr>
              <a:t>NOT j  AND  NOT k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 smtClean="0">
                <a:solidFill>
                  <a:schemeClr val="hlink"/>
                </a:solidFill>
              </a:rPr>
              <a:t>Two</a:t>
            </a:r>
            <a:r>
              <a:rPr lang="en-US" sz="2800" dirty="0" smtClean="0"/>
              <a:t> things happen: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tx2"/>
                </a:solidFill>
              </a:rPr>
              <a:t>NOT</a:t>
            </a:r>
            <a:r>
              <a:rPr lang="en-US" sz="2400" dirty="0" smtClean="0"/>
              <a:t> operator is applied to both j and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tx2"/>
                </a:solidFill>
              </a:rPr>
              <a:t>OR</a:t>
            </a:r>
            <a:r>
              <a:rPr lang="en-US" sz="2400" dirty="0" smtClean="0"/>
              <a:t> operator flips to be an </a:t>
            </a:r>
            <a:r>
              <a:rPr lang="en-US" sz="2400" b="1" dirty="0" smtClean="0">
                <a:solidFill>
                  <a:schemeClr val="tx2"/>
                </a:solidFill>
              </a:rPr>
              <a:t>AND</a:t>
            </a:r>
            <a:r>
              <a:rPr lang="en-US" sz="2400" dirty="0" smtClean="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Convert </a:t>
            </a:r>
            <a:r>
              <a:rPr lang="en-US" sz="2800" b="1" dirty="0" smtClean="0">
                <a:solidFill>
                  <a:schemeClr val="tx2"/>
                </a:solidFill>
              </a:rPr>
              <a:t>NOT (w &gt;= z  OR  y &lt; 3)</a:t>
            </a:r>
            <a:r>
              <a:rPr lang="en-US" sz="2800" dirty="0" smtClean="0"/>
              <a:t> to a positive expression: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Step1—Apply </a:t>
            </a:r>
            <a:r>
              <a:rPr lang="en-US" sz="2400" dirty="0" err="1" smtClean="0"/>
              <a:t>DeMorgan’s</a:t>
            </a:r>
            <a:r>
              <a:rPr lang="en-US" sz="2400" dirty="0" smtClean="0"/>
              <a:t> Laws                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chemeClr val="tx2"/>
                </a:solidFill>
              </a:rPr>
              <a:t>NOT (w &gt;= z)  AND  NOT (y &lt;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Step2—Apply the NOT operators to create positive logic     </a:t>
            </a:r>
            <a:r>
              <a:rPr lang="en-US" sz="2400" b="1" dirty="0" smtClean="0">
                <a:solidFill>
                  <a:schemeClr val="tx2"/>
                </a:solidFill>
              </a:rPr>
              <a:t>w &lt; z   AND   y &gt;= 3  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</a:t>
            </a:r>
            <a:r>
              <a:rPr lang="en-US" sz="2400" dirty="0" smtClean="0"/>
              <a:t>   Final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24B69-8BE4-4C65-9916-7850249F0DB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</a:rPr>
              <a:t>ase</a:t>
            </a:r>
            <a:r>
              <a:rPr lang="en-US" dirty="0" smtClean="0"/>
              <a:t> Structure</a:t>
            </a:r>
          </a:p>
        </p:txBody>
      </p:sp>
      <p:grpSp>
        <p:nvGrpSpPr>
          <p:cNvPr id="3098" name="Group 3097"/>
          <p:cNvGrpSpPr/>
          <p:nvPr/>
        </p:nvGrpSpPr>
        <p:grpSpPr>
          <a:xfrm>
            <a:off x="228600" y="2153056"/>
            <a:ext cx="6819900" cy="4401579"/>
            <a:chOff x="381000" y="1670456"/>
            <a:chExt cx="6819900" cy="4401579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" y="1670456"/>
              <a:ext cx="6819900" cy="44015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 flipH="1">
              <a:off x="1048071" y="5516050"/>
              <a:ext cx="2760022" cy="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058119" y="5262284"/>
              <a:ext cx="0" cy="247902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809275" y="4499490"/>
              <a:ext cx="0" cy="102660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5264718" y="5861042"/>
              <a:ext cx="0" cy="210993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rot="5400000">
              <a:off x="4994854" y="1870212"/>
              <a:ext cx="3810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79" name="Group 78"/>
            <p:cNvGrpSpPr/>
            <p:nvPr/>
          </p:nvGrpSpPr>
          <p:grpSpPr>
            <a:xfrm>
              <a:off x="3664169" y="2060373"/>
              <a:ext cx="3490078" cy="1130535"/>
              <a:chOff x="376154" y="2493787"/>
              <a:chExt cx="3490078" cy="1130535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2685132" y="3139754"/>
                <a:ext cx="1181100" cy="484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1" i="0" dirty="0" smtClean="0">
                    <a:latin typeface="Tahoma" charset="0"/>
                  </a:rPr>
                  <a:t>Set </a:t>
                </a:r>
                <a:r>
                  <a:rPr lang="en-US" sz="1000" b="1" i="0" dirty="0" err="1" smtClean="0">
                    <a:latin typeface="Tahoma" charset="0"/>
                  </a:rPr>
                  <a:t>basePrice</a:t>
                </a:r>
                <a:r>
                  <a:rPr lang="en-US" sz="1000" b="1" i="0" dirty="0" smtClean="0">
                    <a:latin typeface="Tahoma" charset="0"/>
                  </a:rPr>
                  <a:t> = 150000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8" name="Flowchart: Decision 67"/>
              <p:cNvSpPr/>
              <p:nvPr/>
            </p:nvSpPr>
            <p:spPr bwMode="auto">
              <a:xfrm>
                <a:off x="797508" y="2493787"/>
                <a:ext cx="2190204" cy="651114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1" i="0" dirty="0" err="1" smtClean="0">
                    <a:latin typeface="Tahoma" charset="0"/>
                  </a:rPr>
                  <a:t>modelNumber</a:t>
                </a:r>
                <a:r>
                  <a:rPr lang="en-US" sz="1000" b="1" i="0" dirty="0" smtClean="0">
                    <a:latin typeface="Tahoma" charset="0"/>
                  </a:rPr>
                  <a:t> == 100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13962" y="2809352"/>
                <a:ext cx="303643" cy="325501"/>
                <a:chOff x="513962" y="2819400"/>
                <a:chExt cx="303643" cy="325501"/>
              </a:xfrm>
            </p:grpSpPr>
            <p:cxnSp>
              <p:nvCxnSpPr>
                <p:cNvPr id="63" name="Straight Connector 62"/>
                <p:cNvCxnSpPr/>
                <p:nvPr/>
              </p:nvCxnSpPr>
              <p:spPr bwMode="auto">
                <a:xfrm>
                  <a:off x="514897" y="2829448"/>
                  <a:ext cx="302708" cy="0"/>
                </a:xfrm>
                <a:prstGeom prst="line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9" name="Straight Arrow Connector 68"/>
                <p:cNvCxnSpPr/>
                <p:nvPr/>
              </p:nvCxnSpPr>
              <p:spPr bwMode="auto">
                <a:xfrm>
                  <a:off x="513962" y="2819400"/>
                  <a:ext cx="0" cy="325501"/>
                </a:xfrm>
                <a:prstGeom prst="straightConnector1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376154" y="2592220"/>
                <a:ext cx="5164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0" dirty="0" smtClean="0"/>
                  <a:t>False</a:t>
                </a:r>
                <a:endParaRPr lang="en-US" sz="1000" b="1" i="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885303" y="2592221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0" dirty="0" smtClean="0"/>
                  <a:t>True</a:t>
                </a:r>
                <a:endParaRPr lang="en-US" sz="1000" b="1" i="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 flipH="1">
                <a:off x="2972957" y="2809352"/>
                <a:ext cx="303643" cy="325501"/>
                <a:chOff x="513962" y="2819400"/>
                <a:chExt cx="303643" cy="325501"/>
              </a:xfrm>
            </p:grpSpPr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514897" y="2829448"/>
                  <a:ext cx="302708" cy="0"/>
                </a:xfrm>
                <a:prstGeom prst="line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Arrow Connector 83"/>
                <p:cNvCxnSpPr/>
                <p:nvPr/>
              </p:nvCxnSpPr>
              <p:spPr bwMode="auto">
                <a:xfrm>
                  <a:off x="513962" y="2819400"/>
                  <a:ext cx="0" cy="325501"/>
                </a:xfrm>
                <a:prstGeom prst="straightConnector1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283183" y="2700475"/>
              <a:ext cx="3490078" cy="1159921"/>
              <a:chOff x="376154" y="2493787"/>
              <a:chExt cx="3490078" cy="1159921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2685132" y="3139754"/>
                <a:ext cx="1181100" cy="5139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1" i="0" dirty="0" smtClean="0">
                    <a:latin typeface="Tahoma" charset="0"/>
                  </a:rPr>
                  <a:t>Set </a:t>
                </a:r>
                <a:r>
                  <a:rPr lang="en-US" sz="1000" b="1" i="0" dirty="0" err="1" smtClean="0">
                    <a:latin typeface="Tahoma" charset="0"/>
                  </a:rPr>
                  <a:t>basePrice</a:t>
                </a:r>
                <a:r>
                  <a:rPr lang="en-US" sz="1000" b="1" i="0" dirty="0" smtClean="0">
                    <a:latin typeface="Tahoma" charset="0"/>
                  </a:rPr>
                  <a:t> = 170000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101" name="Flowchart: Decision 100"/>
              <p:cNvSpPr/>
              <p:nvPr/>
            </p:nvSpPr>
            <p:spPr bwMode="auto">
              <a:xfrm>
                <a:off x="797508" y="2493787"/>
                <a:ext cx="2190204" cy="651114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1" i="0" dirty="0" err="1" smtClean="0">
                    <a:latin typeface="Tahoma" charset="0"/>
                  </a:rPr>
                  <a:t>modelNumber</a:t>
                </a:r>
                <a:r>
                  <a:rPr lang="en-US" sz="1000" b="1" i="0" dirty="0" smtClean="0">
                    <a:latin typeface="Tahoma" charset="0"/>
                  </a:rPr>
                  <a:t> == 200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513962" y="2809352"/>
                <a:ext cx="303643" cy="325501"/>
                <a:chOff x="513962" y="2819400"/>
                <a:chExt cx="303643" cy="325501"/>
              </a:xfrm>
            </p:grpSpPr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514897" y="2829448"/>
                  <a:ext cx="302708" cy="0"/>
                </a:xfrm>
                <a:prstGeom prst="line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 bwMode="auto">
                <a:xfrm>
                  <a:off x="513962" y="2819400"/>
                  <a:ext cx="0" cy="325501"/>
                </a:xfrm>
                <a:prstGeom prst="straightConnector1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03" name="TextBox 102"/>
              <p:cNvSpPr txBox="1"/>
              <p:nvPr/>
            </p:nvSpPr>
            <p:spPr>
              <a:xfrm>
                <a:off x="376154" y="2592220"/>
                <a:ext cx="5164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0" dirty="0" smtClean="0"/>
                  <a:t>False</a:t>
                </a:r>
                <a:endParaRPr lang="en-US" sz="1000" b="1" i="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885303" y="2592221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0" dirty="0" smtClean="0"/>
                  <a:t>True</a:t>
                </a:r>
                <a:endParaRPr lang="en-US" sz="1000" b="1" i="0" dirty="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 flipH="1">
                <a:off x="2972957" y="2809352"/>
                <a:ext cx="303643" cy="325501"/>
                <a:chOff x="513962" y="2819400"/>
                <a:chExt cx="303643" cy="325501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4897" y="2829448"/>
                  <a:ext cx="302708" cy="0"/>
                </a:xfrm>
                <a:prstGeom prst="line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Arrow Connector 106"/>
                <p:cNvCxnSpPr/>
                <p:nvPr/>
              </p:nvCxnSpPr>
              <p:spPr bwMode="auto">
                <a:xfrm>
                  <a:off x="513962" y="2819400"/>
                  <a:ext cx="0" cy="325501"/>
                </a:xfrm>
                <a:prstGeom prst="straightConnector1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grpSp>
          <p:nvGrpSpPr>
            <p:cNvPr id="110" name="Group 109"/>
            <p:cNvGrpSpPr/>
            <p:nvPr/>
          </p:nvGrpSpPr>
          <p:grpSpPr>
            <a:xfrm>
              <a:off x="895443" y="3331493"/>
              <a:ext cx="3490078" cy="1157949"/>
              <a:chOff x="376154" y="2493787"/>
              <a:chExt cx="3490078" cy="1157949"/>
            </a:xfrm>
          </p:grpSpPr>
          <p:sp>
            <p:nvSpPr>
              <p:cNvPr id="111" name="Rectangle 110"/>
              <p:cNvSpPr/>
              <p:nvPr/>
            </p:nvSpPr>
            <p:spPr bwMode="auto">
              <a:xfrm>
                <a:off x="2685132" y="3139754"/>
                <a:ext cx="1181100" cy="5119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1" i="0" dirty="0" smtClean="0">
                    <a:latin typeface="Tahoma" charset="0"/>
                  </a:rPr>
                  <a:t>Set </a:t>
                </a:r>
                <a:r>
                  <a:rPr lang="en-US" sz="1000" b="1" i="0" dirty="0" err="1" smtClean="0">
                    <a:latin typeface="Tahoma" charset="0"/>
                  </a:rPr>
                  <a:t>basePrice</a:t>
                </a:r>
                <a:r>
                  <a:rPr lang="en-US" sz="1000" b="1" i="0" dirty="0" smtClean="0">
                    <a:latin typeface="Tahoma" charset="0"/>
                  </a:rPr>
                  <a:t> = 185000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112" name="Flowchart: Decision 111"/>
              <p:cNvSpPr/>
              <p:nvPr/>
            </p:nvSpPr>
            <p:spPr bwMode="auto">
              <a:xfrm>
                <a:off x="797508" y="2493787"/>
                <a:ext cx="2190204" cy="651114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1" i="0" dirty="0" err="1" smtClean="0">
                    <a:latin typeface="Tahoma" charset="0"/>
                  </a:rPr>
                  <a:t>modelNumber</a:t>
                </a:r>
                <a:r>
                  <a:rPr lang="en-US" sz="1000" b="1" i="0" dirty="0" smtClean="0">
                    <a:latin typeface="Tahoma" charset="0"/>
                  </a:rPr>
                  <a:t> == 300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13962" y="2809352"/>
                <a:ext cx="303643" cy="325501"/>
                <a:chOff x="513962" y="2819400"/>
                <a:chExt cx="303643" cy="325501"/>
              </a:xfrm>
            </p:grpSpPr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514897" y="2829448"/>
                  <a:ext cx="302708" cy="0"/>
                </a:xfrm>
                <a:prstGeom prst="line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0" name="Straight Arrow Connector 119"/>
                <p:cNvCxnSpPr/>
                <p:nvPr/>
              </p:nvCxnSpPr>
              <p:spPr bwMode="auto">
                <a:xfrm>
                  <a:off x="513962" y="2819400"/>
                  <a:ext cx="0" cy="325501"/>
                </a:xfrm>
                <a:prstGeom prst="straightConnector1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376154" y="2592220"/>
                <a:ext cx="5164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0" dirty="0" smtClean="0"/>
                  <a:t>False</a:t>
                </a:r>
                <a:endParaRPr lang="en-US" sz="1000" b="1" i="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885303" y="2592221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i="0" dirty="0" smtClean="0"/>
                  <a:t>True</a:t>
                </a:r>
                <a:endParaRPr lang="en-US" sz="1000" b="1" i="0" dirty="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 flipH="1">
                <a:off x="2972957" y="2809352"/>
                <a:ext cx="303643" cy="325501"/>
                <a:chOff x="513962" y="2819400"/>
                <a:chExt cx="303643" cy="325501"/>
              </a:xfrm>
            </p:grpSpPr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514897" y="2829448"/>
                  <a:ext cx="302708" cy="0"/>
                </a:xfrm>
                <a:prstGeom prst="line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8" name="Straight Arrow Connector 117"/>
                <p:cNvCxnSpPr/>
                <p:nvPr/>
              </p:nvCxnSpPr>
              <p:spPr bwMode="auto">
                <a:xfrm>
                  <a:off x="513962" y="2819400"/>
                  <a:ext cx="0" cy="325501"/>
                </a:xfrm>
                <a:prstGeom prst="straightConnector1">
                  <a:avLst/>
                </a:prstGeom>
                <a:solidFill>
                  <a:schemeClr val="tx2">
                    <a:alpha val="64999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sp>
          <p:nvSpPr>
            <p:cNvPr id="121" name="Rectangle 120"/>
            <p:cNvSpPr/>
            <p:nvPr/>
          </p:nvSpPr>
          <p:spPr bwMode="auto">
            <a:xfrm>
              <a:off x="510194" y="4794242"/>
              <a:ext cx="1066800" cy="4894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 dirty="0" smtClean="0"/>
                <a:t>Set </a:t>
              </a:r>
              <a:r>
                <a:rPr lang="en-US" sz="1000" b="1" dirty="0" err="1"/>
                <a:t>basePrice</a:t>
              </a:r>
              <a:r>
                <a:rPr lang="en-US" sz="1000" b="1" dirty="0"/>
                <a:t> = </a:t>
              </a:r>
              <a:r>
                <a:rPr lang="en-US" sz="1000" b="1" dirty="0" smtClean="0"/>
                <a:t>0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22" name="Parallelogram 121"/>
            <p:cNvSpPr/>
            <p:nvPr/>
          </p:nvSpPr>
          <p:spPr bwMode="auto">
            <a:xfrm>
              <a:off x="424586" y="3972559"/>
              <a:ext cx="1219199" cy="506744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 dirty="0"/>
                <a:t>Display "Invalid model"</a:t>
              </a:r>
            </a:p>
          </p:txBody>
        </p:sp>
        <p:cxnSp>
          <p:nvCxnSpPr>
            <p:cNvPr id="123" name="Straight Arrow Connector 122"/>
            <p:cNvCxnSpPr/>
            <p:nvPr/>
          </p:nvCxnSpPr>
          <p:spPr bwMode="auto">
            <a:xfrm>
              <a:off x="1048719" y="4489442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3086" name="Group 3085"/>
            <p:cNvGrpSpPr/>
            <p:nvPr/>
          </p:nvGrpSpPr>
          <p:grpSpPr>
            <a:xfrm>
              <a:off x="2413804" y="3860396"/>
              <a:ext cx="2773727" cy="1853457"/>
              <a:chOff x="-874211" y="4293810"/>
              <a:chExt cx="2773727" cy="1853457"/>
            </a:xfrm>
          </p:grpSpPr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-874211" y="5951369"/>
                <a:ext cx="317" cy="195898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flipH="1">
                <a:off x="-873689" y="6139124"/>
                <a:ext cx="2773205" cy="0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899516" y="4293810"/>
                <a:ext cx="0" cy="1853457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8" name="Group 147"/>
            <p:cNvGrpSpPr/>
            <p:nvPr/>
          </p:nvGrpSpPr>
          <p:grpSpPr>
            <a:xfrm>
              <a:off x="3821415" y="3190908"/>
              <a:ext cx="2775315" cy="2684870"/>
              <a:chOff x="-875799" y="3461874"/>
              <a:chExt cx="2775315" cy="2684870"/>
            </a:xfrm>
          </p:grpSpPr>
          <p:cxnSp>
            <p:nvCxnSpPr>
              <p:cNvPr id="149" name="Straight Arrow Connector 148"/>
              <p:cNvCxnSpPr/>
              <p:nvPr/>
            </p:nvCxnSpPr>
            <p:spPr bwMode="auto">
              <a:xfrm>
                <a:off x="-875799" y="5984296"/>
                <a:ext cx="0" cy="162448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 flipH="1">
                <a:off x="-873689" y="6139124"/>
                <a:ext cx="2773205" cy="0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899516" y="3461874"/>
                <a:ext cx="0" cy="2684870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" name="Folded Corner 8"/>
          <p:cNvSpPr/>
          <p:nvPr/>
        </p:nvSpPr>
        <p:spPr bwMode="auto">
          <a:xfrm>
            <a:off x="84800" y="1295399"/>
            <a:ext cx="3268000" cy="1986109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This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multiple-alternative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structure implemented using </a:t>
            </a:r>
            <a:r>
              <a:rPr lang="en-US" dirty="0"/>
              <a:t>nested </a:t>
            </a:r>
            <a:r>
              <a:rPr lang="en-US" dirty="0" smtClean="0"/>
              <a:t>dual-alternatives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</a:t>
            </a:r>
            <a:r>
              <a:rPr lang="en-US" b="1" dirty="0" smtClean="0">
                <a:solidFill>
                  <a:srgbClr val="0000FF"/>
                </a:solidFill>
              </a:rPr>
              <a:t>ase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structure </a:t>
            </a:r>
            <a:r>
              <a:rPr lang="en-US" dirty="0"/>
              <a:t>could also be used.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5638800" y="0"/>
            <a:ext cx="3505200" cy="2616101"/>
          </a:xfrm>
          <a:prstGeom prst="rect">
            <a:avLst/>
          </a:prstGeom>
          <a:solidFill>
            <a:schemeClr val="accent2">
              <a:lumMod val="40000"/>
              <a:lumOff val="60000"/>
              <a:alpha val="8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modelNumber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== 100 Then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Set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basePrice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= 150000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Else If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modelNumber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200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Then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Set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170000 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Else If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modelNumber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300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Then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185000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Else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Display "Invalid model"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Set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 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End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Case</a:t>
            </a:r>
            <a:r>
              <a:rPr lang="en-US" dirty="0"/>
              <a:t> Structure</a:t>
            </a:r>
            <a:endParaRPr lang="en-US" sz="4000" dirty="0" smtClean="0"/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E795AC-E1BC-42D9-BF00-6F910F13983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3798" name="Date Placeholder 3"/>
          <p:cNvSpPr txBox="1">
            <a:spLocks/>
          </p:cNvSpPr>
          <p:nvPr/>
        </p:nvSpPr>
        <p:spPr bwMode="auto">
          <a:xfrm>
            <a:off x="304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1400"/>
              <a:t>CSI 117</a:t>
            </a:r>
          </a:p>
        </p:txBody>
      </p:sp>
      <p:sp>
        <p:nvSpPr>
          <p:cNvPr id="33800" name="Slide Number Placeholder 5"/>
          <p:cNvSpPr txBox="1">
            <a:spLocks/>
          </p:cNvSpPr>
          <p:nvPr/>
        </p:nvSpPr>
        <p:spPr bwMode="auto">
          <a:xfrm>
            <a:off x="704215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163D8E0-9342-4DC8-B020-A8E9ACD6E2D3}" type="slidenum">
              <a:rPr lang="en-US" sz="1400"/>
              <a:pPr algn="r" eaLnBrk="1" hangingPunct="1"/>
              <a:t>27</a:t>
            </a:fld>
            <a:endParaRPr lang="en-US" sz="140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410200" y="2880479"/>
            <a:ext cx="3429000" cy="3139321"/>
          </a:xfrm>
          <a:prstGeom prst="rect">
            <a:avLst/>
          </a:prstGeom>
          <a:solidFill>
            <a:schemeClr val="accent2">
              <a:lumMod val="40000"/>
              <a:lumOff val="60000"/>
              <a:alpha val="8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modelNumber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100: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     Set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basePrice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= 150000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Set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170000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Case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300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Set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185000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Default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Display "Invalid model"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Set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0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 Select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28600" y="2171700"/>
            <a:ext cx="5029199" cy="4076700"/>
            <a:chOff x="223578" y="1562100"/>
            <a:chExt cx="5029199" cy="407670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223578" y="1562100"/>
              <a:ext cx="5029199" cy="40767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595178" y="3390900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smtClean="0"/>
                <a:t>Set </a:t>
              </a:r>
              <a:r>
                <a:rPr lang="en-US" sz="1200" b="1" dirty="0" err="1"/>
                <a:t>basePrice</a:t>
              </a:r>
              <a:r>
                <a:rPr lang="en-US" sz="1200" b="1" dirty="0"/>
                <a:t> = </a:t>
              </a:r>
              <a:r>
                <a:rPr lang="en-US" sz="1200" b="1" dirty="0" smtClean="0"/>
                <a:t>170000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 bwMode="auto">
            <a:xfrm>
              <a:off x="2128578" y="4076700"/>
              <a:ext cx="0" cy="1171372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/>
            <p:nvPr/>
          </p:nvCxnSpPr>
          <p:spPr bwMode="auto">
            <a:xfrm>
              <a:off x="2128578" y="30861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7" name="Rectangle 156"/>
            <p:cNvSpPr/>
            <p:nvPr/>
          </p:nvSpPr>
          <p:spPr bwMode="auto">
            <a:xfrm>
              <a:off x="2814378" y="3390900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smtClean="0"/>
                <a:t>Set </a:t>
              </a:r>
              <a:r>
                <a:rPr lang="en-US" sz="1200" b="1" dirty="0" err="1"/>
                <a:t>basePrice</a:t>
              </a:r>
              <a:r>
                <a:rPr lang="en-US" sz="1200" b="1" dirty="0"/>
                <a:t> = </a:t>
              </a:r>
              <a:r>
                <a:rPr lang="en-US" sz="1200" b="1" dirty="0" smtClean="0"/>
                <a:t>185000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 bwMode="auto">
            <a:xfrm>
              <a:off x="3347778" y="4076700"/>
              <a:ext cx="0" cy="1171372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Arrow Connector 158"/>
            <p:cNvCxnSpPr/>
            <p:nvPr/>
          </p:nvCxnSpPr>
          <p:spPr bwMode="auto">
            <a:xfrm>
              <a:off x="3347778" y="30861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0" name="Rectangle 159"/>
            <p:cNvSpPr/>
            <p:nvPr/>
          </p:nvSpPr>
          <p:spPr bwMode="auto">
            <a:xfrm>
              <a:off x="375978" y="3390900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Set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basePrice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 = 150000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909378" y="4076700"/>
              <a:ext cx="0" cy="118110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Arrow Connector 161"/>
            <p:cNvCxnSpPr/>
            <p:nvPr/>
          </p:nvCxnSpPr>
          <p:spPr bwMode="auto">
            <a:xfrm>
              <a:off x="909378" y="30861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 bwMode="auto">
            <a:xfrm>
              <a:off x="4596162" y="5055136"/>
              <a:ext cx="0" cy="202664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Arrow Connector 163"/>
            <p:cNvCxnSpPr/>
            <p:nvPr/>
          </p:nvCxnSpPr>
          <p:spPr bwMode="auto">
            <a:xfrm>
              <a:off x="4566978" y="30861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5" name="Flowchart: Decision 164"/>
            <p:cNvSpPr/>
            <p:nvPr/>
          </p:nvSpPr>
          <p:spPr bwMode="auto">
            <a:xfrm>
              <a:off x="1447800" y="1943100"/>
              <a:ext cx="2595823" cy="8382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modelNumber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66" name="Straight Arrow Connector 165"/>
            <p:cNvCxnSpPr/>
            <p:nvPr/>
          </p:nvCxnSpPr>
          <p:spPr bwMode="auto">
            <a:xfrm>
              <a:off x="2738177" y="27813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7" name="Straight Arrow Connector 166"/>
            <p:cNvCxnSpPr/>
            <p:nvPr/>
          </p:nvCxnSpPr>
          <p:spPr bwMode="auto">
            <a:xfrm>
              <a:off x="2738177" y="16383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Arrow Connector 167"/>
            <p:cNvCxnSpPr/>
            <p:nvPr/>
          </p:nvCxnSpPr>
          <p:spPr bwMode="auto">
            <a:xfrm>
              <a:off x="2738178" y="5248072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9" name="TextBox 168"/>
            <p:cNvSpPr txBox="1"/>
            <p:nvPr/>
          </p:nvSpPr>
          <p:spPr>
            <a:xfrm>
              <a:off x="466928" y="305393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100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680264" y="305691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00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908872" y="305691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00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20014" y="3047188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default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4053034" y="4363668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smtClean="0"/>
                <a:t>Set </a:t>
              </a:r>
              <a:r>
                <a:rPr lang="en-US" sz="1200" b="1" dirty="0" err="1"/>
                <a:t>basePrice</a:t>
              </a:r>
              <a:r>
                <a:rPr lang="en-US" sz="1200" b="1" dirty="0"/>
                <a:t> = </a:t>
              </a:r>
              <a:r>
                <a:rPr lang="en-US" sz="1200" b="1" dirty="0" smtClean="0"/>
                <a:t>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74" name="Parallelogram 173"/>
            <p:cNvSpPr/>
            <p:nvPr/>
          </p:nvSpPr>
          <p:spPr bwMode="auto">
            <a:xfrm>
              <a:off x="3957378" y="3391712"/>
              <a:ext cx="1219199" cy="685800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/>
                <a:t>Display "Invalid model"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 bwMode="auto">
            <a:xfrm>
              <a:off x="909378" y="5248072"/>
              <a:ext cx="3686784" cy="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 bwMode="auto">
            <a:xfrm>
              <a:off x="909378" y="3086100"/>
              <a:ext cx="3657600" cy="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Arrow Connector 176"/>
            <p:cNvCxnSpPr/>
            <p:nvPr/>
          </p:nvCxnSpPr>
          <p:spPr bwMode="auto">
            <a:xfrm>
              <a:off x="4581511" y="40767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8" name="Folded Corner 177"/>
          <p:cNvSpPr/>
          <p:nvPr/>
        </p:nvSpPr>
        <p:spPr bwMode="auto">
          <a:xfrm>
            <a:off x="5408150" y="1531251"/>
            <a:ext cx="3268000" cy="993054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This logic uses a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/>
              <a:t> structure to produce the same results as the previous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</a:rPr>
              <a:t>ase</a:t>
            </a:r>
            <a:r>
              <a:rPr lang="en-US" dirty="0" smtClean="0"/>
              <a:t> Structure </a:t>
            </a:r>
            <a:endParaRPr lang="en-US" sz="3200" dirty="0" smtClean="0"/>
          </a:p>
        </p:txBody>
      </p:sp>
      <p:sp>
        <p:nvSpPr>
          <p:cNvPr id="34819" name="Content Placeholder 9"/>
          <p:cNvSpPr>
            <a:spLocks noGrp="1"/>
          </p:cNvSpPr>
          <p:nvPr>
            <p:ph sz="half" idx="1"/>
          </p:nvPr>
        </p:nvSpPr>
        <p:spPr>
          <a:xfrm>
            <a:off x="4800600" y="1295400"/>
            <a:ext cx="4114800" cy="2590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  <a:tabLst>
                <a:tab pos="342900" algn="l"/>
                <a:tab pos="685800" algn="l"/>
              </a:tabLst>
            </a:pPr>
            <a:r>
              <a:rPr lang="en-US" sz="2000" dirty="0" err="1" smtClean="0">
                <a:solidFill>
                  <a:srgbClr val="FF0066"/>
                </a:solidFill>
              </a:rPr>
              <a:t>modelNumber</a:t>
            </a:r>
            <a:r>
              <a:rPr lang="en-US" sz="2000" dirty="0" smtClean="0"/>
              <a:t> is the </a:t>
            </a:r>
            <a:r>
              <a:rPr lang="en-US" sz="2000" u="sng" dirty="0" smtClean="0"/>
              <a:t>single variable</a:t>
            </a:r>
            <a:r>
              <a:rPr lang="en-US" sz="2000" dirty="0" smtClean="0"/>
              <a:t> following the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S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elect</a:t>
            </a:r>
            <a:r>
              <a:rPr lang="en-US" sz="2000" dirty="0" smtClean="0"/>
              <a:t> keyword</a:t>
            </a:r>
          </a:p>
          <a:p>
            <a:pPr eaLnBrk="1" hangingPunct="1">
              <a:buFont typeface="Wingdings" pitchFamily="2" charset="2"/>
              <a:buChar char="Ø"/>
              <a:tabLst>
                <a:tab pos="342900" algn="l"/>
                <a:tab pos="685800" algn="l"/>
              </a:tabLst>
            </a:pPr>
            <a:r>
              <a:rPr lang="en-US" sz="2000" dirty="0" smtClean="0"/>
              <a:t>100, 200, and 300 are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ase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labels</a:t>
            </a:r>
          </a:p>
          <a:p>
            <a:pPr eaLnBrk="1" hangingPunct="1">
              <a:buFont typeface="Wingdings" pitchFamily="2" charset="2"/>
              <a:buChar char="Ø"/>
              <a:tabLst>
                <a:tab pos="342900" algn="l"/>
                <a:tab pos="685800" algn="l"/>
              </a:tabLst>
            </a:pPr>
            <a:r>
              <a:rPr lang="en-US" sz="2000" dirty="0" smtClean="0"/>
              <a:t>a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Case label </a:t>
            </a:r>
            <a:r>
              <a:rPr lang="en-US" sz="2000" dirty="0" smtClean="0"/>
              <a:t>must be a </a:t>
            </a:r>
            <a:r>
              <a:rPr lang="en-US" sz="2000" u="sng" dirty="0" smtClean="0"/>
              <a:t>single value</a:t>
            </a:r>
            <a:r>
              <a:rPr lang="en-US" sz="2000" dirty="0" smtClean="0"/>
              <a:t>; it cannot be a range of values</a:t>
            </a:r>
          </a:p>
          <a:p>
            <a:pPr lvl="1" eaLnBrk="1" hangingPunct="1">
              <a:buFont typeface="Wingdings" pitchFamily="2" charset="2"/>
              <a:buChar char="Ø"/>
              <a:tabLst>
                <a:tab pos="342900" algn="l"/>
                <a:tab pos="685800" algn="l"/>
              </a:tabLst>
            </a:pPr>
            <a:endParaRPr lang="en-US" sz="2000" dirty="0" smtClean="0"/>
          </a:p>
          <a:p>
            <a:pPr>
              <a:tabLst>
                <a:tab pos="342900" algn="l"/>
                <a:tab pos="685800" algn="l"/>
              </a:tabLst>
            </a:pPr>
            <a:endParaRPr lang="en-US" dirty="0" smtClean="0"/>
          </a:p>
        </p:txBody>
      </p:sp>
      <p:sp>
        <p:nvSpPr>
          <p:cNvPr id="34820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3733800"/>
            <a:ext cx="8001000" cy="2819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342900" algn="l"/>
                <a:tab pos="685800" algn="l"/>
              </a:tabLst>
            </a:pPr>
            <a:r>
              <a:rPr lang="en-US" sz="2400" b="1" dirty="0" smtClean="0"/>
              <a:t>How it works:</a:t>
            </a:r>
            <a:endParaRPr lang="en-US" sz="2400" b="1" i="1" dirty="0" smtClean="0"/>
          </a:p>
          <a:p>
            <a:pPr lvl="1" eaLnBrk="1" hangingPunct="1">
              <a:tabLst>
                <a:tab pos="342900" algn="l"/>
                <a:tab pos="685800" algn="l"/>
              </a:tabLst>
            </a:pPr>
            <a:r>
              <a:rPr lang="en-US" sz="2000" dirty="0" smtClean="0"/>
              <a:t>Examines the value in the </a:t>
            </a:r>
            <a:r>
              <a:rPr lang="en-US" sz="2000" u="sng" dirty="0" smtClean="0"/>
              <a:t>single variable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66"/>
                </a:solidFill>
              </a:rPr>
              <a:t>modelNumber</a:t>
            </a:r>
            <a:r>
              <a:rPr lang="en-US" sz="2000" dirty="0" smtClean="0"/>
              <a:t> that follows the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S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elect</a:t>
            </a:r>
            <a:r>
              <a:rPr lang="en-US" sz="2000" dirty="0" smtClean="0"/>
              <a:t> keyword and looks for a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ase label </a:t>
            </a:r>
            <a:r>
              <a:rPr lang="en-US" sz="2000" dirty="0" smtClean="0"/>
              <a:t>that has the same value as </a:t>
            </a:r>
            <a:r>
              <a:rPr lang="en-US" sz="2000" dirty="0" err="1" smtClean="0">
                <a:solidFill>
                  <a:srgbClr val="FF0066"/>
                </a:solidFill>
              </a:rPr>
              <a:t>modelNumber</a:t>
            </a:r>
            <a:endParaRPr lang="en-US" sz="2000" dirty="0" smtClean="0">
              <a:solidFill>
                <a:srgbClr val="FF0066"/>
              </a:solidFill>
            </a:endParaRPr>
          </a:p>
          <a:p>
            <a:pPr lvl="1" eaLnBrk="1" hangingPunct="1">
              <a:tabLst>
                <a:tab pos="342900" algn="l"/>
                <a:tab pos="685800" algn="l"/>
              </a:tabLst>
            </a:pPr>
            <a:r>
              <a:rPr lang="en-US" sz="2000" dirty="0" smtClean="0"/>
              <a:t>When a match is found, the code for that Case label is executed and the Case structure ends.</a:t>
            </a:r>
          </a:p>
          <a:p>
            <a:pPr lvl="1" eaLnBrk="1" hangingPunct="1">
              <a:tabLst>
                <a:tab pos="342900" algn="l"/>
                <a:tab pos="685800" algn="l"/>
              </a:tabLst>
            </a:pPr>
            <a:r>
              <a:rPr lang="en-US" sz="2000" dirty="0" smtClean="0"/>
              <a:t>If no matching Case label is found, the statements under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efault</a:t>
            </a:r>
            <a:r>
              <a:rPr lang="en-US" sz="2000" dirty="0" smtClean="0"/>
              <a:t> will be executed.</a:t>
            </a:r>
          </a:p>
          <a:p>
            <a:pPr>
              <a:tabLst>
                <a:tab pos="342900" algn="l"/>
                <a:tab pos="685800" algn="l"/>
              </a:tabLst>
            </a:pPr>
            <a:endParaRPr lang="en-US" dirty="0" smtClean="0"/>
          </a:p>
        </p:txBody>
      </p:sp>
      <p:sp>
        <p:nvSpPr>
          <p:cNvPr id="348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48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48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E06650-4D74-4C27-BFF2-24DB628BBDD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533400" y="1295400"/>
            <a:ext cx="4267200" cy="2523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modelNumber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100: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     Set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= 150000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200: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     Set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= 170000 </a:t>
            </a:r>
          </a:p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Case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300: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     Set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= 185000 </a:t>
            </a:r>
          </a:p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Default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     Display "Invalid model"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     Set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= 0 </a:t>
            </a:r>
          </a:p>
          <a:p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 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9906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</a:rPr>
              <a:t>ase</a:t>
            </a:r>
            <a:r>
              <a:rPr lang="en-US" dirty="0" smtClean="0"/>
              <a:t> Structure 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E9AB9-7419-4816-8DF6-BB082CFDC90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3124200" y="1219200"/>
            <a:ext cx="6019800" cy="2209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dirty="0"/>
              <a:t>Sometimes several </a:t>
            </a:r>
            <a:r>
              <a:rPr lang="en-US" sz="2000" dirty="0" smtClean="0"/>
              <a:t>Case </a:t>
            </a:r>
            <a:r>
              <a:rPr lang="en-US" sz="2000" dirty="0"/>
              <a:t>labels can be associated with the same set of instructions.</a:t>
            </a:r>
          </a:p>
          <a:p>
            <a:pPr marL="342900" lvl="1" indent="1143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When </a:t>
            </a:r>
            <a:r>
              <a:rPr lang="en-US" sz="2000" dirty="0" err="1"/>
              <a:t>testVal</a:t>
            </a:r>
            <a:r>
              <a:rPr lang="en-US" sz="2000" dirty="0"/>
              <a:t> is 2 or 3, x will be set to -5 </a:t>
            </a:r>
          </a:p>
          <a:p>
            <a:pPr marL="342900" lvl="1" indent="1143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When </a:t>
            </a:r>
            <a:r>
              <a:rPr lang="en-US" sz="2000" dirty="0" err="1"/>
              <a:t>testVal</a:t>
            </a:r>
            <a:r>
              <a:rPr lang="en-US" sz="2000" dirty="0"/>
              <a:t> is 5, 10, or 12, x will be set to 67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/>
              <a:t>The table below shows how the </a:t>
            </a:r>
            <a:r>
              <a:rPr lang="en-US" sz="2000" dirty="0" smtClean="0"/>
              <a:t>Case </a:t>
            </a:r>
            <a:r>
              <a:rPr lang="en-US" sz="2000" dirty="0"/>
              <a:t>structure will work for different values of </a:t>
            </a:r>
            <a:r>
              <a:rPr lang="en-US" sz="2000" dirty="0" err="1"/>
              <a:t>testVal</a:t>
            </a:r>
            <a:endParaRPr lang="en-US" sz="2000" dirty="0"/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76200" y="1417638"/>
            <a:ext cx="3048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itchFamily="34" charset="0"/>
              </a:rPr>
              <a:t>Declare Integer </a:t>
            </a:r>
            <a:r>
              <a:rPr lang="en-US" sz="2200" dirty="0">
                <a:latin typeface="Arial" pitchFamily="34" charset="0"/>
              </a:rPr>
              <a:t>x</a:t>
            </a:r>
          </a:p>
          <a:p>
            <a:r>
              <a:rPr lang="en-US" sz="2200" dirty="0" smtClean="0">
                <a:latin typeface="Arial" pitchFamily="34" charset="0"/>
              </a:rPr>
              <a:t>Declare Integer </a:t>
            </a:r>
            <a:r>
              <a:rPr lang="en-US" sz="2200" dirty="0" err="1">
                <a:latin typeface="Arial" pitchFamily="34" charset="0"/>
              </a:rPr>
              <a:t>testVal</a:t>
            </a:r>
            <a:endParaRPr lang="en-US" sz="2200" dirty="0">
              <a:latin typeface="Arial" pitchFamily="34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latin typeface="Arial" pitchFamily="34" charset="0"/>
              </a:rPr>
              <a:t>S</a:t>
            </a:r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elect</a:t>
            </a:r>
            <a:r>
              <a:rPr lang="en-US" sz="2200" dirty="0" smtClean="0">
                <a:latin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</a:rPr>
              <a:t>testVal</a:t>
            </a:r>
            <a:endParaRPr lang="en-US" sz="2200" dirty="0">
              <a:latin typeface="Arial" pitchFamily="34" charset="0"/>
            </a:endParaRPr>
          </a:p>
          <a:p>
            <a:r>
              <a:rPr lang="en-US" sz="2200" dirty="0">
                <a:latin typeface="Arial" pitchFamily="34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Case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</a:rPr>
              <a:t>2:</a:t>
            </a:r>
            <a:endParaRPr lang="en-US" sz="2200" dirty="0">
              <a:latin typeface="Arial" pitchFamily="34" charset="0"/>
            </a:endParaRPr>
          </a:p>
          <a:p>
            <a:r>
              <a:rPr lang="en-US" sz="2200" dirty="0">
                <a:latin typeface="Arial" pitchFamily="34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Case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</a:rPr>
              <a:t>3:</a:t>
            </a:r>
            <a:endParaRPr lang="en-US" sz="2200" dirty="0">
              <a:latin typeface="Arial" pitchFamily="34" charset="0"/>
            </a:endParaRPr>
          </a:p>
          <a:p>
            <a:r>
              <a:rPr lang="en-US" sz="2200" dirty="0">
                <a:latin typeface="Arial" pitchFamily="34" charset="0"/>
              </a:rPr>
              <a:t>         </a:t>
            </a:r>
            <a:r>
              <a:rPr lang="en-US" sz="2200" dirty="0" smtClean="0">
                <a:latin typeface="Arial" pitchFamily="34" charset="0"/>
              </a:rPr>
              <a:t>Set x </a:t>
            </a:r>
            <a:r>
              <a:rPr lang="en-US" sz="2200" dirty="0">
                <a:latin typeface="Arial" pitchFamily="34" charset="0"/>
              </a:rPr>
              <a:t>= -5</a:t>
            </a:r>
          </a:p>
          <a:p>
            <a:r>
              <a:rPr lang="en-US" sz="2200" dirty="0">
                <a:latin typeface="Arial" pitchFamily="34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Case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</a:rPr>
              <a:t>5:</a:t>
            </a:r>
            <a:endParaRPr lang="en-US" sz="2200" dirty="0">
              <a:latin typeface="Arial" pitchFamily="34" charset="0"/>
            </a:endParaRPr>
          </a:p>
          <a:p>
            <a:r>
              <a:rPr lang="en-US" sz="2200" dirty="0">
                <a:latin typeface="Arial" pitchFamily="34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Case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</a:rPr>
              <a:t>10:</a:t>
            </a:r>
            <a:endParaRPr lang="en-US" sz="2200" dirty="0">
              <a:latin typeface="Arial" pitchFamily="34" charset="0"/>
            </a:endParaRPr>
          </a:p>
          <a:p>
            <a:r>
              <a:rPr lang="en-US" sz="2200" dirty="0">
                <a:latin typeface="Arial" pitchFamily="34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Case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</a:rPr>
              <a:t>12:</a:t>
            </a:r>
            <a:endParaRPr lang="en-US" sz="2200" dirty="0">
              <a:latin typeface="Arial" pitchFamily="34" charset="0"/>
            </a:endParaRPr>
          </a:p>
          <a:p>
            <a:r>
              <a:rPr lang="en-US" sz="2200" dirty="0">
                <a:latin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</a:rPr>
              <a:t>        Set x </a:t>
            </a:r>
            <a:r>
              <a:rPr lang="en-US" sz="2200" dirty="0">
                <a:latin typeface="Arial" pitchFamily="34" charset="0"/>
              </a:rPr>
              <a:t>= 67</a:t>
            </a:r>
          </a:p>
          <a:p>
            <a:r>
              <a:rPr lang="en-US" sz="2200" dirty="0">
                <a:latin typeface="Arial" pitchFamily="34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Case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</a:rPr>
              <a:t>9:</a:t>
            </a:r>
            <a:endParaRPr lang="en-US" sz="2200" dirty="0">
              <a:latin typeface="Arial" pitchFamily="34" charset="0"/>
            </a:endParaRPr>
          </a:p>
          <a:p>
            <a:r>
              <a:rPr lang="en-US" sz="2200" dirty="0">
                <a:latin typeface="Arial" pitchFamily="34" charset="0"/>
              </a:rPr>
              <a:t>         </a:t>
            </a:r>
            <a:r>
              <a:rPr lang="en-US" sz="2200" dirty="0" smtClean="0">
                <a:latin typeface="Arial" pitchFamily="34" charset="0"/>
              </a:rPr>
              <a:t>Set x </a:t>
            </a:r>
            <a:r>
              <a:rPr lang="en-US" sz="2200" dirty="0">
                <a:latin typeface="Arial" pitchFamily="34" charset="0"/>
              </a:rPr>
              <a:t>= 220</a:t>
            </a:r>
          </a:p>
          <a:p>
            <a:r>
              <a:rPr lang="en-US" sz="2200" dirty="0">
                <a:latin typeface="Arial" pitchFamily="34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Default</a:t>
            </a:r>
            <a:r>
              <a:rPr lang="en-US" sz="2200" dirty="0" smtClean="0">
                <a:latin typeface="Arial" pitchFamily="34" charset="0"/>
              </a:rPr>
              <a:t>:</a:t>
            </a:r>
            <a:endParaRPr lang="en-US" sz="2200" b="1" dirty="0">
              <a:latin typeface="Arial" pitchFamily="34" charset="0"/>
            </a:endParaRPr>
          </a:p>
          <a:p>
            <a:r>
              <a:rPr lang="en-US" sz="2200">
                <a:latin typeface="Arial" pitchFamily="34" charset="0"/>
              </a:rPr>
              <a:t>         </a:t>
            </a:r>
            <a:r>
              <a:rPr lang="en-US" sz="2200" smtClean="0">
                <a:latin typeface="Arial" pitchFamily="34" charset="0"/>
              </a:rPr>
              <a:t>Set x </a:t>
            </a:r>
            <a:r>
              <a:rPr lang="en-US" sz="2200" dirty="0">
                <a:latin typeface="Arial" pitchFamily="34" charset="0"/>
              </a:rPr>
              <a:t>= -99</a:t>
            </a:r>
          </a:p>
          <a:p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End</a:t>
            </a:r>
            <a:r>
              <a:rPr lang="en-US" sz="2200" b="1" dirty="0" smtClean="0">
                <a:solidFill>
                  <a:srgbClr val="0066FF"/>
                </a:solidFill>
                <a:latin typeface="Arial" pitchFamily="34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Arial" pitchFamily="34" charset="0"/>
              </a:rPr>
              <a:t>Select</a:t>
            </a:r>
            <a:endParaRPr lang="en-US" sz="2200" b="1" dirty="0">
              <a:solidFill>
                <a:srgbClr val="0000FF"/>
              </a:solidFill>
              <a:latin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38600" y="3581400"/>
            <a:ext cx="3352800" cy="2819401"/>
            <a:chOff x="4038600" y="3581400"/>
            <a:chExt cx="3352800" cy="2819401"/>
          </a:xfrm>
        </p:grpSpPr>
        <p:sp>
          <p:nvSpPr>
            <p:cNvPr id="10" name="TextBox 9"/>
            <p:cNvSpPr txBox="1"/>
            <p:nvPr/>
          </p:nvSpPr>
          <p:spPr>
            <a:xfrm>
              <a:off x="4038600" y="3581401"/>
              <a:ext cx="3352800" cy="2819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when </a:t>
              </a:r>
              <a:r>
                <a:rPr lang="en-US" sz="1600" b="1" dirty="0" err="1" smtClean="0">
                  <a:solidFill>
                    <a:srgbClr val="0000FF"/>
                  </a:solidFill>
                </a:rPr>
                <a:t>testVal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    the final value   </a:t>
              </a:r>
              <a:br>
                <a:rPr lang="en-US" sz="1600" b="1" dirty="0" smtClean="0">
                  <a:solidFill>
                    <a:srgbClr val="0000FF"/>
                  </a:solidFill>
                </a:rPr>
              </a:br>
              <a:r>
                <a:rPr lang="en-US" sz="1600" b="1" dirty="0" smtClean="0">
                  <a:solidFill>
                    <a:srgbClr val="0000FF"/>
                  </a:solidFill>
                </a:rPr>
                <a:t>is:                       of x will be: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 smtClean="0"/>
                <a:t>2                          -5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 smtClean="0"/>
                <a:t>3                          -5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 smtClean="0"/>
                <a:t>5                          67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 smtClean="0"/>
                <a:t>-6                        -99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 smtClean="0"/>
                <a:t>9                          220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 smtClean="0"/>
                <a:t>12                        67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 smtClean="0"/>
                <a:t>10                        67</a:t>
              </a:r>
              <a:endParaRPr lang="en-US" sz="1600" b="1" dirty="0"/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4038600" y="4114800"/>
              <a:ext cx="3352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038600" y="4432035"/>
              <a:ext cx="3352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038600" y="4749270"/>
              <a:ext cx="3352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038600" y="5066505"/>
              <a:ext cx="3352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038600" y="5383740"/>
              <a:ext cx="3352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038600" y="5700975"/>
              <a:ext cx="3352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038600" y="6018212"/>
              <a:ext cx="33528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4229894" y="4990306"/>
              <a:ext cx="28194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172EEC-5A85-42FF-88C0-6B7F7EA98FC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Three Basic Structures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267200"/>
          </a:xfrm>
        </p:spPr>
        <p:txBody>
          <a:bodyPr/>
          <a:lstStyle/>
          <a:p>
            <a:pPr eaLnBrk="1" hangingPunct="1"/>
            <a:r>
              <a:rPr lang="en-US" smtClean="0"/>
              <a:t>Remember that the </a:t>
            </a:r>
            <a:r>
              <a:rPr lang="en-US" b="1" smtClean="0">
                <a:solidFill>
                  <a:schemeClr val="folHlink"/>
                </a:solidFill>
              </a:rPr>
              <a:t>Structure Theorem</a:t>
            </a:r>
            <a:r>
              <a:rPr lang="en-US" smtClean="0"/>
              <a:t> states: It is possible to write any computer program by using only 3 basic control structures: sequence, selection, and repetition</a:t>
            </a:r>
          </a:p>
          <a:p>
            <a:pPr eaLnBrk="1" hangingPunct="1"/>
            <a:r>
              <a:rPr lang="en-US" smtClean="0"/>
              <a:t>We are focusing now on the selection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648C-667C-4B29-A951-5848017DB80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648575" cy="12192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Case</a:t>
            </a:r>
            <a:r>
              <a:rPr lang="en-US" dirty="0" smtClean="0"/>
              <a:t> Structure </a:t>
            </a:r>
            <a:endParaRPr lang="en-US" sz="3200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6781800" cy="453231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</a:t>
            </a: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</a:rPr>
              <a:t> Case</a:t>
            </a:r>
            <a:r>
              <a:rPr lang="en-US" sz="2800" dirty="0" smtClean="0"/>
              <a:t> structure allows one selection among multiple alternatives</a:t>
            </a:r>
          </a:p>
          <a:p>
            <a:pPr eaLnBrk="1" hangingPunct="1"/>
            <a:r>
              <a:rPr lang="en-US" sz="2800" dirty="0" smtClean="0"/>
              <a:t>Improves readability of code, because it replaces “chained” </a:t>
            </a: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sz="2800" dirty="0" smtClean="0"/>
              <a:t>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Used to control the program</a:t>
            </a:r>
          </a:p>
          <a:p>
            <a:pPr eaLnBrk="1" hangingPunct="1"/>
            <a:r>
              <a:rPr lang="en-US" dirty="0"/>
              <a:t>Value is either </a:t>
            </a:r>
            <a:r>
              <a:rPr lang="en-US" i="1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or </a:t>
            </a:r>
            <a:r>
              <a:rPr lang="en-US" i="1" dirty="0" smtClean="0">
                <a:solidFill>
                  <a:srgbClr val="0000FF"/>
                </a:solidFill>
              </a:rPr>
              <a:t>false</a:t>
            </a:r>
          </a:p>
          <a:p>
            <a:pPr lvl="2" eaLnBrk="1" hangingPunct="1">
              <a:buFontTx/>
              <a:buNone/>
            </a:pPr>
            <a:r>
              <a:rPr lang="en-US" i="1" dirty="0"/>
              <a:t>Declare Boolean </a:t>
            </a:r>
            <a:r>
              <a:rPr lang="en-US" i="1" dirty="0" err="1"/>
              <a:t>isLunchTime</a:t>
            </a:r>
            <a:endParaRPr lang="en-US" i="1" dirty="0"/>
          </a:p>
          <a:p>
            <a:pPr lvl="2" eaLnBrk="1" hangingPunct="1">
              <a:buFontTx/>
              <a:buNone/>
            </a:pPr>
            <a:r>
              <a:rPr lang="en-US" i="1" dirty="0"/>
              <a:t>If time </a:t>
            </a:r>
            <a:r>
              <a:rPr lang="en-US" i="1" dirty="0" smtClean="0"/>
              <a:t>&gt;= 12 Then</a:t>
            </a:r>
            <a:endParaRPr lang="en-US" i="1" dirty="0"/>
          </a:p>
          <a:p>
            <a:pPr lvl="2" eaLnBrk="1" hangingPunct="1">
              <a:buFontTx/>
              <a:buNone/>
            </a:pPr>
            <a:r>
              <a:rPr lang="en-US" i="1" dirty="0"/>
              <a:t>	Set </a:t>
            </a:r>
            <a:r>
              <a:rPr lang="en-US" i="1" dirty="0" err="1"/>
              <a:t>isLunchTime</a:t>
            </a:r>
            <a:r>
              <a:rPr lang="en-US" i="1" dirty="0"/>
              <a:t> = True</a:t>
            </a:r>
          </a:p>
          <a:p>
            <a:pPr lvl="2" eaLnBrk="1" hangingPunct="1">
              <a:buFontTx/>
              <a:buNone/>
            </a:pPr>
            <a:r>
              <a:rPr lang="en-US" i="1" dirty="0"/>
              <a:t>Else </a:t>
            </a:r>
          </a:p>
          <a:p>
            <a:pPr lvl="2" eaLnBrk="1" hangingPunct="1">
              <a:buFontTx/>
              <a:buNone/>
            </a:pPr>
            <a:r>
              <a:rPr lang="en-US" i="1" dirty="0"/>
              <a:t>	Set </a:t>
            </a:r>
            <a:r>
              <a:rPr lang="en-US" i="1" dirty="0" err="1"/>
              <a:t>isLunchTime</a:t>
            </a:r>
            <a:r>
              <a:rPr lang="en-US" i="1" dirty="0"/>
              <a:t> = False</a:t>
            </a:r>
          </a:p>
          <a:p>
            <a:pPr lvl="2" eaLnBrk="1" hangingPunct="1">
              <a:buFontTx/>
              <a:buNone/>
            </a:pPr>
            <a:r>
              <a:rPr lang="en-US" i="1" dirty="0"/>
              <a:t>End </a:t>
            </a:r>
            <a:r>
              <a:rPr lang="en-US" i="1" dirty="0" smtClean="0"/>
              <a:t>If</a:t>
            </a:r>
          </a:p>
          <a:p>
            <a:pPr lvl="2" eaLnBrk="1" hangingPunct="1">
              <a:buFontTx/>
              <a:buNone/>
            </a:pPr>
            <a:r>
              <a:rPr lang="en-US" i="1" dirty="0" smtClean="0"/>
              <a:t>If </a:t>
            </a:r>
            <a:r>
              <a:rPr lang="en-US" i="1" dirty="0" err="1" smtClean="0"/>
              <a:t>isLunchTime</a:t>
            </a:r>
            <a:r>
              <a:rPr lang="en-US" i="1" dirty="0" smtClean="0"/>
              <a:t> Then</a:t>
            </a:r>
          </a:p>
          <a:p>
            <a:pPr lvl="2" eaLnBrk="1" hangingPunct="1">
              <a:buFontTx/>
              <a:buNone/>
            </a:pPr>
            <a:r>
              <a:rPr lang="en-US" i="1" dirty="0"/>
              <a:t> </a:t>
            </a:r>
            <a:r>
              <a:rPr lang="en-US" i="1" dirty="0" smtClean="0"/>
              <a:t>  Display "I will meet you in the cafeteria."</a:t>
            </a:r>
          </a:p>
          <a:p>
            <a:pPr lvl="2" eaLnBrk="1" hangingPunct="1">
              <a:buFontTx/>
              <a:buNone/>
            </a:pPr>
            <a:r>
              <a:rPr lang="en-US" i="1" dirty="0" smtClean="0"/>
              <a:t>End If</a:t>
            </a:r>
            <a:endParaRPr lang="en-US" i="1" dirty="0"/>
          </a:p>
          <a:p>
            <a:pPr marL="0" indent="0" eaLnBrk="1" hangingPunct="1">
              <a:buNone/>
            </a:pPr>
            <a:endParaRPr lang="en-US" i="1" dirty="0">
              <a:solidFill>
                <a:srgbClr val="006A67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CSI 117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Gaddis Chapter 4 - Part 2 - Week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49622-A172-44A6-B276-118032E3F4C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41EAE8-2AFF-433B-B3F0-C7B96D814BF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0" y="152400"/>
            <a:ext cx="8382000" cy="6705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normAutofit lnSpcReduction="10000"/>
          </a:bodyPr>
          <a:lstStyle/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Class </a:t>
            </a:r>
            <a:r>
              <a:rPr lang="en-US" sz="1700" b="1" dirty="0">
                <a:latin typeface="Arial" pitchFamily="34" charset="0"/>
              </a:rPr>
              <a:t>Candy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Private </a:t>
            </a:r>
            <a:r>
              <a:rPr lang="en-US" sz="1700" b="1" dirty="0">
                <a:latin typeface="Arial" pitchFamily="34" charset="0"/>
              </a:rPr>
              <a:t>S</a:t>
            </a:r>
            <a:r>
              <a:rPr lang="en-US" sz="1700" b="1" dirty="0" smtClean="0">
                <a:latin typeface="Arial" pitchFamily="34" charset="0"/>
              </a:rPr>
              <a:t>tring </a:t>
            </a:r>
            <a:r>
              <a:rPr lang="en-US" sz="1700" b="1" dirty="0">
                <a:latin typeface="Arial" pitchFamily="34" charset="0"/>
              </a:rPr>
              <a:t>name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Private Real </a:t>
            </a:r>
            <a:r>
              <a:rPr lang="en-US" sz="1700" b="1" dirty="0" err="1">
                <a:latin typeface="Arial" pitchFamily="34" charset="0"/>
              </a:rPr>
              <a:t>pricePerLb</a:t>
            </a: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Private Real </a:t>
            </a:r>
            <a:r>
              <a:rPr lang="en-US" sz="1700" b="1" dirty="0" err="1">
                <a:latin typeface="Arial" pitchFamily="34" charset="0"/>
              </a:rPr>
              <a:t>avgLbsSold</a:t>
            </a: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Module Candy </a:t>
            </a:r>
            <a:r>
              <a:rPr lang="en-US" sz="1700" b="1" dirty="0">
                <a:latin typeface="Arial" pitchFamily="34" charset="0"/>
              </a:rPr>
              <a:t>()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Set name </a:t>
            </a:r>
            <a:r>
              <a:rPr lang="en-US" sz="1700" b="1" dirty="0">
                <a:latin typeface="Arial" pitchFamily="34" charset="0"/>
              </a:rPr>
              <a:t>= " "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Set </a:t>
            </a:r>
            <a:r>
              <a:rPr lang="en-US" sz="1700" b="1" dirty="0" err="1" smtClean="0">
                <a:latin typeface="Arial" pitchFamily="34" charset="0"/>
              </a:rPr>
              <a:t>pricePerLb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</a:t>
            </a:r>
            <a:r>
              <a:rPr lang="en-US" sz="1700" b="1" dirty="0" smtClean="0">
                <a:latin typeface="Arial" pitchFamily="34" charset="0"/>
              </a:rPr>
              <a:t>0.0</a:t>
            </a: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Set </a:t>
            </a:r>
            <a:r>
              <a:rPr lang="en-US" sz="1700" b="1" dirty="0" err="1" smtClean="0">
                <a:latin typeface="Arial" pitchFamily="34" charset="0"/>
              </a:rPr>
              <a:t>avgLbsSold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</a:t>
            </a:r>
            <a:r>
              <a:rPr lang="en-US" sz="1700" b="1" dirty="0" smtClean="0">
                <a:latin typeface="Arial" pitchFamily="34" charset="0"/>
              </a:rPr>
              <a:t>0.0</a:t>
            </a: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</a:t>
            </a:r>
            <a:r>
              <a:rPr lang="en-US" sz="1700" b="1" dirty="0">
                <a:latin typeface="Arial" pitchFamily="34" charset="0"/>
              </a:rPr>
              <a:t>E</a:t>
            </a:r>
            <a:r>
              <a:rPr lang="en-US" sz="1700" b="1" dirty="0" smtClean="0">
                <a:latin typeface="Arial" pitchFamily="34" charset="0"/>
              </a:rPr>
              <a:t>nd Module</a:t>
            </a: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</a:t>
            </a:r>
            <a:r>
              <a:rPr lang="en-US" sz="1700" b="1" dirty="0">
                <a:latin typeface="Arial" pitchFamily="34" charset="0"/>
              </a:rPr>
              <a:t>Module Candy </a:t>
            </a:r>
            <a:r>
              <a:rPr lang="en-US" sz="1700" b="1" dirty="0" smtClean="0">
                <a:latin typeface="Arial" pitchFamily="34" charset="0"/>
              </a:rPr>
              <a:t>(String </a:t>
            </a:r>
            <a:r>
              <a:rPr lang="en-US" sz="1700" b="1" dirty="0" err="1">
                <a:latin typeface="Arial" pitchFamily="34" charset="0"/>
              </a:rPr>
              <a:t>newName</a:t>
            </a:r>
            <a:r>
              <a:rPr lang="en-US" sz="1700" b="1" dirty="0">
                <a:latin typeface="Arial" pitchFamily="34" charset="0"/>
              </a:rPr>
              <a:t>, </a:t>
            </a:r>
            <a:r>
              <a:rPr lang="en-US" sz="1700" b="1" dirty="0" smtClean="0">
                <a:latin typeface="Arial" pitchFamily="34" charset="0"/>
              </a:rPr>
              <a:t/>
            </a:r>
            <a:br>
              <a:rPr lang="en-US" sz="1700" b="1" dirty="0" smtClean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                                   Real </a:t>
            </a:r>
            <a:r>
              <a:rPr lang="en-US" sz="1700" b="1" dirty="0" err="1">
                <a:latin typeface="Arial" pitchFamily="34" charset="0"/>
              </a:rPr>
              <a:t>newPricePerLb</a:t>
            </a:r>
            <a:r>
              <a:rPr lang="en-US" sz="1700" b="1" dirty="0">
                <a:latin typeface="Arial" pitchFamily="34" charset="0"/>
              </a:rPr>
              <a:t>, 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>
                <a:latin typeface="Arial" pitchFamily="34" charset="0"/>
              </a:rPr>
              <a:t>                           </a:t>
            </a:r>
            <a:r>
              <a:rPr lang="en-US" sz="1700" b="1" dirty="0" smtClean="0">
                <a:latin typeface="Arial" pitchFamily="34" charset="0"/>
              </a:rPr>
              <a:t>                Real </a:t>
            </a:r>
            <a:r>
              <a:rPr lang="en-US" sz="1700" b="1" dirty="0" err="1">
                <a:latin typeface="Arial" pitchFamily="34" charset="0"/>
              </a:rPr>
              <a:t>newAvgLbsSold</a:t>
            </a:r>
            <a:r>
              <a:rPr lang="en-US" sz="1700" b="1" dirty="0">
                <a:latin typeface="Arial" pitchFamily="34" charset="0"/>
              </a:rPr>
              <a:t>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</a:t>
            </a:r>
            <a:r>
              <a:rPr lang="en-US" sz="1700" b="1" dirty="0">
                <a:latin typeface="Arial" pitchFamily="34" charset="0"/>
              </a:rPr>
              <a:t>Set name = </a:t>
            </a:r>
            <a:r>
              <a:rPr lang="en-US" sz="1700" b="1" dirty="0" err="1">
                <a:latin typeface="Arial" pitchFamily="34" charset="0"/>
              </a:rPr>
              <a:t>newName</a:t>
            </a: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Call </a:t>
            </a:r>
            <a:r>
              <a:rPr lang="en-US" sz="1700" b="1" dirty="0" err="1" smtClean="0">
                <a:latin typeface="Arial" pitchFamily="34" charset="0"/>
              </a:rPr>
              <a:t>setPricePerLb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(</a:t>
            </a:r>
            <a:r>
              <a:rPr lang="en-US" sz="1700" b="1" dirty="0" err="1">
                <a:latin typeface="Arial" pitchFamily="34" charset="0"/>
              </a:rPr>
              <a:t>newPricePerLb</a:t>
            </a:r>
            <a:r>
              <a:rPr lang="en-US" sz="1700" b="1" dirty="0">
                <a:latin typeface="Arial" pitchFamily="34" charset="0"/>
              </a:rPr>
              <a:t>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Call </a:t>
            </a:r>
            <a:r>
              <a:rPr lang="en-US" sz="1700" b="1" dirty="0" err="1" smtClean="0">
                <a:latin typeface="Arial" pitchFamily="34" charset="0"/>
              </a:rPr>
              <a:t>setAvgLbsSold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(</a:t>
            </a:r>
            <a:r>
              <a:rPr lang="en-US" sz="1700" b="1" dirty="0" err="1">
                <a:latin typeface="Arial" pitchFamily="34" charset="0"/>
              </a:rPr>
              <a:t>newAvgLbsSold</a:t>
            </a:r>
            <a:r>
              <a:rPr lang="en-US" sz="1700" b="1" dirty="0">
                <a:latin typeface="Arial" pitchFamily="34" charset="0"/>
              </a:rPr>
              <a:t>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End Module</a:t>
            </a: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Function String </a:t>
            </a:r>
            <a:r>
              <a:rPr lang="en-US" sz="1700" b="1" dirty="0" err="1">
                <a:latin typeface="Arial" pitchFamily="34" charset="0"/>
              </a:rPr>
              <a:t>getName</a:t>
            </a:r>
            <a:r>
              <a:rPr lang="en-US" sz="1700" b="1" dirty="0">
                <a:latin typeface="Arial" pitchFamily="34" charset="0"/>
              </a:rPr>
              <a:t>()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Return name</a:t>
            </a:r>
            <a:br>
              <a:rPr lang="en-US" sz="1700" b="1" dirty="0" smtClean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End Function</a:t>
            </a: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</a:t>
            </a:r>
            <a:r>
              <a:rPr lang="en-US" sz="1700" b="1" dirty="0">
                <a:latin typeface="Arial" pitchFamily="34" charset="0"/>
              </a:rPr>
              <a:t>Module </a:t>
            </a:r>
            <a:r>
              <a:rPr lang="en-US" sz="1700" b="1" dirty="0" err="1">
                <a:latin typeface="Arial" pitchFamily="34" charset="0"/>
              </a:rPr>
              <a:t>setName</a:t>
            </a:r>
            <a:r>
              <a:rPr lang="en-US" sz="1700" b="1" dirty="0">
                <a:latin typeface="Arial" pitchFamily="34" charset="0"/>
              </a:rPr>
              <a:t> </a:t>
            </a:r>
            <a:r>
              <a:rPr lang="en-US" sz="1700" b="1" dirty="0" smtClean="0">
                <a:latin typeface="Arial" pitchFamily="34" charset="0"/>
              </a:rPr>
              <a:t>(String </a:t>
            </a:r>
            <a:r>
              <a:rPr lang="en-US" sz="1700" b="1" dirty="0" err="1">
                <a:latin typeface="Arial" pitchFamily="34" charset="0"/>
              </a:rPr>
              <a:t>newName</a:t>
            </a:r>
            <a:r>
              <a:rPr lang="en-US" sz="1700" b="1" dirty="0">
                <a:latin typeface="Arial" pitchFamily="34" charset="0"/>
              </a:rPr>
              <a:t>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Set name </a:t>
            </a:r>
            <a:r>
              <a:rPr lang="en-US" sz="1700" b="1" dirty="0">
                <a:latin typeface="Arial" pitchFamily="34" charset="0"/>
              </a:rPr>
              <a:t>= </a:t>
            </a:r>
            <a:r>
              <a:rPr lang="en-US" sz="1700" b="1" dirty="0" err="1">
                <a:latin typeface="Arial" pitchFamily="34" charset="0"/>
              </a:rPr>
              <a:t>newName</a:t>
            </a:r>
            <a:endParaRPr lang="en-US" sz="1700" b="1" dirty="0">
              <a:latin typeface="Arial" pitchFamily="34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End Module</a:t>
            </a:r>
            <a:endParaRPr lang="en-US" sz="1700" b="1" dirty="0">
              <a:latin typeface="Arial" pitchFamily="34" charset="0"/>
            </a:endParaRPr>
          </a:p>
        </p:txBody>
      </p:sp>
      <p:sp>
        <p:nvSpPr>
          <p:cNvPr id="37894" name="AutoShape 3"/>
          <p:cNvSpPr>
            <a:spLocks noChangeArrowheads="1"/>
          </p:cNvSpPr>
          <p:nvPr/>
        </p:nvSpPr>
        <p:spPr bwMode="auto">
          <a:xfrm>
            <a:off x="5943600" y="6172200"/>
            <a:ext cx="2362200" cy="76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solidFill>
                  <a:schemeClr val="folHlink"/>
                </a:solidFill>
              </a:rPr>
              <a:t>continued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38800" y="457200"/>
            <a:ext cx="29718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Practice Problem: </a:t>
            </a:r>
            <a:r>
              <a:rPr lang="en-US" sz="2400" dirty="0">
                <a:latin typeface="Arial" pitchFamily="34" charset="0"/>
              </a:rPr>
              <a:t>Suppose we have defined </a:t>
            </a:r>
            <a:r>
              <a:rPr lang="en-US" sz="2400" dirty="0" smtClean="0">
                <a:latin typeface="Arial" pitchFamily="34" charset="0"/>
              </a:rPr>
              <a:t>this </a:t>
            </a:r>
            <a:r>
              <a:rPr lang="en-US" sz="2400" b="1" u="sng" dirty="0" smtClean="0">
                <a:latin typeface="Arial" pitchFamily="34" charset="0"/>
              </a:rPr>
              <a:t>Class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13637" y="2499479"/>
            <a:ext cx="3281668" cy="3139321"/>
            <a:chOff x="3429000" y="2438400"/>
            <a:chExt cx="3281668" cy="31393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429000" y="2438400"/>
              <a:ext cx="3281668" cy="31393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tx1">
                      <a:lumMod val="50000"/>
                    </a:schemeClr>
                  </a:solidFill>
                </a:rPr>
                <a:t>               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+Candy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-name: String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-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pricePerLb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: Real</a:t>
              </a:r>
            </a:p>
            <a:p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-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avgLbsSold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: Real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+Candy()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Candy(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newName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String,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               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newPricePerLb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Real,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               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newAvgLbsSold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Real)</a:t>
              </a:r>
              <a:b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getName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(): String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setName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newName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String)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getPricePerLb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(): Real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setPricePerLb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newPricePerLb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Real)</a:t>
              </a:r>
              <a:endParaRPr lang="en-US" sz="1200" b="1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getAvgLbsSold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(): Real</a:t>
              </a:r>
            </a:p>
            <a:p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set</a:t>
              </a:r>
              <a:r>
                <a:rPr lang="en-US" sz="1200" b="1" dirty="0" err="1">
                  <a:solidFill>
                    <a:schemeClr val="tx1">
                      <a:lumMod val="50000"/>
                    </a:schemeClr>
                  </a:solidFill>
                </a:rPr>
                <a:t>AvgLbsSold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newAvgLbsSold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Real)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429000" y="2846960"/>
              <a:ext cx="3281668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429000" y="3581400"/>
              <a:ext cx="3281668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A4E5B0-95AA-420C-8C62-54F10BED700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7" name="Text Box 2"/>
          <p:cNvSpPr txBox="1">
            <a:spLocks noChangeArrowheads="1"/>
          </p:cNvSpPr>
          <p:nvPr/>
        </p:nvSpPr>
        <p:spPr bwMode="auto">
          <a:xfrm>
            <a:off x="76200" y="1"/>
            <a:ext cx="89154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Function Real </a:t>
            </a:r>
            <a:r>
              <a:rPr lang="en-US" sz="1700" b="1" dirty="0" err="1">
                <a:latin typeface="Arial" pitchFamily="34" charset="0"/>
              </a:rPr>
              <a:t>getPricePerLb</a:t>
            </a:r>
            <a:r>
              <a:rPr lang="en-US" sz="1700" b="1" dirty="0">
                <a:latin typeface="Arial" pitchFamily="34" charset="0"/>
              </a:rPr>
              <a:t> ()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Return </a:t>
            </a:r>
            <a:r>
              <a:rPr lang="en-US" sz="1700" b="1" dirty="0" err="1" smtClean="0">
                <a:latin typeface="Arial" pitchFamily="34" charset="0"/>
              </a:rPr>
              <a:t>pricePerLb</a:t>
            </a:r>
            <a:r>
              <a:rPr lang="en-US" sz="1700" b="1" dirty="0" smtClean="0">
                <a:latin typeface="Arial" pitchFamily="34" charset="0"/>
              </a:rPr>
              <a:t/>
            </a:r>
            <a:br>
              <a:rPr lang="en-US" sz="1700" b="1" dirty="0" smtClean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End Function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Module </a:t>
            </a:r>
            <a:r>
              <a:rPr lang="en-US" sz="1700" b="1" dirty="0" err="1" smtClean="0">
                <a:latin typeface="Arial" pitchFamily="34" charset="0"/>
              </a:rPr>
              <a:t>setPricePerLb</a:t>
            </a:r>
            <a:r>
              <a:rPr lang="en-US" sz="1700" b="1" dirty="0" smtClean="0">
                <a:latin typeface="Arial" pitchFamily="34" charset="0"/>
              </a:rPr>
              <a:t>(Real </a:t>
            </a:r>
            <a:r>
              <a:rPr lang="en-US" sz="1700" b="1" dirty="0" err="1">
                <a:latin typeface="Arial" pitchFamily="34" charset="0"/>
              </a:rPr>
              <a:t>newPricePerLb</a:t>
            </a:r>
            <a:r>
              <a:rPr lang="en-US" sz="1700" b="1" dirty="0">
                <a:latin typeface="Arial" pitchFamily="34" charset="0"/>
              </a:rPr>
              <a:t>)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If </a:t>
            </a:r>
            <a:r>
              <a:rPr lang="en-US" sz="1700" b="1" dirty="0" err="1">
                <a:latin typeface="Arial" pitchFamily="34" charset="0"/>
              </a:rPr>
              <a:t>newPricePerLb</a:t>
            </a:r>
            <a:r>
              <a:rPr lang="en-US" sz="1700" b="1" dirty="0">
                <a:latin typeface="Arial" pitchFamily="34" charset="0"/>
              </a:rPr>
              <a:t> &gt; 0 AND </a:t>
            </a:r>
            <a:r>
              <a:rPr lang="en-US" sz="1700" b="1" dirty="0" err="1">
                <a:latin typeface="Arial" pitchFamily="34" charset="0"/>
              </a:rPr>
              <a:t>newPricePerLb</a:t>
            </a:r>
            <a:r>
              <a:rPr lang="en-US" sz="1700" b="1" dirty="0">
                <a:latin typeface="Arial" pitchFamily="34" charset="0"/>
              </a:rPr>
              <a:t> &lt; 100 </a:t>
            </a:r>
            <a:r>
              <a:rPr lang="en-US" sz="1700" b="1" dirty="0" smtClean="0">
                <a:latin typeface="Arial" pitchFamily="34" charset="0"/>
              </a:rPr>
              <a:t>Then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    Set </a:t>
            </a:r>
            <a:r>
              <a:rPr lang="en-US" sz="1700" b="1" dirty="0" err="1" smtClean="0">
                <a:latin typeface="Arial" pitchFamily="34" charset="0"/>
              </a:rPr>
              <a:t>pricePerLb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</a:t>
            </a:r>
            <a:r>
              <a:rPr lang="en-US" sz="1700" b="1" dirty="0" err="1">
                <a:latin typeface="Arial" pitchFamily="34" charset="0"/>
              </a:rPr>
              <a:t>newPricePerLb</a:t>
            </a:r>
            <a:r>
              <a:rPr lang="en-US" sz="1700" b="1" dirty="0">
                <a:latin typeface="Arial" pitchFamily="34" charset="0"/>
              </a:rPr>
              <a:t/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Else</a:t>
            </a:r>
            <a:r>
              <a:rPr lang="en-US" sz="1700" b="1" dirty="0">
                <a:latin typeface="Arial" pitchFamily="34" charset="0"/>
              </a:rPr>
              <a:t/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    Set </a:t>
            </a:r>
            <a:r>
              <a:rPr lang="en-US" sz="1700" b="1" dirty="0" err="1" smtClean="0">
                <a:latin typeface="Arial" pitchFamily="34" charset="0"/>
              </a:rPr>
              <a:t>pricePerLb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0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    Display </a:t>
            </a:r>
            <a:r>
              <a:rPr lang="en-US" sz="1700" b="1" dirty="0" err="1">
                <a:latin typeface="Arial" pitchFamily="34" charset="0"/>
              </a:rPr>
              <a:t>newPricePerLb</a:t>
            </a:r>
            <a:r>
              <a:rPr lang="en-US" sz="1700" b="1" dirty="0">
                <a:latin typeface="Arial" pitchFamily="34" charset="0"/>
              </a:rPr>
              <a:t>, " is an invalid amount  for price per pound."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End If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End Module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</a:t>
            </a:r>
            <a:r>
              <a:rPr lang="en-US" sz="1700" b="1" dirty="0">
                <a:latin typeface="Arial" pitchFamily="34" charset="0"/>
              </a:rPr>
              <a:t>Function Real </a:t>
            </a:r>
            <a:r>
              <a:rPr lang="en-US" sz="1700" b="1" dirty="0" err="1">
                <a:latin typeface="Arial" pitchFamily="34" charset="0"/>
              </a:rPr>
              <a:t>getAvgLbsSold</a:t>
            </a:r>
            <a:r>
              <a:rPr lang="en-US" sz="1700" b="1" dirty="0">
                <a:latin typeface="Arial" pitchFamily="34" charset="0"/>
              </a:rPr>
              <a:t> ()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Return </a:t>
            </a:r>
            <a:r>
              <a:rPr lang="en-US" sz="1700" b="1" dirty="0" err="1">
                <a:latin typeface="Arial" pitchFamily="34" charset="0"/>
              </a:rPr>
              <a:t>avgLbsSold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</a:t>
            </a:r>
            <a:r>
              <a:rPr lang="en-US" sz="1700" b="1" dirty="0">
                <a:latin typeface="Arial" pitchFamily="34" charset="0"/>
              </a:rPr>
              <a:t>End </a:t>
            </a:r>
            <a:r>
              <a:rPr lang="en-US" sz="1700" b="1" dirty="0" smtClean="0">
                <a:latin typeface="Arial" pitchFamily="34" charset="0"/>
              </a:rPr>
              <a:t>Function</a:t>
            </a:r>
            <a:br>
              <a:rPr lang="en-US" sz="1700" b="1" dirty="0" smtClean="0">
                <a:latin typeface="Arial" pitchFamily="34" charset="0"/>
              </a:rPr>
            </a:b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Module </a:t>
            </a:r>
            <a:r>
              <a:rPr lang="en-US" sz="1700" b="1" dirty="0" err="1">
                <a:latin typeface="Arial" pitchFamily="34" charset="0"/>
              </a:rPr>
              <a:t>setAvgLbsSold</a:t>
            </a:r>
            <a:r>
              <a:rPr lang="en-US" sz="1700" b="1" dirty="0">
                <a:latin typeface="Arial" pitchFamily="34" charset="0"/>
              </a:rPr>
              <a:t> </a:t>
            </a:r>
            <a:r>
              <a:rPr lang="en-US" sz="1700" b="1" dirty="0" smtClean="0">
                <a:latin typeface="Arial" pitchFamily="34" charset="0"/>
              </a:rPr>
              <a:t>(Real </a:t>
            </a:r>
            <a:r>
              <a:rPr lang="en-US" sz="1700" b="1" dirty="0" err="1">
                <a:latin typeface="Arial" pitchFamily="34" charset="0"/>
              </a:rPr>
              <a:t>newAvgLbsSold</a:t>
            </a:r>
            <a:r>
              <a:rPr lang="en-US" sz="1700" b="1" dirty="0">
                <a:latin typeface="Arial" pitchFamily="34" charset="0"/>
              </a:rPr>
              <a:t>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If </a:t>
            </a:r>
            <a:r>
              <a:rPr lang="en-US" sz="1700" b="1" dirty="0" err="1">
                <a:latin typeface="Arial" pitchFamily="34" charset="0"/>
              </a:rPr>
              <a:t>newAvgLbsSold</a:t>
            </a:r>
            <a:r>
              <a:rPr lang="en-US" sz="1700" b="1" dirty="0">
                <a:latin typeface="Arial" pitchFamily="34" charset="0"/>
              </a:rPr>
              <a:t> &gt;= 0 </a:t>
            </a:r>
            <a:r>
              <a:rPr lang="en-US" sz="1700" b="1" dirty="0" smtClean="0">
                <a:latin typeface="Arial" pitchFamily="34" charset="0"/>
              </a:rPr>
              <a:t>Then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    Set </a:t>
            </a:r>
            <a:r>
              <a:rPr lang="en-US" sz="1700" b="1" dirty="0" err="1" smtClean="0">
                <a:latin typeface="Arial" pitchFamily="34" charset="0"/>
              </a:rPr>
              <a:t>avgLbsSold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</a:t>
            </a:r>
            <a:r>
              <a:rPr lang="en-US" sz="1700" b="1" dirty="0" err="1">
                <a:latin typeface="Arial" pitchFamily="34" charset="0"/>
              </a:rPr>
              <a:t>newAvgLbsSold</a:t>
            </a:r>
            <a:r>
              <a:rPr lang="en-US" sz="1700" b="1" dirty="0">
                <a:latin typeface="Arial" pitchFamily="34" charset="0"/>
              </a:rPr>
              <a:t> 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Else</a:t>
            </a:r>
            <a:r>
              <a:rPr lang="en-US" sz="1700" b="1" dirty="0">
                <a:latin typeface="Arial" pitchFamily="34" charset="0"/>
              </a:rPr>
              <a:t/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    Set </a:t>
            </a:r>
            <a:r>
              <a:rPr lang="en-US" sz="1700" b="1" dirty="0" err="1" smtClean="0">
                <a:latin typeface="Arial" pitchFamily="34" charset="0"/>
              </a:rPr>
              <a:t>avgLbsSold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0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    Display </a:t>
            </a:r>
            <a:r>
              <a:rPr lang="en-US" sz="1700" b="1" dirty="0" err="1">
                <a:latin typeface="Arial" pitchFamily="34" charset="0"/>
              </a:rPr>
              <a:t>newAvgLbsSold</a:t>
            </a:r>
            <a:r>
              <a:rPr lang="en-US" sz="1700" b="1" dirty="0">
                <a:latin typeface="Arial" pitchFamily="34" charset="0"/>
              </a:rPr>
              <a:t>, " is an invalid amount for avg. lbs. sold."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End If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End Module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>
                <a:latin typeface="Arial" pitchFamily="34" charset="0"/>
              </a:rPr>
              <a:t>E</a:t>
            </a:r>
            <a:r>
              <a:rPr lang="en-US" sz="1700" b="1" dirty="0" smtClean="0">
                <a:latin typeface="Arial" pitchFamily="34" charset="0"/>
              </a:rPr>
              <a:t>nd Class</a:t>
            </a:r>
            <a:endParaRPr lang="en-US" sz="17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6287D-07C1-4939-933E-D2DC5309A2D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New Methods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3231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dirty="0" smtClean="0"/>
              <a:t>Add a method that displays the object’s attributes only if it is a high-priced, best-selling item; otherwise, it prints an appropriate message. Best-selling items are those that sell more than 2,000 pounds per month. High-priced items are those that sell for $10 per pound or more.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0066FF"/>
                </a:solidFill>
              </a:rPr>
              <a:t>Be sure to create and use constants (for the value 2000 and the value $10)!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F093C9-5DBD-495B-90BD-FF213589614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0" y="1"/>
            <a:ext cx="9144000" cy="6857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Class </a:t>
            </a:r>
            <a:r>
              <a:rPr lang="en-US" sz="1700" b="1" dirty="0">
                <a:latin typeface="Arial" charset="0"/>
              </a:rPr>
              <a:t>Worker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Private String </a:t>
            </a:r>
            <a:r>
              <a:rPr lang="en-US" sz="1700" b="1" dirty="0">
                <a:latin typeface="Arial" charset="0"/>
              </a:rPr>
              <a:t>name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Private Integer </a:t>
            </a:r>
            <a:r>
              <a:rPr lang="en-US" sz="1700" b="1" dirty="0" err="1">
                <a:latin typeface="Arial" charset="0"/>
              </a:rPr>
              <a:t>unitsThisYr</a:t>
            </a: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Private Integer </a:t>
            </a:r>
            <a:r>
              <a:rPr lang="en-US" sz="1700" b="1" dirty="0" err="1">
                <a:latin typeface="Arial" charset="0"/>
              </a:rPr>
              <a:t>unitsLastYr</a:t>
            </a: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Public Module Worker </a:t>
            </a:r>
            <a:r>
              <a:rPr lang="en-US" sz="1700" b="1" dirty="0">
                <a:latin typeface="Arial" charset="0"/>
              </a:rPr>
              <a:t>()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    Set name </a:t>
            </a:r>
            <a:r>
              <a:rPr lang="en-US" sz="1700" b="1" dirty="0">
                <a:latin typeface="Arial" charset="0"/>
              </a:rPr>
              <a:t>= " "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    Set </a:t>
            </a:r>
            <a:r>
              <a:rPr lang="en-US" sz="1700" b="1" dirty="0" err="1" smtClean="0">
                <a:latin typeface="Arial" charset="0"/>
              </a:rPr>
              <a:t>unitsThisYr</a:t>
            </a:r>
            <a:r>
              <a:rPr lang="en-US" sz="1700" b="1" dirty="0" smtClean="0">
                <a:latin typeface="Arial" charset="0"/>
              </a:rPr>
              <a:t> </a:t>
            </a:r>
            <a:r>
              <a:rPr lang="en-US" sz="1700" b="1" dirty="0">
                <a:latin typeface="Arial" charset="0"/>
              </a:rPr>
              <a:t>= 0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    Set </a:t>
            </a:r>
            <a:r>
              <a:rPr lang="en-US" sz="1700" b="1" dirty="0" err="1" smtClean="0">
                <a:latin typeface="Arial" charset="0"/>
              </a:rPr>
              <a:t>unitsLastYr</a:t>
            </a:r>
            <a:r>
              <a:rPr lang="en-US" sz="1700" b="1" dirty="0" smtClean="0">
                <a:latin typeface="Arial" charset="0"/>
              </a:rPr>
              <a:t> </a:t>
            </a:r>
            <a:r>
              <a:rPr lang="en-US" sz="1700" b="1" dirty="0">
                <a:latin typeface="Arial" charset="0"/>
              </a:rPr>
              <a:t>= 0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End Module</a:t>
            </a: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Public Module Worker (String </a:t>
            </a:r>
            <a:r>
              <a:rPr lang="en-US" sz="1700" b="1" dirty="0" err="1">
                <a:latin typeface="Arial" charset="0"/>
              </a:rPr>
              <a:t>newName</a:t>
            </a:r>
            <a:r>
              <a:rPr lang="en-US" sz="1700" b="1" dirty="0">
                <a:latin typeface="Arial" charset="0"/>
              </a:rPr>
              <a:t>, </a:t>
            </a:r>
            <a:r>
              <a:rPr lang="en-US" sz="1700" b="1" dirty="0" smtClean="0">
                <a:latin typeface="Arial" charset="0"/>
              </a:rPr>
              <a:t>Integer </a:t>
            </a:r>
            <a:r>
              <a:rPr lang="en-US" sz="1700" b="1" dirty="0" err="1">
                <a:latin typeface="Arial" charset="0"/>
              </a:rPr>
              <a:t>newUnitsThisYr</a:t>
            </a:r>
            <a:r>
              <a:rPr lang="en-US" sz="1700" b="1" dirty="0">
                <a:latin typeface="Arial" charset="0"/>
              </a:rPr>
              <a:t>, 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>
                <a:latin typeface="Arial" charset="0"/>
              </a:rPr>
              <a:t>                        </a:t>
            </a:r>
            <a:r>
              <a:rPr lang="en-US" sz="1700" b="1" dirty="0" smtClean="0">
                <a:latin typeface="Arial" charset="0"/>
              </a:rPr>
              <a:t>                    Integer </a:t>
            </a:r>
            <a:r>
              <a:rPr lang="en-US" sz="1700" b="1" dirty="0" err="1">
                <a:latin typeface="Arial" charset="0"/>
              </a:rPr>
              <a:t>newUnitsLastYr</a:t>
            </a:r>
            <a:r>
              <a:rPr lang="en-US" sz="1700" b="1" dirty="0">
                <a:latin typeface="Arial" charset="0"/>
              </a:rPr>
              <a:t>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    Set name </a:t>
            </a:r>
            <a:r>
              <a:rPr lang="en-US" sz="1700" b="1" dirty="0">
                <a:latin typeface="Arial" charset="0"/>
              </a:rPr>
              <a:t>= </a:t>
            </a:r>
            <a:r>
              <a:rPr lang="en-US" sz="1700" b="1" dirty="0" err="1">
                <a:latin typeface="Arial" charset="0"/>
              </a:rPr>
              <a:t>newName</a:t>
            </a: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    Call </a:t>
            </a:r>
            <a:r>
              <a:rPr lang="en-US" sz="1700" b="1" dirty="0" err="1" smtClean="0">
                <a:latin typeface="Arial" charset="0"/>
              </a:rPr>
              <a:t>setUnitsThisYr</a:t>
            </a:r>
            <a:r>
              <a:rPr lang="en-US" sz="1700" b="1" dirty="0" smtClean="0">
                <a:latin typeface="Arial" charset="0"/>
              </a:rPr>
              <a:t> </a:t>
            </a:r>
            <a:r>
              <a:rPr lang="en-US" sz="1700" b="1" dirty="0">
                <a:latin typeface="Arial" charset="0"/>
              </a:rPr>
              <a:t>(</a:t>
            </a:r>
            <a:r>
              <a:rPr lang="en-US" sz="1700" b="1" dirty="0" err="1">
                <a:latin typeface="Arial" charset="0"/>
              </a:rPr>
              <a:t>newUnitsThisYr</a:t>
            </a:r>
            <a:r>
              <a:rPr lang="en-US" sz="1700" b="1" dirty="0">
                <a:latin typeface="Arial" charset="0"/>
              </a:rPr>
              <a:t>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    Call </a:t>
            </a:r>
            <a:r>
              <a:rPr lang="en-US" sz="1700" b="1" dirty="0" err="1" smtClean="0">
                <a:latin typeface="Arial" charset="0"/>
              </a:rPr>
              <a:t>setUnitsLastYr</a:t>
            </a:r>
            <a:r>
              <a:rPr lang="en-US" sz="1700" b="1" dirty="0" smtClean="0">
                <a:latin typeface="Arial" charset="0"/>
              </a:rPr>
              <a:t> </a:t>
            </a:r>
            <a:r>
              <a:rPr lang="en-US" sz="1700" b="1" dirty="0">
                <a:latin typeface="Arial" charset="0"/>
              </a:rPr>
              <a:t>(</a:t>
            </a:r>
            <a:r>
              <a:rPr lang="en-US" sz="1700" b="1" dirty="0" err="1">
                <a:latin typeface="Arial" charset="0"/>
              </a:rPr>
              <a:t>newUnitsLastYr</a:t>
            </a:r>
            <a:r>
              <a:rPr lang="en-US" sz="1700" b="1" dirty="0">
                <a:latin typeface="Arial" charset="0"/>
              </a:rPr>
              <a:t>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End Module</a:t>
            </a: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Public Function String </a:t>
            </a:r>
            <a:r>
              <a:rPr lang="en-US" sz="1700" b="1" dirty="0" err="1">
                <a:latin typeface="Arial" charset="0"/>
              </a:rPr>
              <a:t>getName</a:t>
            </a:r>
            <a:r>
              <a:rPr lang="en-US" sz="1700" b="1" dirty="0">
                <a:latin typeface="Arial" charset="0"/>
              </a:rPr>
              <a:t>()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     Return name</a:t>
            </a:r>
            <a:br>
              <a:rPr lang="en-US" sz="1700" b="1" dirty="0" smtClean="0">
                <a:latin typeface="Arial" charset="0"/>
              </a:rPr>
            </a:br>
            <a:r>
              <a:rPr lang="en-US" sz="1700" b="1" dirty="0" smtClean="0">
                <a:latin typeface="Arial" charset="0"/>
              </a:rPr>
              <a:t>    End Function</a:t>
            </a: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Public Module </a:t>
            </a:r>
            <a:r>
              <a:rPr lang="en-US" sz="1700" b="1" dirty="0" err="1">
                <a:latin typeface="Arial" charset="0"/>
              </a:rPr>
              <a:t>setName</a:t>
            </a:r>
            <a:r>
              <a:rPr lang="en-US" sz="1700" b="1" dirty="0">
                <a:latin typeface="Arial" charset="0"/>
              </a:rPr>
              <a:t> </a:t>
            </a:r>
            <a:r>
              <a:rPr lang="en-US" sz="1700" b="1" dirty="0" smtClean="0">
                <a:latin typeface="Arial" charset="0"/>
              </a:rPr>
              <a:t>(String </a:t>
            </a:r>
            <a:r>
              <a:rPr lang="en-US" sz="1700" b="1" dirty="0" err="1">
                <a:latin typeface="Arial" charset="0"/>
              </a:rPr>
              <a:t>newName</a:t>
            </a:r>
            <a:r>
              <a:rPr lang="en-US" sz="1700" b="1" dirty="0">
                <a:latin typeface="Arial" charset="0"/>
              </a:rPr>
              <a:t>)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    Set name </a:t>
            </a:r>
            <a:r>
              <a:rPr lang="en-US" sz="1700" b="1" dirty="0">
                <a:latin typeface="Arial" charset="0"/>
              </a:rPr>
              <a:t>= </a:t>
            </a:r>
            <a:r>
              <a:rPr lang="en-US" sz="1700" b="1" dirty="0" err="1">
                <a:latin typeface="Arial" charset="0"/>
              </a:rPr>
              <a:t>newName</a:t>
            </a:r>
            <a:endParaRPr lang="en-US" sz="1700" b="1" dirty="0">
              <a:latin typeface="Arial" charset="0"/>
            </a:endParaRP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700" b="1" dirty="0" smtClean="0">
                <a:latin typeface="Arial" charset="0"/>
              </a:rPr>
              <a:t>    End Module</a:t>
            </a:r>
            <a:endParaRPr lang="en-US" sz="1700" b="1" dirty="0">
              <a:latin typeface="Arial" charset="0"/>
            </a:endParaRPr>
          </a:p>
        </p:txBody>
      </p:sp>
      <p:sp>
        <p:nvSpPr>
          <p:cNvPr id="40966" name="AutoShape 3"/>
          <p:cNvSpPr>
            <a:spLocks noChangeArrowheads="1"/>
          </p:cNvSpPr>
          <p:nvPr/>
        </p:nvSpPr>
        <p:spPr bwMode="auto">
          <a:xfrm>
            <a:off x="2590800" y="6477000"/>
            <a:ext cx="2362200" cy="76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solidFill>
                  <a:schemeClr val="folHlink"/>
                </a:solidFill>
              </a:rPr>
              <a:t>continued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533400"/>
            <a:ext cx="29718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Practice Problem: </a:t>
            </a:r>
            <a:r>
              <a:rPr lang="en-US" sz="2400" dirty="0">
                <a:latin typeface="Arial" pitchFamily="34" charset="0"/>
              </a:rPr>
              <a:t>Suppose we have defined </a:t>
            </a:r>
            <a:r>
              <a:rPr lang="en-US" sz="2400" dirty="0" smtClean="0">
                <a:latin typeface="Arial" pitchFamily="34" charset="0"/>
              </a:rPr>
              <a:t>this </a:t>
            </a:r>
            <a:r>
              <a:rPr lang="en-US" sz="2400" b="1" u="sng" dirty="0" smtClean="0">
                <a:latin typeface="Arial" pitchFamily="34" charset="0"/>
              </a:rPr>
              <a:t>Class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86400" y="3505200"/>
            <a:ext cx="3515706" cy="3139321"/>
            <a:chOff x="3429000" y="2438400"/>
            <a:chExt cx="3515706" cy="31393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429000" y="2438400"/>
              <a:ext cx="3515706" cy="31393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tx1">
                      <a:lumMod val="50000"/>
                    </a:schemeClr>
                  </a:solidFill>
                </a:rPr>
                <a:t>                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+Worker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-name: String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-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unitsThisYr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: Integer</a:t>
              </a:r>
            </a:p>
            <a:p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-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unitsLastYr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: Integer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+Worker()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+Worker(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newName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String,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                  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newUnitsThisYr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Integer,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                  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newUnitsLastYr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Integer)</a:t>
              </a:r>
              <a:b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getName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(): String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setName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newName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String)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>
                  <a:solidFill>
                    <a:schemeClr val="tx1">
                      <a:lumMod val="50000"/>
                    </a:schemeClr>
                  </a:solidFill>
                </a:rPr>
                <a:t>getUnitsThisYr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 ():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Integer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  <a:r>
                <a:rPr lang="en-US" sz="1200" b="1" dirty="0" err="1">
                  <a:solidFill>
                    <a:schemeClr val="tx1">
                      <a:lumMod val="50000"/>
                    </a:schemeClr>
                  </a:solidFill>
                </a:rPr>
                <a:t>etUnitsThisYr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newUnitsThisYr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Integer)</a:t>
              </a:r>
              <a:endParaRPr lang="en-US" sz="1200" b="1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get</a:t>
              </a:r>
              <a:r>
                <a:rPr lang="en-US" sz="1200" b="1" dirty="0" err="1">
                  <a:solidFill>
                    <a:schemeClr val="tx1">
                      <a:lumMod val="50000"/>
                    </a:schemeClr>
                  </a:solidFill>
                </a:rPr>
                <a:t>UnitsLastYr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(): Integer</a:t>
              </a:r>
            </a:p>
            <a:p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set</a:t>
              </a:r>
              <a:r>
                <a:rPr lang="en-US" sz="1200" b="1" dirty="0" err="1">
                  <a:solidFill>
                    <a:schemeClr val="tx1">
                      <a:lumMod val="50000"/>
                    </a:schemeClr>
                  </a:solidFill>
                </a:rPr>
                <a:t>UnitsLastYr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 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newUnitsLastYr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Integer)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429000" y="2846960"/>
              <a:ext cx="3515706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429000" y="3581400"/>
              <a:ext cx="3515706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878012-7E23-443E-B204-F4105464688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1989" name="Text Box 2"/>
          <p:cNvSpPr txBox="1">
            <a:spLocks noChangeArrowheads="1"/>
          </p:cNvSpPr>
          <p:nvPr/>
        </p:nvSpPr>
        <p:spPr bwMode="auto">
          <a:xfrm>
            <a:off x="76200" y="0"/>
            <a:ext cx="8839200" cy="6894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Function Integer </a:t>
            </a:r>
            <a:r>
              <a:rPr lang="en-US" sz="1700" b="1" dirty="0" err="1">
                <a:latin typeface="Arial" pitchFamily="34" charset="0"/>
              </a:rPr>
              <a:t>getUnitsThisYr</a:t>
            </a:r>
            <a:r>
              <a:rPr lang="en-US" sz="1700" b="1" dirty="0">
                <a:latin typeface="Arial" pitchFamily="34" charset="0"/>
              </a:rPr>
              <a:t>()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Return </a:t>
            </a:r>
            <a:r>
              <a:rPr lang="en-US" sz="1700" b="1" dirty="0" err="1" smtClean="0">
                <a:latin typeface="Arial" pitchFamily="34" charset="0"/>
              </a:rPr>
              <a:t>unitsThisYr</a:t>
            </a:r>
            <a:r>
              <a:rPr lang="en-US" sz="1700" b="1" dirty="0">
                <a:latin typeface="Arial" pitchFamily="34" charset="0"/>
              </a:rPr>
              <a:t/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End Function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Module </a:t>
            </a:r>
            <a:r>
              <a:rPr lang="en-US" sz="1700" b="1" dirty="0" err="1">
                <a:latin typeface="Arial" pitchFamily="34" charset="0"/>
              </a:rPr>
              <a:t>setUnitsThisYr</a:t>
            </a:r>
            <a:r>
              <a:rPr lang="en-US" sz="1700" b="1" dirty="0">
                <a:latin typeface="Arial" pitchFamily="34" charset="0"/>
              </a:rPr>
              <a:t> </a:t>
            </a:r>
            <a:r>
              <a:rPr lang="en-US" sz="1700" b="1" dirty="0" smtClean="0">
                <a:latin typeface="Arial" pitchFamily="34" charset="0"/>
              </a:rPr>
              <a:t>(Integer </a:t>
            </a:r>
            <a:r>
              <a:rPr lang="en-US" sz="1700" b="1" dirty="0" err="1">
                <a:latin typeface="Arial" pitchFamily="34" charset="0"/>
              </a:rPr>
              <a:t>newUnitsThisYr</a:t>
            </a:r>
            <a:r>
              <a:rPr lang="en-US" sz="1700" b="1" dirty="0">
                <a:latin typeface="Arial" pitchFamily="34" charset="0"/>
              </a:rPr>
              <a:t>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If </a:t>
            </a:r>
            <a:r>
              <a:rPr lang="en-US" sz="1700" b="1" dirty="0" err="1">
                <a:latin typeface="Arial" pitchFamily="34" charset="0"/>
              </a:rPr>
              <a:t>newUnitsThisYr</a:t>
            </a:r>
            <a:r>
              <a:rPr lang="en-US" sz="1700" b="1" dirty="0">
                <a:latin typeface="Arial" pitchFamily="34" charset="0"/>
              </a:rPr>
              <a:t> &gt;= 0 </a:t>
            </a:r>
            <a:r>
              <a:rPr lang="en-US" sz="1700" b="1" dirty="0" smtClean="0">
                <a:latin typeface="Arial" pitchFamily="34" charset="0"/>
              </a:rPr>
              <a:t>Then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    Set </a:t>
            </a:r>
            <a:r>
              <a:rPr lang="en-US" sz="1700" b="1" dirty="0" err="1" smtClean="0">
                <a:latin typeface="Arial" pitchFamily="34" charset="0"/>
              </a:rPr>
              <a:t>unitsThisYr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</a:t>
            </a:r>
            <a:r>
              <a:rPr lang="en-US" sz="1700" b="1" dirty="0" err="1">
                <a:latin typeface="Arial" pitchFamily="34" charset="0"/>
              </a:rPr>
              <a:t>newUnitsThisYr</a:t>
            </a:r>
            <a:r>
              <a:rPr lang="en-US" sz="1700" b="1" dirty="0">
                <a:latin typeface="Arial" pitchFamily="34" charset="0"/>
              </a:rPr>
              <a:t> 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Else</a:t>
            </a:r>
            <a:r>
              <a:rPr lang="en-US" sz="1700" b="1" dirty="0">
                <a:latin typeface="Arial" pitchFamily="34" charset="0"/>
              </a:rPr>
              <a:t/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    Set </a:t>
            </a:r>
            <a:r>
              <a:rPr lang="en-US" sz="1700" b="1" dirty="0" err="1" smtClean="0">
                <a:latin typeface="Arial" pitchFamily="34" charset="0"/>
              </a:rPr>
              <a:t>unitsThisYr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0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    Display </a:t>
            </a:r>
            <a:r>
              <a:rPr lang="en-US" sz="1700" b="1" dirty="0" err="1">
                <a:latin typeface="Arial" pitchFamily="34" charset="0"/>
              </a:rPr>
              <a:t>newUnitsThisYr</a:t>
            </a:r>
            <a:r>
              <a:rPr lang="en-US" sz="1700" b="1" dirty="0">
                <a:latin typeface="Arial" pitchFamily="34" charset="0"/>
              </a:rPr>
              <a:t>, " is an invalid amount  for units this year."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End If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End Module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Function Integer </a:t>
            </a:r>
            <a:r>
              <a:rPr lang="en-US" sz="1700" b="1" dirty="0" err="1">
                <a:latin typeface="Arial" pitchFamily="34" charset="0"/>
              </a:rPr>
              <a:t>getUnitsLastYr</a:t>
            </a:r>
            <a:r>
              <a:rPr lang="en-US" sz="1700" b="1" dirty="0">
                <a:latin typeface="Arial" pitchFamily="34" charset="0"/>
              </a:rPr>
              <a:t>()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Return </a:t>
            </a:r>
            <a:r>
              <a:rPr lang="en-US" sz="1700" b="1" dirty="0" err="1" smtClean="0">
                <a:latin typeface="Arial" pitchFamily="34" charset="0"/>
              </a:rPr>
              <a:t>unitsLastYr</a:t>
            </a:r>
            <a:r>
              <a:rPr lang="en-US" sz="1700" b="1" dirty="0" smtClean="0">
                <a:latin typeface="Arial" pitchFamily="34" charset="0"/>
              </a:rPr>
              <a:t/>
            </a:r>
            <a:br>
              <a:rPr lang="en-US" sz="1700" b="1" dirty="0" smtClean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End Function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Public Module </a:t>
            </a:r>
            <a:r>
              <a:rPr lang="en-US" sz="1700" b="1" dirty="0" err="1">
                <a:latin typeface="Arial" pitchFamily="34" charset="0"/>
              </a:rPr>
              <a:t>setUnitsLastYr</a:t>
            </a:r>
            <a:r>
              <a:rPr lang="en-US" sz="1700" b="1" dirty="0">
                <a:latin typeface="Arial" pitchFamily="34" charset="0"/>
              </a:rPr>
              <a:t> </a:t>
            </a:r>
            <a:r>
              <a:rPr lang="en-US" sz="1700" b="1" dirty="0" smtClean="0">
                <a:latin typeface="Arial" pitchFamily="34" charset="0"/>
              </a:rPr>
              <a:t>(Integer </a:t>
            </a:r>
            <a:r>
              <a:rPr lang="en-US" sz="1700" b="1" dirty="0" err="1">
                <a:latin typeface="Arial" pitchFamily="34" charset="0"/>
              </a:rPr>
              <a:t>newUnitsLastYr</a:t>
            </a:r>
            <a:r>
              <a:rPr lang="en-US" sz="1700" b="1" dirty="0">
                <a:latin typeface="Arial" pitchFamily="34" charset="0"/>
              </a:rPr>
              <a:t>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If </a:t>
            </a:r>
            <a:r>
              <a:rPr lang="en-US" sz="1700" b="1" dirty="0" err="1">
                <a:latin typeface="Arial" pitchFamily="34" charset="0"/>
              </a:rPr>
              <a:t>newUnitsLastYr</a:t>
            </a:r>
            <a:r>
              <a:rPr lang="en-US" sz="1700" b="1" dirty="0">
                <a:latin typeface="Arial" pitchFamily="34" charset="0"/>
              </a:rPr>
              <a:t> &gt;= 0 </a:t>
            </a:r>
            <a:r>
              <a:rPr lang="en-US" sz="1700" b="1" dirty="0" smtClean="0">
                <a:latin typeface="Arial" pitchFamily="34" charset="0"/>
              </a:rPr>
              <a:t>Then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        Set </a:t>
            </a:r>
            <a:r>
              <a:rPr lang="en-US" sz="1700" b="1" dirty="0" err="1" smtClean="0">
                <a:latin typeface="Arial" pitchFamily="34" charset="0"/>
              </a:rPr>
              <a:t>unitsLastYr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</a:t>
            </a:r>
            <a:r>
              <a:rPr lang="en-US" sz="1700" b="1" dirty="0" err="1">
                <a:latin typeface="Arial" pitchFamily="34" charset="0"/>
              </a:rPr>
              <a:t>newUnitsLastYr</a:t>
            </a:r>
            <a:r>
              <a:rPr lang="en-US" sz="1700" b="1" dirty="0">
                <a:latin typeface="Arial" pitchFamily="34" charset="0"/>
              </a:rPr>
              <a:t> 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Else</a:t>
            </a:r>
            <a:r>
              <a:rPr lang="en-US" sz="1700" b="1" dirty="0">
                <a:latin typeface="Arial" pitchFamily="34" charset="0"/>
              </a:rPr>
              <a:t/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    Set </a:t>
            </a:r>
            <a:r>
              <a:rPr lang="en-US" sz="1700" b="1" dirty="0" err="1" smtClean="0">
                <a:latin typeface="Arial" pitchFamily="34" charset="0"/>
              </a:rPr>
              <a:t>unitsLastYr</a:t>
            </a:r>
            <a:r>
              <a:rPr lang="en-US" sz="1700" b="1" dirty="0" smtClean="0">
                <a:latin typeface="Arial" pitchFamily="34" charset="0"/>
              </a:rPr>
              <a:t> </a:t>
            </a:r>
            <a:r>
              <a:rPr lang="en-US" sz="1700" b="1" dirty="0">
                <a:latin typeface="Arial" pitchFamily="34" charset="0"/>
              </a:rPr>
              <a:t>= 0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    Display </a:t>
            </a:r>
            <a:r>
              <a:rPr lang="en-US" sz="1700" b="1" dirty="0" err="1">
                <a:latin typeface="Arial" pitchFamily="34" charset="0"/>
              </a:rPr>
              <a:t>newUnitsLastYr</a:t>
            </a:r>
            <a:r>
              <a:rPr lang="en-US" sz="1700" b="1" dirty="0">
                <a:latin typeface="Arial" pitchFamily="34" charset="0"/>
              </a:rPr>
              <a:t>, " is an invalid amount  for units last year."</a:t>
            </a:r>
            <a:br>
              <a:rPr lang="en-US" sz="1700" b="1" dirty="0">
                <a:latin typeface="Arial" pitchFamily="34" charset="0"/>
              </a:rPr>
            </a:br>
            <a:r>
              <a:rPr lang="en-US" sz="1700" b="1" dirty="0" smtClean="0">
                <a:latin typeface="Arial" pitchFamily="34" charset="0"/>
              </a:rPr>
              <a:t>        End If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 smtClean="0">
                <a:latin typeface="Arial" pitchFamily="34" charset="0"/>
              </a:rPr>
              <a:t>    End Module</a:t>
            </a:r>
            <a:endParaRPr lang="en-US" sz="1700" b="1" dirty="0">
              <a:latin typeface="Arial" pitchFamily="34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700" b="1" dirty="0">
                <a:latin typeface="Arial" pitchFamily="34" charset="0"/>
              </a:rPr>
              <a:t>E</a:t>
            </a:r>
            <a:r>
              <a:rPr lang="en-US" sz="1700" b="1" dirty="0" smtClean="0">
                <a:latin typeface="Arial" pitchFamily="34" charset="0"/>
              </a:rPr>
              <a:t>nd Class</a:t>
            </a:r>
            <a:endParaRPr lang="en-US" sz="17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430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7559C0-71D8-4585-BAA9-5E72CCC3846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58800"/>
            <a:ext cx="7793037" cy="812800"/>
          </a:xfrm>
        </p:spPr>
        <p:txBody>
          <a:bodyPr/>
          <a:lstStyle/>
          <a:p>
            <a:pPr eaLnBrk="1" hangingPunct="1"/>
            <a:r>
              <a:rPr lang="en-US" smtClean="0"/>
              <a:t>Create New Methods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01000" cy="19050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sz="2800" dirty="0" smtClean="0"/>
              <a:t>A method that displays a Worker’s name and a bonus amount. A Worker receives a bonus only if this year’s production is higher than last year’s production. The bonuses will be distributed as follows: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8160" y="3666966"/>
            <a:ext cx="3550972" cy="2337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/>
              <a:t>unitsThisYear</a:t>
            </a:r>
            <a:r>
              <a:rPr lang="en-US" sz="2000" b="1" dirty="0" smtClean="0"/>
              <a:t>           bonus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1,000 or less               $25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1,001 to 3,000            $50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3,001 to 6,000            $100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6,001 or higher           $200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048000" y="4200366"/>
            <a:ext cx="3581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048000" y="4655978"/>
            <a:ext cx="3581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048000" y="5113178"/>
            <a:ext cx="3581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048000" y="5570378"/>
            <a:ext cx="3581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4390866" y="4837906"/>
            <a:ext cx="23622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Decisions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676400"/>
            <a:ext cx="8269288" cy="4456113"/>
          </a:xfrm>
        </p:spPr>
        <p:txBody>
          <a:bodyPr/>
          <a:lstStyle/>
          <a:p>
            <a:r>
              <a:rPr lang="en-US" dirty="0" smtClean="0"/>
              <a:t>Object-oriented programs make decisions about:</a:t>
            </a: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objects</a:t>
            </a:r>
            <a:r>
              <a:rPr lang="en-US" dirty="0" smtClean="0"/>
              <a:t> and </a:t>
            </a: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primitive data types </a:t>
            </a:r>
          </a:p>
          <a:p>
            <a:pPr lvl="2"/>
            <a:r>
              <a:rPr lang="en-US" dirty="0" smtClean="0"/>
              <a:t>Integer, Real, Character, String, and Boolean (we'll discuss this data type today)</a:t>
            </a:r>
          </a:p>
          <a:p>
            <a:r>
              <a:rPr lang="en-US" dirty="0" smtClean="0"/>
              <a:t>Decision-making logic is the same for both</a:t>
            </a:r>
            <a:endParaRPr lang="en-US" dirty="0"/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C49-EC66-4252-9B61-1F3433D0F99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01001" y="685800"/>
            <a:ext cx="51667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smtClean="0"/>
              <a:t>    </a:t>
            </a:r>
            <a:r>
              <a:rPr lang="en-US" sz="2000" b="1" dirty="0" smtClean="0"/>
              <a:t>Public </a:t>
            </a:r>
            <a:r>
              <a:rPr lang="en-US" sz="2000" b="1" dirty="0"/>
              <a:t>Module </a:t>
            </a:r>
            <a:r>
              <a:rPr lang="en-US" sz="2000" b="1" dirty="0" err="1"/>
              <a:t>setIdNum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            </a:t>
            </a:r>
            <a:r>
              <a:rPr lang="en-US" sz="2000" b="1" dirty="0" smtClean="0"/>
              <a:t>                    (</a:t>
            </a:r>
            <a:r>
              <a:rPr lang="en-US" sz="2000" b="1" dirty="0"/>
              <a:t>String </a:t>
            </a:r>
            <a:r>
              <a:rPr lang="en-US" sz="2000" b="1" dirty="0" err="1"/>
              <a:t>newIdNum</a:t>
            </a:r>
            <a:r>
              <a:rPr lang="en-US" sz="2000" b="1" dirty="0"/>
              <a:t>)</a:t>
            </a:r>
            <a:br>
              <a:rPr lang="en-US" sz="2000" b="1" dirty="0"/>
            </a:br>
            <a:r>
              <a:rPr lang="en-US" sz="2000" b="1" dirty="0"/>
              <a:t>        Set </a:t>
            </a:r>
            <a:r>
              <a:rPr lang="en-US" sz="2000" b="1" dirty="0" err="1"/>
              <a:t>idNum</a:t>
            </a:r>
            <a:r>
              <a:rPr lang="en-US" sz="2000" b="1" dirty="0"/>
              <a:t> = </a:t>
            </a:r>
            <a:r>
              <a:rPr lang="en-US" sz="2000" b="1" dirty="0" err="1" smtClean="0"/>
              <a:t>newIdNum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   End </a:t>
            </a:r>
            <a:r>
              <a:rPr lang="en-US" sz="2000" b="1" dirty="0" smtClean="0"/>
              <a:t>Module</a:t>
            </a:r>
          </a:p>
          <a:p>
            <a:endParaRPr lang="en-US" sz="2000" b="1" i="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    Public Module </a:t>
            </a:r>
            <a:r>
              <a:rPr lang="en-US" sz="2000" b="1" i="0" dirty="0" err="1" smtClean="0">
                <a:solidFill>
                  <a:schemeClr val="accent1">
                    <a:lumMod val="50000"/>
                  </a:schemeClr>
                </a:solidFill>
              </a:rPr>
              <a:t>setSalary</a:t>
            </a: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(Real </a:t>
            </a:r>
            <a:r>
              <a:rPr lang="en-US" sz="2000" b="1" i="0" dirty="0" err="1" smtClean="0">
                <a:solidFill>
                  <a:schemeClr val="accent1">
                    <a:lumMod val="50000"/>
                  </a:schemeClr>
                </a:solidFill>
              </a:rPr>
              <a:t>newSalary</a:t>
            </a: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2000" b="1" i="0" dirty="0" smtClean="0">
                <a:solidFill>
                  <a:schemeClr val="accent1"/>
                </a:solidFill>
              </a:rPr>
              <a:t/>
            </a:r>
            <a:br>
              <a:rPr lang="en-US" sz="2000" b="1" i="0" dirty="0" smtClean="0">
                <a:solidFill>
                  <a:schemeClr val="accent1"/>
                </a:solidFill>
              </a:rPr>
            </a:br>
            <a:r>
              <a:rPr lang="en-US" sz="2000" b="1" i="0" dirty="0" smtClean="0">
                <a:solidFill>
                  <a:schemeClr val="accent1"/>
                </a:solidFill>
              </a:rPr>
              <a:t>        </a:t>
            </a:r>
            <a:r>
              <a:rPr lang="en-US" sz="2000" b="1" i="0" dirty="0" smtClean="0">
                <a:solidFill>
                  <a:srgbClr val="0066FF"/>
                </a:solidFill>
              </a:rPr>
              <a:t>If</a:t>
            </a:r>
            <a:r>
              <a:rPr lang="en-US" sz="2000" b="1" i="0" dirty="0" smtClean="0">
                <a:solidFill>
                  <a:schemeClr val="accent1"/>
                </a:solidFill>
              </a:rPr>
              <a:t> </a:t>
            </a:r>
            <a:r>
              <a:rPr lang="en-US" sz="2000" b="1" i="0" dirty="0" err="1" smtClean="0">
                <a:solidFill>
                  <a:schemeClr val="accent1">
                    <a:lumMod val="50000"/>
                  </a:schemeClr>
                </a:solidFill>
              </a:rPr>
              <a:t>newSalary</a:t>
            </a: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 &lt;= 500000 </a:t>
            </a:r>
            <a:r>
              <a:rPr lang="en-US" sz="2000" b="1" i="0" dirty="0" smtClean="0">
                <a:solidFill>
                  <a:srgbClr val="0066FF"/>
                </a:solidFill>
              </a:rPr>
              <a:t>Then</a:t>
            </a:r>
            <a:r>
              <a:rPr lang="en-US" sz="2000" b="1" i="0" dirty="0" smtClean="0">
                <a:solidFill>
                  <a:schemeClr val="accent1"/>
                </a:solidFill>
              </a:rPr>
              <a:t/>
            </a:r>
            <a:br>
              <a:rPr lang="en-US" sz="2000" b="1" i="0" dirty="0" smtClean="0">
                <a:solidFill>
                  <a:schemeClr val="accent1"/>
                </a:solidFill>
              </a:rPr>
            </a:br>
            <a:r>
              <a:rPr lang="en-US" sz="2000" b="1" i="0" dirty="0" smtClean="0">
                <a:solidFill>
                  <a:schemeClr val="accent1"/>
                </a:solidFill>
              </a:rPr>
              <a:t>            </a:t>
            </a: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Set salary = </a:t>
            </a:r>
            <a:r>
              <a:rPr lang="en-US" sz="2000" b="1" i="0" dirty="0" err="1" smtClean="0">
                <a:solidFill>
                  <a:schemeClr val="accent1">
                    <a:lumMod val="50000"/>
                  </a:schemeClr>
                </a:solidFill>
              </a:rPr>
              <a:t>newSalary</a:t>
            </a:r>
            <a:r>
              <a:rPr lang="en-US" sz="2000" b="1" i="0" dirty="0" smtClean="0">
                <a:solidFill>
                  <a:schemeClr val="accent1"/>
                </a:solidFill>
              </a:rPr>
              <a:t/>
            </a:r>
            <a:br>
              <a:rPr lang="en-US" sz="2000" b="1" i="0" dirty="0" smtClean="0">
                <a:solidFill>
                  <a:schemeClr val="accent1"/>
                </a:solidFill>
              </a:rPr>
            </a:br>
            <a:r>
              <a:rPr lang="en-US" sz="2000" b="1" i="0" dirty="0" smtClean="0">
                <a:solidFill>
                  <a:schemeClr val="accent1"/>
                </a:solidFill>
              </a:rPr>
              <a:t>        </a:t>
            </a:r>
            <a:r>
              <a:rPr lang="en-US" sz="2000" b="1" i="0" dirty="0" smtClean="0">
                <a:solidFill>
                  <a:srgbClr val="0066FF"/>
                </a:solidFill>
              </a:rPr>
              <a:t>Else</a:t>
            </a:r>
            <a:r>
              <a:rPr lang="en-US" sz="2000" b="1" i="0" dirty="0" smtClean="0">
                <a:solidFill>
                  <a:schemeClr val="accent1"/>
                </a:solidFill>
              </a:rPr>
              <a:t/>
            </a:r>
            <a:br>
              <a:rPr lang="en-US" sz="2000" b="1" i="0" dirty="0" smtClean="0">
                <a:solidFill>
                  <a:schemeClr val="accent1"/>
                </a:solidFill>
              </a:rPr>
            </a:br>
            <a:r>
              <a:rPr lang="en-US" sz="2000" b="1" i="0" dirty="0" smtClean="0">
                <a:solidFill>
                  <a:schemeClr val="accent1"/>
                </a:solidFill>
              </a:rPr>
              <a:t>            </a:t>
            </a: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Set salary = 0</a:t>
            </a:r>
            <a:b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            Display </a:t>
            </a:r>
            <a:r>
              <a:rPr lang="en-US" sz="2000" b="1" i="0" dirty="0" err="1" smtClean="0">
                <a:solidFill>
                  <a:schemeClr val="accent1">
                    <a:lumMod val="50000"/>
                  </a:schemeClr>
                </a:solidFill>
              </a:rPr>
              <a:t>newSalary</a:t>
            </a: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b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                " is an invalid salary amount"</a:t>
            </a:r>
            <a:r>
              <a:rPr lang="en-US" sz="2000" b="1" i="0" dirty="0" smtClean="0">
                <a:solidFill>
                  <a:schemeClr val="accent1"/>
                </a:solidFill>
              </a:rPr>
              <a:t/>
            </a:r>
            <a:br>
              <a:rPr lang="en-US" sz="2000" b="1" i="0" dirty="0" smtClean="0">
                <a:solidFill>
                  <a:schemeClr val="accent1"/>
                </a:solidFill>
              </a:rPr>
            </a:br>
            <a:r>
              <a:rPr lang="en-US" sz="2000" b="1" i="0" dirty="0" smtClean="0">
                <a:solidFill>
                  <a:schemeClr val="accent1"/>
                </a:solidFill>
              </a:rPr>
              <a:t>        </a:t>
            </a:r>
            <a:r>
              <a:rPr lang="en-US" sz="2000" b="1" i="0" dirty="0" smtClean="0">
                <a:solidFill>
                  <a:srgbClr val="0066FF"/>
                </a:solidFill>
              </a:rPr>
              <a:t>End If</a:t>
            </a:r>
            <a:r>
              <a:rPr lang="en-US" sz="2000" b="1" i="0" dirty="0" smtClean="0">
                <a:solidFill>
                  <a:schemeClr val="accent1"/>
                </a:solidFill>
              </a:rPr>
              <a:t/>
            </a:r>
            <a:br>
              <a:rPr lang="en-US" sz="2000" b="1" i="0" dirty="0" smtClean="0">
                <a:solidFill>
                  <a:schemeClr val="accent1"/>
                </a:solidFill>
              </a:rPr>
            </a:br>
            <a:r>
              <a:rPr lang="en-US" sz="2000" b="1" i="0" dirty="0" smtClean="0">
                <a:solidFill>
                  <a:schemeClr val="accent1"/>
                </a:solidFill>
              </a:rPr>
              <a:t>    </a:t>
            </a:r>
            <a:r>
              <a:rPr lang="en-US" sz="2000" b="1" i="0" dirty="0" smtClean="0">
                <a:solidFill>
                  <a:schemeClr val="accent1">
                    <a:lumMod val="50000"/>
                  </a:schemeClr>
                </a:solidFill>
              </a:rPr>
              <a:t>End Module</a:t>
            </a:r>
            <a:r>
              <a:rPr lang="en-US" sz="2000" b="1" i="0" dirty="0" smtClean="0"/>
              <a:t/>
            </a:r>
            <a:br>
              <a:rPr lang="en-US" sz="2000" b="1" i="0" dirty="0" smtClean="0"/>
            </a:br>
            <a:r>
              <a:rPr lang="en-US" sz="2000" b="1" dirty="0" smtClean="0">
                <a:solidFill>
                  <a:srgbClr val="222222"/>
                </a:solidFill>
              </a:rPr>
              <a:t>E</a:t>
            </a:r>
            <a:r>
              <a:rPr lang="en-US" sz="2000" b="1" i="0" dirty="0" smtClean="0">
                <a:solidFill>
                  <a:srgbClr val="222222"/>
                </a:solidFill>
              </a:rPr>
              <a:t>nd Class</a:t>
            </a:r>
          </a:p>
          <a:p>
            <a:pPr algn="l"/>
            <a:endParaRPr lang="en-US" sz="1800" b="1" i="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34" y="685800"/>
            <a:ext cx="38604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 smtClean="0">
                <a:solidFill>
                  <a:srgbClr val="222222"/>
                </a:solidFill>
              </a:rPr>
              <a:t>Class Employee</a:t>
            </a:r>
            <a:r>
              <a:rPr lang="en-US" sz="2000" b="1" i="0" dirty="0" smtClean="0"/>
              <a:t/>
            </a:r>
            <a:br>
              <a:rPr lang="en-US" sz="2000" b="1" i="0" dirty="0" smtClean="0"/>
            </a:br>
            <a:r>
              <a:rPr lang="en-US" sz="2000" b="1" i="0" dirty="0" smtClean="0"/>
              <a:t>    Private String </a:t>
            </a:r>
            <a:r>
              <a:rPr lang="en-US" sz="2000" b="1" i="0" dirty="0" err="1" smtClean="0"/>
              <a:t>idNum</a:t>
            </a:r>
            <a:r>
              <a:rPr lang="en-US" sz="2000" b="1" i="0" dirty="0" smtClean="0"/>
              <a:t/>
            </a:r>
            <a:br>
              <a:rPr lang="en-US" sz="2000" b="1" i="0" dirty="0" smtClean="0"/>
            </a:br>
            <a:r>
              <a:rPr lang="en-US" sz="2000" b="1" i="0" dirty="0" smtClean="0"/>
              <a:t>    Private Real salary</a:t>
            </a:r>
            <a:br>
              <a:rPr lang="en-US" sz="2000" b="1" i="0" dirty="0" smtClean="0"/>
            </a:br>
            <a:r>
              <a:rPr lang="en-US" sz="2000" b="1" i="0" dirty="0" smtClean="0"/>
              <a:t/>
            </a:r>
            <a:br>
              <a:rPr lang="en-US" sz="2000" b="1" i="0" dirty="0" smtClean="0"/>
            </a:br>
            <a:r>
              <a:rPr lang="en-US" sz="2000" b="1" i="0" dirty="0" smtClean="0"/>
              <a:t>    Public Module Employee()</a:t>
            </a:r>
            <a:br>
              <a:rPr lang="en-US" sz="2000" b="1" i="0" dirty="0" smtClean="0"/>
            </a:br>
            <a:r>
              <a:rPr lang="en-US" sz="2000" b="1" i="0" dirty="0" smtClean="0"/>
              <a:t>        Set </a:t>
            </a:r>
            <a:r>
              <a:rPr lang="en-US" sz="2000" b="1" i="0" dirty="0" err="1" smtClean="0"/>
              <a:t>idNum</a:t>
            </a:r>
            <a:r>
              <a:rPr lang="en-US" sz="2000" b="1" i="0" dirty="0" smtClean="0"/>
              <a:t> = " "</a:t>
            </a:r>
          </a:p>
          <a:p>
            <a:pPr algn="l"/>
            <a:r>
              <a:rPr lang="en-US" sz="2000" b="1" i="0" dirty="0" smtClean="0"/>
              <a:t>        Set salary = 0</a:t>
            </a:r>
            <a:br>
              <a:rPr lang="en-US" sz="2000" b="1" i="0" dirty="0" smtClean="0"/>
            </a:br>
            <a:r>
              <a:rPr lang="en-US" sz="2000" b="1" i="0" dirty="0" smtClean="0"/>
              <a:t>    </a:t>
            </a:r>
            <a:r>
              <a:rPr lang="en-US" sz="2000" b="1" dirty="0" smtClean="0"/>
              <a:t>End Module</a:t>
            </a:r>
            <a:r>
              <a:rPr lang="en-US" sz="2000" b="1" i="0" dirty="0" smtClean="0"/>
              <a:t/>
            </a:r>
            <a:br>
              <a:rPr lang="en-US" sz="2000" b="1" i="0" dirty="0" smtClean="0"/>
            </a:br>
            <a:r>
              <a:rPr lang="en-US" sz="2000" b="1" i="0" dirty="0" smtClean="0"/>
              <a:t/>
            </a:r>
            <a:br>
              <a:rPr lang="en-US" sz="2000" b="1" i="0" dirty="0" smtClean="0"/>
            </a:br>
            <a:r>
              <a:rPr lang="en-US" sz="2000" b="1" i="0" dirty="0" smtClean="0"/>
              <a:t>    Public Function String</a:t>
            </a:r>
            <a:br>
              <a:rPr lang="en-US" sz="2000" b="1" i="0" dirty="0" smtClean="0"/>
            </a:br>
            <a:r>
              <a:rPr lang="en-US" sz="2000" b="1" i="0" dirty="0" smtClean="0"/>
              <a:t>                         </a:t>
            </a:r>
            <a:r>
              <a:rPr lang="en-US" sz="2000" b="1" i="0" dirty="0" err="1" smtClean="0"/>
              <a:t>getIdNum</a:t>
            </a:r>
            <a:r>
              <a:rPr lang="en-US" sz="2000" b="1" i="0" dirty="0" smtClean="0"/>
              <a:t>()</a:t>
            </a:r>
            <a:br>
              <a:rPr lang="en-US" sz="2000" b="1" i="0" dirty="0" smtClean="0"/>
            </a:br>
            <a:r>
              <a:rPr lang="en-US" sz="2000" b="1" i="0" dirty="0" smtClean="0"/>
              <a:t>        Return </a:t>
            </a:r>
            <a:r>
              <a:rPr lang="en-US" sz="2000" b="1" i="0" dirty="0" err="1" smtClean="0"/>
              <a:t>idNum</a:t>
            </a:r>
            <a:r>
              <a:rPr lang="en-US" sz="2000" b="1" i="0" dirty="0" smtClean="0"/>
              <a:t/>
            </a:r>
            <a:br>
              <a:rPr lang="en-US" sz="2000" b="1" i="0" dirty="0" smtClean="0"/>
            </a:br>
            <a:r>
              <a:rPr lang="en-US" sz="2000" b="1" i="0" dirty="0" smtClean="0"/>
              <a:t>    End Function</a:t>
            </a:r>
            <a:br>
              <a:rPr lang="en-US" sz="2000" b="1" i="0" dirty="0" smtClean="0"/>
            </a:br>
            <a:endParaRPr lang="en-US" sz="2000" b="1" i="0" dirty="0" smtClean="0"/>
          </a:p>
          <a:p>
            <a:r>
              <a:rPr lang="en-US" sz="2000" b="1" dirty="0" smtClean="0"/>
              <a:t>    Public Function Real</a:t>
            </a:r>
            <a:br>
              <a:rPr lang="en-US" sz="2000" b="1" dirty="0" smtClean="0"/>
            </a:br>
            <a:r>
              <a:rPr lang="en-US" sz="2000" b="1" dirty="0" smtClean="0"/>
              <a:t>                         </a:t>
            </a:r>
            <a:r>
              <a:rPr lang="en-US" sz="2000" b="1" dirty="0" err="1"/>
              <a:t>getSalary</a:t>
            </a:r>
            <a:r>
              <a:rPr lang="en-US" sz="2000" b="1" dirty="0"/>
              <a:t>()</a:t>
            </a:r>
            <a:br>
              <a:rPr lang="en-US" sz="2000" b="1" dirty="0"/>
            </a:br>
            <a:r>
              <a:rPr lang="en-US" sz="2000" b="1" dirty="0"/>
              <a:t>    </a:t>
            </a:r>
            <a:r>
              <a:rPr lang="en-US" sz="2000" b="1" dirty="0" smtClean="0"/>
              <a:t>    Return </a:t>
            </a:r>
            <a:r>
              <a:rPr lang="en-US" sz="2000" b="1" dirty="0"/>
              <a:t>salary</a:t>
            </a:r>
            <a:br>
              <a:rPr lang="en-US" sz="2000" b="1" dirty="0"/>
            </a:br>
            <a:r>
              <a:rPr lang="en-US" sz="2000" b="1" dirty="0"/>
              <a:t> End </a:t>
            </a:r>
            <a:r>
              <a:rPr lang="en-US" sz="2000" b="1" dirty="0" smtClean="0"/>
              <a:t>Function</a:t>
            </a:r>
            <a:endParaRPr lang="en-US" sz="1800" b="1" i="0" dirty="0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93037" cy="533400"/>
          </a:xfrm>
        </p:spPr>
        <p:txBody>
          <a:bodyPr/>
          <a:lstStyle/>
          <a:p>
            <a:r>
              <a:rPr lang="en-US" sz="3600" dirty="0" smtClean="0"/>
              <a:t>Decisions using Primitive Data Types</a:t>
            </a:r>
          </a:p>
        </p:txBody>
      </p:sp>
      <p:sp>
        <p:nvSpPr>
          <p:cNvPr id="3584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60F1-5387-4D5D-BF3F-65E35653B9DF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5855" name="Rectangle 70"/>
          <p:cNvSpPr>
            <a:spLocks noChangeArrowheads="1"/>
          </p:cNvSpPr>
          <p:nvPr/>
        </p:nvSpPr>
        <p:spPr bwMode="auto">
          <a:xfrm>
            <a:off x="2032167" y="5943600"/>
            <a:ext cx="22098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endParaRPr lang="en-US" dirty="0"/>
          </a:p>
          <a:p>
            <a:r>
              <a:rPr lang="en-US" dirty="0"/>
              <a:t>cont’d. in next column</a:t>
            </a:r>
          </a:p>
          <a:p>
            <a:endParaRPr lang="en-US" dirty="0"/>
          </a:p>
        </p:txBody>
      </p:sp>
      <p:cxnSp>
        <p:nvCxnSpPr>
          <p:cNvPr id="35856" name="AutoShape 71"/>
          <p:cNvCxnSpPr>
            <a:cxnSpLocks noChangeShapeType="1"/>
          </p:cNvCxnSpPr>
          <p:nvPr/>
        </p:nvCxnSpPr>
        <p:spPr bwMode="auto">
          <a:xfrm rot="5400000" flipH="1" flipV="1">
            <a:off x="1374817" y="3127419"/>
            <a:ext cx="5105402" cy="52696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1333499" y="3162300"/>
            <a:ext cx="5029200" cy="76200"/>
          </a:xfrm>
          <a:prstGeom prst="line">
            <a:avLst/>
          </a:prstGeom>
          <a:solidFill>
            <a:schemeClr val="tx2">
              <a:alpha val="64999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6096000" y="4735830"/>
            <a:ext cx="2650084" cy="1969770"/>
            <a:chOff x="3429000" y="2449830"/>
            <a:chExt cx="2650084" cy="1969770"/>
          </a:xfrm>
        </p:grpSpPr>
        <p:sp>
          <p:nvSpPr>
            <p:cNvPr id="14" name="TextBox 13"/>
            <p:cNvSpPr txBox="1"/>
            <p:nvPr/>
          </p:nvSpPr>
          <p:spPr>
            <a:xfrm>
              <a:off x="3429000" y="2449830"/>
              <a:ext cx="2650084" cy="19697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             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+Employee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-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idNum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: String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-salary: Real</a:t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+Employee()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getIdNum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(): 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String</a:t>
              </a:r>
              <a:b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setIdNum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newIdNum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String)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getSalary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(): Real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  <a:p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setSalary</a:t>
              </a:r>
              <a:r>
                <a:rPr lang="en-US" sz="1200" b="1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200" b="1" dirty="0" err="1" smtClean="0">
                  <a:solidFill>
                    <a:schemeClr val="tx1">
                      <a:lumMod val="50000"/>
                    </a:schemeClr>
                  </a:solidFill>
                </a:rPr>
                <a:t>newSalary</a:t>
              </a: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: Real)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429000" y="2819400"/>
              <a:ext cx="2650084" cy="0"/>
            </a:xfrm>
            <a:prstGeom prst="line">
              <a:avLst/>
            </a:prstGeom>
            <a:solidFill>
              <a:schemeClr val="bg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429000" y="3352800"/>
              <a:ext cx="2650084" cy="0"/>
            </a:xfrm>
            <a:prstGeom prst="line">
              <a:avLst/>
            </a:prstGeom>
            <a:solidFill>
              <a:schemeClr val="bg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Decisions using Objects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345488" cy="4876800"/>
          </a:xfrm>
        </p:spPr>
        <p:txBody>
          <a:bodyPr/>
          <a:lstStyle/>
          <a:p>
            <a:r>
              <a:rPr lang="en-US" dirty="0" smtClean="0"/>
              <a:t>Decision making with objects is more complex</a:t>
            </a:r>
          </a:p>
          <a:p>
            <a:pPr lvl="1"/>
            <a:r>
              <a:rPr lang="en-US" dirty="0" smtClean="0"/>
              <a:t>Data is hidden</a:t>
            </a:r>
          </a:p>
          <a:p>
            <a:pPr lvl="1"/>
            <a:r>
              <a:rPr lang="en-US" dirty="0" smtClean="0"/>
              <a:t>Object instance names are </a:t>
            </a:r>
            <a:r>
              <a:rPr lang="en-US" b="1" i="1" dirty="0" smtClean="0">
                <a:solidFill>
                  <a:srgbClr val="C00000"/>
                </a:solidFill>
              </a:rPr>
              <a:t>references</a:t>
            </a:r>
            <a:r>
              <a:rPr lang="en-US" dirty="0" smtClean="0"/>
              <a:t>, or pointers, to the object</a:t>
            </a:r>
          </a:p>
          <a:p>
            <a:pPr lvl="1"/>
            <a:r>
              <a:rPr lang="en-US" dirty="0" smtClean="0"/>
              <a:t>Comparing pointers only determines if they point to the same or different memory locations; does </a:t>
            </a:r>
            <a:r>
              <a:rPr lang="en-US" b="1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compare the value of the instance data</a:t>
            </a:r>
          </a:p>
          <a:p>
            <a:pPr lvl="1"/>
            <a:r>
              <a:rPr lang="en-US" dirty="0" smtClean="0"/>
              <a:t>Must compare object’s data values</a:t>
            </a:r>
            <a:endParaRPr lang="en-US" dirty="0"/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493D-0141-4798-AE1D-F0DCD04A9C25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Decisions using Objects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09600" y="1600201"/>
            <a:ext cx="8345488" cy="129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Meaningless comparison example</a:t>
            </a:r>
          </a:p>
          <a:p>
            <a:pPr lvl="1"/>
            <a:r>
              <a:rPr lang="en-US" dirty="0" smtClean="0"/>
              <a:t>Meaningless because you cannot compare one Employee object to another</a:t>
            </a:r>
          </a:p>
        </p:txBody>
      </p:sp>
      <p:sp>
        <p:nvSpPr>
          <p:cNvPr id="37892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F96F-FE82-4AC6-897E-72AE7EE52F8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447800" y="2955925"/>
            <a:ext cx="623728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Public Module 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main()</a:t>
            </a:r>
          </a:p>
          <a:p>
            <a:pPr algn="l">
              <a:defRPr/>
            </a:pP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Employee </a:t>
            </a:r>
            <a:r>
              <a:rPr lang="en-US" sz="2000" b="1" i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anAccountant</a:t>
            </a:r>
            <a:endParaRPr lang="en-US" sz="2000" b="1" i="0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</a:endParaRPr>
          </a:p>
          <a:p>
            <a:pPr algn="l">
              <a:defRPr/>
            </a:pP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Employee </a:t>
            </a:r>
            <a:r>
              <a:rPr lang="en-US" sz="2000" b="1" i="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aProgrammer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/>
            </a:r>
            <a:b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</a:b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Set </a:t>
            </a:r>
            <a:r>
              <a:rPr lang="en-US" sz="2000" b="1" i="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anAccountant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= new Employee()</a:t>
            </a:r>
            <a:b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</a:b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Set </a:t>
            </a:r>
            <a:r>
              <a:rPr lang="en-US" sz="2000" b="1" i="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aProgrammer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= new Employee()</a:t>
            </a:r>
            <a:endParaRPr lang="en-US" sz="2000" b="1" i="0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</a:endParaRPr>
          </a:p>
          <a:p>
            <a:pPr algn="l">
              <a:defRPr/>
            </a:pP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</a:t>
            </a:r>
            <a:r>
              <a:rPr lang="en-US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If </a:t>
            </a:r>
            <a:r>
              <a:rPr lang="en-US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anAccountant</a:t>
            </a:r>
            <a:r>
              <a:rPr lang="en-US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&gt; </a:t>
            </a:r>
            <a:r>
              <a:rPr lang="en-US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aProgrammer</a:t>
            </a:r>
            <a:r>
              <a:rPr lang="en-US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n-US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Then</a:t>
            </a:r>
            <a:endParaRPr lang="en-US" sz="2000" b="1" i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algn="l">
              <a:defRPr/>
            </a:pP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 Display "Accountant 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is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greater"</a:t>
            </a:r>
            <a:endParaRPr lang="en-US" sz="2000" b="1" i="0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</a:endParaRPr>
          </a:p>
          <a:p>
            <a:pPr algn="l">
              <a:defRPr/>
            </a:pP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Else</a:t>
            </a:r>
            <a:endParaRPr lang="en-US" sz="2000" b="1" i="0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</a:endParaRPr>
          </a:p>
          <a:p>
            <a:pPr algn="l">
              <a:defRPr/>
            </a:pP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 Display "Accountant 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is not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greater"</a:t>
            </a:r>
            <a:endParaRPr lang="en-US" sz="2000" b="1" i="0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</a:endParaRPr>
          </a:p>
          <a:p>
            <a:pPr algn="l">
              <a:defRPr/>
            </a:pP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End If</a:t>
            </a:r>
            <a:endParaRPr lang="en-US" sz="2000" b="1" i="0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</a:endParaRPr>
          </a:p>
          <a:p>
            <a:pPr algn="l"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End Module</a:t>
            </a:r>
            <a:endParaRPr lang="en-US" sz="2000" b="1" i="0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</a:endParaRP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381000" y="4419600"/>
            <a:ext cx="1524000" cy="6096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i="0" dirty="0"/>
              <a:t>Incorrect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3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Decisions using Objects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447800"/>
            <a:ext cx="8497888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Meaningful comparison example</a:t>
            </a:r>
          </a:p>
          <a:p>
            <a:pPr lvl="1"/>
            <a:r>
              <a:rPr lang="en-US" dirty="0" smtClean="0"/>
              <a:t>Here a call is made to the </a:t>
            </a:r>
            <a:r>
              <a:rPr lang="en-US" dirty="0" err="1" smtClean="0"/>
              <a:t>getSalary</a:t>
            </a:r>
            <a:r>
              <a:rPr lang="en-US" dirty="0" smtClean="0"/>
              <a:t>() method, which returns the employee's salary, so the accountant's salary is compared to the programmer's salary</a:t>
            </a:r>
          </a:p>
          <a:p>
            <a:endParaRPr lang="en-US" dirty="0"/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Gaddis Chapter 4 - Part 2 - Week 7</a:t>
            </a:r>
            <a:endParaRPr lang="en-US" dirty="0" smtClean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758B-F908-458E-8CCE-A9BC3EC71FA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530658" y="3032125"/>
            <a:ext cx="861334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Public Module main()</a:t>
            </a: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Employee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anAccountant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</a:endParaRP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Employee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aProgrammer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/>
            </a:r>
            <a:b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Set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anAccountant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= new Employee()</a:t>
            </a:r>
            <a:b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Set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aProgrammer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= new Employee()</a:t>
            </a:r>
          </a:p>
          <a:p>
            <a:pPr algn="l">
              <a:defRPr/>
            </a:pP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</a:t>
            </a:r>
            <a:r>
              <a:rPr lang="en-US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If </a:t>
            </a:r>
            <a:r>
              <a:rPr lang="en-US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anAccountant.getSalary</a:t>
            </a:r>
            <a:r>
              <a:rPr lang="en-US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() &gt; </a:t>
            </a:r>
            <a:r>
              <a:rPr lang="en-US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aProgrammer.getSalary</a:t>
            </a:r>
            <a:r>
              <a:rPr lang="en-US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() </a:t>
            </a:r>
            <a:r>
              <a:rPr lang="en-US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Then</a:t>
            </a:r>
            <a:endParaRPr lang="en-US" sz="2000" b="1" i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     Display 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"</a:t>
            </a: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Accountant's salary 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is greater"</a:t>
            </a: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Else</a:t>
            </a: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      Display "</a:t>
            </a: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Accountant's salary 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is not greater"</a:t>
            </a: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      End If</a:t>
            </a: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</a:rPr>
              <a:t>End Module</a:t>
            </a:r>
            <a:endParaRPr lang="en-US" sz="2000" b="1" i="0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</a:endParaRPr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 rot="-1885643">
            <a:off x="-11658" y="4899313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i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59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CSI 117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Gaddis Chapter 4 - Part 2 - Week 7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E88FF4-89D3-4561-9C39-574234F1B38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762000" y="15240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The three logical (Boolean) operators we will work with are:  </a:t>
            </a:r>
            <a:r>
              <a:rPr lang="en-US" sz="2800" b="1" dirty="0">
                <a:solidFill>
                  <a:schemeClr val="tx2"/>
                </a:solidFill>
              </a:rPr>
              <a:t>NOT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/>
                </a:solidFill>
              </a:rPr>
              <a:t>AND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/>
                </a:solidFill>
              </a:rPr>
              <a:t>OR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Simple conditions (aka tests or decisions) each contain one relational operator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000" dirty="0"/>
              <a:t>for example: 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x &lt; 6</a:t>
            </a:r>
            <a:r>
              <a:rPr lang="en-US" sz="2800" dirty="0"/>
              <a:t>       </a:t>
            </a:r>
            <a:r>
              <a:rPr lang="en-US" sz="2800" dirty="0">
                <a:solidFill>
                  <a:srgbClr val="0066FF"/>
                </a:solidFill>
              </a:rPr>
              <a:t>'D' &gt; 'B'</a:t>
            </a:r>
            <a:r>
              <a:rPr lang="en-US" sz="2800" dirty="0"/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OR</a:t>
            </a:r>
            <a:r>
              <a:rPr lang="en-US" sz="2800" dirty="0"/>
              <a:t> are used to connect simple conditions into a more complex condition called a '</a:t>
            </a:r>
            <a:r>
              <a:rPr lang="en-US" sz="2800" b="1" dirty="0">
                <a:solidFill>
                  <a:schemeClr val="tx2"/>
                </a:solidFill>
              </a:rPr>
              <a:t>compound</a:t>
            </a:r>
            <a:r>
              <a:rPr lang="en-US" sz="2800" dirty="0"/>
              <a:t>' condition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Using compound conditions reduces amount of code that must be written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</TotalTime>
  <Words>2496</Words>
  <Application>Microsoft Office PowerPoint</Application>
  <PresentationFormat>On-screen Show (4:3)</PresentationFormat>
  <Paragraphs>542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Blends</vt:lpstr>
      <vt:lpstr>Custom Design</vt:lpstr>
      <vt:lpstr>CSI 117 Introductory Object-Oriented Program Analysis and Design</vt:lpstr>
      <vt:lpstr>Objectives</vt:lpstr>
      <vt:lpstr>Three Basic Structures</vt:lpstr>
      <vt:lpstr>Making Decisions</vt:lpstr>
      <vt:lpstr>Decisions using Primitive Data Types</vt:lpstr>
      <vt:lpstr>Decisions using Objects</vt:lpstr>
      <vt:lpstr>Decisions using Objects </vt:lpstr>
      <vt:lpstr>Decisions using Objects </vt:lpstr>
      <vt:lpstr>Logical Operators</vt:lpstr>
      <vt:lpstr>NOT Logical (Boolean) Operator</vt:lpstr>
      <vt:lpstr>NOT Logical (Boolean) Operator </vt:lpstr>
      <vt:lpstr>AND Operator</vt:lpstr>
      <vt:lpstr>OR Operator</vt:lpstr>
      <vt:lpstr>Truth Tables for the Boolean Operators</vt:lpstr>
      <vt:lpstr>Precedence (order of operations) for the Logical Operators</vt:lpstr>
      <vt:lpstr>Precedence (order of operations) for the Logical Operators </vt:lpstr>
      <vt:lpstr>Precedence (order of operations) for the Logical Operators </vt:lpstr>
      <vt:lpstr>Precedence (order of operations) for the Logical Operators </vt:lpstr>
      <vt:lpstr>Precedence (order of operations) for the Logical Operators </vt:lpstr>
      <vt:lpstr>Decisions for Efficiency</vt:lpstr>
      <vt:lpstr>Avoiding Common Errors</vt:lpstr>
      <vt:lpstr>Another Common Range Checking Error – Very Inefficient</vt:lpstr>
      <vt:lpstr>DeMorgan’s Laws</vt:lpstr>
      <vt:lpstr>First DeMorgan’s Law</vt:lpstr>
      <vt:lpstr>Second DeMorgan’s Law</vt:lpstr>
      <vt:lpstr>Case Structure</vt:lpstr>
      <vt:lpstr>Case Structure</vt:lpstr>
      <vt:lpstr>Case Structure </vt:lpstr>
      <vt:lpstr>Case Structure </vt:lpstr>
      <vt:lpstr>Case Structure </vt:lpstr>
      <vt:lpstr>Boolean Data Type</vt:lpstr>
      <vt:lpstr>PowerPoint Presentation</vt:lpstr>
      <vt:lpstr>PowerPoint Presentation</vt:lpstr>
      <vt:lpstr>Create New Methods</vt:lpstr>
      <vt:lpstr>PowerPoint Presentation</vt:lpstr>
      <vt:lpstr>PowerPoint Presentation</vt:lpstr>
      <vt:lpstr>Create New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Structure</dc:title>
  <dc:subject>Farrell Chapter 5</dc:subject>
  <dc:creator>Kristan Presnell</dc:creator>
  <cp:lastModifiedBy>Kristan Presnell</cp:lastModifiedBy>
  <cp:revision>625</cp:revision>
  <cp:lastPrinted>2012-08-23T18:36:16Z</cp:lastPrinted>
  <dcterms:created xsi:type="dcterms:W3CDTF">2002-09-27T23:29:22Z</dcterms:created>
  <dcterms:modified xsi:type="dcterms:W3CDTF">2013-10-09T05:21:47Z</dcterms:modified>
</cp:coreProperties>
</file>