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76" r:id="rId5"/>
    <p:sldId id="277" r:id="rId6"/>
    <p:sldId id="278" r:id="rId7"/>
    <p:sldId id="279" r:id="rId8"/>
    <p:sldId id="281" r:id="rId9"/>
    <p:sldId id="280" r:id="rId10"/>
    <p:sldId id="260" r:id="rId11"/>
    <p:sldId id="258" r:id="rId12"/>
    <p:sldId id="267" r:id="rId13"/>
    <p:sldId id="282" r:id="rId14"/>
    <p:sldId id="286" r:id="rId15"/>
    <p:sldId id="287" r:id="rId16"/>
    <p:sldId id="269" r:id="rId17"/>
    <p:sldId id="283"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8" d="100"/>
          <a:sy n="58" d="100"/>
        </p:scale>
        <p:origin x="-78" y="-7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20D0B90-3CA1-494A-8F11-78A092AD3C44}" type="datetimeFigureOut">
              <a:rPr lang="en-GB" smtClean="0"/>
              <a:t>04/11/2016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63F0D4-C17F-4C41-801D-3A4BD9D3CF53}" type="slidenum">
              <a:rPr lang="en-GB" smtClean="0"/>
              <a:t>‹#›</a:t>
            </a:fld>
            <a:endParaRPr lang="en-GB"/>
          </a:p>
        </p:txBody>
      </p:sp>
    </p:spTree>
    <p:extLst>
      <p:ext uri="{BB962C8B-B14F-4D97-AF65-F5344CB8AC3E}">
        <p14:creationId xmlns:p14="http://schemas.microsoft.com/office/powerpoint/2010/main" val="24005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20D0B90-3CA1-494A-8F11-78A092AD3C44}" type="datetimeFigureOut">
              <a:rPr lang="en-GB" smtClean="0"/>
              <a:t>04/11/2016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63F0D4-C17F-4C41-801D-3A4BD9D3CF53}" type="slidenum">
              <a:rPr lang="en-GB" smtClean="0"/>
              <a:t>‹#›</a:t>
            </a:fld>
            <a:endParaRPr lang="en-GB"/>
          </a:p>
        </p:txBody>
      </p:sp>
    </p:spTree>
    <p:extLst>
      <p:ext uri="{BB962C8B-B14F-4D97-AF65-F5344CB8AC3E}">
        <p14:creationId xmlns:p14="http://schemas.microsoft.com/office/powerpoint/2010/main" val="234721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20D0B90-3CA1-494A-8F11-78A092AD3C44}" type="datetimeFigureOut">
              <a:rPr lang="en-GB" smtClean="0"/>
              <a:t>04/11/2016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63F0D4-C17F-4C41-801D-3A4BD9D3CF53}" type="slidenum">
              <a:rPr lang="en-GB" smtClean="0"/>
              <a:t>‹#›</a:t>
            </a:fld>
            <a:endParaRPr lang="en-GB"/>
          </a:p>
        </p:txBody>
      </p:sp>
    </p:spTree>
    <p:extLst>
      <p:ext uri="{BB962C8B-B14F-4D97-AF65-F5344CB8AC3E}">
        <p14:creationId xmlns:p14="http://schemas.microsoft.com/office/powerpoint/2010/main" val="423516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20D0B90-3CA1-494A-8F11-78A092AD3C44}" type="datetimeFigureOut">
              <a:rPr lang="en-GB" smtClean="0"/>
              <a:t>04/11/2016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63F0D4-C17F-4C41-801D-3A4BD9D3CF53}" type="slidenum">
              <a:rPr lang="en-GB" smtClean="0"/>
              <a:t>‹#›</a:t>
            </a:fld>
            <a:endParaRPr lang="en-GB"/>
          </a:p>
        </p:txBody>
      </p:sp>
    </p:spTree>
    <p:extLst>
      <p:ext uri="{BB962C8B-B14F-4D97-AF65-F5344CB8AC3E}">
        <p14:creationId xmlns:p14="http://schemas.microsoft.com/office/powerpoint/2010/main" val="281829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0D0B90-3CA1-494A-8F11-78A092AD3C44}" type="datetimeFigureOut">
              <a:rPr lang="en-GB" smtClean="0"/>
              <a:t>04/11/2016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63F0D4-C17F-4C41-801D-3A4BD9D3CF53}" type="slidenum">
              <a:rPr lang="en-GB" smtClean="0"/>
              <a:t>‹#›</a:t>
            </a:fld>
            <a:endParaRPr lang="en-GB"/>
          </a:p>
        </p:txBody>
      </p:sp>
    </p:spTree>
    <p:extLst>
      <p:ext uri="{BB962C8B-B14F-4D97-AF65-F5344CB8AC3E}">
        <p14:creationId xmlns:p14="http://schemas.microsoft.com/office/powerpoint/2010/main" val="324066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20D0B90-3CA1-494A-8F11-78A092AD3C44}" type="datetimeFigureOut">
              <a:rPr lang="en-GB" smtClean="0"/>
              <a:t>04/11/2016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63F0D4-C17F-4C41-801D-3A4BD9D3CF53}" type="slidenum">
              <a:rPr lang="en-GB" smtClean="0"/>
              <a:t>‹#›</a:t>
            </a:fld>
            <a:endParaRPr lang="en-GB"/>
          </a:p>
        </p:txBody>
      </p:sp>
    </p:spTree>
    <p:extLst>
      <p:ext uri="{BB962C8B-B14F-4D97-AF65-F5344CB8AC3E}">
        <p14:creationId xmlns:p14="http://schemas.microsoft.com/office/powerpoint/2010/main" val="405415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20D0B90-3CA1-494A-8F11-78A092AD3C44}" type="datetimeFigureOut">
              <a:rPr lang="en-GB" smtClean="0"/>
              <a:t>04/11/2016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163F0D4-C17F-4C41-801D-3A4BD9D3CF53}" type="slidenum">
              <a:rPr lang="en-GB" smtClean="0"/>
              <a:t>‹#›</a:t>
            </a:fld>
            <a:endParaRPr lang="en-GB"/>
          </a:p>
        </p:txBody>
      </p:sp>
    </p:spTree>
    <p:extLst>
      <p:ext uri="{BB962C8B-B14F-4D97-AF65-F5344CB8AC3E}">
        <p14:creationId xmlns:p14="http://schemas.microsoft.com/office/powerpoint/2010/main" val="31474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20D0B90-3CA1-494A-8F11-78A092AD3C44}" type="datetimeFigureOut">
              <a:rPr lang="en-GB" smtClean="0"/>
              <a:t>04/11/2016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63F0D4-C17F-4C41-801D-3A4BD9D3CF53}" type="slidenum">
              <a:rPr lang="en-GB" smtClean="0"/>
              <a:t>‹#›</a:t>
            </a:fld>
            <a:endParaRPr lang="en-GB"/>
          </a:p>
        </p:txBody>
      </p:sp>
    </p:spTree>
    <p:extLst>
      <p:ext uri="{BB962C8B-B14F-4D97-AF65-F5344CB8AC3E}">
        <p14:creationId xmlns:p14="http://schemas.microsoft.com/office/powerpoint/2010/main" val="68166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D0B90-3CA1-494A-8F11-78A092AD3C44}" type="datetimeFigureOut">
              <a:rPr lang="en-GB" smtClean="0"/>
              <a:t>04/11/2016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163F0D4-C17F-4C41-801D-3A4BD9D3CF53}" type="slidenum">
              <a:rPr lang="en-GB" smtClean="0"/>
              <a:t>‹#›</a:t>
            </a:fld>
            <a:endParaRPr lang="en-GB"/>
          </a:p>
        </p:txBody>
      </p:sp>
    </p:spTree>
    <p:extLst>
      <p:ext uri="{BB962C8B-B14F-4D97-AF65-F5344CB8AC3E}">
        <p14:creationId xmlns:p14="http://schemas.microsoft.com/office/powerpoint/2010/main" val="3424919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0D0B90-3CA1-494A-8F11-78A092AD3C44}" type="datetimeFigureOut">
              <a:rPr lang="en-GB" smtClean="0"/>
              <a:t>04/11/2016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63F0D4-C17F-4C41-801D-3A4BD9D3CF53}" type="slidenum">
              <a:rPr lang="en-GB" smtClean="0"/>
              <a:t>‹#›</a:t>
            </a:fld>
            <a:endParaRPr lang="en-GB"/>
          </a:p>
        </p:txBody>
      </p:sp>
    </p:spTree>
    <p:extLst>
      <p:ext uri="{BB962C8B-B14F-4D97-AF65-F5344CB8AC3E}">
        <p14:creationId xmlns:p14="http://schemas.microsoft.com/office/powerpoint/2010/main" val="245653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0D0B90-3CA1-494A-8F11-78A092AD3C44}" type="datetimeFigureOut">
              <a:rPr lang="en-GB" smtClean="0"/>
              <a:t>04/11/2016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63F0D4-C17F-4C41-801D-3A4BD9D3CF53}" type="slidenum">
              <a:rPr lang="en-GB" smtClean="0"/>
              <a:t>‹#›</a:t>
            </a:fld>
            <a:endParaRPr lang="en-GB"/>
          </a:p>
        </p:txBody>
      </p:sp>
    </p:spTree>
    <p:extLst>
      <p:ext uri="{BB962C8B-B14F-4D97-AF65-F5344CB8AC3E}">
        <p14:creationId xmlns:p14="http://schemas.microsoft.com/office/powerpoint/2010/main" val="73244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0D0B90-3CA1-494A-8F11-78A092AD3C44}" type="datetimeFigureOut">
              <a:rPr lang="en-GB" smtClean="0"/>
              <a:t>04/11/2016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3F0D4-C17F-4C41-801D-3A4BD9D3CF53}" type="slidenum">
              <a:rPr lang="en-GB" smtClean="0"/>
              <a:t>‹#›</a:t>
            </a:fld>
            <a:endParaRPr lang="en-GB"/>
          </a:p>
        </p:txBody>
      </p:sp>
    </p:spTree>
    <p:extLst>
      <p:ext uri="{BB962C8B-B14F-4D97-AF65-F5344CB8AC3E}">
        <p14:creationId xmlns:p14="http://schemas.microsoft.com/office/powerpoint/2010/main" val="3288341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4-rail.com/environmental_services.as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Airborne dust on the tube</a:t>
            </a:r>
          </a:p>
        </p:txBody>
      </p:sp>
      <p:sp>
        <p:nvSpPr>
          <p:cNvPr id="3" name="Subtitle 2"/>
          <p:cNvSpPr>
            <a:spLocks noGrp="1"/>
          </p:cNvSpPr>
          <p:nvPr>
            <p:ph type="subTitle" idx="1"/>
          </p:nvPr>
        </p:nvSpPr>
        <p:spPr/>
        <p:txBody>
          <a:bodyPr/>
          <a:lstStyle/>
          <a:p>
            <a:r>
              <a:rPr lang="en-GB" dirty="0"/>
              <a:t>Summary of findings by 4Rail Services Ltd</a:t>
            </a:r>
          </a:p>
          <a:p>
            <a:r>
              <a:rPr lang="en-GB" dirty="0">
                <a:hlinkClick r:id="rId2"/>
              </a:rPr>
              <a:t>http://www.4-rail.com/environmental_services.asp</a:t>
            </a:r>
            <a:endParaRPr lang="en-GB" dirty="0"/>
          </a:p>
          <a:p>
            <a:endParaRPr lang="en-GB" dirty="0"/>
          </a:p>
        </p:txBody>
      </p:sp>
    </p:spTree>
    <p:extLst>
      <p:ext uri="{BB962C8B-B14F-4D97-AF65-F5344CB8AC3E}">
        <p14:creationId xmlns:p14="http://schemas.microsoft.com/office/powerpoint/2010/main" val="43000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 Passengers</a:t>
            </a:r>
          </a:p>
        </p:txBody>
      </p:sp>
      <p:graphicFrame>
        <p:nvGraphicFramePr>
          <p:cNvPr id="4" name="Content Placeholder 3"/>
          <p:cNvGraphicFramePr>
            <a:graphicFrameLocks/>
          </p:cNvGraphicFramePr>
          <p:nvPr>
            <p:extLst>
              <p:ext uri="{D42A27DB-BD31-4B8C-83A1-F6EECF244321}">
                <p14:modId xmlns:p14="http://schemas.microsoft.com/office/powerpoint/2010/main" val="1051849465"/>
              </p:ext>
            </p:extLst>
          </p:nvPr>
        </p:nvGraphicFramePr>
        <p:xfrm>
          <a:off x="2536372" y="1923597"/>
          <a:ext cx="6607629" cy="3337560"/>
        </p:xfrm>
        <a:graphic>
          <a:graphicData uri="http://schemas.openxmlformats.org/drawingml/2006/table">
            <a:tbl>
              <a:tblPr firstRow="1" bandRow="1">
                <a:tableStyleId>{5C22544A-7EE6-4342-B048-85BDC9FD1C3A}</a:tableStyleId>
              </a:tblPr>
              <a:tblGrid>
                <a:gridCol w="1349828">
                  <a:extLst>
                    <a:ext uri="{9D8B030D-6E8A-4147-A177-3AD203B41FA5}">
                      <a16:colId xmlns:a16="http://schemas.microsoft.com/office/drawing/2014/main" xmlns="" val="2294110835"/>
                    </a:ext>
                  </a:extLst>
                </a:gridCol>
                <a:gridCol w="5257801"/>
              </a:tblGrid>
              <a:tr h="370840">
                <a:tc>
                  <a:txBody>
                    <a:bodyPr/>
                    <a:lstStyle/>
                    <a:p>
                      <a:r>
                        <a:rPr lang="en-GB" dirty="0" smtClean="0"/>
                        <a:t>Line</a:t>
                      </a:r>
                      <a:endParaRPr lang="en-GB" dirty="0"/>
                    </a:p>
                  </a:txBody>
                  <a:tcPr/>
                </a:tc>
                <a:tc>
                  <a:txBody>
                    <a:bodyPr/>
                    <a:lstStyle/>
                    <a:p>
                      <a:pPr algn="ctr"/>
                      <a:r>
                        <a:rPr lang="en-GB" dirty="0" smtClean="0"/>
                        <a:t>PM10</a:t>
                      </a:r>
                      <a:endParaRPr lang="en-GB" dirty="0"/>
                    </a:p>
                  </a:txBody>
                  <a:tcPr/>
                </a:tc>
                <a:extLst>
                  <a:ext uri="{0D108BD9-81ED-4DB2-BD59-A6C34878D82A}">
                    <a16:rowId xmlns:a16="http://schemas.microsoft.com/office/drawing/2014/main" xmlns="" val="508084316"/>
                  </a:ext>
                </a:extLst>
              </a:tr>
              <a:tr h="370840">
                <a:tc>
                  <a:txBody>
                    <a:bodyPr/>
                    <a:lstStyle/>
                    <a:p>
                      <a:r>
                        <a:rPr lang="en-GB" dirty="0" smtClean="0"/>
                        <a:t>Bakerloo</a:t>
                      </a:r>
                      <a:endParaRPr lang="en-GB" dirty="0"/>
                    </a:p>
                  </a:txBody>
                  <a:tcPr/>
                </a:tc>
                <a:tc>
                  <a:txBody>
                    <a:bodyPr/>
                    <a:lstStyle/>
                    <a:p>
                      <a:pPr algn="ctr"/>
                      <a:r>
                        <a:rPr lang="en-GB" b="0" dirty="0" smtClean="0"/>
                        <a:t>0.55</a:t>
                      </a:r>
                      <a:endParaRPr lang="en-GB" b="0" dirty="0"/>
                    </a:p>
                  </a:txBody>
                  <a:tcPr/>
                </a:tc>
                <a:extLst>
                  <a:ext uri="{0D108BD9-81ED-4DB2-BD59-A6C34878D82A}">
                    <a16:rowId xmlns:a16="http://schemas.microsoft.com/office/drawing/2014/main" xmlns="" val="850236092"/>
                  </a:ext>
                </a:extLst>
              </a:tr>
              <a:tr h="370840">
                <a:tc>
                  <a:txBody>
                    <a:bodyPr/>
                    <a:lstStyle/>
                    <a:p>
                      <a:r>
                        <a:rPr lang="en-GB" dirty="0" smtClean="0"/>
                        <a:t>Central</a:t>
                      </a:r>
                      <a:endParaRPr lang="en-GB" dirty="0"/>
                    </a:p>
                  </a:txBody>
                  <a:tcPr/>
                </a:tc>
                <a:tc>
                  <a:txBody>
                    <a:bodyPr/>
                    <a:lstStyle/>
                    <a:p>
                      <a:pPr algn="ctr"/>
                      <a:r>
                        <a:rPr lang="en-GB" b="0" dirty="0" smtClean="0"/>
                        <a:t>0.07</a:t>
                      </a:r>
                      <a:endParaRPr lang="en-GB" b="0" dirty="0"/>
                    </a:p>
                  </a:txBody>
                  <a:tcPr/>
                </a:tc>
                <a:extLst>
                  <a:ext uri="{0D108BD9-81ED-4DB2-BD59-A6C34878D82A}">
                    <a16:rowId xmlns:a16="http://schemas.microsoft.com/office/drawing/2014/main" xmlns="" val="3726096383"/>
                  </a:ext>
                </a:extLst>
              </a:tr>
              <a:tr h="370840">
                <a:tc>
                  <a:txBody>
                    <a:bodyPr/>
                    <a:lstStyle/>
                    <a:p>
                      <a:r>
                        <a:rPr lang="en-GB" dirty="0" smtClean="0"/>
                        <a:t>Circle</a:t>
                      </a:r>
                      <a:endParaRPr lang="en-GB" dirty="0"/>
                    </a:p>
                  </a:txBody>
                  <a:tcPr/>
                </a:tc>
                <a:tc>
                  <a:txBody>
                    <a:bodyPr/>
                    <a:lstStyle/>
                    <a:p>
                      <a:pPr algn="ctr"/>
                      <a:r>
                        <a:rPr lang="en-GB" b="0" dirty="0" smtClean="0"/>
                        <a:t>0.04</a:t>
                      </a:r>
                      <a:endParaRPr lang="en-GB" b="0" dirty="0"/>
                    </a:p>
                  </a:txBody>
                  <a:tcPr/>
                </a:tc>
                <a:extLst>
                  <a:ext uri="{0D108BD9-81ED-4DB2-BD59-A6C34878D82A}">
                    <a16:rowId xmlns:a16="http://schemas.microsoft.com/office/drawing/2014/main" xmlns="" val="2685670610"/>
                  </a:ext>
                </a:extLst>
              </a:tr>
              <a:tr h="370840">
                <a:tc>
                  <a:txBody>
                    <a:bodyPr/>
                    <a:lstStyle/>
                    <a:p>
                      <a:r>
                        <a:rPr lang="en-GB" dirty="0" smtClean="0"/>
                        <a:t>District</a:t>
                      </a:r>
                      <a:endParaRPr lang="en-GB" dirty="0"/>
                    </a:p>
                  </a:txBody>
                  <a:tcPr/>
                </a:tc>
                <a:tc>
                  <a:txBody>
                    <a:bodyPr/>
                    <a:lstStyle/>
                    <a:p>
                      <a:pPr algn="ctr"/>
                      <a:r>
                        <a:rPr lang="en-GB" b="0" dirty="0" smtClean="0"/>
                        <a:t>0.04</a:t>
                      </a:r>
                      <a:endParaRPr lang="en-GB" b="0" dirty="0"/>
                    </a:p>
                  </a:txBody>
                  <a:tcPr/>
                </a:tc>
                <a:extLst>
                  <a:ext uri="{0D108BD9-81ED-4DB2-BD59-A6C34878D82A}">
                    <a16:rowId xmlns:a16="http://schemas.microsoft.com/office/drawing/2014/main" xmlns="" val="4116232172"/>
                  </a:ext>
                </a:extLst>
              </a:tr>
              <a:tr h="370840">
                <a:tc>
                  <a:txBody>
                    <a:bodyPr/>
                    <a:lstStyle/>
                    <a:p>
                      <a:r>
                        <a:rPr lang="en-GB" dirty="0" smtClean="0"/>
                        <a:t>Jubilee</a:t>
                      </a:r>
                      <a:endParaRPr lang="en-GB" dirty="0"/>
                    </a:p>
                  </a:txBody>
                  <a:tcPr/>
                </a:tc>
                <a:tc>
                  <a:txBody>
                    <a:bodyPr/>
                    <a:lstStyle/>
                    <a:p>
                      <a:pPr algn="ctr"/>
                      <a:r>
                        <a:rPr lang="en-GB" b="0" dirty="0" smtClean="0"/>
                        <a:t>0.60</a:t>
                      </a:r>
                      <a:endParaRPr lang="en-GB" b="0" dirty="0"/>
                    </a:p>
                  </a:txBody>
                  <a:tcPr/>
                </a:tc>
                <a:extLst>
                  <a:ext uri="{0D108BD9-81ED-4DB2-BD59-A6C34878D82A}">
                    <a16:rowId xmlns:a16="http://schemas.microsoft.com/office/drawing/2014/main" xmlns="" val="2431949778"/>
                  </a:ext>
                </a:extLst>
              </a:tr>
              <a:tr h="370840">
                <a:tc>
                  <a:txBody>
                    <a:bodyPr/>
                    <a:lstStyle/>
                    <a:p>
                      <a:r>
                        <a:rPr lang="en-GB" dirty="0" smtClean="0"/>
                        <a:t>Northern</a:t>
                      </a:r>
                      <a:endParaRPr lang="en-GB" dirty="0"/>
                    </a:p>
                  </a:txBody>
                  <a:tcPr/>
                </a:tc>
                <a:tc>
                  <a:txBody>
                    <a:bodyPr/>
                    <a:lstStyle/>
                    <a:p>
                      <a:pPr algn="ctr"/>
                      <a:r>
                        <a:rPr lang="en-GB" b="0" dirty="0" smtClean="0"/>
                        <a:t>0.32</a:t>
                      </a:r>
                      <a:endParaRPr lang="en-GB" b="0" dirty="0"/>
                    </a:p>
                  </a:txBody>
                  <a:tcPr/>
                </a:tc>
                <a:extLst>
                  <a:ext uri="{0D108BD9-81ED-4DB2-BD59-A6C34878D82A}">
                    <a16:rowId xmlns:a16="http://schemas.microsoft.com/office/drawing/2014/main" xmlns="" val="1347168727"/>
                  </a:ext>
                </a:extLst>
              </a:tr>
              <a:tr h="370840">
                <a:tc>
                  <a:txBody>
                    <a:bodyPr/>
                    <a:lstStyle/>
                    <a:p>
                      <a:r>
                        <a:rPr lang="en-GB" dirty="0" smtClean="0"/>
                        <a:t>Piccadilly</a:t>
                      </a:r>
                      <a:endParaRPr lang="en-GB" dirty="0"/>
                    </a:p>
                  </a:txBody>
                  <a:tcPr/>
                </a:tc>
                <a:tc>
                  <a:txBody>
                    <a:bodyPr/>
                    <a:lstStyle/>
                    <a:p>
                      <a:pPr algn="ctr"/>
                      <a:r>
                        <a:rPr lang="en-GB" b="0" dirty="0" smtClean="0"/>
                        <a:t>0.10</a:t>
                      </a:r>
                      <a:endParaRPr lang="en-GB" b="0" dirty="0"/>
                    </a:p>
                  </a:txBody>
                  <a:tcPr/>
                </a:tc>
                <a:extLst>
                  <a:ext uri="{0D108BD9-81ED-4DB2-BD59-A6C34878D82A}">
                    <a16:rowId xmlns:a16="http://schemas.microsoft.com/office/drawing/2014/main" xmlns="" val="3935492427"/>
                  </a:ext>
                </a:extLst>
              </a:tr>
              <a:tr h="370840">
                <a:tc>
                  <a:txBody>
                    <a:bodyPr/>
                    <a:lstStyle/>
                    <a:p>
                      <a:r>
                        <a:rPr lang="en-GB" dirty="0" smtClean="0"/>
                        <a:t>Victoria</a:t>
                      </a:r>
                      <a:endParaRPr lang="en-GB" dirty="0"/>
                    </a:p>
                  </a:txBody>
                  <a:tcPr/>
                </a:tc>
                <a:tc>
                  <a:txBody>
                    <a:bodyPr/>
                    <a:lstStyle/>
                    <a:p>
                      <a:pPr algn="ctr"/>
                      <a:r>
                        <a:rPr lang="en-GB" b="0" dirty="0" smtClean="0"/>
                        <a:t>0.08</a:t>
                      </a:r>
                      <a:endParaRPr lang="en-GB" b="0" dirty="0"/>
                    </a:p>
                  </a:txBody>
                  <a:tcPr/>
                </a:tc>
                <a:extLst>
                  <a:ext uri="{0D108BD9-81ED-4DB2-BD59-A6C34878D82A}">
                    <a16:rowId xmlns:a16="http://schemas.microsoft.com/office/drawing/2014/main" xmlns="" val="243359093"/>
                  </a:ext>
                </a:extLst>
              </a:tr>
            </a:tbl>
          </a:graphicData>
        </a:graphic>
      </p:graphicFrame>
    </p:spTree>
    <p:extLst>
      <p:ext uri="{BB962C8B-B14F-4D97-AF65-F5344CB8AC3E}">
        <p14:creationId xmlns:p14="http://schemas.microsoft.com/office/powerpoint/2010/main" val="1677264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 Station staff</a:t>
            </a:r>
          </a:p>
        </p:txBody>
      </p:sp>
      <p:graphicFrame>
        <p:nvGraphicFramePr>
          <p:cNvPr id="5" name="Content Placeholder 3"/>
          <p:cNvGraphicFramePr>
            <a:graphicFrameLocks/>
          </p:cNvGraphicFramePr>
          <p:nvPr>
            <p:extLst>
              <p:ext uri="{D42A27DB-BD31-4B8C-83A1-F6EECF244321}">
                <p14:modId xmlns:p14="http://schemas.microsoft.com/office/powerpoint/2010/main" val="1410901122"/>
              </p:ext>
            </p:extLst>
          </p:nvPr>
        </p:nvGraphicFramePr>
        <p:xfrm>
          <a:off x="838200" y="1825625"/>
          <a:ext cx="9987644" cy="4820920"/>
        </p:xfrm>
        <a:graphic>
          <a:graphicData uri="http://schemas.openxmlformats.org/drawingml/2006/table">
            <a:tbl>
              <a:tblPr firstRow="1" bandRow="1">
                <a:tableStyleId>{5C22544A-7EE6-4342-B048-85BDC9FD1C3A}</a:tableStyleId>
              </a:tblPr>
              <a:tblGrid>
                <a:gridCol w="3341914">
                  <a:extLst>
                    <a:ext uri="{9D8B030D-6E8A-4147-A177-3AD203B41FA5}">
                      <a16:colId xmlns:a16="http://schemas.microsoft.com/office/drawing/2014/main" xmlns="" val="2294110835"/>
                    </a:ext>
                  </a:extLst>
                </a:gridCol>
                <a:gridCol w="3265715"/>
                <a:gridCol w="3380015"/>
              </a:tblGrid>
              <a:tr h="370840">
                <a:tc>
                  <a:txBody>
                    <a:bodyPr/>
                    <a:lstStyle/>
                    <a:p>
                      <a:r>
                        <a:rPr lang="en-GB" dirty="0" smtClean="0"/>
                        <a:t>Station</a:t>
                      </a:r>
                      <a:endParaRPr lang="en-GB" dirty="0"/>
                    </a:p>
                  </a:txBody>
                  <a:tcPr/>
                </a:tc>
                <a:tc>
                  <a:txBody>
                    <a:bodyPr/>
                    <a:lstStyle/>
                    <a:p>
                      <a:pPr algn="ctr"/>
                      <a:r>
                        <a:rPr lang="en-GB" dirty="0" smtClean="0"/>
                        <a:t>PM10 Personal mg/m3</a:t>
                      </a:r>
                      <a:endParaRPr lang="en-GB" dirty="0"/>
                    </a:p>
                  </a:txBody>
                  <a:tcPr/>
                </a:tc>
                <a:tc>
                  <a:txBody>
                    <a:bodyPr/>
                    <a:lstStyle/>
                    <a:p>
                      <a:pPr algn="ctr"/>
                      <a:r>
                        <a:rPr lang="en-GB" dirty="0" smtClean="0"/>
                        <a:t>Pm10 Static platform mg/m3</a:t>
                      </a:r>
                      <a:endParaRPr lang="en-GB" dirty="0"/>
                    </a:p>
                  </a:txBody>
                  <a:tcPr/>
                </a:tc>
                <a:extLst>
                  <a:ext uri="{0D108BD9-81ED-4DB2-BD59-A6C34878D82A}">
                    <a16:rowId xmlns:a16="http://schemas.microsoft.com/office/drawing/2014/main" xmlns="" val="508084316"/>
                  </a:ext>
                </a:extLst>
              </a:tr>
              <a:tr h="370840">
                <a:tc>
                  <a:txBody>
                    <a:bodyPr/>
                    <a:lstStyle/>
                    <a:p>
                      <a:r>
                        <a:rPr lang="en-GB" dirty="0" smtClean="0"/>
                        <a:t>Aldgate East</a:t>
                      </a:r>
                      <a:endParaRPr lang="en-GB" dirty="0"/>
                    </a:p>
                  </a:txBody>
                  <a:tcPr/>
                </a:tc>
                <a:tc>
                  <a:txBody>
                    <a:bodyPr/>
                    <a:lstStyle/>
                    <a:p>
                      <a:pPr algn="ctr"/>
                      <a:r>
                        <a:rPr lang="en-GB" dirty="0" smtClean="0"/>
                        <a:t>0.26, 0.38, 0.75</a:t>
                      </a:r>
                      <a:endParaRPr lang="en-GB" dirty="0"/>
                    </a:p>
                  </a:txBody>
                  <a:tcPr/>
                </a:tc>
                <a:tc>
                  <a:txBody>
                    <a:bodyPr/>
                    <a:lstStyle/>
                    <a:p>
                      <a:pPr algn="ctr"/>
                      <a:r>
                        <a:rPr lang="en-GB" dirty="0" smtClean="0"/>
                        <a:t>0.53, 0.75</a:t>
                      </a:r>
                      <a:endParaRPr lang="en-GB" dirty="0"/>
                    </a:p>
                  </a:txBody>
                  <a:tcPr/>
                </a:tc>
                <a:extLst>
                  <a:ext uri="{0D108BD9-81ED-4DB2-BD59-A6C34878D82A}">
                    <a16:rowId xmlns:a16="http://schemas.microsoft.com/office/drawing/2014/main" xmlns="" val="850236092"/>
                  </a:ext>
                </a:extLst>
              </a:tr>
              <a:tr h="370840">
                <a:tc>
                  <a:txBody>
                    <a:bodyPr/>
                    <a:lstStyle/>
                    <a:p>
                      <a:r>
                        <a:rPr lang="en-GB" dirty="0" smtClean="0"/>
                        <a:t>Baker Street</a:t>
                      </a:r>
                      <a:endParaRPr lang="en-GB" dirty="0"/>
                    </a:p>
                  </a:txBody>
                  <a:tcPr/>
                </a:tc>
                <a:tc>
                  <a:txBody>
                    <a:bodyPr/>
                    <a:lstStyle/>
                    <a:p>
                      <a:pPr algn="ctr"/>
                      <a:r>
                        <a:rPr lang="en-GB" dirty="0" smtClean="0"/>
                        <a:t>0.97, </a:t>
                      </a:r>
                      <a:r>
                        <a:rPr lang="en-GB" b="1" dirty="0" smtClean="0"/>
                        <a:t>1.45</a:t>
                      </a:r>
                      <a:endParaRPr lang="en-GB" b="1" dirty="0"/>
                    </a:p>
                  </a:txBody>
                  <a:tcPr/>
                </a:tc>
                <a:tc>
                  <a:txBody>
                    <a:bodyPr/>
                    <a:lstStyle/>
                    <a:p>
                      <a:pPr algn="ctr"/>
                      <a:r>
                        <a:rPr lang="en-GB" b="1" dirty="0" smtClean="0"/>
                        <a:t>1.02, 1.03</a:t>
                      </a:r>
                      <a:endParaRPr lang="en-GB" b="1" dirty="0"/>
                    </a:p>
                  </a:txBody>
                  <a:tcPr/>
                </a:tc>
                <a:extLst>
                  <a:ext uri="{0D108BD9-81ED-4DB2-BD59-A6C34878D82A}">
                    <a16:rowId xmlns:a16="http://schemas.microsoft.com/office/drawing/2014/main" xmlns="" val="3726096383"/>
                  </a:ext>
                </a:extLst>
              </a:tr>
              <a:tr h="370840">
                <a:tc>
                  <a:txBody>
                    <a:bodyPr/>
                    <a:lstStyle/>
                    <a:p>
                      <a:r>
                        <a:rPr lang="en-GB" dirty="0" smtClean="0"/>
                        <a:t>Elephant &amp; Castle</a:t>
                      </a:r>
                      <a:endParaRPr lang="en-GB" dirty="0"/>
                    </a:p>
                  </a:txBody>
                  <a:tcPr/>
                </a:tc>
                <a:tc>
                  <a:txBody>
                    <a:bodyPr/>
                    <a:lstStyle/>
                    <a:p>
                      <a:pPr algn="ctr"/>
                      <a:r>
                        <a:rPr lang="en-GB" dirty="0" smtClean="0"/>
                        <a:t>0.18, 0.84, </a:t>
                      </a:r>
                      <a:r>
                        <a:rPr lang="en-GB" b="1" dirty="0" smtClean="0"/>
                        <a:t>1.76</a:t>
                      </a:r>
                      <a:endParaRPr lang="en-GB" b="1" dirty="0"/>
                    </a:p>
                  </a:txBody>
                  <a:tcPr/>
                </a:tc>
                <a:tc>
                  <a:txBody>
                    <a:bodyPr/>
                    <a:lstStyle/>
                    <a:p>
                      <a:pPr algn="ctr"/>
                      <a:r>
                        <a:rPr lang="en-GB" dirty="0" smtClean="0"/>
                        <a:t>0.27, 0.29</a:t>
                      </a:r>
                      <a:endParaRPr lang="en-GB" dirty="0"/>
                    </a:p>
                  </a:txBody>
                  <a:tcPr/>
                </a:tc>
                <a:extLst>
                  <a:ext uri="{0D108BD9-81ED-4DB2-BD59-A6C34878D82A}">
                    <a16:rowId xmlns:a16="http://schemas.microsoft.com/office/drawing/2014/main" xmlns="" val="2685670610"/>
                  </a:ext>
                </a:extLst>
              </a:tr>
              <a:tr h="370840">
                <a:tc>
                  <a:txBody>
                    <a:bodyPr/>
                    <a:lstStyle/>
                    <a:p>
                      <a:r>
                        <a:rPr lang="en-GB" dirty="0" smtClean="0"/>
                        <a:t>Euston Square</a:t>
                      </a:r>
                      <a:endParaRPr lang="en-GB" dirty="0"/>
                    </a:p>
                  </a:txBody>
                  <a:tcPr/>
                </a:tc>
                <a:tc>
                  <a:txBody>
                    <a:bodyPr/>
                    <a:lstStyle/>
                    <a:p>
                      <a:pPr algn="ctr"/>
                      <a:r>
                        <a:rPr lang="en-GB" dirty="0" smtClean="0"/>
                        <a:t>0.15, 0.23</a:t>
                      </a:r>
                      <a:endParaRPr lang="en-GB" dirty="0"/>
                    </a:p>
                  </a:txBody>
                  <a:tcPr/>
                </a:tc>
                <a:tc>
                  <a:txBody>
                    <a:bodyPr/>
                    <a:lstStyle/>
                    <a:p>
                      <a:pPr algn="ctr"/>
                      <a:r>
                        <a:rPr lang="en-GB" dirty="0" smtClean="0"/>
                        <a:t>0.39, 0.61, 0.71</a:t>
                      </a:r>
                      <a:endParaRPr lang="en-GB" dirty="0"/>
                    </a:p>
                  </a:txBody>
                  <a:tcPr/>
                </a:tc>
                <a:extLst>
                  <a:ext uri="{0D108BD9-81ED-4DB2-BD59-A6C34878D82A}">
                    <a16:rowId xmlns:a16="http://schemas.microsoft.com/office/drawing/2014/main" xmlns="" val="4116232172"/>
                  </a:ext>
                </a:extLst>
              </a:tr>
              <a:tr h="370840">
                <a:tc>
                  <a:txBody>
                    <a:bodyPr/>
                    <a:lstStyle/>
                    <a:p>
                      <a:r>
                        <a:rPr lang="en-GB" dirty="0" smtClean="0"/>
                        <a:t>Hampstead</a:t>
                      </a:r>
                      <a:endParaRPr lang="en-GB" dirty="0"/>
                    </a:p>
                  </a:txBody>
                  <a:tcPr/>
                </a:tc>
                <a:tc>
                  <a:txBody>
                    <a:bodyPr/>
                    <a:lstStyle/>
                    <a:p>
                      <a:pPr algn="ctr"/>
                      <a:r>
                        <a:rPr lang="en-GB" dirty="0" smtClean="0"/>
                        <a:t>0.32, 0.47</a:t>
                      </a:r>
                      <a:endParaRPr lang="en-GB" dirty="0"/>
                    </a:p>
                  </a:txBody>
                  <a:tcPr/>
                </a:tc>
                <a:tc>
                  <a:txBody>
                    <a:bodyPr/>
                    <a:lstStyle/>
                    <a:p>
                      <a:pPr algn="ctr"/>
                      <a:r>
                        <a:rPr lang="en-GB" dirty="0" smtClean="0"/>
                        <a:t>0.27, </a:t>
                      </a:r>
                      <a:r>
                        <a:rPr lang="en-GB" b="1" dirty="0" smtClean="0"/>
                        <a:t>0.93</a:t>
                      </a:r>
                      <a:endParaRPr lang="en-GB" b="1" dirty="0"/>
                    </a:p>
                  </a:txBody>
                  <a:tcPr/>
                </a:tc>
                <a:extLst>
                  <a:ext uri="{0D108BD9-81ED-4DB2-BD59-A6C34878D82A}">
                    <a16:rowId xmlns:a16="http://schemas.microsoft.com/office/drawing/2014/main" xmlns="" val="2431949778"/>
                  </a:ext>
                </a:extLst>
              </a:tr>
              <a:tr h="370840">
                <a:tc>
                  <a:txBody>
                    <a:bodyPr/>
                    <a:lstStyle/>
                    <a:p>
                      <a:r>
                        <a:rPr lang="en-GB" dirty="0" smtClean="0"/>
                        <a:t>King’s Cross</a:t>
                      </a:r>
                      <a:endParaRPr lang="en-GB" dirty="0"/>
                    </a:p>
                  </a:txBody>
                  <a:tcPr/>
                </a:tc>
                <a:tc>
                  <a:txBody>
                    <a:bodyPr/>
                    <a:lstStyle/>
                    <a:p>
                      <a:pPr algn="ctr"/>
                      <a:r>
                        <a:rPr lang="en-GB" dirty="0" smtClean="0"/>
                        <a:t>&lt; 0.02</a:t>
                      </a:r>
                      <a:endParaRPr lang="en-GB" dirty="0"/>
                    </a:p>
                  </a:txBody>
                  <a:tcPr/>
                </a:tc>
                <a:tc>
                  <a:txBody>
                    <a:bodyPr/>
                    <a:lstStyle/>
                    <a:p>
                      <a:pPr algn="ctr"/>
                      <a:r>
                        <a:rPr lang="en-GB" dirty="0" smtClean="0"/>
                        <a:t>0.05</a:t>
                      </a:r>
                      <a:endParaRPr lang="en-GB" dirty="0"/>
                    </a:p>
                  </a:txBody>
                  <a:tcPr/>
                </a:tc>
                <a:extLst>
                  <a:ext uri="{0D108BD9-81ED-4DB2-BD59-A6C34878D82A}">
                    <a16:rowId xmlns:a16="http://schemas.microsoft.com/office/drawing/2014/main" xmlns="" val="1347168727"/>
                  </a:ext>
                </a:extLst>
              </a:tr>
              <a:tr h="370840">
                <a:tc>
                  <a:txBody>
                    <a:bodyPr/>
                    <a:lstStyle/>
                    <a:p>
                      <a:r>
                        <a:rPr lang="en-GB" dirty="0" smtClean="0"/>
                        <a:t>Oxford Circus</a:t>
                      </a:r>
                      <a:endParaRPr lang="en-GB" dirty="0"/>
                    </a:p>
                  </a:txBody>
                  <a:tcPr/>
                </a:tc>
                <a:tc>
                  <a:txBody>
                    <a:bodyPr/>
                    <a:lstStyle/>
                    <a:p>
                      <a:pPr algn="ctr"/>
                      <a:r>
                        <a:rPr lang="en-GB" dirty="0" smtClean="0"/>
                        <a:t>0.14, 0.50</a:t>
                      </a:r>
                      <a:endParaRPr lang="en-GB" dirty="0"/>
                    </a:p>
                  </a:txBody>
                  <a:tcPr/>
                </a:tc>
                <a:tc>
                  <a:txBody>
                    <a:bodyPr/>
                    <a:lstStyle/>
                    <a:p>
                      <a:pPr algn="ctr"/>
                      <a:r>
                        <a:rPr lang="en-GB" dirty="0" smtClean="0"/>
                        <a:t>0.31, </a:t>
                      </a:r>
                      <a:r>
                        <a:rPr lang="en-GB" b="1" dirty="0" smtClean="0"/>
                        <a:t>0.87</a:t>
                      </a:r>
                      <a:endParaRPr lang="en-GB" b="1" dirty="0"/>
                    </a:p>
                  </a:txBody>
                  <a:tcPr/>
                </a:tc>
                <a:extLst>
                  <a:ext uri="{0D108BD9-81ED-4DB2-BD59-A6C34878D82A}">
                    <a16:rowId xmlns:a16="http://schemas.microsoft.com/office/drawing/2014/main" xmlns="" val="3935492427"/>
                  </a:ext>
                </a:extLst>
              </a:tr>
              <a:tr h="370840">
                <a:tc>
                  <a:txBody>
                    <a:bodyPr/>
                    <a:lstStyle/>
                    <a:p>
                      <a:r>
                        <a:rPr lang="en-GB" dirty="0" smtClean="0"/>
                        <a:t>Paddington</a:t>
                      </a:r>
                      <a:endParaRPr lang="en-GB" dirty="0"/>
                    </a:p>
                  </a:txBody>
                  <a:tcPr/>
                </a:tc>
                <a:tc>
                  <a:txBody>
                    <a:bodyPr/>
                    <a:lstStyle/>
                    <a:p>
                      <a:pPr algn="ctr"/>
                      <a:r>
                        <a:rPr lang="en-GB" dirty="0" smtClean="0"/>
                        <a:t>0.25, 0.46, 0.53</a:t>
                      </a:r>
                      <a:endParaRPr lang="en-GB" dirty="0"/>
                    </a:p>
                  </a:txBody>
                  <a:tcPr/>
                </a:tc>
                <a:tc>
                  <a:txBody>
                    <a:bodyPr/>
                    <a:lstStyle/>
                    <a:p>
                      <a:pPr algn="ctr"/>
                      <a:r>
                        <a:rPr lang="en-GB" b="1" dirty="0" smtClean="0"/>
                        <a:t>1.03, 1.07</a:t>
                      </a:r>
                      <a:endParaRPr lang="en-GB" b="1" dirty="0"/>
                    </a:p>
                  </a:txBody>
                  <a:tcPr/>
                </a:tc>
                <a:extLst>
                  <a:ext uri="{0D108BD9-81ED-4DB2-BD59-A6C34878D82A}">
                    <a16:rowId xmlns:a16="http://schemas.microsoft.com/office/drawing/2014/main" xmlns="" val="243359093"/>
                  </a:ext>
                </a:extLst>
              </a:tr>
              <a:tr h="370840">
                <a:tc>
                  <a:txBody>
                    <a:bodyPr/>
                    <a:lstStyle/>
                    <a:p>
                      <a:r>
                        <a:rPr lang="en-GB" dirty="0" smtClean="0"/>
                        <a:t>Piccadilly</a:t>
                      </a:r>
                      <a:endParaRPr lang="en-GB" dirty="0"/>
                    </a:p>
                  </a:txBody>
                  <a:tcPr/>
                </a:tc>
                <a:tc>
                  <a:txBody>
                    <a:bodyPr/>
                    <a:lstStyle/>
                    <a:p>
                      <a:pPr algn="ctr"/>
                      <a:r>
                        <a:rPr lang="en-GB" dirty="0" smtClean="0"/>
                        <a:t>0.16</a:t>
                      </a:r>
                      <a:endParaRPr lang="en-GB" dirty="0"/>
                    </a:p>
                  </a:txBody>
                  <a:tcPr/>
                </a:tc>
                <a:tc>
                  <a:txBody>
                    <a:bodyPr/>
                    <a:lstStyle/>
                    <a:p>
                      <a:pPr algn="ctr"/>
                      <a:r>
                        <a:rPr lang="en-GB" dirty="0" smtClean="0"/>
                        <a:t>0.21, 0.45</a:t>
                      </a:r>
                      <a:endParaRPr lang="en-GB" dirty="0"/>
                    </a:p>
                  </a:txBody>
                  <a:tcPr/>
                </a:tc>
                <a:extLst>
                  <a:ext uri="{0D108BD9-81ED-4DB2-BD59-A6C34878D82A}">
                    <a16:rowId xmlns:a16="http://schemas.microsoft.com/office/drawing/2014/main" xmlns="" val="1190787066"/>
                  </a:ext>
                </a:extLst>
              </a:tr>
              <a:tr h="370840">
                <a:tc>
                  <a:txBody>
                    <a:bodyPr/>
                    <a:lstStyle/>
                    <a:p>
                      <a:r>
                        <a:rPr lang="en-GB" dirty="0" smtClean="0"/>
                        <a:t>Tottenham Court Road</a:t>
                      </a:r>
                      <a:endParaRPr lang="en-GB" dirty="0"/>
                    </a:p>
                  </a:txBody>
                  <a:tcPr/>
                </a:tc>
                <a:tc>
                  <a:txBody>
                    <a:bodyPr/>
                    <a:lstStyle/>
                    <a:p>
                      <a:pPr algn="ctr"/>
                      <a:r>
                        <a:rPr lang="en-GB" dirty="0" smtClean="0"/>
                        <a:t>&lt; 0.02</a:t>
                      </a:r>
                      <a:endParaRPr lang="en-GB" dirty="0"/>
                    </a:p>
                  </a:txBody>
                  <a:tcPr/>
                </a:tc>
                <a:tc>
                  <a:txBody>
                    <a:bodyPr/>
                    <a:lstStyle/>
                    <a:p>
                      <a:pPr algn="ctr"/>
                      <a:r>
                        <a:rPr lang="en-GB" dirty="0" smtClean="0"/>
                        <a:t>0.14, 0.52</a:t>
                      </a:r>
                      <a:endParaRPr lang="en-GB" dirty="0"/>
                    </a:p>
                  </a:txBody>
                  <a:tcPr/>
                </a:tc>
              </a:tr>
              <a:tr h="370840">
                <a:tc>
                  <a:txBody>
                    <a:bodyPr/>
                    <a:lstStyle/>
                    <a:p>
                      <a:r>
                        <a:rPr lang="en-GB" dirty="0" smtClean="0"/>
                        <a:t>Vauxhall</a:t>
                      </a:r>
                      <a:endParaRPr lang="en-GB" dirty="0"/>
                    </a:p>
                  </a:txBody>
                  <a:tcPr/>
                </a:tc>
                <a:tc>
                  <a:txBody>
                    <a:bodyPr/>
                    <a:lstStyle/>
                    <a:p>
                      <a:pPr algn="ctr"/>
                      <a:r>
                        <a:rPr lang="en-GB" dirty="0" smtClean="0"/>
                        <a:t>0.04, 0.09, 0.14</a:t>
                      </a:r>
                      <a:endParaRPr lang="en-GB" dirty="0"/>
                    </a:p>
                  </a:txBody>
                  <a:tcPr/>
                </a:tc>
                <a:tc>
                  <a:txBody>
                    <a:bodyPr/>
                    <a:lstStyle/>
                    <a:p>
                      <a:pPr algn="ctr"/>
                      <a:r>
                        <a:rPr lang="en-GB" dirty="0" smtClean="0"/>
                        <a:t>0.33, 0.43</a:t>
                      </a:r>
                      <a:endParaRPr lang="en-GB" dirty="0"/>
                    </a:p>
                  </a:txBody>
                  <a:tcPr/>
                </a:tc>
              </a:tr>
              <a:tr h="370840">
                <a:tc>
                  <a:txBody>
                    <a:bodyPr/>
                    <a:lstStyle/>
                    <a:p>
                      <a:r>
                        <a:rPr lang="en-GB" dirty="0" smtClean="0"/>
                        <a:t>Waterloo</a:t>
                      </a:r>
                      <a:endParaRPr lang="en-GB" dirty="0"/>
                    </a:p>
                  </a:txBody>
                  <a:tcPr/>
                </a:tc>
                <a:tc>
                  <a:txBody>
                    <a:bodyPr/>
                    <a:lstStyle/>
                    <a:p>
                      <a:pPr algn="ctr"/>
                      <a:r>
                        <a:rPr lang="en-GB" dirty="0" smtClean="0"/>
                        <a:t>0.17, 0.32, 0.83</a:t>
                      </a:r>
                      <a:endParaRPr lang="en-GB" dirty="0"/>
                    </a:p>
                  </a:txBody>
                  <a:tcPr/>
                </a:tc>
                <a:tc>
                  <a:txBody>
                    <a:bodyPr/>
                    <a:lstStyle/>
                    <a:p>
                      <a:pPr algn="ctr"/>
                      <a:r>
                        <a:rPr lang="en-GB" dirty="0" smtClean="0"/>
                        <a:t>0.08, 0.69</a:t>
                      </a:r>
                      <a:endParaRPr lang="en-GB" dirty="0"/>
                    </a:p>
                  </a:txBody>
                  <a:tcPr/>
                </a:tc>
              </a:tr>
            </a:tbl>
          </a:graphicData>
        </a:graphic>
      </p:graphicFrame>
    </p:spTree>
    <p:extLst>
      <p:ext uri="{BB962C8B-B14F-4D97-AF65-F5344CB8AC3E}">
        <p14:creationId xmlns:p14="http://schemas.microsoft.com/office/powerpoint/2010/main" val="396160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Train drivers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6227692"/>
              </p:ext>
            </p:extLst>
          </p:nvPr>
        </p:nvGraphicFramePr>
        <p:xfrm>
          <a:off x="838200" y="1825625"/>
          <a:ext cx="10510157" cy="3337560"/>
        </p:xfrm>
        <a:graphic>
          <a:graphicData uri="http://schemas.openxmlformats.org/drawingml/2006/table">
            <a:tbl>
              <a:tblPr firstRow="1" bandRow="1">
                <a:tableStyleId>{5C22544A-7EE6-4342-B048-85BDC9FD1C3A}</a:tableStyleId>
              </a:tblPr>
              <a:tblGrid>
                <a:gridCol w="3162300">
                  <a:extLst>
                    <a:ext uri="{9D8B030D-6E8A-4147-A177-3AD203B41FA5}">
                      <a16:colId xmlns:a16="http://schemas.microsoft.com/office/drawing/2014/main" xmlns="" val="2294110835"/>
                    </a:ext>
                  </a:extLst>
                </a:gridCol>
                <a:gridCol w="2645229"/>
                <a:gridCol w="2465614"/>
                <a:gridCol w="2237014">
                  <a:extLst>
                    <a:ext uri="{9D8B030D-6E8A-4147-A177-3AD203B41FA5}">
                      <a16:colId xmlns:a16="http://schemas.microsoft.com/office/drawing/2014/main" xmlns="" val="877391262"/>
                    </a:ext>
                  </a:extLst>
                </a:gridCol>
              </a:tblGrid>
              <a:tr h="370840">
                <a:tc>
                  <a:txBody>
                    <a:bodyPr/>
                    <a:lstStyle/>
                    <a:p>
                      <a:r>
                        <a:rPr lang="en-GB" dirty="0"/>
                        <a:t>Line</a:t>
                      </a:r>
                    </a:p>
                  </a:txBody>
                  <a:tcPr/>
                </a:tc>
                <a:tc>
                  <a:txBody>
                    <a:bodyPr/>
                    <a:lstStyle/>
                    <a:p>
                      <a:pPr algn="ctr"/>
                      <a:r>
                        <a:rPr lang="en-GB" dirty="0" smtClean="0"/>
                        <a:t>PM10</a:t>
                      </a:r>
                      <a:endParaRPr lang="en-GB" dirty="0"/>
                    </a:p>
                  </a:txBody>
                  <a:tcPr/>
                </a:tc>
                <a:tc>
                  <a:txBody>
                    <a:bodyPr/>
                    <a:lstStyle/>
                    <a:p>
                      <a:pPr algn="ctr"/>
                      <a:r>
                        <a:rPr lang="en-GB" dirty="0" smtClean="0"/>
                        <a:t>PM10</a:t>
                      </a:r>
                      <a:endParaRPr lang="en-GB" dirty="0"/>
                    </a:p>
                  </a:txBody>
                  <a:tcPr/>
                </a:tc>
                <a:tc>
                  <a:txBody>
                    <a:bodyPr/>
                    <a:lstStyle/>
                    <a:p>
                      <a:pPr algn="ctr"/>
                      <a:r>
                        <a:rPr lang="en-GB" dirty="0" smtClean="0"/>
                        <a:t>PM2.5</a:t>
                      </a:r>
                      <a:endParaRPr lang="en-GB" dirty="0"/>
                    </a:p>
                  </a:txBody>
                  <a:tcPr/>
                </a:tc>
                <a:extLst>
                  <a:ext uri="{0D108BD9-81ED-4DB2-BD59-A6C34878D82A}">
                    <a16:rowId xmlns:a16="http://schemas.microsoft.com/office/drawing/2014/main" xmlns="" val="508084316"/>
                  </a:ext>
                </a:extLst>
              </a:tr>
              <a:tr h="370840">
                <a:tc>
                  <a:txBody>
                    <a:bodyPr/>
                    <a:lstStyle/>
                    <a:p>
                      <a:r>
                        <a:rPr lang="en-GB" dirty="0"/>
                        <a:t>Bakerloo</a:t>
                      </a:r>
                    </a:p>
                  </a:txBody>
                  <a:tcPr/>
                </a:tc>
                <a:tc>
                  <a:txBody>
                    <a:bodyPr/>
                    <a:lstStyle/>
                    <a:p>
                      <a:pPr algn="ctr"/>
                      <a:r>
                        <a:rPr lang="en-GB" dirty="0" smtClean="0"/>
                        <a:t>0.41</a:t>
                      </a:r>
                      <a:endParaRPr lang="en-GB" dirty="0"/>
                    </a:p>
                  </a:txBody>
                  <a:tcPr/>
                </a:tc>
                <a:tc>
                  <a:txBody>
                    <a:bodyPr/>
                    <a:lstStyle/>
                    <a:p>
                      <a:pPr algn="ctr"/>
                      <a:r>
                        <a:rPr lang="en-GB" dirty="0" smtClean="0"/>
                        <a:t>0.51</a:t>
                      </a:r>
                      <a:endParaRPr lang="en-GB" dirty="0"/>
                    </a:p>
                  </a:txBody>
                  <a:tcPr/>
                </a:tc>
                <a:tc>
                  <a:txBody>
                    <a:bodyPr/>
                    <a:lstStyle/>
                    <a:p>
                      <a:pPr algn="ctr"/>
                      <a:r>
                        <a:rPr lang="en-GB" dirty="0" smtClean="0"/>
                        <a:t>0.26</a:t>
                      </a:r>
                      <a:endParaRPr lang="en-GB" dirty="0"/>
                    </a:p>
                  </a:txBody>
                  <a:tcPr/>
                </a:tc>
                <a:extLst>
                  <a:ext uri="{0D108BD9-81ED-4DB2-BD59-A6C34878D82A}">
                    <a16:rowId xmlns:a16="http://schemas.microsoft.com/office/drawing/2014/main" xmlns="" val="850236092"/>
                  </a:ext>
                </a:extLst>
              </a:tr>
              <a:tr h="370840">
                <a:tc>
                  <a:txBody>
                    <a:bodyPr/>
                    <a:lstStyle/>
                    <a:p>
                      <a:r>
                        <a:rPr lang="en-GB" dirty="0"/>
                        <a:t>Central</a:t>
                      </a:r>
                    </a:p>
                  </a:txBody>
                  <a:tcPr/>
                </a:tc>
                <a:tc>
                  <a:txBody>
                    <a:bodyPr/>
                    <a:lstStyle/>
                    <a:p>
                      <a:pPr algn="ctr"/>
                      <a:r>
                        <a:rPr lang="en-GB" dirty="0" smtClean="0"/>
                        <a:t>0.23</a:t>
                      </a:r>
                      <a:endParaRPr lang="en-GB" dirty="0"/>
                    </a:p>
                  </a:txBody>
                  <a:tcPr/>
                </a:tc>
                <a:tc>
                  <a:txBody>
                    <a:bodyPr/>
                    <a:lstStyle/>
                    <a:p>
                      <a:pPr algn="ctr"/>
                      <a:r>
                        <a:rPr lang="en-GB" dirty="0" smtClean="0"/>
                        <a:t>0.45</a:t>
                      </a:r>
                      <a:endParaRPr lang="en-GB" dirty="0"/>
                    </a:p>
                  </a:txBody>
                  <a:tcPr/>
                </a:tc>
                <a:tc>
                  <a:txBody>
                    <a:bodyPr/>
                    <a:lstStyle/>
                    <a:p>
                      <a:pPr algn="ctr"/>
                      <a:r>
                        <a:rPr lang="en-GB" dirty="0" smtClean="0"/>
                        <a:t>0.23</a:t>
                      </a:r>
                      <a:endParaRPr lang="en-GB" dirty="0"/>
                    </a:p>
                  </a:txBody>
                  <a:tcPr/>
                </a:tc>
                <a:extLst>
                  <a:ext uri="{0D108BD9-81ED-4DB2-BD59-A6C34878D82A}">
                    <a16:rowId xmlns:a16="http://schemas.microsoft.com/office/drawing/2014/main" xmlns="" val="3726096383"/>
                  </a:ext>
                </a:extLst>
              </a:tr>
              <a:tr h="370840">
                <a:tc>
                  <a:txBody>
                    <a:bodyPr/>
                    <a:lstStyle/>
                    <a:p>
                      <a:r>
                        <a:rPr lang="en-GB" dirty="0"/>
                        <a:t>Circle &amp; Hammersmith &amp; City</a:t>
                      </a:r>
                    </a:p>
                  </a:txBody>
                  <a:tcPr/>
                </a:tc>
                <a:tc>
                  <a:txBody>
                    <a:bodyPr/>
                    <a:lstStyle/>
                    <a:p>
                      <a:pPr algn="ctr"/>
                      <a:r>
                        <a:rPr lang="en-GB" dirty="0" smtClean="0"/>
                        <a:t>0.07</a:t>
                      </a:r>
                      <a:endParaRPr lang="en-GB" dirty="0"/>
                    </a:p>
                  </a:txBody>
                  <a:tcPr/>
                </a:tc>
                <a:tc>
                  <a:txBody>
                    <a:bodyPr/>
                    <a:lstStyle/>
                    <a:p>
                      <a:pPr algn="ctr"/>
                      <a:r>
                        <a:rPr lang="en-GB" dirty="0" smtClean="0"/>
                        <a:t>0.04</a:t>
                      </a:r>
                      <a:endParaRPr lang="en-GB" dirty="0"/>
                    </a:p>
                  </a:txBody>
                  <a:tcPr/>
                </a:tc>
                <a:tc>
                  <a:txBody>
                    <a:bodyPr/>
                    <a:lstStyle/>
                    <a:p>
                      <a:pPr algn="ctr"/>
                      <a:r>
                        <a:rPr lang="en-GB" dirty="0" smtClean="0"/>
                        <a:t>0.08</a:t>
                      </a:r>
                      <a:endParaRPr lang="en-GB" dirty="0"/>
                    </a:p>
                  </a:txBody>
                  <a:tcPr/>
                </a:tc>
                <a:extLst>
                  <a:ext uri="{0D108BD9-81ED-4DB2-BD59-A6C34878D82A}">
                    <a16:rowId xmlns:a16="http://schemas.microsoft.com/office/drawing/2014/main" xmlns="" val="2685670610"/>
                  </a:ext>
                </a:extLst>
              </a:tr>
              <a:tr h="370840">
                <a:tc>
                  <a:txBody>
                    <a:bodyPr/>
                    <a:lstStyle/>
                    <a:p>
                      <a:r>
                        <a:rPr lang="en-GB" dirty="0"/>
                        <a:t>District</a:t>
                      </a:r>
                    </a:p>
                  </a:txBody>
                  <a:tcPr/>
                </a:tc>
                <a:tc>
                  <a:txBody>
                    <a:bodyPr/>
                    <a:lstStyle/>
                    <a:p>
                      <a:pPr algn="ctr"/>
                      <a:r>
                        <a:rPr lang="en-GB" dirty="0" smtClean="0"/>
                        <a:t>0.15</a:t>
                      </a:r>
                      <a:endParaRPr lang="en-GB" dirty="0"/>
                    </a:p>
                  </a:txBody>
                  <a:tcPr/>
                </a:tc>
                <a:tc>
                  <a:txBody>
                    <a:bodyPr/>
                    <a:lstStyle/>
                    <a:p>
                      <a:pPr algn="ctr"/>
                      <a:r>
                        <a:rPr lang="en-GB" dirty="0" smtClean="0"/>
                        <a:t>XX</a:t>
                      </a:r>
                      <a:endParaRPr lang="en-GB" dirty="0"/>
                    </a:p>
                  </a:txBody>
                  <a:tcPr/>
                </a:tc>
                <a:tc>
                  <a:txBody>
                    <a:bodyPr/>
                    <a:lstStyle/>
                    <a:p>
                      <a:pPr algn="ctr"/>
                      <a:r>
                        <a:rPr lang="en-GB" dirty="0" smtClean="0"/>
                        <a:t>0.09</a:t>
                      </a:r>
                      <a:endParaRPr lang="en-GB" dirty="0"/>
                    </a:p>
                  </a:txBody>
                  <a:tcPr/>
                </a:tc>
                <a:extLst>
                  <a:ext uri="{0D108BD9-81ED-4DB2-BD59-A6C34878D82A}">
                    <a16:rowId xmlns:a16="http://schemas.microsoft.com/office/drawing/2014/main" xmlns="" val="4116232172"/>
                  </a:ext>
                </a:extLst>
              </a:tr>
              <a:tr h="370840">
                <a:tc>
                  <a:txBody>
                    <a:bodyPr/>
                    <a:lstStyle/>
                    <a:p>
                      <a:r>
                        <a:rPr lang="en-GB" dirty="0"/>
                        <a:t>Jubilee</a:t>
                      </a:r>
                    </a:p>
                  </a:txBody>
                  <a:tcPr/>
                </a:tc>
                <a:tc>
                  <a:txBody>
                    <a:bodyPr/>
                    <a:lstStyle/>
                    <a:p>
                      <a:pPr algn="ctr"/>
                      <a:r>
                        <a:rPr lang="en-GB" dirty="0" smtClean="0"/>
                        <a:t>0.14</a:t>
                      </a:r>
                      <a:endParaRPr lang="en-GB" dirty="0"/>
                    </a:p>
                  </a:txBody>
                  <a:tcPr/>
                </a:tc>
                <a:tc>
                  <a:txBody>
                    <a:bodyPr/>
                    <a:lstStyle/>
                    <a:p>
                      <a:pPr algn="ctr"/>
                      <a:r>
                        <a:rPr lang="en-GB" dirty="0" smtClean="0"/>
                        <a:t>0.11</a:t>
                      </a:r>
                      <a:endParaRPr lang="en-GB" dirty="0"/>
                    </a:p>
                  </a:txBody>
                  <a:tcPr/>
                </a:tc>
                <a:tc>
                  <a:txBody>
                    <a:bodyPr/>
                    <a:lstStyle/>
                    <a:p>
                      <a:pPr algn="ctr"/>
                      <a:r>
                        <a:rPr lang="en-GB" dirty="0" smtClean="0"/>
                        <a:t>0.14</a:t>
                      </a:r>
                      <a:endParaRPr lang="en-GB" dirty="0"/>
                    </a:p>
                  </a:txBody>
                  <a:tcPr/>
                </a:tc>
                <a:extLst>
                  <a:ext uri="{0D108BD9-81ED-4DB2-BD59-A6C34878D82A}">
                    <a16:rowId xmlns:a16="http://schemas.microsoft.com/office/drawing/2014/main" xmlns="" val="2431949778"/>
                  </a:ext>
                </a:extLst>
              </a:tr>
              <a:tr h="370840">
                <a:tc>
                  <a:txBody>
                    <a:bodyPr/>
                    <a:lstStyle/>
                    <a:p>
                      <a:r>
                        <a:rPr lang="en-GB" dirty="0"/>
                        <a:t>Northern</a:t>
                      </a:r>
                    </a:p>
                  </a:txBody>
                  <a:tcPr/>
                </a:tc>
                <a:tc>
                  <a:txBody>
                    <a:bodyPr/>
                    <a:lstStyle/>
                    <a:p>
                      <a:pPr algn="ctr"/>
                      <a:r>
                        <a:rPr lang="en-GB" dirty="0" smtClean="0"/>
                        <a:t>0.40</a:t>
                      </a:r>
                      <a:endParaRPr lang="en-GB" dirty="0"/>
                    </a:p>
                  </a:txBody>
                  <a:tcPr/>
                </a:tc>
                <a:tc>
                  <a:txBody>
                    <a:bodyPr/>
                    <a:lstStyle/>
                    <a:p>
                      <a:pPr algn="ctr"/>
                      <a:r>
                        <a:rPr lang="en-GB" dirty="0" smtClean="0"/>
                        <a:t>0.61</a:t>
                      </a:r>
                      <a:endParaRPr lang="en-GB" dirty="0"/>
                    </a:p>
                  </a:txBody>
                  <a:tcPr/>
                </a:tc>
                <a:tc>
                  <a:txBody>
                    <a:bodyPr/>
                    <a:lstStyle/>
                    <a:p>
                      <a:pPr algn="ctr"/>
                      <a:r>
                        <a:rPr lang="en-GB" dirty="0" smtClean="0"/>
                        <a:t>0.18</a:t>
                      </a:r>
                      <a:endParaRPr lang="en-GB" dirty="0"/>
                    </a:p>
                  </a:txBody>
                  <a:tcPr/>
                </a:tc>
                <a:extLst>
                  <a:ext uri="{0D108BD9-81ED-4DB2-BD59-A6C34878D82A}">
                    <a16:rowId xmlns:a16="http://schemas.microsoft.com/office/drawing/2014/main" xmlns="" val="1347168727"/>
                  </a:ext>
                </a:extLst>
              </a:tr>
              <a:tr h="370840">
                <a:tc>
                  <a:txBody>
                    <a:bodyPr/>
                    <a:lstStyle/>
                    <a:p>
                      <a:r>
                        <a:rPr lang="en-GB" dirty="0"/>
                        <a:t>Piccadilly</a:t>
                      </a:r>
                    </a:p>
                  </a:txBody>
                  <a:tcPr/>
                </a:tc>
                <a:tc>
                  <a:txBody>
                    <a:bodyPr/>
                    <a:lstStyle/>
                    <a:p>
                      <a:pPr algn="ctr"/>
                      <a:r>
                        <a:rPr lang="en-GB" dirty="0" smtClean="0"/>
                        <a:t>0.18</a:t>
                      </a:r>
                      <a:endParaRPr lang="en-GB" dirty="0"/>
                    </a:p>
                  </a:txBody>
                  <a:tcPr/>
                </a:tc>
                <a:tc>
                  <a:txBody>
                    <a:bodyPr/>
                    <a:lstStyle/>
                    <a:p>
                      <a:pPr algn="ctr"/>
                      <a:r>
                        <a:rPr lang="en-GB" dirty="0" smtClean="0"/>
                        <a:t>0.60</a:t>
                      </a:r>
                      <a:endParaRPr lang="en-GB" dirty="0"/>
                    </a:p>
                  </a:txBody>
                  <a:tcPr/>
                </a:tc>
                <a:tc>
                  <a:txBody>
                    <a:bodyPr/>
                    <a:lstStyle/>
                    <a:p>
                      <a:pPr algn="ctr"/>
                      <a:r>
                        <a:rPr lang="en-GB" dirty="0" smtClean="0"/>
                        <a:t>0.17</a:t>
                      </a:r>
                      <a:endParaRPr lang="en-GB" dirty="0"/>
                    </a:p>
                  </a:txBody>
                  <a:tcPr/>
                </a:tc>
                <a:extLst>
                  <a:ext uri="{0D108BD9-81ED-4DB2-BD59-A6C34878D82A}">
                    <a16:rowId xmlns:a16="http://schemas.microsoft.com/office/drawing/2014/main" xmlns="" val="3935492427"/>
                  </a:ext>
                </a:extLst>
              </a:tr>
              <a:tr h="370840">
                <a:tc>
                  <a:txBody>
                    <a:bodyPr/>
                    <a:lstStyle/>
                    <a:p>
                      <a:r>
                        <a:rPr lang="en-GB" dirty="0"/>
                        <a:t>Victoria</a:t>
                      </a:r>
                    </a:p>
                  </a:txBody>
                  <a:tcPr/>
                </a:tc>
                <a:tc>
                  <a:txBody>
                    <a:bodyPr/>
                    <a:lstStyle/>
                    <a:p>
                      <a:pPr algn="ctr"/>
                      <a:r>
                        <a:rPr lang="en-GB" dirty="0" smtClean="0"/>
                        <a:t>0.46</a:t>
                      </a:r>
                      <a:endParaRPr lang="en-GB" dirty="0"/>
                    </a:p>
                  </a:txBody>
                  <a:tcPr/>
                </a:tc>
                <a:tc>
                  <a:txBody>
                    <a:bodyPr/>
                    <a:lstStyle/>
                    <a:p>
                      <a:pPr algn="ctr"/>
                      <a:r>
                        <a:rPr lang="en-GB" dirty="0" smtClean="0"/>
                        <a:t>1.81</a:t>
                      </a:r>
                      <a:endParaRPr lang="en-GB" dirty="0"/>
                    </a:p>
                  </a:txBody>
                  <a:tcPr/>
                </a:tc>
                <a:tc>
                  <a:txBody>
                    <a:bodyPr/>
                    <a:lstStyle/>
                    <a:p>
                      <a:pPr algn="ctr"/>
                      <a:r>
                        <a:rPr lang="en-GB" dirty="0" smtClean="0"/>
                        <a:t>0.16</a:t>
                      </a:r>
                      <a:endParaRPr lang="en-GB" dirty="0"/>
                    </a:p>
                  </a:txBody>
                  <a:tcPr/>
                </a:tc>
                <a:extLst>
                  <a:ext uri="{0D108BD9-81ED-4DB2-BD59-A6C34878D82A}">
                    <a16:rowId xmlns:a16="http://schemas.microsoft.com/office/drawing/2014/main" xmlns="" val="243359093"/>
                  </a:ext>
                </a:extLst>
              </a:tr>
            </a:tbl>
          </a:graphicData>
        </a:graphic>
      </p:graphicFrame>
    </p:spTree>
    <p:extLst>
      <p:ext uri="{BB962C8B-B14F-4D97-AF65-F5344CB8AC3E}">
        <p14:creationId xmlns:p14="http://schemas.microsoft.com/office/powerpoint/2010/main" val="83465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 / Conclusions</a:t>
            </a:r>
            <a:endParaRPr lang="en-GB" dirty="0"/>
          </a:p>
        </p:txBody>
      </p:sp>
      <p:sp>
        <p:nvSpPr>
          <p:cNvPr id="3" name="Content Placeholder 2"/>
          <p:cNvSpPr>
            <a:spLocks noGrp="1"/>
          </p:cNvSpPr>
          <p:nvPr>
            <p:ph idx="1"/>
          </p:nvPr>
        </p:nvSpPr>
        <p:spPr/>
        <p:txBody>
          <a:bodyPr>
            <a:normAutofit lnSpcReduction="10000"/>
          </a:bodyPr>
          <a:lstStyle/>
          <a:p>
            <a:r>
              <a:rPr lang="en-GB" dirty="0" smtClean="0"/>
              <a:t>The </a:t>
            </a:r>
            <a:r>
              <a:rPr lang="en-GB" dirty="0"/>
              <a:t>levels of airborne respirable dust for the personal samples taken on </a:t>
            </a:r>
            <a:r>
              <a:rPr lang="en-GB" b="1" dirty="0"/>
              <a:t>Train Operators and on 4-RAIL analysts undertaking </a:t>
            </a:r>
            <a:r>
              <a:rPr lang="en-GB" b="1" dirty="0">
                <a:solidFill>
                  <a:srgbClr val="FF0000"/>
                </a:solidFill>
              </a:rPr>
              <a:t>passenger journeys</a:t>
            </a:r>
            <a:r>
              <a:rPr lang="en-GB" b="1" dirty="0"/>
              <a:t> </a:t>
            </a:r>
            <a:r>
              <a:rPr lang="en-GB" dirty="0"/>
              <a:t>travelling on the following lines: Bakerloo, Central, Circle and Hammersmith &amp; City, District, Jubilee, Northern, Piccadilly and Victoria, and </a:t>
            </a:r>
            <a:r>
              <a:rPr lang="en-GB" b="1" dirty="0"/>
              <a:t>were all below the Workplace exposure limit of 4 mg/m3 for respirable dust </a:t>
            </a:r>
            <a:r>
              <a:rPr lang="en-GB" dirty="0"/>
              <a:t>(long-term 8 hour time weighted average). </a:t>
            </a:r>
            <a:endParaRPr lang="en-GB" dirty="0" smtClean="0"/>
          </a:p>
          <a:p>
            <a:endParaRPr lang="en-GB" dirty="0"/>
          </a:p>
          <a:p>
            <a:r>
              <a:rPr lang="en-GB" dirty="0" smtClean="0"/>
              <a:t>But they didn’t do 8 hours of passenger journeys?</a:t>
            </a:r>
          </a:p>
          <a:p>
            <a:r>
              <a:rPr lang="en-GB" dirty="0" smtClean="0"/>
              <a:t>Large variation depending on bits of lines</a:t>
            </a:r>
          </a:p>
          <a:p>
            <a:r>
              <a:rPr lang="en-GB" dirty="0" smtClean="0"/>
              <a:t>Limits / levels / Serious damage to body.</a:t>
            </a:r>
          </a:p>
          <a:p>
            <a:endParaRPr lang="en-GB" dirty="0"/>
          </a:p>
        </p:txBody>
      </p:sp>
    </p:spTree>
    <p:extLst>
      <p:ext uri="{BB962C8B-B14F-4D97-AF65-F5344CB8AC3E}">
        <p14:creationId xmlns:p14="http://schemas.microsoft.com/office/powerpoint/2010/main" val="2154489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 / Conclusion</a:t>
            </a:r>
            <a:endParaRPr lang="en-GB" dirty="0"/>
          </a:p>
        </p:txBody>
      </p:sp>
      <p:sp>
        <p:nvSpPr>
          <p:cNvPr id="3" name="Content Placeholder 2"/>
          <p:cNvSpPr>
            <a:spLocks noGrp="1"/>
          </p:cNvSpPr>
          <p:nvPr>
            <p:ph idx="1"/>
          </p:nvPr>
        </p:nvSpPr>
        <p:spPr/>
        <p:txBody>
          <a:bodyPr/>
          <a:lstStyle/>
          <a:p>
            <a:r>
              <a:rPr lang="en-GB" dirty="0"/>
              <a:t>The levels of airborne respirable dust measured for personal samples taken on staff carrying out </a:t>
            </a:r>
            <a:r>
              <a:rPr lang="en-GB" b="1" dirty="0"/>
              <a:t>platform/gate line/station check duties </a:t>
            </a:r>
            <a:r>
              <a:rPr lang="en-GB" dirty="0"/>
              <a:t>as part of their shifts at the following stations: Aldgate East, Baker Street, Elephant and Castle, Euston Square, Hampstead, King’s Cross, Oxford Circus, Paddington, Piccadilly Circus, Tottenham Court Road, Vauxhall and Waterloo </a:t>
            </a:r>
            <a:r>
              <a:rPr lang="en-GB" b="1" dirty="0"/>
              <a:t>were all below the Workplace exposure limit of 4 mg/m3 for respirable dust </a:t>
            </a:r>
            <a:r>
              <a:rPr lang="en-GB" dirty="0"/>
              <a:t>(long-term 8 hour time weighted average). </a:t>
            </a:r>
          </a:p>
        </p:txBody>
      </p:sp>
    </p:spTree>
    <p:extLst>
      <p:ext uri="{BB962C8B-B14F-4D97-AF65-F5344CB8AC3E}">
        <p14:creationId xmlns:p14="http://schemas.microsoft.com/office/powerpoint/2010/main" val="34900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 / Conclusions</a:t>
            </a:r>
            <a:endParaRPr lang="en-GB" dirty="0"/>
          </a:p>
        </p:txBody>
      </p:sp>
      <p:sp>
        <p:nvSpPr>
          <p:cNvPr id="3" name="Content Placeholder 2"/>
          <p:cNvSpPr>
            <a:spLocks noGrp="1"/>
          </p:cNvSpPr>
          <p:nvPr>
            <p:ph idx="1"/>
          </p:nvPr>
        </p:nvSpPr>
        <p:spPr/>
        <p:txBody>
          <a:bodyPr/>
          <a:lstStyle/>
          <a:p>
            <a:endParaRPr lang="en-GB" dirty="0"/>
          </a:p>
          <a:p>
            <a:r>
              <a:rPr lang="en-GB" dirty="0"/>
              <a:t>The results of the static samples on the platforms would suggest that personal exposure to respirable dust on the platforms would be below the Workplace exposure limit for respirable dust of 4 mg/m3 (long term 8 hour time weighted average). The higher results were for the Jubilee, Northern and Bakerloo platforms at Baker Street, Hampstead and Paddington Stations respectively. </a:t>
            </a:r>
          </a:p>
          <a:p>
            <a:endParaRPr lang="en-GB" dirty="0"/>
          </a:p>
        </p:txBody>
      </p:sp>
    </p:spTree>
    <p:extLst>
      <p:ext uri="{BB962C8B-B14F-4D97-AF65-F5344CB8AC3E}">
        <p14:creationId xmlns:p14="http://schemas.microsoft.com/office/powerpoint/2010/main" val="295287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03"/>
            <a:ext cx="10515600" cy="1325563"/>
          </a:xfrm>
        </p:spPr>
        <p:txBody>
          <a:bodyPr/>
          <a:lstStyle/>
          <a:p>
            <a:r>
              <a:rPr lang="en-GB" dirty="0" smtClean="0"/>
              <a:t>Central </a:t>
            </a:r>
            <a:r>
              <a:rPr lang="en-GB" dirty="0"/>
              <a:t>line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5" y="942294"/>
            <a:ext cx="10495486" cy="2045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571" y="2864088"/>
            <a:ext cx="6071358" cy="3993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2304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  / Conclusion</a:t>
            </a:r>
            <a:endParaRPr lang="en-GB" dirty="0"/>
          </a:p>
        </p:txBody>
      </p:sp>
      <p:sp>
        <p:nvSpPr>
          <p:cNvPr id="3" name="Content Placeholder 2"/>
          <p:cNvSpPr>
            <a:spLocks noGrp="1"/>
          </p:cNvSpPr>
          <p:nvPr>
            <p:ph idx="1"/>
          </p:nvPr>
        </p:nvSpPr>
        <p:spPr/>
        <p:txBody>
          <a:bodyPr/>
          <a:lstStyle/>
          <a:p>
            <a:r>
              <a:rPr lang="en-GB" dirty="0" smtClean="0"/>
              <a:t>Above ground? 2014 mean of around 0.015 mg/m3</a:t>
            </a:r>
          </a:p>
          <a:p>
            <a:r>
              <a:rPr lang="en-GB" dirty="0" smtClean="0"/>
              <a:t>Factors of ten higher than background concentrations outside</a:t>
            </a:r>
          </a:p>
          <a:p>
            <a:endParaRPr lang="en-GB" dirty="0"/>
          </a:p>
          <a:p>
            <a:r>
              <a:rPr lang="en-GB" dirty="0" smtClean="0"/>
              <a:t>Calibration of the GRIMM?</a:t>
            </a:r>
          </a:p>
          <a:p>
            <a:endParaRPr lang="en-GB" dirty="0"/>
          </a:p>
        </p:txBody>
      </p:sp>
    </p:spTree>
    <p:extLst>
      <p:ext uri="{BB962C8B-B14F-4D97-AF65-F5344CB8AC3E}">
        <p14:creationId xmlns:p14="http://schemas.microsoft.com/office/powerpoint/2010/main" val="1697045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0125" y="191986"/>
            <a:ext cx="9030759" cy="6434155"/>
          </a:xfrm>
          <a:prstGeom prst="rect">
            <a:avLst/>
          </a:prstGeom>
        </p:spPr>
      </p:pic>
    </p:spTree>
    <p:extLst>
      <p:ext uri="{BB962C8B-B14F-4D97-AF65-F5344CB8AC3E}">
        <p14:creationId xmlns:p14="http://schemas.microsoft.com/office/powerpoint/2010/main" val="2663063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GB" dirty="0"/>
              <a:t>November 2014 – January 2014</a:t>
            </a:r>
          </a:p>
          <a:p>
            <a:endParaRPr lang="en-GB" dirty="0"/>
          </a:p>
          <a:p>
            <a:r>
              <a:rPr lang="en-GB" dirty="0"/>
              <a:t>Station staff at 12 stations</a:t>
            </a:r>
          </a:p>
          <a:p>
            <a:r>
              <a:rPr lang="en-GB" dirty="0"/>
              <a:t>Drivers &amp; passengers on 8 lines</a:t>
            </a:r>
          </a:p>
          <a:p>
            <a:endParaRPr lang="en-GB" dirty="0"/>
          </a:p>
          <a:p>
            <a:r>
              <a:rPr lang="en-GB" dirty="0"/>
              <a:t>“respirable </a:t>
            </a:r>
            <a:r>
              <a:rPr lang="en-GB" dirty="0" smtClean="0"/>
              <a:t>dust (PM10) </a:t>
            </a:r>
            <a:r>
              <a:rPr lang="en-GB" dirty="0"/>
              <a:t>is considered a substance hazardous to health when present at a concentration in air equal to or greater than 4 mg.m</a:t>
            </a:r>
            <a:r>
              <a:rPr lang="en-GB" baseline="30000" dirty="0"/>
              <a:t>-3</a:t>
            </a:r>
            <a:r>
              <a:rPr lang="en-GB" dirty="0"/>
              <a:t>, as a time-weighted average over an 8-hour period”</a:t>
            </a:r>
          </a:p>
        </p:txBody>
      </p:sp>
    </p:spTree>
    <p:extLst>
      <p:ext uri="{BB962C8B-B14F-4D97-AF65-F5344CB8AC3E}">
        <p14:creationId xmlns:p14="http://schemas.microsoft.com/office/powerpoint/2010/main" val="69373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Methods</a:t>
            </a:r>
            <a:endParaRPr lang="en-GB"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96060" y="171450"/>
            <a:ext cx="2764079" cy="2835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32707" y="1502229"/>
            <a:ext cx="8041822" cy="5078313"/>
          </a:xfrm>
          <a:prstGeom prst="rect">
            <a:avLst/>
          </a:prstGeom>
          <a:noFill/>
        </p:spPr>
        <p:txBody>
          <a:bodyPr wrap="square" rtlCol="0">
            <a:spAutoFit/>
          </a:bodyPr>
          <a:lstStyle/>
          <a:p>
            <a:r>
              <a:rPr lang="en-GB" dirty="0" smtClean="0"/>
              <a:t>Train operators:</a:t>
            </a:r>
          </a:p>
          <a:p>
            <a:r>
              <a:rPr lang="en-GB" dirty="0" smtClean="0"/>
              <a:t>Three shifts on each line</a:t>
            </a:r>
          </a:p>
          <a:p>
            <a:r>
              <a:rPr lang="en-GB" dirty="0" smtClean="0"/>
              <a:t>PM2.5 only done on one of the shifts - Pump with PM2.5 cyclone inhalable sampler (shown right)</a:t>
            </a:r>
          </a:p>
          <a:p>
            <a:r>
              <a:rPr lang="en-GB" dirty="0" smtClean="0"/>
              <a:t>GRIMM light scattering device also used for size fractions</a:t>
            </a:r>
          </a:p>
          <a:p>
            <a:endParaRPr lang="en-GB" dirty="0"/>
          </a:p>
          <a:p>
            <a:r>
              <a:rPr lang="en-GB" dirty="0" smtClean="0"/>
              <a:t>Passengers:</a:t>
            </a:r>
          </a:p>
          <a:p>
            <a:r>
              <a:rPr lang="en-GB" dirty="0" smtClean="0"/>
              <a:t>One set of journeys on each line</a:t>
            </a:r>
          </a:p>
          <a:p>
            <a:r>
              <a:rPr lang="en-GB" dirty="0" smtClean="0"/>
              <a:t>Minimum of 4 hours</a:t>
            </a:r>
          </a:p>
          <a:p>
            <a:endParaRPr lang="en-GB" dirty="0"/>
          </a:p>
          <a:p>
            <a:endParaRPr lang="en-GB" dirty="0" smtClean="0"/>
          </a:p>
          <a:p>
            <a:r>
              <a:rPr lang="en-GB" dirty="0" smtClean="0"/>
              <a:t>Filters:</a:t>
            </a:r>
          </a:p>
          <a:p>
            <a:r>
              <a:rPr lang="en-GB" dirty="0" smtClean="0"/>
              <a:t>“The </a:t>
            </a:r>
            <a:r>
              <a:rPr lang="en-GB" dirty="0"/>
              <a:t>personal samples were collected on 25 mm glass fibre type A/E filters for gravimetric analysis or 37 mm glass fibre type A/E filters for gravimetric analysis and subsequent analysis for metals by Mass Spectrometry; or 25 mm GLA 5000 PVC filters to allow both gravimetric analysis and then subsequent analysis for respirable quartz by infrared spectroscopy </a:t>
            </a:r>
            <a:r>
              <a:rPr lang="en-GB" dirty="0" smtClean="0"/>
              <a:t>“</a:t>
            </a:r>
            <a:endParaRPr lang="en-GB" dirty="0"/>
          </a:p>
          <a:p>
            <a:endParaRPr lang="en-GB"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0309" y="3069218"/>
            <a:ext cx="3799830" cy="3511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037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Methods – Monitoring device</a:t>
            </a:r>
            <a:endParaRPr lang="en-GB" dirty="0"/>
          </a:p>
        </p:txBody>
      </p:sp>
      <p:sp>
        <p:nvSpPr>
          <p:cNvPr id="3" name="Content Placeholder 2"/>
          <p:cNvSpPr>
            <a:spLocks noGrp="1"/>
          </p:cNvSpPr>
          <p:nvPr>
            <p:ph idx="1"/>
          </p:nvPr>
        </p:nvSpPr>
        <p:spPr/>
        <p:txBody>
          <a:bodyPr/>
          <a:lstStyle/>
          <a:p>
            <a:pPr marL="0" indent="0">
              <a:buNone/>
            </a:pPr>
            <a:r>
              <a:rPr lang="en-GB" dirty="0" smtClean="0"/>
              <a:t>The </a:t>
            </a:r>
            <a:r>
              <a:rPr lang="en-GB" dirty="0"/>
              <a:t>Grimm laser scatter meter is factory calibrated to a synthetic dust comprising monodisperse 1</a:t>
            </a:r>
            <a:r>
              <a:rPr lang="el-GR" dirty="0"/>
              <a:t>μ</a:t>
            </a:r>
            <a:r>
              <a:rPr lang="en-GB" dirty="0"/>
              <a:t>m latex and micro </a:t>
            </a:r>
            <a:r>
              <a:rPr lang="en-GB" dirty="0" err="1"/>
              <a:t>Dolomit</a:t>
            </a:r>
            <a:r>
              <a:rPr lang="en-GB" dirty="0"/>
              <a:t> DR80 </a:t>
            </a:r>
            <a:r>
              <a:rPr lang="en-GB" dirty="0" err="1"/>
              <a:t>polydisperse</a:t>
            </a:r>
            <a:r>
              <a:rPr lang="en-GB" dirty="0"/>
              <a:t> powder (0.2 – 80 </a:t>
            </a:r>
            <a:r>
              <a:rPr lang="el-GR" dirty="0"/>
              <a:t>μ</a:t>
            </a:r>
            <a:r>
              <a:rPr lang="en-GB" dirty="0"/>
              <a:t>m</a:t>
            </a:r>
            <a:r>
              <a:rPr lang="en-GB" dirty="0" smtClean="0"/>
              <a:t>).</a:t>
            </a:r>
            <a:endParaRPr lang="en-GB" dirty="0"/>
          </a:p>
        </p:txBody>
      </p:sp>
    </p:spTree>
    <p:extLst>
      <p:ext uri="{BB962C8B-B14F-4D97-AF65-F5344CB8AC3E}">
        <p14:creationId xmlns:p14="http://schemas.microsoft.com/office/powerpoint/2010/main" val="181016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892" y="0"/>
            <a:ext cx="10276795" cy="6808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198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242888"/>
            <a:ext cx="10810875" cy="637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4980214" y="2588079"/>
            <a:ext cx="1722665" cy="39025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6898821" y="2416629"/>
            <a:ext cx="1877786" cy="369332"/>
          </a:xfrm>
          <a:prstGeom prst="rect">
            <a:avLst/>
          </a:prstGeom>
          <a:noFill/>
        </p:spPr>
        <p:txBody>
          <a:bodyPr wrap="square" rtlCol="0">
            <a:spAutoFit/>
          </a:bodyPr>
          <a:lstStyle/>
          <a:p>
            <a:r>
              <a:rPr lang="en-GB" dirty="0" smtClean="0">
                <a:solidFill>
                  <a:srgbClr val="FF0000"/>
                </a:solidFill>
              </a:rPr>
              <a:t>8 hours</a:t>
            </a:r>
            <a:endParaRPr lang="en-GB" dirty="0">
              <a:solidFill>
                <a:srgbClr val="FF0000"/>
              </a:solidFill>
            </a:endParaRPr>
          </a:p>
        </p:txBody>
      </p:sp>
    </p:spTree>
    <p:extLst>
      <p:ext uri="{BB962C8B-B14F-4D97-AF65-F5344CB8AC3E}">
        <p14:creationId xmlns:p14="http://schemas.microsoft.com/office/powerpoint/2010/main" val="43961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8" y="309563"/>
            <a:ext cx="10715625" cy="623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5633356" y="2584967"/>
            <a:ext cx="1722665" cy="39025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92736" y="2588079"/>
            <a:ext cx="1877786" cy="369332"/>
          </a:xfrm>
          <a:prstGeom prst="rect">
            <a:avLst/>
          </a:prstGeom>
          <a:noFill/>
        </p:spPr>
        <p:txBody>
          <a:bodyPr wrap="square" rtlCol="0">
            <a:spAutoFit/>
          </a:bodyPr>
          <a:lstStyle/>
          <a:p>
            <a:r>
              <a:rPr lang="en-GB" dirty="0" smtClean="0">
                <a:solidFill>
                  <a:srgbClr val="FF0000"/>
                </a:solidFill>
              </a:rPr>
              <a:t>8 hours</a:t>
            </a:r>
            <a:endParaRPr lang="en-GB" dirty="0">
              <a:solidFill>
                <a:srgbClr val="FF0000"/>
              </a:solidFill>
            </a:endParaRPr>
          </a:p>
        </p:txBody>
      </p:sp>
    </p:spTree>
    <p:extLst>
      <p:ext uri="{BB962C8B-B14F-4D97-AF65-F5344CB8AC3E}">
        <p14:creationId xmlns:p14="http://schemas.microsoft.com/office/powerpoint/2010/main" val="199566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323850"/>
            <a:ext cx="10763250" cy="621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6671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Weighted averages</a:t>
            </a:r>
            <a:endParaRPr lang="en-GB" dirty="0"/>
          </a:p>
        </p:txBody>
      </p:sp>
      <p:sp>
        <p:nvSpPr>
          <p:cNvPr id="3" name="Content Placeholder 2"/>
          <p:cNvSpPr>
            <a:spLocks noGrp="1"/>
          </p:cNvSpPr>
          <p:nvPr>
            <p:ph idx="1"/>
          </p:nvPr>
        </p:nvSpPr>
        <p:spPr/>
        <p:txBody>
          <a:bodyPr/>
          <a:lstStyle/>
          <a:p>
            <a:r>
              <a:rPr lang="en-GB" dirty="0" smtClean="0"/>
              <a:t>8-hour workplace weighted average</a:t>
            </a:r>
          </a:p>
          <a:p>
            <a:endParaRPr lang="en-GB" dirty="0"/>
          </a:p>
          <a:p>
            <a:r>
              <a:rPr lang="en-GB" dirty="0" smtClean="0"/>
              <a:t>4 hours at 50 </a:t>
            </a:r>
            <a:r>
              <a:rPr lang="en-GB" dirty="0" err="1" smtClean="0"/>
              <a:t>ug</a:t>
            </a:r>
            <a:r>
              <a:rPr lang="en-GB" dirty="0" smtClean="0"/>
              <a:t>/m3</a:t>
            </a:r>
          </a:p>
          <a:p>
            <a:r>
              <a:rPr lang="en-GB" dirty="0" smtClean="0"/>
              <a:t>4 hours at 100 </a:t>
            </a:r>
            <a:r>
              <a:rPr lang="en-GB" dirty="0" err="1" smtClean="0"/>
              <a:t>ug</a:t>
            </a:r>
            <a:r>
              <a:rPr lang="en-GB" dirty="0" smtClean="0"/>
              <a:t>/m3</a:t>
            </a:r>
          </a:p>
          <a:p>
            <a:endParaRPr lang="en-GB" dirty="0"/>
          </a:p>
          <a:p>
            <a:r>
              <a:rPr lang="en-GB" dirty="0" smtClean="0"/>
              <a:t>(4/8 x 50) + (4/8 x 100) = 75 </a:t>
            </a:r>
            <a:r>
              <a:rPr lang="en-GB" dirty="0" err="1" smtClean="0"/>
              <a:t>ug</a:t>
            </a:r>
            <a:r>
              <a:rPr lang="en-GB" dirty="0" smtClean="0"/>
              <a:t>/m3</a:t>
            </a:r>
            <a:endParaRPr lang="en-GB" dirty="0"/>
          </a:p>
        </p:txBody>
      </p:sp>
    </p:spTree>
    <p:extLst>
      <p:ext uri="{BB962C8B-B14F-4D97-AF65-F5344CB8AC3E}">
        <p14:creationId xmlns:p14="http://schemas.microsoft.com/office/powerpoint/2010/main" val="3681084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702</Words>
  <Application>Microsoft Office PowerPoint</Application>
  <PresentationFormat>Custom</PresentationFormat>
  <Paragraphs>147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Airborne dust on the tube</vt:lpstr>
      <vt:lpstr>Introduction</vt:lpstr>
      <vt:lpstr>Methods</vt:lpstr>
      <vt:lpstr>Methods – Monitoring device</vt:lpstr>
      <vt:lpstr>PowerPoint Presentation</vt:lpstr>
      <vt:lpstr>PowerPoint Presentation</vt:lpstr>
      <vt:lpstr>PowerPoint Presentation</vt:lpstr>
      <vt:lpstr>PowerPoint Presentation</vt:lpstr>
      <vt:lpstr>Weighted averages</vt:lpstr>
      <vt:lpstr>Results - Passengers</vt:lpstr>
      <vt:lpstr>Results – Station staff</vt:lpstr>
      <vt:lpstr>Train drivers</vt:lpstr>
      <vt:lpstr>Discussion / Conclusions</vt:lpstr>
      <vt:lpstr>Discussion / Conclusion</vt:lpstr>
      <vt:lpstr>Discussion / Conclusions</vt:lpstr>
      <vt:lpstr>Central line</vt:lpstr>
      <vt:lpstr>Discussion  / 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Airborne dust on the tube</dc:title>
  <dc:creator>James Smith</dc:creator>
  <cp:lastModifiedBy>James David Smith</cp:lastModifiedBy>
  <cp:revision>31</cp:revision>
  <dcterms:created xsi:type="dcterms:W3CDTF">2016-10-20T14:34:05Z</dcterms:created>
  <dcterms:modified xsi:type="dcterms:W3CDTF">2016-11-04T11:59:20Z</dcterms:modified>
</cp:coreProperties>
</file>