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27"/>
  </p:notesMasterIdLst>
  <p:handoutMasterIdLst>
    <p:handoutMasterId r:id="rId28"/>
  </p:handoutMasterIdLst>
  <p:sldIdLst>
    <p:sldId id="292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26" r:id="rId10"/>
    <p:sldId id="339" r:id="rId11"/>
    <p:sldId id="350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1" r:id="rId23"/>
    <p:sldId id="357" r:id="rId24"/>
    <p:sldId id="352" r:id="rId25"/>
    <p:sldId id="358" r:id="rId26"/>
  </p:sldIdLst>
  <p:sldSz cx="9144000" cy="5715000" type="screen16x1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1149" autoAdjust="0"/>
  </p:normalViewPr>
  <p:slideViewPr>
    <p:cSldViewPr>
      <p:cViewPr varScale="1">
        <p:scale>
          <a:sx n="103" d="100"/>
          <a:sy n="103" d="100"/>
        </p:scale>
        <p:origin x="902" y="8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3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E044E5-28FA-43F9-9BF6-3EAC8BA0408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8DF039A-1A24-4818-A8B1-95E77020CEA0}">
      <dgm:prSet phldrT="[Text]"/>
      <dgm:spPr/>
      <dgm:t>
        <a:bodyPr/>
        <a:lstStyle/>
        <a:p>
          <a:r>
            <a:rPr lang="en-GB" dirty="0"/>
            <a:t>Basic Structure</a:t>
          </a:r>
        </a:p>
      </dgm:t>
    </dgm:pt>
    <dgm:pt modelId="{AC21C77D-C851-49B3-BF2F-ABE980EBD134}" type="parTrans" cxnId="{5F33AA7A-1483-4D90-BF54-97DC00215E5A}">
      <dgm:prSet/>
      <dgm:spPr/>
      <dgm:t>
        <a:bodyPr/>
        <a:lstStyle/>
        <a:p>
          <a:endParaRPr lang="en-GB"/>
        </a:p>
      </dgm:t>
    </dgm:pt>
    <dgm:pt modelId="{C1676274-47E1-48FB-94C0-6FE498AB47DC}" type="sibTrans" cxnId="{5F33AA7A-1483-4D90-BF54-97DC00215E5A}">
      <dgm:prSet/>
      <dgm:spPr/>
      <dgm:t>
        <a:bodyPr/>
        <a:lstStyle/>
        <a:p>
          <a:endParaRPr lang="en-GB"/>
        </a:p>
      </dgm:t>
    </dgm:pt>
    <dgm:pt modelId="{1AC3B96A-DEE4-47A6-9CA3-2D450280A473}">
      <dgm:prSet phldrT="[Text]"/>
      <dgm:spPr/>
      <dgm:t>
        <a:bodyPr/>
        <a:lstStyle/>
        <a:p>
          <a:r>
            <a:rPr lang="en-GB" dirty="0"/>
            <a:t>Summary statistics</a:t>
          </a:r>
        </a:p>
      </dgm:t>
    </dgm:pt>
    <dgm:pt modelId="{D60A4388-96F2-46AC-B331-4B234C17512E}" type="parTrans" cxnId="{843BEFA9-929F-44AF-8F2E-475ECE810FB1}">
      <dgm:prSet/>
      <dgm:spPr/>
      <dgm:t>
        <a:bodyPr/>
        <a:lstStyle/>
        <a:p>
          <a:endParaRPr lang="en-GB"/>
        </a:p>
      </dgm:t>
    </dgm:pt>
    <dgm:pt modelId="{F7134231-C07F-4F20-8FBF-D18C6A046271}" type="sibTrans" cxnId="{843BEFA9-929F-44AF-8F2E-475ECE810FB1}">
      <dgm:prSet/>
      <dgm:spPr/>
      <dgm:t>
        <a:bodyPr/>
        <a:lstStyle/>
        <a:p>
          <a:endParaRPr lang="en-GB"/>
        </a:p>
      </dgm:t>
    </dgm:pt>
    <dgm:pt modelId="{D8B0B830-A21E-4B8D-A8BA-2D26BA161B23}">
      <dgm:prSet phldrT="[Text]"/>
      <dgm:spPr/>
      <dgm:t>
        <a:bodyPr/>
        <a:lstStyle/>
        <a:p>
          <a:r>
            <a:rPr lang="en-GB" dirty="0"/>
            <a:t>Distributions</a:t>
          </a:r>
        </a:p>
      </dgm:t>
    </dgm:pt>
    <dgm:pt modelId="{0A67E9B1-EA1B-4AB8-A026-4F9B10586C5E}" type="parTrans" cxnId="{E5FEAC02-18A5-415D-965A-CB1B2FA1113C}">
      <dgm:prSet/>
      <dgm:spPr/>
      <dgm:t>
        <a:bodyPr/>
        <a:lstStyle/>
        <a:p>
          <a:endParaRPr lang="en-GB"/>
        </a:p>
      </dgm:t>
    </dgm:pt>
    <dgm:pt modelId="{8C033BC9-DB4D-47CD-8C53-E06F7F31EF86}" type="sibTrans" cxnId="{E5FEAC02-18A5-415D-965A-CB1B2FA1113C}">
      <dgm:prSet/>
      <dgm:spPr/>
      <dgm:t>
        <a:bodyPr/>
        <a:lstStyle/>
        <a:p>
          <a:endParaRPr lang="en-GB"/>
        </a:p>
      </dgm:t>
    </dgm:pt>
    <dgm:pt modelId="{242F76DD-B1CF-4C14-971C-93AC65FD552B}">
      <dgm:prSet phldrT="[Text]"/>
      <dgm:spPr/>
      <dgm:t>
        <a:bodyPr/>
        <a:lstStyle/>
        <a:p>
          <a:r>
            <a:rPr lang="en-GB" dirty="0"/>
            <a:t>Grouping</a:t>
          </a:r>
        </a:p>
      </dgm:t>
    </dgm:pt>
    <dgm:pt modelId="{440FF0D9-C40B-4C48-8337-3D50AB0AC5E9}" type="parTrans" cxnId="{8592EDC8-8942-49C5-9E6E-DF1FCC242670}">
      <dgm:prSet/>
      <dgm:spPr/>
      <dgm:t>
        <a:bodyPr/>
        <a:lstStyle/>
        <a:p>
          <a:endParaRPr lang="en-GB"/>
        </a:p>
      </dgm:t>
    </dgm:pt>
    <dgm:pt modelId="{16274ED2-3F1A-4A48-AD19-F86F541E0C33}" type="sibTrans" cxnId="{8592EDC8-8942-49C5-9E6E-DF1FCC242670}">
      <dgm:prSet/>
      <dgm:spPr/>
      <dgm:t>
        <a:bodyPr/>
        <a:lstStyle/>
        <a:p>
          <a:endParaRPr lang="en-GB"/>
        </a:p>
      </dgm:t>
    </dgm:pt>
    <dgm:pt modelId="{567E3B61-D992-43CC-A963-063EB787540D}">
      <dgm:prSet phldrT="[Text]"/>
      <dgm:spPr/>
      <dgm:t>
        <a:bodyPr/>
        <a:lstStyle/>
        <a:p>
          <a:r>
            <a:rPr lang="en-GB" dirty="0"/>
            <a:t>Crosstabs, Pivots</a:t>
          </a:r>
        </a:p>
      </dgm:t>
    </dgm:pt>
    <dgm:pt modelId="{5358D6F3-29A9-4B40-9596-01C4E0095004}" type="parTrans" cxnId="{CDFD93AE-5851-4224-8BDB-521962A930BB}">
      <dgm:prSet/>
      <dgm:spPr/>
      <dgm:t>
        <a:bodyPr/>
        <a:lstStyle/>
        <a:p>
          <a:endParaRPr lang="en-GB"/>
        </a:p>
      </dgm:t>
    </dgm:pt>
    <dgm:pt modelId="{CE5FDB0F-FD61-4014-808E-837BE683B2BD}" type="sibTrans" cxnId="{CDFD93AE-5851-4224-8BDB-521962A930BB}">
      <dgm:prSet/>
      <dgm:spPr/>
      <dgm:t>
        <a:bodyPr/>
        <a:lstStyle/>
        <a:p>
          <a:endParaRPr lang="en-GB"/>
        </a:p>
      </dgm:t>
    </dgm:pt>
    <dgm:pt modelId="{265A20A8-524E-4612-8FBB-C70005D07064}">
      <dgm:prSet phldrT="[Text]"/>
      <dgm:spPr/>
      <dgm:t>
        <a:bodyPr/>
        <a:lstStyle/>
        <a:p>
          <a:r>
            <a:rPr lang="en-GB" dirty="0"/>
            <a:t>Tools Overview</a:t>
          </a:r>
        </a:p>
      </dgm:t>
    </dgm:pt>
    <dgm:pt modelId="{46C48D9E-75B6-43A2-98DA-A299CF1B67F4}" type="parTrans" cxnId="{55D596F4-F342-42D2-9F36-FC54F528AAE8}">
      <dgm:prSet/>
      <dgm:spPr/>
    </dgm:pt>
    <dgm:pt modelId="{8F1F2B8A-9C0D-4677-9DAE-CC34B25506D8}" type="sibTrans" cxnId="{55D596F4-F342-42D2-9F36-FC54F528AAE8}">
      <dgm:prSet/>
      <dgm:spPr/>
    </dgm:pt>
    <dgm:pt modelId="{7FA61A0D-A5AA-4965-954B-E96DE08AED3E}" type="pres">
      <dgm:prSet presAssocID="{1DE044E5-28FA-43F9-9BF6-3EAC8BA0408E}" presName="diagram" presStyleCnt="0">
        <dgm:presLayoutVars>
          <dgm:dir/>
          <dgm:resizeHandles val="exact"/>
        </dgm:presLayoutVars>
      </dgm:prSet>
      <dgm:spPr/>
    </dgm:pt>
    <dgm:pt modelId="{B155025A-E6E5-4831-BB59-5F40BAD3E735}" type="pres">
      <dgm:prSet presAssocID="{265A20A8-524E-4612-8FBB-C70005D07064}" presName="node" presStyleLbl="node1" presStyleIdx="0" presStyleCnt="6">
        <dgm:presLayoutVars>
          <dgm:bulletEnabled val="1"/>
        </dgm:presLayoutVars>
      </dgm:prSet>
      <dgm:spPr/>
    </dgm:pt>
    <dgm:pt modelId="{344CBFC7-C4A7-4D77-947E-514005EB0DA0}" type="pres">
      <dgm:prSet presAssocID="{8F1F2B8A-9C0D-4677-9DAE-CC34B25506D8}" presName="sibTrans" presStyleCnt="0"/>
      <dgm:spPr/>
    </dgm:pt>
    <dgm:pt modelId="{CEAE9F7E-A348-468F-A47D-56D1B62FC387}" type="pres">
      <dgm:prSet presAssocID="{C8DF039A-1A24-4818-A8B1-95E77020CEA0}" presName="node" presStyleLbl="node1" presStyleIdx="1" presStyleCnt="6">
        <dgm:presLayoutVars>
          <dgm:bulletEnabled val="1"/>
        </dgm:presLayoutVars>
      </dgm:prSet>
      <dgm:spPr/>
    </dgm:pt>
    <dgm:pt modelId="{EE696657-6D02-4FA3-B557-32421AB921A0}" type="pres">
      <dgm:prSet presAssocID="{C1676274-47E1-48FB-94C0-6FE498AB47DC}" presName="sibTrans" presStyleCnt="0"/>
      <dgm:spPr/>
    </dgm:pt>
    <dgm:pt modelId="{017620F3-2EB1-4BC3-9A92-86EBA97DE3E4}" type="pres">
      <dgm:prSet presAssocID="{1AC3B96A-DEE4-47A6-9CA3-2D450280A473}" presName="node" presStyleLbl="node1" presStyleIdx="2" presStyleCnt="6">
        <dgm:presLayoutVars>
          <dgm:bulletEnabled val="1"/>
        </dgm:presLayoutVars>
      </dgm:prSet>
      <dgm:spPr/>
    </dgm:pt>
    <dgm:pt modelId="{54BA853B-2EED-4F98-ACD0-6303098B959B}" type="pres">
      <dgm:prSet presAssocID="{F7134231-C07F-4F20-8FBF-D18C6A046271}" presName="sibTrans" presStyleCnt="0"/>
      <dgm:spPr/>
    </dgm:pt>
    <dgm:pt modelId="{38B43C4F-515D-4071-99F2-5FB7491C4DA8}" type="pres">
      <dgm:prSet presAssocID="{D8B0B830-A21E-4B8D-A8BA-2D26BA161B23}" presName="node" presStyleLbl="node1" presStyleIdx="3" presStyleCnt="6">
        <dgm:presLayoutVars>
          <dgm:bulletEnabled val="1"/>
        </dgm:presLayoutVars>
      </dgm:prSet>
      <dgm:spPr/>
    </dgm:pt>
    <dgm:pt modelId="{76ECF5A0-121F-42B9-B8DA-E12679BE9A4D}" type="pres">
      <dgm:prSet presAssocID="{8C033BC9-DB4D-47CD-8C53-E06F7F31EF86}" presName="sibTrans" presStyleCnt="0"/>
      <dgm:spPr/>
    </dgm:pt>
    <dgm:pt modelId="{52BC2B04-A8CA-489D-9443-7A46B4AE1DAE}" type="pres">
      <dgm:prSet presAssocID="{242F76DD-B1CF-4C14-971C-93AC65FD552B}" presName="node" presStyleLbl="node1" presStyleIdx="4" presStyleCnt="6">
        <dgm:presLayoutVars>
          <dgm:bulletEnabled val="1"/>
        </dgm:presLayoutVars>
      </dgm:prSet>
      <dgm:spPr/>
    </dgm:pt>
    <dgm:pt modelId="{A67518B2-4056-4DAC-A914-48D44AD076EA}" type="pres">
      <dgm:prSet presAssocID="{16274ED2-3F1A-4A48-AD19-F86F541E0C33}" presName="sibTrans" presStyleCnt="0"/>
      <dgm:spPr/>
    </dgm:pt>
    <dgm:pt modelId="{6052A63E-C209-4312-904D-1825C7760BB8}" type="pres">
      <dgm:prSet presAssocID="{567E3B61-D992-43CC-A963-063EB787540D}" presName="node" presStyleLbl="node1" presStyleIdx="5" presStyleCnt="6">
        <dgm:presLayoutVars>
          <dgm:bulletEnabled val="1"/>
        </dgm:presLayoutVars>
      </dgm:prSet>
      <dgm:spPr/>
    </dgm:pt>
  </dgm:ptLst>
  <dgm:cxnLst>
    <dgm:cxn modelId="{E5FEAC02-18A5-415D-965A-CB1B2FA1113C}" srcId="{1DE044E5-28FA-43F9-9BF6-3EAC8BA0408E}" destId="{D8B0B830-A21E-4B8D-A8BA-2D26BA161B23}" srcOrd="3" destOrd="0" parTransId="{0A67E9B1-EA1B-4AB8-A026-4F9B10586C5E}" sibTransId="{8C033BC9-DB4D-47CD-8C53-E06F7F31EF86}"/>
    <dgm:cxn modelId="{5F33AA7A-1483-4D90-BF54-97DC00215E5A}" srcId="{1DE044E5-28FA-43F9-9BF6-3EAC8BA0408E}" destId="{C8DF039A-1A24-4818-A8B1-95E77020CEA0}" srcOrd="1" destOrd="0" parTransId="{AC21C77D-C851-49B3-BF2F-ABE980EBD134}" sibTransId="{C1676274-47E1-48FB-94C0-6FE498AB47DC}"/>
    <dgm:cxn modelId="{3A61D797-5F78-4CD5-8C23-0FCB77065CE3}" type="presOf" srcId="{242F76DD-B1CF-4C14-971C-93AC65FD552B}" destId="{52BC2B04-A8CA-489D-9443-7A46B4AE1DAE}" srcOrd="0" destOrd="0" presId="urn:microsoft.com/office/officeart/2005/8/layout/default"/>
    <dgm:cxn modelId="{E361A499-C3EE-4DD6-B66C-FBB3829CCF56}" type="presOf" srcId="{D8B0B830-A21E-4B8D-A8BA-2D26BA161B23}" destId="{38B43C4F-515D-4071-99F2-5FB7491C4DA8}" srcOrd="0" destOrd="0" presId="urn:microsoft.com/office/officeart/2005/8/layout/default"/>
    <dgm:cxn modelId="{CC7ECC99-420F-4A43-A9D0-B2EF2D0F35F7}" type="presOf" srcId="{C8DF039A-1A24-4818-A8B1-95E77020CEA0}" destId="{CEAE9F7E-A348-468F-A47D-56D1B62FC387}" srcOrd="0" destOrd="0" presId="urn:microsoft.com/office/officeart/2005/8/layout/default"/>
    <dgm:cxn modelId="{843BEFA9-929F-44AF-8F2E-475ECE810FB1}" srcId="{1DE044E5-28FA-43F9-9BF6-3EAC8BA0408E}" destId="{1AC3B96A-DEE4-47A6-9CA3-2D450280A473}" srcOrd="2" destOrd="0" parTransId="{D60A4388-96F2-46AC-B331-4B234C17512E}" sibTransId="{F7134231-C07F-4F20-8FBF-D18C6A046271}"/>
    <dgm:cxn modelId="{CDFD93AE-5851-4224-8BDB-521962A930BB}" srcId="{1DE044E5-28FA-43F9-9BF6-3EAC8BA0408E}" destId="{567E3B61-D992-43CC-A963-063EB787540D}" srcOrd="5" destOrd="0" parTransId="{5358D6F3-29A9-4B40-9596-01C4E0095004}" sibTransId="{CE5FDB0F-FD61-4014-808E-837BE683B2BD}"/>
    <dgm:cxn modelId="{8592EDC8-8942-49C5-9E6E-DF1FCC242670}" srcId="{1DE044E5-28FA-43F9-9BF6-3EAC8BA0408E}" destId="{242F76DD-B1CF-4C14-971C-93AC65FD552B}" srcOrd="4" destOrd="0" parTransId="{440FF0D9-C40B-4C48-8337-3D50AB0AC5E9}" sibTransId="{16274ED2-3F1A-4A48-AD19-F86F541E0C33}"/>
    <dgm:cxn modelId="{C16CD0D8-3AFB-4835-8286-18571E81B28C}" type="presOf" srcId="{265A20A8-524E-4612-8FBB-C70005D07064}" destId="{B155025A-E6E5-4831-BB59-5F40BAD3E735}" srcOrd="0" destOrd="0" presId="urn:microsoft.com/office/officeart/2005/8/layout/default"/>
    <dgm:cxn modelId="{82A56EDA-CC00-40AA-8356-21552A21BE5C}" type="presOf" srcId="{567E3B61-D992-43CC-A963-063EB787540D}" destId="{6052A63E-C209-4312-904D-1825C7760BB8}" srcOrd="0" destOrd="0" presId="urn:microsoft.com/office/officeart/2005/8/layout/default"/>
    <dgm:cxn modelId="{03C147DB-096E-4ADF-9331-4D77410860E0}" type="presOf" srcId="{1DE044E5-28FA-43F9-9BF6-3EAC8BA0408E}" destId="{7FA61A0D-A5AA-4965-954B-E96DE08AED3E}" srcOrd="0" destOrd="0" presId="urn:microsoft.com/office/officeart/2005/8/layout/default"/>
    <dgm:cxn modelId="{35C5B4EA-80FD-4D46-8B69-2885DFD025DE}" type="presOf" srcId="{1AC3B96A-DEE4-47A6-9CA3-2D450280A473}" destId="{017620F3-2EB1-4BC3-9A92-86EBA97DE3E4}" srcOrd="0" destOrd="0" presId="urn:microsoft.com/office/officeart/2005/8/layout/default"/>
    <dgm:cxn modelId="{55D596F4-F342-42D2-9F36-FC54F528AAE8}" srcId="{1DE044E5-28FA-43F9-9BF6-3EAC8BA0408E}" destId="{265A20A8-524E-4612-8FBB-C70005D07064}" srcOrd="0" destOrd="0" parTransId="{46C48D9E-75B6-43A2-98DA-A299CF1B67F4}" sibTransId="{8F1F2B8A-9C0D-4677-9DAE-CC34B25506D8}"/>
    <dgm:cxn modelId="{92E99F93-2ECF-4294-9556-CE4EDAB1B771}" type="presParOf" srcId="{7FA61A0D-A5AA-4965-954B-E96DE08AED3E}" destId="{B155025A-E6E5-4831-BB59-5F40BAD3E735}" srcOrd="0" destOrd="0" presId="urn:microsoft.com/office/officeart/2005/8/layout/default"/>
    <dgm:cxn modelId="{DA03D611-554A-492A-B290-D272F463B10D}" type="presParOf" srcId="{7FA61A0D-A5AA-4965-954B-E96DE08AED3E}" destId="{344CBFC7-C4A7-4D77-947E-514005EB0DA0}" srcOrd="1" destOrd="0" presId="urn:microsoft.com/office/officeart/2005/8/layout/default"/>
    <dgm:cxn modelId="{9D0849D9-AB65-4F2F-A987-38145A84603E}" type="presParOf" srcId="{7FA61A0D-A5AA-4965-954B-E96DE08AED3E}" destId="{CEAE9F7E-A348-468F-A47D-56D1B62FC387}" srcOrd="2" destOrd="0" presId="urn:microsoft.com/office/officeart/2005/8/layout/default"/>
    <dgm:cxn modelId="{98C75AED-8661-4ED3-84CE-844AD94A1A81}" type="presParOf" srcId="{7FA61A0D-A5AA-4965-954B-E96DE08AED3E}" destId="{EE696657-6D02-4FA3-B557-32421AB921A0}" srcOrd="3" destOrd="0" presId="urn:microsoft.com/office/officeart/2005/8/layout/default"/>
    <dgm:cxn modelId="{250FE657-549D-4D67-A65C-080FF7AB1D55}" type="presParOf" srcId="{7FA61A0D-A5AA-4965-954B-E96DE08AED3E}" destId="{017620F3-2EB1-4BC3-9A92-86EBA97DE3E4}" srcOrd="4" destOrd="0" presId="urn:microsoft.com/office/officeart/2005/8/layout/default"/>
    <dgm:cxn modelId="{B314076E-398B-4EA1-9697-80E573556AC1}" type="presParOf" srcId="{7FA61A0D-A5AA-4965-954B-E96DE08AED3E}" destId="{54BA853B-2EED-4F98-ACD0-6303098B959B}" srcOrd="5" destOrd="0" presId="urn:microsoft.com/office/officeart/2005/8/layout/default"/>
    <dgm:cxn modelId="{9D17FD5E-A44B-4F4F-8753-D0A3F078DFB5}" type="presParOf" srcId="{7FA61A0D-A5AA-4965-954B-E96DE08AED3E}" destId="{38B43C4F-515D-4071-99F2-5FB7491C4DA8}" srcOrd="6" destOrd="0" presId="urn:microsoft.com/office/officeart/2005/8/layout/default"/>
    <dgm:cxn modelId="{DE0A8995-AD84-4FA0-B9F9-DB0881F17DB5}" type="presParOf" srcId="{7FA61A0D-A5AA-4965-954B-E96DE08AED3E}" destId="{76ECF5A0-121F-42B9-B8DA-E12679BE9A4D}" srcOrd="7" destOrd="0" presId="urn:microsoft.com/office/officeart/2005/8/layout/default"/>
    <dgm:cxn modelId="{22F4B1C9-16B1-461D-8A43-E48DC28D49E8}" type="presParOf" srcId="{7FA61A0D-A5AA-4965-954B-E96DE08AED3E}" destId="{52BC2B04-A8CA-489D-9443-7A46B4AE1DAE}" srcOrd="8" destOrd="0" presId="urn:microsoft.com/office/officeart/2005/8/layout/default"/>
    <dgm:cxn modelId="{7050C2C1-9D3D-4B28-8119-EFE43A8299AE}" type="presParOf" srcId="{7FA61A0D-A5AA-4965-954B-E96DE08AED3E}" destId="{A67518B2-4056-4DAC-A914-48D44AD076EA}" srcOrd="9" destOrd="0" presId="urn:microsoft.com/office/officeart/2005/8/layout/default"/>
    <dgm:cxn modelId="{77776BF9-5412-469E-8F77-D05D66652280}" type="presParOf" srcId="{7FA61A0D-A5AA-4965-954B-E96DE08AED3E}" destId="{6052A63E-C209-4312-904D-1825C7760BB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5025A-E6E5-4831-BB59-5F40BAD3E735}">
      <dsp:nvSpPr>
        <dsp:cNvPr id="0" name=""/>
        <dsp:cNvSpPr/>
      </dsp:nvSpPr>
      <dsp:spPr>
        <a:xfrm>
          <a:off x="916483" y="1984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Tools Overview</a:t>
          </a:r>
        </a:p>
      </dsp:txBody>
      <dsp:txXfrm>
        <a:off x="916483" y="1984"/>
        <a:ext cx="2030015" cy="1218009"/>
      </dsp:txXfrm>
    </dsp:sp>
    <dsp:sp modelId="{CEAE9F7E-A348-468F-A47D-56D1B62FC387}">
      <dsp:nvSpPr>
        <dsp:cNvPr id="0" name=""/>
        <dsp:cNvSpPr/>
      </dsp:nvSpPr>
      <dsp:spPr>
        <a:xfrm>
          <a:off x="3149500" y="1984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Basic Structure</a:t>
          </a:r>
        </a:p>
      </dsp:txBody>
      <dsp:txXfrm>
        <a:off x="3149500" y="1984"/>
        <a:ext cx="2030015" cy="1218009"/>
      </dsp:txXfrm>
    </dsp:sp>
    <dsp:sp modelId="{017620F3-2EB1-4BC3-9A92-86EBA97DE3E4}">
      <dsp:nvSpPr>
        <dsp:cNvPr id="0" name=""/>
        <dsp:cNvSpPr/>
      </dsp:nvSpPr>
      <dsp:spPr>
        <a:xfrm>
          <a:off x="916483" y="1422995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Summary statistics</a:t>
          </a:r>
        </a:p>
      </dsp:txBody>
      <dsp:txXfrm>
        <a:off x="916483" y="1422995"/>
        <a:ext cx="2030015" cy="1218009"/>
      </dsp:txXfrm>
    </dsp:sp>
    <dsp:sp modelId="{38B43C4F-515D-4071-99F2-5FB7491C4DA8}">
      <dsp:nvSpPr>
        <dsp:cNvPr id="0" name=""/>
        <dsp:cNvSpPr/>
      </dsp:nvSpPr>
      <dsp:spPr>
        <a:xfrm>
          <a:off x="3149500" y="1422995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Distributions</a:t>
          </a:r>
        </a:p>
      </dsp:txBody>
      <dsp:txXfrm>
        <a:off x="3149500" y="1422995"/>
        <a:ext cx="2030015" cy="1218009"/>
      </dsp:txXfrm>
    </dsp:sp>
    <dsp:sp modelId="{52BC2B04-A8CA-489D-9443-7A46B4AE1DAE}">
      <dsp:nvSpPr>
        <dsp:cNvPr id="0" name=""/>
        <dsp:cNvSpPr/>
      </dsp:nvSpPr>
      <dsp:spPr>
        <a:xfrm>
          <a:off x="916483" y="2844006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Grouping</a:t>
          </a:r>
        </a:p>
      </dsp:txBody>
      <dsp:txXfrm>
        <a:off x="916483" y="2844006"/>
        <a:ext cx="2030015" cy="1218009"/>
      </dsp:txXfrm>
    </dsp:sp>
    <dsp:sp modelId="{6052A63E-C209-4312-904D-1825C7760BB8}">
      <dsp:nvSpPr>
        <dsp:cNvPr id="0" name=""/>
        <dsp:cNvSpPr/>
      </dsp:nvSpPr>
      <dsp:spPr>
        <a:xfrm>
          <a:off x="3149500" y="2844006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Crosstabs, Pivots</a:t>
          </a:r>
        </a:p>
      </dsp:txBody>
      <dsp:txXfrm>
        <a:off x="3149500" y="2844006"/>
        <a:ext cx="2030015" cy="1218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FA4FD-FDEC-4F40-8AAA-1D8B1F275120}" type="datetimeFigureOut">
              <a:rPr lang="en-GB" smtClean="0"/>
              <a:pPr/>
              <a:t>24/08/2018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E3C47-803B-438B-86B1-3F1093A807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518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917D9-0207-4099-B87D-5C0D613D4B3C}" type="datetimeFigureOut">
              <a:rPr lang="en-GB" smtClean="0"/>
              <a:pPr/>
              <a:t>24/08/2018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744538"/>
            <a:ext cx="59547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D2E77-3567-467C-9F7B-567CE74C810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56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3810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24/08/2018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238500"/>
            <a:ext cx="6400800" cy="14605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3241"/>
            <a:ext cx="7772400" cy="1225021"/>
          </a:xfrm>
        </p:spPr>
        <p:txBody>
          <a:bodyPr/>
          <a:lstStyle>
            <a:lvl1pPr algn="ctr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24/08/2018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24/08/2018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4"/>
            <a:ext cx="7924800" cy="648416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057300"/>
            <a:ext cx="7924800" cy="3705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244408" y="518817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2AF594C-2F5B-4B3E-89C0-8D242680606B}" type="slidenum">
              <a:rPr lang="en-GB" sz="1100" i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GB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4135438"/>
            <a:ext cx="7885113" cy="1135062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2885282"/>
            <a:ext cx="7885113" cy="1250156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24/08/2018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333500"/>
            <a:ext cx="3733800" cy="34290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333500"/>
            <a:ext cx="3733800" cy="34290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6"/>
            <a:ext cx="7924800" cy="952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24/08/2018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841500"/>
            <a:ext cx="3733800" cy="29210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841500"/>
            <a:ext cx="3733800" cy="29210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6"/>
            <a:ext cx="79248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33500"/>
            <a:ext cx="3733800" cy="47889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333500"/>
            <a:ext cx="3733800" cy="47889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24/08/2018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6"/>
            <a:ext cx="7924800" cy="952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24/08/2018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24/08/2018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206500"/>
            <a:ext cx="4648200" cy="35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206500"/>
            <a:ext cx="2971800" cy="91440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123243"/>
            <a:ext cx="2971800" cy="2639258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24/08/2018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06500"/>
            <a:ext cx="2971800" cy="91440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206500"/>
            <a:ext cx="3419856" cy="289560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3242"/>
            <a:ext cx="2971800" cy="2004258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24/08/2018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866"/>
            <a:ext cx="7924800" cy="9525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33501"/>
            <a:ext cx="79248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5296959"/>
            <a:ext cx="1524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A217B18-AE1D-4EA2-B8E2-BBAD8D3BBFF3}" type="datetimeFigureOut">
              <a:rPr lang="en-GB" smtClean="0"/>
              <a:pPr/>
              <a:t>24/08/2018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5296959"/>
            <a:ext cx="990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1.3 Data Extraction &amp;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305772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© London Academy of IT,</a:t>
            </a:r>
            <a:r>
              <a:rPr lang="en-GB" sz="1200" baseline="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www.londonacademyofit.co.uk</a:t>
            </a:r>
          </a:p>
        </p:txBody>
      </p:sp>
      <p:pic>
        <p:nvPicPr>
          <p:cNvPr id="5" name="Picture 4" descr="logo-with-name-transparent-hi-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4208" y="4153644"/>
            <a:ext cx="2449659" cy="11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7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66"/>
            <a:ext cx="7924800" cy="648416"/>
          </a:xfrm>
        </p:spPr>
        <p:txBody>
          <a:bodyPr/>
          <a:lstStyle/>
          <a:p>
            <a:r>
              <a:rPr lang="en-GB" dirty="0"/>
              <a:t>Sample Dataset -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FD93C-E76B-4D8B-A3BC-C1B9A072A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04784"/>
            <a:ext cx="8244408" cy="363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8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CDAFE6-CDCE-4FCD-89BD-5C6063AEFDE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2400" dirty="0"/>
              <a:t>Selection, Indexing and Filtering using Pandas Demo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Pandas -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830D8-2C20-4508-9C1E-F69D1A59C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B79F94-C254-405F-8AAA-CF48DAFAE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8FF15-3AEC-442F-9EBE-A0F108B94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60556"/>
            <a:ext cx="3705200" cy="37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7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1FE578-8F7C-4DDE-820A-4DC4B57B910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Total count</a:t>
            </a:r>
          </a:p>
          <a:p>
            <a:r>
              <a:rPr lang="en-GB" dirty="0"/>
              <a:t>Unique count</a:t>
            </a:r>
          </a:p>
          <a:p>
            <a:r>
              <a:rPr lang="en-GB" dirty="0"/>
              <a:t>Category counts and proportions</a:t>
            </a:r>
          </a:p>
          <a:p>
            <a:r>
              <a:rPr lang="en-GB" dirty="0"/>
              <a:t>Per category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lvl="1"/>
            <a:r>
              <a:rPr lang="en-GB" dirty="0"/>
              <a:t>Centrality measures(mean, median)</a:t>
            </a:r>
          </a:p>
          <a:p>
            <a:pPr lvl="1"/>
            <a:r>
              <a:rPr lang="en-GB" dirty="0"/>
              <a:t>Dispersion measures (range , percentiles, variance, standard deviation)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Summary Statistics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83208-9461-4E93-A661-F15F1156D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Numerical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42108-FA65-4BE9-9BC0-49DD424A4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Categorical</a:t>
            </a:r>
          </a:p>
        </p:txBody>
      </p:sp>
    </p:spTree>
    <p:extLst>
      <p:ext uri="{BB962C8B-B14F-4D97-AF65-F5344CB8AC3E}">
        <p14:creationId xmlns:p14="http://schemas.microsoft.com/office/powerpoint/2010/main" val="3519287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Centrality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One number to present entire set of values</a:t>
            </a:r>
          </a:p>
          <a:p>
            <a:r>
              <a:rPr lang="en-GB" dirty="0"/>
              <a:t>Number central to the data</a:t>
            </a:r>
          </a:p>
          <a:p>
            <a:r>
              <a:rPr lang="en-GB" dirty="0"/>
              <a:t>Central tendency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572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0F8EF9-EFBE-42AE-BD29-93860135647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Mean ( Average) – Affected by extreme values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E230A1-2EDE-4E17-9BDF-02D25489F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8F45DC-7946-4F37-BC06-11F3611FD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BE56E-DB8C-4015-ABEE-2ECBB8453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76809"/>
            <a:ext cx="3282107" cy="42265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5147F3-8F99-4A7D-BAC1-18484C7E0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3" y="1076810"/>
            <a:ext cx="3117715" cy="41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32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Median – Middle value in the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1A009-1E17-4947-B435-BFE587B0B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052512"/>
            <a:ext cx="82105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84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Spread / Dispersion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How spread out values are from central value </a:t>
            </a:r>
          </a:p>
          <a:p>
            <a:pPr lvl="1"/>
            <a:r>
              <a:rPr lang="en-GB" dirty="0"/>
              <a:t>Variability</a:t>
            </a:r>
          </a:p>
          <a:p>
            <a:pPr lvl="1"/>
            <a:r>
              <a:rPr lang="en-GB" dirty="0"/>
              <a:t> </a:t>
            </a:r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6076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Difference between maximum and minimum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054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Range – Affected by extreme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867CE-2A1C-4C44-B5FE-004FA05A4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9" y="910883"/>
            <a:ext cx="4320480" cy="44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42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Percentiles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9648" y="1096516"/>
            <a:ext cx="7924800" cy="3705200"/>
          </a:xfrm>
        </p:spPr>
        <p:txBody>
          <a:bodyPr>
            <a:normAutofit fontScale="92500" lnSpcReduction="20000"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X percentile is y, means x% of values are below y</a:t>
            </a:r>
          </a:p>
          <a:p>
            <a:pPr lvl="1"/>
            <a:r>
              <a:rPr lang="en-GB" dirty="0"/>
              <a:t>50 percentile is </a:t>
            </a:r>
            <a:r>
              <a:rPr lang="en-GB"/>
              <a:t>10 means, </a:t>
            </a:r>
            <a:r>
              <a:rPr lang="en-GB" dirty="0"/>
              <a:t>50 % of values are below 10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25</a:t>
            </a:r>
            <a:r>
              <a:rPr lang="en-GB" baseline="30000" dirty="0"/>
              <a:t>th</a:t>
            </a:r>
            <a:r>
              <a:rPr lang="en-GB" dirty="0"/>
              <a:t>, 50</a:t>
            </a:r>
            <a:r>
              <a:rPr lang="en-GB" baseline="30000" dirty="0"/>
              <a:t>th</a:t>
            </a:r>
            <a:r>
              <a:rPr lang="en-GB" dirty="0"/>
              <a:t> and 75</a:t>
            </a:r>
            <a:r>
              <a:rPr lang="en-GB" baseline="30000" dirty="0"/>
              <a:t>th</a:t>
            </a:r>
            <a:endParaRPr lang="en-GB" dirty="0"/>
          </a:p>
          <a:p>
            <a:pPr lvl="2"/>
            <a:r>
              <a:rPr lang="en-GB" dirty="0"/>
              <a:t>Bucket -1 : Below 25</a:t>
            </a:r>
            <a:r>
              <a:rPr lang="en-GB" baseline="30000" dirty="0"/>
              <a:t>th</a:t>
            </a:r>
          </a:p>
          <a:p>
            <a:pPr lvl="2"/>
            <a:r>
              <a:rPr lang="en-GB" dirty="0"/>
              <a:t>Bucket -2 : 25</a:t>
            </a:r>
            <a:r>
              <a:rPr lang="en-GB" baseline="30000" dirty="0"/>
              <a:t>th</a:t>
            </a:r>
            <a:r>
              <a:rPr lang="en-GB" dirty="0"/>
              <a:t>  – 50</a:t>
            </a:r>
            <a:r>
              <a:rPr lang="en-GB" baseline="30000" dirty="0"/>
              <a:t>th</a:t>
            </a:r>
            <a:r>
              <a:rPr lang="en-GB" dirty="0"/>
              <a:t> </a:t>
            </a:r>
            <a:endParaRPr lang="en-GB" baseline="30000" dirty="0"/>
          </a:p>
          <a:p>
            <a:pPr lvl="2"/>
            <a:r>
              <a:rPr lang="en-GB" dirty="0"/>
              <a:t>Bucket -3 : 50</a:t>
            </a:r>
            <a:r>
              <a:rPr lang="en-GB" baseline="30000" dirty="0"/>
              <a:t>th</a:t>
            </a:r>
            <a:r>
              <a:rPr lang="en-GB" dirty="0"/>
              <a:t>  – 70</a:t>
            </a:r>
            <a:r>
              <a:rPr lang="en-GB" baseline="30000" dirty="0"/>
              <a:t>th</a:t>
            </a:r>
            <a:r>
              <a:rPr lang="en-GB" dirty="0"/>
              <a:t> </a:t>
            </a:r>
            <a:endParaRPr lang="en-GB" baseline="30000" dirty="0"/>
          </a:p>
          <a:p>
            <a:pPr lvl="2"/>
            <a:r>
              <a:rPr lang="en-GB" dirty="0"/>
              <a:t>Bucket -4 : above 75</a:t>
            </a:r>
            <a:r>
              <a:rPr lang="en-GB" baseline="30000" dirty="0"/>
              <a:t>th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Quartiles</a:t>
            </a:r>
          </a:p>
          <a:p>
            <a:pPr lvl="2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824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Data Science Project Timelines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0A244-A93B-49E8-93FA-C8BF4079E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201315"/>
            <a:ext cx="5797527" cy="378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23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Box – Whisker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07BBD-75F5-420D-AD6E-D33A0C366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29" y="1231080"/>
            <a:ext cx="8165541" cy="343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17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Measure of variability</a:t>
            </a:r>
          </a:p>
          <a:p>
            <a:pPr lvl="1"/>
            <a:r>
              <a:rPr lang="en-GB" dirty="0"/>
              <a:t>How far each value in list from mean value</a:t>
            </a:r>
          </a:p>
          <a:p>
            <a:pPr lvl="1"/>
            <a:r>
              <a:rPr lang="en-GB" dirty="0"/>
              <a:t>Small variance = less spread</a:t>
            </a:r>
          </a:p>
          <a:p>
            <a:pPr lvl="1"/>
            <a:r>
              <a:rPr lang="en-GB" dirty="0"/>
              <a:t>High variance = large spread</a:t>
            </a:r>
          </a:p>
          <a:p>
            <a:pPr lvl="1"/>
            <a:r>
              <a:rPr lang="en-GB" dirty="0"/>
              <a:t>Affected by extreme values</a:t>
            </a:r>
          </a:p>
          <a:p>
            <a:pPr lvl="1"/>
            <a:r>
              <a:rPr lang="en-GB" dirty="0"/>
              <a:t>Unit is not clear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26949-C5CE-4331-9044-BEC7CF660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93604"/>
            <a:ext cx="39719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96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Unit is same as that of that feature</a:t>
            </a:r>
          </a:p>
          <a:p>
            <a:pPr lvl="1"/>
            <a:r>
              <a:rPr lang="en-GB" dirty="0"/>
              <a:t>Low standard deviation = low spread</a:t>
            </a:r>
          </a:p>
          <a:p>
            <a:pPr lvl="1"/>
            <a:r>
              <a:rPr lang="en-GB" dirty="0"/>
              <a:t>High standard deviation = high spread</a:t>
            </a:r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0BFE5F-A0D5-4155-AD7B-0F7FF7675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217540"/>
            <a:ext cx="44005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11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CDAFE6-CDCE-4FCD-89BD-5C6063AEFDE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2400" dirty="0"/>
              <a:t>Summary statistics for numerical features using Python NumPy and Pandas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Summary Statistics -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830D8-2C20-4508-9C1E-F69D1A59C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B79F94-C254-405F-8AAA-CF48DAFAE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8FF15-3AEC-442F-9EBE-A0F108B94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60556"/>
            <a:ext cx="3705200" cy="37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2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Count and 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3B52D-A001-4AED-A6E2-81EA811AA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39871"/>
            <a:ext cx="6200096" cy="44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23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CDAFE6-CDCE-4FCD-89BD-5C6063AEFDE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2400" dirty="0"/>
              <a:t>Summary statistics for categorical features using Python NumPy and Pandas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Summary Statistics -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830D8-2C20-4508-9C1E-F69D1A59C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B79F94-C254-405F-8AAA-CF48DAFAE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8FF15-3AEC-442F-9EBE-A0F108B94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60556"/>
            <a:ext cx="3705200" cy="37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Data Science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C49AE-6B94-42C9-B97E-CED138A79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99394"/>
            <a:ext cx="7236296" cy="379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0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5B3782-5CD8-47D0-ADD9-6B96D3A031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1243083"/>
              </p:ext>
            </p:extLst>
          </p:nvPr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21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Tools for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sz="2800" dirty="0"/>
              <a:t>Python – NumPy</a:t>
            </a:r>
          </a:p>
          <a:p>
            <a:r>
              <a:rPr lang="en-GB" sz="2800" dirty="0"/>
              <a:t>Python - Pandas</a:t>
            </a:r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50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Python -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r>
              <a:rPr lang="en-GB" sz="2400" dirty="0"/>
              <a:t>Fundamental tool for scientific computing</a:t>
            </a:r>
          </a:p>
          <a:p>
            <a:r>
              <a:rPr lang="en-GB" sz="2400" dirty="0"/>
              <a:t>Very efficient array operations</a:t>
            </a:r>
          </a:p>
          <a:p>
            <a:r>
              <a:rPr lang="en-GB" sz="2400" dirty="0"/>
              <a:t>Can work with multidimensional arrays and matrices</a:t>
            </a:r>
          </a:p>
          <a:p>
            <a:r>
              <a:rPr lang="en-GB" sz="2400" dirty="0"/>
              <a:t>High level mathematical functions</a:t>
            </a:r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98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Python -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985292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r>
              <a:rPr lang="en-GB" dirty="0"/>
              <a:t>Developed on top of NumPy</a:t>
            </a:r>
          </a:p>
          <a:p>
            <a:pPr lvl="1"/>
            <a:r>
              <a:rPr lang="en-GB" dirty="0"/>
              <a:t>Data structures and operations on tabular data (Pandas </a:t>
            </a:r>
            <a:r>
              <a:rPr lang="en-GB" dirty="0" err="1"/>
              <a:t>dataframe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Data visualization using Matplotlib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0DF21-D9B3-4C30-A366-289F9BC4E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639" y="2785492"/>
            <a:ext cx="57626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3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Basic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r>
              <a:rPr lang="en-GB" sz="2400" dirty="0"/>
              <a:t>How many rows or observations</a:t>
            </a:r>
          </a:p>
          <a:p>
            <a:pPr lvl="1"/>
            <a:r>
              <a:rPr lang="en-GB" sz="2400" dirty="0"/>
              <a:t>How many columns or features</a:t>
            </a:r>
          </a:p>
          <a:p>
            <a:pPr lvl="1"/>
            <a:r>
              <a:rPr lang="en-GB" sz="2400" dirty="0"/>
              <a:t>Column data types</a:t>
            </a:r>
          </a:p>
          <a:p>
            <a:pPr lvl="1"/>
            <a:r>
              <a:rPr lang="en-GB" sz="2400" dirty="0"/>
              <a:t>Explore head or tail</a:t>
            </a:r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816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CDAFE6-CDCE-4FCD-89BD-5C6063AEFDE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4400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Basic Structure -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830D8-2C20-4508-9C1E-F69D1A59C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B79F94-C254-405F-8AAA-CF48DAFAE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8FF15-3AEC-442F-9EBE-A0F108B94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60556"/>
            <a:ext cx="3705200" cy="37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73771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11203</TotalTime>
  <Words>376</Words>
  <Application>Microsoft Office PowerPoint</Application>
  <PresentationFormat>On-screen Show (16:10)</PresentationFormat>
  <Paragraphs>184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Narrow</vt:lpstr>
      <vt:lpstr>Calibri</vt:lpstr>
      <vt:lpstr>Tahoma</vt:lpstr>
      <vt:lpstr>Horizon</vt:lpstr>
      <vt:lpstr>1.3 Data Extraction &amp; Processing</vt:lpstr>
      <vt:lpstr>Data Science Project Timelines</vt:lpstr>
      <vt:lpstr>Data Science With Python</vt:lpstr>
      <vt:lpstr>Exploratory Data Analysis</vt:lpstr>
      <vt:lpstr>Tools for Data Analysis</vt:lpstr>
      <vt:lpstr>Python - NumPy</vt:lpstr>
      <vt:lpstr>Python - Pandas</vt:lpstr>
      <vt:lpstr>Basic Structure</vt:lpstr>
      <vt:lpstr>Basic Structure - Demo</vt:lpstr>
      <vt:lpstr>Sample Dataset - Details</vt:lpstr>
      <vt:lpstr>Pandas - Demo</vt:lpstr>
      <vt:lpstr>Summary Statistics</vt:lpstr>
      <vt:lpstr>Centrality Measures</vt:lpstr>
      <vt:lpstr>Mean ( Average) – Affected by extreme values</vt:lpstr>
      <vt:lpstr>Median – Middle value in the sorted list</vt:lpstr>
      <vt:lpstr>Spread / Dispersion measure</vt:lpstr>
      <vt:lpstr>Range</vt:lpstr>
      <vt:lpstr>Range – Affected by extreme values</vt:lpstr>
      <vt:lpstr>Percentiles</vt:lpstr>
      <vt:lpstr>Box – Whisker Plot</vt:lpstr>
      <vt:lpstr>Variance</vt:lpstr>
      <vt:lpstr>Standard deviation</vt:lpstr>
      <vt:lpstr>Summary Statistics - Demo</vt:lpstr>
      <vt:lpstr>Count and Proportions</vt:lpstr>
      <vt:lpstr>Summary Statistics -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and Administration</dc:title>
  <dc:creator>mykazi</dc:creator>
  <cp:lastModifiedBy>Office365</cp:lastModifiedBy>
  <cp:revision>660</cp:revision>
  <cp:lastPrinted>2013-08-25T18:51:00Z</cp:lastPrinted>
  <dcterms:created xsi:type="dcterms:W3CDTF">2012-02-25T11:00:25Z</dcterms:created>
  <dcterms:modified xsi:type="dcterms:W3CDTF">2018-08-24T19:08:47Z</dcterms:modified>
</cp:coreProperties>
</file>