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FA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587"/>
  </p:normalViewPr>
  <p:slideViewPr>
    <p:cSldViewPr snapToGrid="0">
      <p:cViewPr>
        <p:scale>
          <a:sx n="94" d="100"/>
          <a:sy n="94" d="100"/>
        </p:scale>
        <p:origin x="7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750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049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181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1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94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833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595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9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936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129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832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7E89-F165-0B47-9678-2C33CEAB89AE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5717-9221-484F-B77F-3929AB856B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6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A47B1BD4-7069-8280-F881-529AE5A6E676}"/>
              </a:ext>
            </a:extLst>
          </p:cNvPr>
          <p:cNvGrpSpPr>
            <a:grpSpLocks noChangeAspect="1"/>
          </p:cNvGrpSpPr>
          <p:nvPr/>
        </p:nvGrpSpPr>
        <p:grpSpPr>
          <a:xfrm>
            <a:off x="2362599" y="2964943"/>
            <a:ext cx="7449092" cy="3649181"/>
            <a:chOff x="3030373" y="2704512"/>
            <a:chExt cx="6641352" cy="3253485"/>
          </a:xfrm>
        </p:grpSpPr>
        <p:sp>
          <p:nvSpPr>
            <p:cNvPr id="16" name="圓角矩形 15">
              <a:extLst>
                <a:ext uri="{FF2B5EF4-FFF2-40B4-BE49-F238E27FC236}">
                  <a16:creationId xmlns:a16="http://schemas.microsoft.com/office/drawing/2014/main" id="{930F42C5-4630-1D5F-C376-0C93509AA2EA}"/>
                </a:ext>
              </a:extLst>
            </p:cNvPr>
            <p:cNvSpPr/>
            <p:nvPr/>
          </p:nvSpPr>
          <p:spPr>
            <a:xfrm>
              <a:off x="3197077" y="3012163"/>
              <a:ext cx="6460719" cy="2945834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sz="1463" dirty="0"/>
            </a:p>
          </p:txBody>
        </p:sp>
        <p:sp>
          <p:nvSpPr>
            <p:cNvPr id="1027" name="圓角矩形 1026">
              <a:extLst>
                <a:ext uri="{FF2B5EF4-FFF2-40B4-BE49-F238E27FC236}">
                  <a16:creationId xmlns:a16="http://schemas.microsoft.com/office/drawing/2014/main" id="{4D74A578-DDA5-02C0-F25A-B28436F3D7CE}"/>
                </a:ext>
              </a:extLst>
            </p:cNvPr>
            <p:cNvSpPr/>
            <p:nvPr/>
          </p:nvSpPr>
          <p:spPr>
            <a:xfrm rot="17635293">
              <a:off x="5136319" y="5004862"/>
              <a:ext cx="770026" cy="42099"/>
            </a:xfrm>
            <a:prstGeom prst="round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63" dirty="0"/>
            </a:p>
          </p:txBody>
        </p:sp>
        <p:sp>
          <p:nvSpPr>
            <p:cNvPr id="63" name="圓角矩形 62">
              <a:extLst>
                <a:ext uri="{FF2B5EF4-FFF2-40B4-BE49-F238E27FC236}">
                  <a16:creationId xmlns:a16="http://schemas.microsoft.com/office/drawing/2014/main" id="{7040BD72-644A-D380-8529-2DCE05E66ED6}"/>
                </a:ext>
              </a:extLst>
            </p:cNvPr>
            <p:cNvSpPr/>
            <p:nvPr/>
          </p:nvSpPr>
          <p:spPr>
            <a:xfrm rot="21164515">
              <a:off x="5297964" y="4663112"/>
              <a:ext cx="561114" cy="37147"/>
            </a:xfrm>
            <a:prstGeom prst="round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63"/>
            </a:p>
          </p:txBody>
        </p:sp>
        <p:sp>
          <p:nvSpPr>
            <p:cNvPr id="54" name="圓角化同側角落矩形 53">
              <a:extLst>
                <a:ext uri="{FF2B5EF4-FFF2-40B4-BE49-F238E27FC236}">
                  <a16:creationId xmlns:a16="http://schemas.microsoft.com/office/drawing/2014/main" id="{15F0906D-CF56-13AD-1D2D-0EB52FDC8CCE}"/>
                </a:ext>
              </a:extLst>
            </p:cNvPr>
            <p:cNvSpPr/>
            <p:nvPr/>
          </p:nvSpPr>
          <p:spPr>
            <a:xfrm rot="16200000">
              <a:off x="4060498" y="4069930"/>
              <a:ext cx="701912" cy="193499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63" dirty="0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3B4FBF1F-DF77-326F-4810-339980585688}"/>
                </a:ext>
              </a:extLst>
            </p:cNvPr>
            <p:cNvSpPr/>
            <p:nvPr/>
          </p:nvSpPr>
          <p:spPr>
            <a:xfrm>
              <a:off x="3030373" y="2704512"/>
              <a:ext cx="2514691" cy="48300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6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Back-End </a:t>
              </a:r>
              <a:r>
                <a:rPr kumimoji="1" lang="en-US" altLang="zh-TW" sz="1463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 Service</a:t>
              </a:r>
              <a:endParaRPr kumimoji="1" lang="en-US" altLang="zh-TW" sz="1463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0" name="Picture 6" descr="iT 邦幫忙::一起幫忙解決難題，拯救IT 人的一天">
              <a:extLst>
                <a:ext uri="{FF2B5EF4-FFF2-40B4-BE49-F238E27FC236}">
                  <a16:creationId xmlns:a16="http://schemas.microsoft.com/office/drawing/2014/main" id="{73507B77-AC2C-1039-A4C5-E298728B9E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78"/>
            <a:stretch/>
          </p:blipFill>
          <p:spPr bwMode="auto">
            <a:xfrm>
              <a:off x="4414945" y="3213867"/>
              <a:ext cx="585000" cy="78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3FB45351-3E69-88C8-5CB6-424D251E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4982" y="3307651"/>
              <a:ext cx="585000" cy="585000"/>
            </a:xfrm>
            <a:prstGeom prst="rect">
              <a:avLst/>
            </a:prstGeom>
          </p:spPr>
        </p:pic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E11A0E37-51C4-C024-7924-98662D1489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2539" y="3314076"/>
              <a:ext cx="559606" cy="494345"/>
              <a:chOff x="1961158" y="3165980"/>
              <a:chExt cx="880211" cy="777559"/>
            </a:xfrm>
          </p:grpSpPr>
          <p:sp>
            <p:nvSpPr>
              <p:cNvPr id="47" name="圓角化對角線角落矩形 46">
                <a:extLst>
                  <a:ext uri="{FF2B5EF4-FFF2-40B4-BE49-F238E27FC236}">
                    <a16:creationId xmlns:a16="http://schemas.microsoft.com/office/drawing/2014/main" id="{BE920B9E-6D1B-3D7E-A5F5-B0FC03CA42F5}"/>
                  </a:ext>
                </a:extLst>
              </p:cNvPr>
              <p:cNvSpPr/>
              <p:nvPr/>
            </p:nvSpPr>
            <p:spPr>
              <a:xfrm>
                <a:off x="2076978" y="3165980"/>
                <a:ext cx="764391" cy="685361"/>
              </a:xfrm>
              <a:prstGeom prst="round2Diag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 dirty="0"/>
              </a:p>
            </p:txBody>
          </p:sp>
          <p:sp>
            <p:nvSpPr>
              <p:cNvPr id="46" name="圓角化對角線角落矩形 45">
                <a:extLst>
                  <a:ext uri="{FF2B5EF4-FFF2-40B4-BE49-F238E27FC236}">
                    <a16:creationId xmlns:a16="http://schemas.microsoft.com/office/drawing/2014/main" id="{9D497BF6-9392-F17D-A222-2E737C52E79D}"/>
                  </a:ext>
                </a:extLst>
              </p:cNvPr>
              <p:cNvSpPr/>
              <p:nvPr/>
            </p:nvSpPr>
            <p:spPr>
              <a:xfrm>
                <a:off x="2019252" y="3213358"/>
                <a:ext cx="764390" cy="685361"/>
              </a:xfrm>
              <a:prstGeom prst="round2Diag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 dirty="0"/>
              </a:p>
            </p:txBody>
          </p:sp>
          <p:sp>
            <p:nvSpPr>
              <p:cNvPr id="41" name="圓角化對角線角落矩形 40">
                <a:extLst>
                  <a:ext uri="{FF2B5EF4-FFF2-40B4-BE49-F238E27FC236}">
                    <a16:creationId xmlns:a16="http://schemas.microsoft.com/office/drawing/2014/main" id="{CAC799C7-EC86-F2B0-F198-93B4693296A4}"/>
                  </a:ext>
                </a:extLst>
              </p:cNvPr>
              <p:cNvSpPr/>
              <p:nvPr/>
            </p:nvSpPr>
            <p:spPr>
              <a:xfrm>
                <a:off x="1961158" y="3258178"/>
                <a:ext cx="764390" cy="685361"/>
              </a:xfrm>
              <a:prstGeom prst="round2Diag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 dirty="0"/>
              </a:p>
            </p:txBody>
          </p: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B913A2C9-8A33-CAC2-A551-0672037A2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875" y="3301599"/>
                <a:ext cx="580957" cy="580955"/>
              </a:xfrm>
              <a:prstGeom prst="rect">
                <a:avLst/>
              </a:prstGeom>
              <a:noFill/>
            </p:spPr>
          </p:pic>
        </p:grpSp>
        <p:pic>
          <p:nvPicPr>
            <p:cNvPr id="1032" name="Picture 8" descr="CKIP Lab 中文詞知識庫小組| 線上系統展示">
              <a:extLst>
                <a:ext uri="{FF2B5EF4-FFF2-40B4-BE49-F238E27FC236}">
                  <a16:creationId xmlns:a16="http://schemas.microsoft.com/office/drawing/2014/main" id="{134EE98D-CFBA-40AD-E70B-253C045FC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446" y="4722083"/>
              <a:ext cx="631382" cy="63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4B63E6FC-B53C-7E90-FC93-94A5A5C07359}"/>
                </a:ext>
              </a:extLst>
            </p:cNvPr>
            <p:cNvSpPr/>
            <p:nvPr/>
          </p:nvSpPr>
          <p:spPr>
            <a:xfrm>
              <a:off x="3624477" y="4803672"/>
              <a:ext cx="689187" cy="4444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3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Words</a:t>
              </a:r>
              <a:endParaRPr kumimoji="1" lang="zh-TW" altLang="en-US" sz="1138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4" name="Picture 10" descr="GitHub - RaRe-Technologies/gensim: Topic Modelling for Humans">
              <a:extLst>
                <a:ext uri="{FF2B5EF4-FFF2-40B4-BE49-F238E27FC236}">
                  <a16:creationId xmlns:a16="http://schemas.microsoft.com/office/drawing/2014/main" id="{FCEF1C13-0867-7AE2-D469-53F6D1925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195" y="4795548"/>
              <a:ext cx="1170000" cy="58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E51B5451-1B49-221B-260B-C876E6DA3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7763" y="3079190"/>
              <a:ext cx="585000" cy="585000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986D4A62-656D-E52C-16D5-5D159FCC0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5568" y="3462992"/>
              <a:ext cx="1174727" cy="1174727"/>
            </a:xfrm>
            <a:prstGeom prst="rect">
              <a:avLst/>
            </a:prstGeom>
          </p:spPr>
        </p:pic>
        <p:sp>
          <p:nvSpPr>
            <p:cNvPr id="35" name="向右箭號 34">
              <a:extLst>
                <a:ext uri="{FF2B5EF4-FFF2-40B4-BE49-F238E27FC236}">
                  <a16:creationId xmlns:a16="http://schemas.microsoft.com/office/drawing/2014/main" id="{1AEA3DCD-B8DD-51BC-0A0E-32494296F03F}"/>
                </a:ext>
              </a:extLst>
            </p:cNvPr>
            <p:cNvSpPr/>
            <p:nvPr/>
          </p:nvSpPr>
          <p:spPr>
            <a:xfrm>
              <a:off x="4034881" y="3606376"/>
              <a:ext cx="352320" cy="78651"/>
            </a:xfrm>
            <a:prstGeom prst="rightArrow">
              <a:avLst>
                <a:gd name="adj1" fmla="val 42618"/>
                <a:gd name="adj2" fmla="val 18174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63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417AB3D-A53F-CF00-FA4E-74733E7A460C}"/>
                </a:ext>
              </a:extLst>
            </p:cNvPr>
            <p:cNvSpPr txBox="1"/>
            <p:nvPr/>
          </p:nvSpPr>
          <p:spPr>
            <a:xfrm>
              <a:off x="5055494" y="3854633"/>
              <a:ext cx="1658443" cy="219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Data</a:t>
              </a:r>
              <a:endParaRPr kumimoji="1" lang="zh-TW" altLang="en-US" sz="1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向右箭號 50">
              <a:extLst>
                <a:ext uri="{FF2B5EF4-FFF2-40B4-BE49-F238E27FC236}">
                  <a16:creationId xmlns:a16="http://schemas.microsoft.com/office/drawing/2014/main" id="{854DAAB8-61F8-E45B-D598-811B2D725F77}"/>
                </a:ext>
              </a:extLst>
            </p:cNvPr>
            <p:cNvSpPr/>
            <p:nvPr/>
          </p:nvSpPr>
          <p:spPr>
            <a:xfrm>
              <a:off x="5130583" y="3622140"/>
              <a:ext cx="352320" cy="78651"/>
            </a:xfrm>
            <a:prstGeom prst="rightArrow">
              <a:avLst>
                <a:gd name="adj1" fmla="val 42618"/>
                <a:gd name="adj2" fmla="val 18174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63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0C52087-510E-B890-7A0D-D144A34A43F2}"/>
                </a:ext>
              </a:extLst>
            </p:cNvPr>
            <p:cNvSpPr txBox="1"/>
            <p:nvPr/>
          </p:nvSpPr>
          <p:spPr>
            <a:xfrm>
              <a:off x="5517741" y="5067284"/>
              <a:ext cx="981100" cy="35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filter to pre-process data</a:t>
              </a:r>
              <a:endParaRPr kumimoji="1" lang="zh-TW" altLang="en-US" sz="1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70C18B4C-A647-88AD-CFC7-AF5309287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89864" y="4485080"/>
              <a:ext cx="585000" cy="585000"/>
            </a:xfrm>
            <a:prstGeom prst="rect">
              <a:avLst/>
            </a:prstGeom>
          </p:spPr>
        </p:pic>
        <p:sp>
          <p:nvSpPr>
            <p:cNvPr id="1031" name="文字方塊 1030">
              <a:extLst>
                <a:ext uri="{FF2B5EF4-FFF2-40B4-BE49-F238E27FC236}">
                  <a16:creationId xmlns:a16="http://schemas.microsoft.com/office/drawing/2014/main" id="{456F3DDD-39FE-AA9B-9B37-85142EDD974B}"/>
                </a:ext>
              </a:extLst>
            </p:cNvPr>
            <p:cNvSpPr txBox="1"/>
            <p:nvPr/>
          </p:nvSpPr>
          <p:spPr>
            <a:xfrm>
              <a:off x="3399731" y="5449615"/>
              <a:ext cx="2164463" cy="35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Filter: </a:t>
              </a:r>
            </a:p>
            <a:p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Word Dictionary &amp; CKIP Tagger</a:t>
              </a:r>
              <a:endParaRPr kumimoji="1" lang="zh-TW" altLang="en-US" sz="1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3" name="向右箭號 1032">
              <a:extLst>
                <a:ext uri="{FF2B5EF4-FFF2-40B4-BE49-F238E27FC236}">
                  <a16:creationId xmlns:a16="http://schemas.microsoft.com/office/drawing/2014/main" id="{49F13586-9431-986D-6B8A-1C71E38BBE6E}"/>
                </a:ext>
              </a:extLst>
            </p:cNvPr>
            <p:cNvSpPr/>
            <p:nvPr/>
          </p:nvSpPr>
          <p:spPr>
            <a:xfrm rot="1778445">
              <a:off x="6259526" y="4769667"/>
              <a:ext cx="352320" cy="78651"/>
            </a:xfrm>
            <a:prstGeom prst="rightArrow">
              <a:avLst>
                <a:gd name="adj1" fmla="val 42618"/>
                <a:gd name="adj2" fmla="val 18174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63" dirty="0"/>
            </a:p>
          </p:txBody>
        </p:sp>
        <p:sp>
          <p:nvSpPr>
            <p:cNvPr id="1038" name="文字方塊 1037">
              <a:extLst>
                <a:ext uri="{FF2B5EF4-FFF2-40B4-BE49-F238E27FC236}">
                  <a16:creationId xmlns:a16="http://schemas.microsoft.com/office/drawing/2014/main" id="{697B6A57-5C57-9C31-FDB7-36C27B5ED9B7}"/>
                </a:ext>
              </a:extLst>
            </p:cNvPr>
            <p:cNvSpPr txBox="1"/>
            <p:nvPr/>
          </p:nvSpPr>
          <p:spPr>
            <a:xfrm>
              <a:off x="6659098" y="3697398"/>
              <a:ext cx="1372772" cy="493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Use trained model to calculate most relate words to specific feature.</a:t>
              </a:r>
              <a:endParaRPr lang="zh-TW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39" name="向右箭號 1038">
              <a:extLst>
                <a:ext uri="{FF2B5EF4-FFF2-40B4-BE49-F238E27FC236}">
                  <a16:creationId xmlns:a16="http://schemas.microsoft.com/office/drawing/2014/main" id="{EC9BBAA4-AC05-6B00-6F62-5AAE71B9D579}"/>
                </a:ext>
              </a:extLst>
            </p:cNvPr>
            <p:cNvSpPr/>
            <p:nvPr/>
          </p:nvSpPr>
          <p:spPr>
            <a:xfrm rot="16200000">
              <a:off x="7180293" y="4562094"/>
              <a:ext cx="352320" cy="78651"/>
            </a:xfrm>
            <a:prstGeom prst="rightArrow">
              <a:avLst>
                <a:gd name="adj1" fmla="val 42618"/>
                <a:gd name="adj2" fmla="val 18174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63" dirty="0"/>
            </a:p>
          </p:txBody>
        </p:sp>
        <p:sp>
          <p:nvSpPr>
            <p:cNvPr id="1041" name="文字方塊 1040">
              <a:extLst>
                <a:ext uri="{FF2B5EF4-FFF2-40B4-BE49-F238E27FC236}">
                  <a16:creationId xmlns:a16="http://schemas.microsoft.com/office/drawing/2014/main" id="{87280654-2AF1-ED0F-5558-F3161C3085CD}"/>
                </a:ext>
              </a:extLst>
            </p:cNvPr>
            <p:cNvSpPr txBox="1"/>
            <p:nvPr/>
          </p:nvSpPr>
          <p:spPr>
            <a:xfrm>
              <a:off x="8298953" y="4747940"/>
              <a:ext cx="1372772" cy="219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Get Product Features</a:t>
              </a:r>
              <a:endParaRPr lang="zh-TW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11131FC-FC46-2531-5807-AB3AF6749718}"/>
              </a:ext>
            </a:extLst>
          </p:cNvPr>
          <p:cNvGrpSpPr>
            <a:grpSpLocks noChangeAspect="1"/>
          </p:cNvGrpSpPr>
          <p:nvPr/>
        </p:nvGrpSpPr>
        <p:grpSpPr>
          <a:xfrm>
            <a:off x="7545946" y="274232"/>
            <a:ext cx="2039464" cy="2294863"/>
            <a:chOff x="7026717" y="965144"/>
            <a:chExt cx="1572443" cy="1769358"/>
          </a:xfrm>
        </p:grpSpPr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211C5AB8-A3AA-2C73-0DA6-13103B2F1B03}"/>
                </a:ext>
              </a:extLst>
            </p:cNvPr>
            <p:cNvSpPr/>
            <p:nvPr/>
          </p:nvSpPr>
          <p:spPr>
            <a:xfrm>
              <a:off x="7107279" y="1153119"/>
              <a:ext cx="1491881" cy="1581383"/>
            </a:xfrm>
            <a:prstGeom prst="roundRect">
              <a:avLst>
                <a:gd name="adj" fmla="val 1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sz="1463"/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158C176B-C335-8871-FEC1-BBDA1733AAA0}"/>
                </a:ext>
              </a:extLst>
            </p:cNvPr>
            <p:cNvSpPr/>
            <p:nvPr/>
          </p:nvSpPr>
          <p:spPr>
            <a:xfrm>
              <a:off x="7026717" y="965144"/>
              <a:ext cx="1153334" cy="503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6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Base</a:t>
              </a:r>
              <a:endParaRPr kumimoji="1" lang="zh-TW" altLang="en-US" sz="1463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DAB7D19-6E36-1A74-B2DD-48F39C1D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65449" y="1479471"/>
              <a:ext cx="917616" cy="917616"/>
            </a:xfrm>
            <a:prstGeom prst="rect">
              <a:avLst/>
            </a:prstGeom>
          </p:spPr>
        </p:pic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C58322A4-A67B-D7D6-D37E-902311984A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91960" y="7868373"/>
            <a:ext cx="122010" cy="12201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DDAF5829-BCDD-A97B-C043-0E8C87C0BABB}"/>
              </a:ext>
            </a:extLst>
          </p:cNvPr>
          <p:cNvSpPr txBox="1"/>
          <p:nvPr/>
        </p:nvSpPr>
        <p:spPr>
          <a:xfrm>
            <a:off x="2607806" y="4253595"/>
            <a:ext cx="842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  <a:endParaRPr kumimoji="1" lang="zh-TW" altLang="en-US" sz="1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A95D4F9-39C4-A456-D12D-CE62FB792A1A}"/>
              </a:ext>
            </a:extLst>
          </p:cNvPr>
          <p:cNvSpPr txBox="1"/>
          <p:nvPr/>
        </p:nvSpPr>
        <p:spPr>
          <a:xfrm>
            <a:off x="3649621" y="4253040"/>
            <a:ext cx="128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Selenium to crawl down data</a:t>
            </a:r>
            <a:endParaRPr kumimoji="1" lang="zh-TW" altLang="en-US" sz="1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向右箭號 51">
            <a:extLst>
              <a:ext uri="{FF2B5EF4-FFF2-40B4-BE49-F238E27FC236}">
                <a16:creationId xmlns:a16="http://schemas.microsoft.com/office/drawing/2014/main" id="{F9D217E6-26F7-289B-F3BF-0E92A2C36762}"/>
              </a:ext>
            </a:extLst>
          </p:cNvPr>
          <p:cNvSpPr/>
          <p:nvPr/>
        </p:nvSpPr>
        <p:spPr>
          <a:xfrm rot="5400000">
            <a:off x="5377336" y="4751719"/>
            <a:ext cx="352320" cy="78651"/>
          </a:xfrm>
          <a:prstGeom prst="rightArrow">
            <a:avLst>
              <a:gd name="adj1" fmla="val 42618"/>
              <a:gd name="adj2" fmla="val 1817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63" dirty="0"/>
          </a:p>
        </p:txBody>
      </p:sp>
      <p:sp>
        <p:nvSpPr>
          <p:cNvPr id="1035" name="文字方塊 1034">
            <a:extLst>
              <a:ext uri="{FF2B5EF4-FFF2-40B4-BE49-F238E27FC236}">
                <a16:creationId xmlns:a16="http://schemas.microsoft.com/office/drawing/2014/main" id="{551FCE80-2764-7DF6-7BD3-0746BDC23E37}"/>
              </a:ext>
            </a:extLst>
          </p:cNvPr>
          <p:cNvSpPr txBox="1"/>
          <p:nvPr/>
        </p:nvSpPr>
        <p:spPr>
          <a:xfrm>
            <a:off x="6432660" y="5926192"/>
            <a:ext cx="168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GENSIM to train Word2Vec model</a:t>
            </a:r>
            <a:endParaRPr kumimoji="1" lang="zh-TW" altLang="en-US" sz="1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向右箭號 1041">
            <a:extLst>
              <a:ext uri="{FF2B5EF4-FFF2-40B4-BE49-F238E27FC236}">
                <a16:creationId xmlns:a16="http://schemas.microsoft.com/office/drawing/2014/main" id="{98F64AC4-688E-260E-9F53-39C000673A39}"/>
              </a:ext>
            </a:extLst>
          </p:cNvPr>
          <p:cNvSpPr>
            <a:spLocks/>
          </p:cNvSpPr>
          <p:nvPr/>
        </p:nvSpPr>
        <p:spPr>
          <a:xfrm rot="15670762">
            <a:off x="8125260" y="2857229"/>
            <a:ext cx="1648271" cy="78651"/>
          </a:xfrm>
          <a:prstGeom prst="rightArrow">
            <a:avLst>
              <a:gd name="adj1" fmla="val 42618"/>
              <a:gd name="adj2" fmla="val 1817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63" dirty="0"/>
          </a:p>
        </p:txBody>
      </p:sp>
      <p:sp>
        <p:nvSpPr>
          <p:cNvPr id="1044" name="圓角矩形 1043">
            <a:extLst>
              <a:ext uri="{FF2B5EF4-FFF2-40B4-BE49-F238E27FC236}">
                <a16:creationId xmlns:a16="http://schemas.microsoft.com/office/drawing/2014/main" id="{BDD36F2D-81C1-EBDB-82F6-A3F1D263E71D}"/>
              </a:ext>
            </a:extLst>
          </p:cNvPr>
          <p:cNvSpPr/>
          <p:nvPr/>
        </p:nvSpPr>
        <p:spPr>
          <a:xfrm>
            <a:off x="8466282" y="2875971"/>
            <a:ext cx="1061460" cy="26426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kumimoji="1" lang="en-US" altLang="zh-TW" sz="1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Inset to DB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2D41C27-9EF7-D4D2-B0C4-3B64267F0F91}"/>
              </a:ext>
            </a:extLst>
          </p:cNvPr>
          <p:cNvGrpSpPr>
            <a:grpSpLocks noChangeAspect="1"/>
          </p:cNvGrpSpPr>
          <p:nvPr/>
        </p:nvGrpSpPr>
        <p:grpSpPr>
          <a:xfrm>
            <a:off x="146349" y="234368"/>
            <a:ext cx="3482852" cy="2318986"/>
            <a:chOff x="865079" y="965143"/>
            <a:chExt cx="2657375" cy="1769359"/>
          </a:xfrm>
        </p:grpSpPr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65496111-8A32-4E7F-0643-83F1ADCDBF76}"/>
                </a:ext>
              </a:extLst>
            </p:cNvPr>
            <p:cNvSpPr/>
            <p:nvPr/>
          </p:nvSpPr>
          <p:spPr>
            <a:xfrm>
              <a:off x="945640" y="1153119"/>
              <a:ext cx="2576814" cy="1581383"/>
            </a:xfrm>
            <a:prstGeom prst="roundRect">
              <a:avLst>
                <a:gd name="adj" fmla="val 1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sz="1463"/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8D0BB68E-3D30-9296-E45F-12BA8C968ADC}"/>
                </a:ext>
              </a:extLst>
            </p:cNvPr>
            <p:cNvSpPr/>
            <p:nvPr/>
          </p:nvSpPr>
          <p:spPr>
            <a:xfrm>
              <a:off x="865079" y="965143"/>
              <a:ext cx="1209512" cy="5011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6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endParaRPr kumimoji="1" lang="zh-TW" altLang="en-US" sz="1463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圖形 8">
              <a:extLst>
                <a:ext uri="{FF2B5EF4-FFF2-40B4-BE49-F238E27FC236}">
                  <a16:creationId xmlns:a16="http://schemas.microsoft.com/office/drawing/2014/main" id="{F1835DFB-5486-3330-B073-82160A7DB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8826" y="1626091"/>
              <a:ext cx="756897" cy="75689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74DE53A-343C-37AF-BDDE-038909204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35990" y="1594380"/>
              <a:ext cx="793350" cy="793350"/>
            </a:xfrm>
            <a:prstGeom prst="rect">
              <a:avLst/>
            </a:prstGeom>
          </p:spPr>
        </p:pic>
        <p:sp>
          <p:nvSpPr>
            <p:cNvPr id="1045" name="向右箭號 1044">
              <a:extLst>
                <a:ext uri="{FF2B5EF4-FFF2-40B4-BE49-F238E27FC236}">
                  <a16:creationId xmlns:a16="http://schemas.microsoft.com/office/drawing/2014/main" id="{C334E209-F5E7-3694-B980-7984A7361924}"/>
                </a:ext>
              </a:extLst>
            </p:cNvPr>
            <p:cNvSpPr/>
            <p:nvPr/>
          </p:nvSpPr>
          <p:spPr>
            <a:xfrm>
              <a:off x="1886123" y="1873752"/>
              <a:ext cx="352320" cy="78651"/>
            </a:xfrm>
            <a:prstGeom prst="rightArrow">
              <a:avLst>
                <a:gd name="adj1" fmla="val 42618"/>
                <a:gd name="adj2" fmla="val 18174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63" dirty="0"/>
            </a:p>
          </p:txBody>
        </p:sp>
        <p:sp>
          <p:nvSpPr>
            <p:cNvPr id="1046" name="向右箭號 1045">
              <a:extLst>
                <a:ext uri="{FF2B5EF4-FFF2-40B4-BE49-F238E27FC236}">
                  <a16:creationId xmlns:a16="http://schemas.microsoft.com/office/drawing/2014/main" id="{AD207F4B-CF51-C860-56A6-1990130A64C1}"/>
                </a:ext>
              </a:extLst>
            </p:cNvPr>
            <p:cNvSpPr/>
            <p:nvPr/>
          </p:nvSpPr>
          <p:spPr>
            <a:xfrm rot="10800000">
              <a:off x="1881293" y="2086429"/>
              <a:ext cx="352320" cy="78651"/>
            </a:xfrm>
            <a:prstGeom prst="rightArrow">
              <a:avLst>
                <a:gd name="adj1" fmla="val 42618"/>
                <a:gd name="adj2" fmla="val 18174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63" dirty="0"/>
            </a:p>
          </p:txBody>
        </p:sp>
        <p:sp>
          <p:nvSpPr>
            <p:cNvPr id="1048" name="圓角矩形 1047">
              <a:extLst>
                <a:ext uri="{FF2B5EF4-FFF2-40B4-BE49-F238E27FC236}">
                  <a16:creationId xmlns:a16="http://schemas.microsoft.com/office/drawing/2014/main" id="{362E7E00-3D90-0670-10DE-A3253D5403C9}"/>
                </a:ext>
              </a:extLst>
            </p:cNvPr>
            <p:cNvSpPr/>
            <p:nvPr/>
          </p:nvSpPr>
          <p:spPr>
            <a:xfrm>
              <a:off x="1377275" y="2352025"/>
              <a:ext cx="1601863" cy="264262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User interact with </a:t>
              </a:r>
              <a:r>
                <a:rPr kumimoji="1" lang="en-US" altLang="zh-TW" sz="10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React.js</a:t>
              </a:r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9E9B534-D747-7ADF-8C0A-E1276D262C5A}"/>
              </a:ext>
            </a:extLst>
          </p:cNvPr>
          <p:cNvGrpSpPr>
            <a:grpSpLocks noChangeAspect="1"/>
          </p:cNvGrpSpPr>
          <p:nvPr/>
        </p:nvGrpSpPr>
        <p:grpSpPr>
          <a:xfrm>
            <a:off x="4391684" y="257233"/>
            <a:ext cx="2142220" cy="2256795"/>
            <a:chOff x="4489992" y="966254"/>
            <a:chExt cx="1679530" cy="1769358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73875638-1615-FC0E-3E4C-4A4A333434C7}"/>
                </a:ext>
              </a:extLst>
            </p:cNvPr>
            <p:cNvSpPr/>
            <p:nvPr/>
          </p:nvSpPr>
          <p:spPr>
            <a:xfrm>
              <a:off x="4570553" y="1154229"/>
              <a:ext cx="1598969" cy="1581383"/>
            </a:xfrm>
            <a:prstGeom prst="roundRect">
              <a:avLst>
                <a:gd name="adj" fmla="val 1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sz="1463"/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554B6790-F959-F28A-92B8-B5C216015F99}"/>
                </a:ext>
              </a:extLst>
            </p:cNvPr>
            <p:cNvSpPr/>
            <p:nvPr/>
          </p:nvSpPr>
          <p:spPr>
            <a:xfrm>
              <a:off x="4489992" y="966254"/>
              <a:ext cx="1274659" cy="49998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6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Service</a:t>
              </a:r>
              <a:endParaRPr kumimoji="1" lang="zh-TW" altLang="en-US" sz="1463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8" name="Picture 4" descr="Learn Flask Tutorial - Google Play 應用程式">
              <a:extLst>
                <a:ext uri="{FF2B5EF4-FFF2-40B4-BE49-F238E27FC236}">
                  <a16:creationId xmlns:a16="http://schemas.microsoft.com/office/drawing/2014/main" id="{454145C3-7AC9-3882-0F73-65E1EF114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903" y="1683920"/>
              <a:ext cx="614270" cy="61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1" name="圓角矩形 1050">
              <a:extLst>
                <a:ext uri="{FF2B5EF4-FFF2-40B4-BE49-F238E27FC236}">
                  <a16:creationId xmlns:a16="http://schemas.microsoft.com/office/drawing/2014/main" id="{C4A45721-69CD-9ABC-22A4-CA73D749BFA5}"/>
                </a:ext>
              </a:extLst>
            </p:cNvPr>
            <p:cNvSpPr/>
            <p:nvPr/>
          </p:nvSpPr>
          <p:spPr>
            <a:xfrm>
              <a:off x="4640885" y="2396953"/>
              <a:ext cx="1461462" cy="264262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Handle Front-End Request &amp; Create Response by Flask</a:t>
              </a:r>
            </a:p>
          </p:txBody>
        </p:sp>
      </p:grpSp>
      <p:sp>
        <p:nvSpPr>
          <p:cNvPr id="1053" name="向右箭號 1052">
            <a:extLst>
              <a:ext uri="{FF2B5EF4-FFF2-40B4-BE49-F238E27FC236}">
                <a16:creationId xmlns:a16="http://schemas.microsoft.com/office/drawing/2014/main" id="{9E010250-D18D-6629-263D-B2D2D8B68603}"/>
              </a:ext>
            </a:extLst>
          </p:cNvPr>
          <p:cNvSpPr/>
          <p:nvPr/>
        </p:nvSpPr>
        <p:spPr>
          <a:xfrm rot="10800000">
            <a:off x="3169153" y="1613841"/>
            <a:ext cx="1716688" cy="78651"/>
          </a:xfrm>
          <a:prstGeom prst="rightArrow">
            <a:avLst>
              <a:gd name="adj1" fmla="val 42618"/>
              <a:gd name="adj2" fmla="val 1817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63" dirty="0"/>
          </a:p>
        </p:txBody>
      </p:sp>
      <p:sp>
        <p:nvSpPr>
          <p:cNvPr id="1054" name="向右箭號 1053">
            <a:extLst>
              <a:ext uri="{FF2B5EF4-FFF2-40B4-BE49-F238E27FC236}">
                <a16:creationId xmlns:a16="http://schemas.microsoft.com/office/drawing/2014/main" id="{C3155D44-E663-8B3A-500E-2D5F77E2118F}"/>
              </a:ext>
            </a:extLst>
          </p:cNvPr>
          <p:cNvSpPr/>
          <p:nvPr/>
        </p:nvSpPr>
        <p:spPr>
          <a:xfrm>
            <a:off x="6204818" y="1528702"/>
            <a:ext cx="1674924" cy="78651"/>
          </a:xfrm>
          <a:prstGeom prst="rightArrow">
            <a:avLst>
              <a:gd name="adj1" fmla="val 42618"/>
              <a:gd name="adj2" fmla="val 1817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63" dirty="0"/>
          </a:p>
        </p:txBody>
      </p:sp>
      <p:sp>
        <p:nvSpPr>
          <p:cNvPr id="1055" name="向右箭號 1054">
            <a:extLst>
              <a:ext uri="{FF2B5EF4-FFF2-40B4-BE49-F238E27FC236}">
                <a16:creationId xmlns:a16="http://schemas.microsoft.com/office/drawing/2014/main" id="{CC692045-6408-06A7-6385-F1FE2A4D7D03}"/>
              </a:ext>
            </a:extLst>
          </p:cNvPr>
          <p:cNvSpPr/>
          <p:nvPr/>
        </p:nvSpPr>
        <p:spPr>
          <a:xfrm rot="10800000">
            <a:off x="6163053" y="1737697"/>
            <a:ext cx="1716688" cy="78651"/>
          </a:xfrm>
          <a:prstGeom prst="rightArrow">
            <a:avLst>
              <a:gd name="adj1" fmla="val 42618"/>
              <a:gd name="adj2" fmla="val 1817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63" dirty="0"/>
          </a:p>
        </p:txBody>
      </p:sp>
      <p:sp>
        <p:nvSpPr>
          <p:cNvPr id="1056" name="圓角矩形 1055">
            <a:extLst>
              <a:ext uri="{FF2B5EF4-FFF2-40B4-BE49-F238E27FC236}">
                <a16:creationId xmlns:a16="http://schemas.microsoft.com/office/drawing/2014/main" id="{9AA7F7B2-B689-EC8E-0576-A233A061B474}"/>
              </a:ext>
            </a:extLst>
          </p:cNvPr>
          <p:cNvSpPr/>
          <p:nvPr/>
        </p:nvSpPr>
        <p:spPr>
          <a:xfrm>
            <a:off x="6054267" y="1157402"/>
            <a:ext cx="1968187" cy="26426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E8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kumimoji="1" lang="en-US" altLang="zh-TW" sz="1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Operate API Service Requests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12AC693-76EF-03A5-8785-C263ECF436BB}"/>
              </a:ext>
            </a:extLst>
          </p:cNvPr>
          <p:cNvGrpSpPr/>
          <p:nvPr/>
        </p:nvGrpSpPr>
        <p:grpSpPr>
          <a:xfrm>
            <a:off x="67585" y="4614884"/>
            <a:ext cx="2384274" cy="1836271"/>
            <a:chOff x="248320" y="4112940"/>
            <a:chExt cx="2384274" cy="1836271"/>
          </a:xfrm>
        </p:grpSpPr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23C60F9A-D89C-CC3C-8E59-AB230CFE690F}"/>
                </a:ext>
              </a:extLst>
            </p:cNvPr>
            <p:cNvSpPr/>
            <p:nvPr/>
          </p:nvSpPr>
          <p:spPr>
            <a:xfrm>
              <a:off x="327084" y="4486362"/>
              <a:ext cx="2283535" cy="1462849"/>
            </a:xfrm>
            <a:prstGeom prst="roundRect">
              <a:avLst>
                <a:gd name="adj" fmla="val 1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sz="1463"/>
            </a:p>
          </p:txBody>
        </p:sp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E7B56E77-D3E3-177B-862E-E2AF3B70FE0A}"/>
                </a:ext>
              </a:extLst>
            </p:cNvPr>
            <p:cNvSpPr/>
            <p:nvPr/>
          </p:nvSpPr>
          <p:spPr>
            <a:xfrm>
              <a:off x="248320" y="4112940"/>
              <a:ext cx="1274659" cy="49998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6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</a:t>
              </a:r>
              <a:endParaRPr kumimoji="1" lang="zh-TW" altLang="en-US" sz="1463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Apache Airflow">
              <a:extLst>
                <a:ext uri="{FF2B5EF4-FFF2-40B4-BE49-F238E27FC236}">
                  <a16:creationId xmlns:a16="http://schemas.microsoft.com/office/drawing/2014/main" id="{BBD221C9-82B7-D6AA-E255-49953B200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7" t="10755" r="9790" b="9710"/>
            <a:stretch/>
          </p:blipFill>
          <p:spPr bwMode="auto">
            <a:xfrm>
              <a:off x="528835" y="4728600"/>
              <a:ext cx="1785164" cy="709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25B0E79-1165-8F9C-3C8F-1C3E233529CC}"/>
                </a:ext>
              </a:extLst>
            </p:cNvPr>
            <p:cNvSpPr txBox="1"/>
            <p:nvPr/>
          </p:nvSpPr>
          <p:spPr>
            <a:xfrm>
              <a:off x="327084" y="5504034"/>
              <a:ext cx="23055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time to automatic trigger back-end service: in order to refresh data</a:t>
              </a:r>
              <a:endParaRPr kumimoji="1" lang="zh-TW" altLang="en-US" sz="1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向右箭號 6">
            <a:extLst>
              <a:ext uri="{FF2B5EF4-FFF2-40B4-BE49-F238E27FC236}">
                <a16:creationId xmlns:a16="http://schemas.microsoft.com/office/drawing/2014/main" id="{6AEBA310-2F4D-9E5C-0139-E55A5D3A6946}"/>
              </a:ext>
            </a:extLst>
          </p:cNvPr>
          <p:cNvSpPr>
            <a:spLocks/>
          </p:cNvSpPr>
          <p:nvPr/>
        </p:nvSpPr>
        <p:spPr>
          <a:xfrm rot="19107663">
            <a:off x="1296301" y="4401997"/>
            <a:ext cx="1180112" cy="78651"/>
          </a:xfrm>
          <a:prstGeom prst="rightArrow">
            <a:avLst>
              <a:gd name="adj1" fmla="val 42618"/>
              <a:gd name="adj2" fmla="val 1817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63" dirty="0"/>
          </a:p>
        </p:txBody>
      </p:sp>
      <p:sp>
        <p:nvSpPr>
          <p:cNvPr id="1049" name="向右箭號 1048">
            <a:extLst>
              <a:ext uri="{FF2B5EF4-FFF2-40B4-BE49-F238E27FC236}">
                <a16:creationId xmlns:a16="http://schemas.microsoft.com/office/drawing/2014/main" id="{CD77353E-8926-7EE0-DD67-00E71C669EB1}"/>
              </a:ext>
            </a:extLst>
          </p:cNvPr>
          <p:cNvSpPr/>
          <p:nvPr/>
        </p:nvSpPr>
        <p:spPr>
          <a:xfrm>
            <a:off x="3210918" y="1404846"/>
            <a:ext cx="1674924" cy="78651"/>
          </a:xfrm>
          <a:prstGeom prst="rightArrow">
            <a:avLst>
              <a:gd name="adj1" fmla="val 42618"/>
              <a:gd name="adj2" fmla="val 1817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63" dirty="0"/>
          </a:p>
        </p:txBody>
      </p:sp>
      <p:sp>
        <p:nvSpPr>
          <p:cNvPr id="27" name="向右箭號 26">
            <a:extLst>
              <a:ext uri="{FF2B5EF4-FFF2-40B4-BE49-F238E27FC236}">
                <a16:creationId xmlns:a16="http://schemas.microsoft.com/office/drawing/2014/main" id="{E5200687-9C75-3AC3-A149-CCE4D4B65F26}"/>
              </a:ext>
            </a:extLst>
          </p:cNvPr>
          <p:cNvSpPr/>
          <p:nvPr/>
        </p:nvSpPr>
        <p:spPr>
          <a:xfrm rot="2217275">
            <a:off x="7840941" y="4007010"/>
            <a:ext cx="395170" cy="88217"/>
          </a:xfrm>
          <a:prstGeom prst="rightArrow">
            <a:avLst>
              <a:gd name="adj1" fmla="val 42618"/>
              <a:gd name="adj2" fmla="val 1817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63" dirty="0"/>
          </a:p>
        </p:txBody>
      </p:sp>
    </p:spTree>
    <p:extLst>
      <p:ext uri="{BB962C8B-B14F-4D97-AF65-F5344CB8AC3E}">
        <p14:creationId xmlns:p14="http://schemas.microsoft.com/office/powerpoint/2010/main" val="15656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89</Words>
  <Application>Microsoft Macintosh PowerPoint</Application>
  <PresentationFormat>A4 紙張 (210x297 公釐)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蘇勁安 (108403547)</dc:creator>
  <cp:lastModifiedBy>蘇勁安 (108403547)</cp:lastModifiedBy>
  <cp:revision>7</cp:revision>
  <dcterms:created xsi:type="dcterms:W3CDTF">2022-09-29T04:26:17Z</dcterms:created>
  <dcterms:modified xsi:type="dcterms:W3CDTF">2022-11-01T05:52:11Z</dcterms:modified>
</cp:coreProperties>
</file>