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Tsiompikas" userId="5f55b93e-c4fb-427d-a572-41ddb8971fc6" providerId="ADAL" clId="{0B717FB7-A4DB-4BFD-8C2B-FD72B708BDF6}"/>
    <pc:docChg chg="custSel addSld modSld">
      <pc:chgData name="Dimitrios Tsiompikas" userId="5f55b93e-c4fb-427d-a572-41ddb8971fc6" providerId="ADAL" clId="{0B717FB7-A4DB-4BFD-8C2B-FD72B708BDF6}" dt="2023-12-15T14:01:02.274" v="2039" actId="20577"/>
      <pc:docMkLst>
        <pc:docMk/>
      </pc:docMkLst>
      <pc:sldChg chg="modSp new mod">
        <pc:chgData name="Dimitrios Tsiompikas" userId="5f55b93e-c4fb-427d-a572-41ddb8971fc6" providerId="ADAL" clId="{0B717FB7-A4DB-4BFD-8C2B-FD72B708BDF6}" dt="2023-12-15T09:51:27.561" v="415" actId="20577"/>
        <pc:sldMkLst>
          <pc:docMk/>
          <pc:sldMk cId="3003626220" sldId="256"/>
        </pc:sldMkLst>
        <pc:spChg chg="mod">
          <ac:chgData name="Dimitrios Tsiompikas" userId="5f55b93e-c4fb-427d-a572-41ddb8971fc6" providerId="ADAL" clId="{0B717FB7-A4DB-4BFD-8C2B-FD72B708BDF6}" dt="2023-12-15T09:13:53.718" v="18"/>
          <ac:spMkLst>
            <pc:docMk/>
            <pc:sldMk cId="3003626220" sldId="256"/>
            <ac:spMk id="2" creationId="{A7AAF5DD-3020-8F86-CF88-C9DAF52FF2C1}"/>
          </ac:spMkLst>
        </pc:spChg>
        <pc:spChg chg="mod">
          <ac:chgData name="Dimitrios Tsiompikas" userId="5f55b93e-c4fb-427d-a572-41ddb8971fc6" providerId="ADAL" clId="{0B717FB7-A4DB-4BFD-8C2B-FD72B708BDF6}" dt="2023-12-15T09:51:27.561" v="415" actId="20577"/>
          <ac:spMkLst>
            <pc:docMk/>
            <pc:sldMk cId="3003626220" sldId="256"/>
            <ac:spMk id="3" creationId="{7316941D-50D7-12A3-F6D9-57BDD5D3A0AE}"/>
          </ac:spMkLst>
        </pc:spChg>
      </pc:sldChg>
      <pc:sldChg chg="modSp new mod">
        <pc:chgData name="Dimitrios Tsiompikas" userId="5f55b93e-c4fb-427d-a572-41ddb8971fc6" providerId="ADAL" clId="{0B717FB7-A4DB-4BFD-8C2B-FD72B708BDF6}" dt="2023-12-15T14:01:02.274" v="2039" actId="20577"/>
        <pc:sldMkLst>
          <pc:docMk/>
          <pc:sldMk cId="2642269589" sldId="257"/>
        </pc:sldMkLst>
        <pc:spChg chg="mod">
          <ac:chgData name="Dimitrios Tsiompikas" userId="5f55b93e-c4fb-427d-a572-41ddb8971fc6" providerId="ADAL" clId="{0B717FB7-A4DB-4BFD-8C2B-FD72B708BDF6}" dt="2023-12-15T09:27:51.587" v="200" actId="20577"/>
          <ac:spMkLst>
            <pc:docMk/>
            <pc:sldMk cId="2642269589" sldId="257"/>
            <ac:spMk id="2" creationId="{F42C1514-4029-7CB3-E007-B396AD905DCF}"/>
          </ac:spMkLst>
        </pc:spChg>
        <pc:spChg chg="mod">
          <ac:chgData name="Dimitrios Tsiompikas" userId="5f55b93e-c4fb-427d-a572-41ddb8971fc6" providerId="ADAL" clId="{0B717FB7-A4DB-4BFD-8C2B-FD72B708BDF6}" dt="2023-12-15T14:01:02.274" v="2039" actId="20577"/>
          <ac:spMkLst>
            <pc:docMk/>
            <pc:sldMk cId="2642269589" sldId="257"/>
            <ac:spMk id="3" creationId="{E69662E2-D308-0D17-7628-A7FB78BB78B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8BB0585-CC32-464C-A60E-20652B4AAC8A}" type="datetimeFigureOut">
              <a:rPr lang="en-US" smtClean="0"/>
              <a:t>17/12/2023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8210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25512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4519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1362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50026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17/12/2023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4208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17/12/2023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555972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6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27877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9192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B0585-CC32-464C-A60E-20652B4AAC8A}" type="datetimeFigureOut">
              <a:rPr lang="en-US" smtClean="0"/>
              <a:t>17/12/2023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92312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8906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B0585-CC32-464C-A60E-20652B4AAC8A}" type="datetimeFigureOut">
              <a:rPr lang="en-US" smtClean="0"/>
              <a:t>17/12/2023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7141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B0585-CC32-464C-A60E-20652B4AAC8A}" type="datetimeFigureOut">
              <a:rPr lang="en-US" smtClean="0"/>
              <a:t>17/12/2023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267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B0585-CC32-464C-A60E-20652B4AAC8A}" type="datetimeFigureOut">
              <a:rPr lang="en-US" smtClean="0"/>
              <a:t>17/12/2023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328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6446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3392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BB0585-CC32-464C-A60E-20652B4AAC8A}" type="datetimeFigureOut">
              <a:rPr lang="en-US" smtClean="0"/>
              <a:t>17/12/2023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91CA65-B3B3-4AE9-9945-AF04768BC154}" type="slidenum">
              <a:rPr lang="en-US" smtClean="0"/>
              <a:t>‹#›</a:t>
            </a:fld>
            <a:endParaRPr lang="en-US"/>
          </a:p>
        </p:txBody>
      </p:sp>
    </p:spTree>
    <p:extLst>
      <p:ext uri="{BB962C8B-B14F-4D97-AF65-F5344CB8AC3E}">
        <p14:creationId xmlns:p14="http://schemas.microsoft.com/office/powerpoint/2010/main" val="319585421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AF5DD-3020-8F86-CF88-C9DAF52FF2C1}"/>
              </a:ext>
            </a:extLst>
          </p:cNvPr>
          <p:cNvSpPr>
            <a:spLocks noGrp="1"/>
          </p:cNvSpPr>
          <p:nvPr>
            <p:ph type="ctrTitle"/>
          </p:nvPr>
        </p:nvSpPr>
        <p:spPr>
          <a:xfrm>
            <a:off x="3108960" y="1122363"/>
            <a:ext cx="7559039" cy="3027360"/>
          </a:xfrm>
        </p:spPr>
        <p:txBody>
          <a:bodyPr>
            <a:normAutofit/>
          </a:bodyPr>
          <a:lstStyle/>
          <a:p>
            <a:r>
              <a:rPr lang="en-US" sz="5400" dirty="0" err="1"/>
              <a:t>L</a:t>
            </a:r>
            <a:r>
              <a:rPr lang="en-US" sz="5400" cap="none" dirty="0" err="1"/>
              <a:t>og</a:t>
            </a:r>
            <a:r>
              <a:rPr lang="en-US" sz="5400" dirty="0" err="1"/>
              <a:t>GPT</a:t>
            </a:r>
            <a:r>
              <a:rPr lang="en-US" sz="5400" dirty="0"/>
              <a:t>: L</a:t>
            </a:r>
            <a:r>
              <a:rPr lang="en-US" sz="5400" cap="none" dirty="0"/>
              <a:t>og</a:t>
            </a:r>
            <a:r>
              <a:rPr lang="en-US" sz="5400" dirty="0"/>
              <a:t> A</a:t>
            </a:r>
            <a:r>
              <a:rPr lang="en-US" sz="5400" cap="none" dirty="0"/>
              <a:t>nomaly</a:t>
            </a:r>
            <a:r>
              <a:rPr lang="en-US" sz="5400" dirty="0"/>
              <a:t> D</a:t>
            </a:r>
            <a:r>
              <a:rPr lang="en-US" sz="5400" cap="none" dirty="0"/>
              <a:t>etection</a:t>
            </a:r>
            <a:r>
              <a:rPr lang="en-US" sz="5400" dirty="0"/>
              <a:t> </a:t>
            </a:r>
            <a:r>
              <a:rPr lang="en-US" sz="5400" cap="none" dirty="0"/>
              <a:t>via</a:t>
            </a:r>
            <a:r>
              <a:rPr lang="en-US" sz="5400" dirty="0"/>
              <a:t> GPT</a:t>
            </a:r>
          </a:p>
        </p:txBody>
      </p:sp>
      <p:sp>
        <p:nvSpPr>
          <p:cNvPr id="3" name="Subtitle 2">
            <a:extLst>
              <a:ext uri="{FF2B5EF4-FFF2-40B4-BE49-F238E27FC236}">
                <a16:creationId xmlns:a16="http://schemas.microsoft.com/office/drawing/2014/main" id="{7316941D-50D7-12A3-F6D9-57BDD5D3A0AE}"/>
              </a:ext>
            </a:extLst>
          </p:cNvPr>
          <p:cNvSpPr>
            <a:spLocks noGrp="1"/>
          </p:cNvSpPr>
          <p:nvPr>
            <p:ph type="subTitle" idx="1"/>
          </p:nvPr>
        </p:nvSpPr>
        <p:spPr>
          <a:xfrm>
            <a:off x="3128010" y="4149724"/>
            <a:ext cx="7940040" cy="2290764"/>
          </a:xfrm>
        </p:spPr>
        <p:txBody>
          <a:bodyPr>
            <a:normAutofit/>
          </a:bodyPr>
          <a:lstStyle/>
          <a:p>
            <a:pPr>
              <a:lnSpc>
                <a:spcPct val="110000"/>
              </a:lnSpc>
            </a:pPr>
            <a:r>
              <a:rPr lang="en-US" sz="1800" dirty="0">
                <a:solidFill>
                  <a:schemeClr val="tx1"/>
                </a:solidFill>
              </a:rPr>
              <a:t>Authors: </a:t>
            </a:r>
          </a:p>
          <a:p>
            <a:pPr>
              <a:lnSpc>
                <a:spcPct val="110000"/>
              </a:lnSpc>
            </a:pPr>
            <a:r>
              <a:rPr lang="en-US" sz="1800" dirty="0">
                <a:solidFill>
                  <a:schemeClr val="tx1"/>
                </a:solidFill>
              </a:rPr>
              <a:t>Xiao Han, Utah State University</a:t>
            </a:r>
          </a:p>
          <a:p>
            <a:pPr>
              <a:lnSpc>
                <a:spcPct val="110000"/>
              </a:lnSpc>
            </a:pPr>
            <a:r>
              <a:rPr lang="en-US" sz="1800" dirty="0" err="1">
                <a:solidFill>
                  <a:schemeClr val="tx1"/>
                </a:solidFill>
              </a:rPr>
              <a:t>Shuhan</a:t>
            </a:r>
            <a:r>
              <a:rPr lang="en-US" sz="1800" dirty="0">
                <a:solidFill>
                  <a:schemeClr val="tx1"/>
                </a:solidFill>
              </a:rPr>
              <a:t> Yuan, Utah State University</a:t>
            </a:r>
          </a:p>
          <a:p>
            <a:pPr>
              <a:lnSpc>
                <a:spcPct val="110000"/>
              </a:lnSpc>
            </a:pPr>
            <a:r>
              <a:rPr lang="en-US" sz="1800" dirty="0">
                <a:solidFill>
                  <a:schemeClr val="tx1"/>
                </a:solidFill>
              </a:rPr>
              <a:t>Mohamed </a:t>
            </a:r>
            <a:r>
              <a:rPr lang="en-US" sz="1800" dirty="0" err="1">
                <a:solidFill>
                  <a:schemeClr val="tx1"/>
                </a:solidFill>
              </a:rPr>
              <a:t>Trabelsi</a:t>
            </a:r>
            <a:r>
              <a:rPr lang="en-US" sz="1800" dirty="0">
                <a:solidFill>
                  <a:schemeClr val="tx1"/>
                </a:solidFill>
              </a:rPr>
              <a:t>, Nokia Bell Labs</a:t>
            </a:r>
          </a:p>
        </p:txBody>
      </p:sp>
      <p:grpSp>
        <p:nvGrpSpPr>
          <p:cNvPr id="155" name="Group 154">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00362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CFE4-F219-B1B5-949F-F046D32AF5BD}"/>
              </a:ext>
            </a:extLst>
          </p:cNvPr>
          <p:cNvSpPr>
            <a:spLocks noGrp="1"/>
          </p:cNvSpPr>
          <p:nvPr>
            <p:ph type="title"/>
          </p:nvPr>
        </p:nvSpPr>
        <p:spPr/>
        <p:txBody>
          <a:bodyPr/>
          <a:lstStyle/>
          <a:p>
            <a:r>
              <a:rPr lang="en-US" dirty="0" err="1"/>
              <a:t>L</a:t>
            </a:r>
            <a:r>
              <a:rPr lang="en-US" cap="none" dirty="0" err="1"/>
              <a:t>og</a:t>
            </a:r>
            <a:r>
              <a:rPr lang="en-US" dirty="0" err="1"/>
              <a:t>gpt</a:t>
            </a:r>
            <a:r>
              <a:rPr lang="en-US" dirty="0"/>
              <a:t> – reinforcement learning</a:t>
            </a:r>
          </a:p>
        </p:txBody>
      </p:sp>
      <p:sp>
        <p:nvSpPr>
          <p:cNvPr id="3" name="Content Placeholder 2">
            <a:extLst>
              <a:ext uri="{FF2B5EF4-FFF2-40B4-BE49-F238E27FC236}">
                <a16:creationId xmlns:a16="http://schemas.microsoft.com/office/drawing/2014/main" id="{174B7A86-4E00-129E-5583-ADA8CDD50568}"/>
              </a:ext>
            </a:extLst>
          </p:cNvPr>
          <p:cNvSpPr>
            <a:spLocks noGrp="1"/>
          </p:cNvSpPr>
          <p:nvPr>
            <p:ph idx="1"/>
          </p:nvPr>
        </p:nvSpPr>
        <p:spPr>
          <a:xfrm>
            <a:off x="1141412" y="1738312"/>
            <a:ext cx="9905999" cy="4310063"/>
          </a:xfrm>
        </p:spPr>
        <p:txBody>
          <a:bodyPr>
            <a:normAutofit/>
          </a:bodyPr>
          <a:lstStyle/>
          <a:p>
            <a:pPr marL="0" indent="0">
              <a:buNone/>
            </a:pPr>
            <a:r>
              <a:rPr lang="en-US" sz="1800" dirty="0"/>
              <a:t>The reinforcement learning process has 4 stages. State, Action, Policy, Reward. </a:t>
            </a:r>
          </a:p>
          <a:p>
            <a:pPr marL="0" indent="0">
              <a:buNone/>
            </a:pPr>
            <a:r>
              <a:rPr lang="en-US" sz="1800" dirty="0"/>
              <a:t>The state is initially defined as the given part of a log sequence. The state changes each step, essentially becoming the concatenation between the given part of the sequence and the generated sequence.</a:t>
            </a:r>
          </a:p>
          <a:p>
            <a:pPr marL="0" indent="0">
              <a:buNone/>
            </a:pPr>
            <a:r>
              <a:rPr lang="en-US" sz="1800" dirty="0"/>
              <a:t>The action is defined as sampling a log key from the K log keys with the highest probability distributions denoted as                                    where S is the state.</a:t>
            </a:r>
          </a:p>
          <a:p>
            <a:pPr marL="0" indent="0">
              <a:buNone/>
            </a:pPr>
            <a:r>
              <a:rPr lang="en-US" sz="1800" dirty="0"/>
              <a:t>The policy until the j-</a:t>
            </a:r>
            <a:r>
              <a:rPr lang="en-US" sz="1800" dirty="0" err="1"/>
              <a:t>th</a:t>
            </a:r>
            <a:r>
              <a:rPr lang="en-US" sz="1800" dirty="0"/>
              <a:t> position of a given sequence outputs a probability score over the action space denoted as                  , where </a:t>
            </a:r>
            <a:r>
              <a:rPr lang="el-GR" sz="1800" dirty="0"/>
              <a:t>θ </a:t>
            </a:r>
            <a:r>
              <a:rPr lang="en-US" sz="1800" dirty="0"/>
              <a:t>parameters of </a:t>
            </a:r>
            <a:r>
              <a:rPr lang="en-US" sz="1800" dirty="0" err="1"/>
              <a:t>LogGPT</a:t>
            </a:r>
            <a:r>
              <a:rPr lang="en-US" sz="1800" dirty="0"/>
              <a:t>.</a:t>
            </a:r>
          </a:p>
          <a:p>
            <a:pPr marL="0" indent="0">
              <a:buNone/>
            </a:pPr>
            <a:r>
              <a:rPr lang="en-US" sz="1800" dirty="0"/>
              <a:t>The reward provides feedback to the policy and uses the author-created Top-K metric. The Top-K metric essentially checks if the observed log key is in the Top-K predictions list. If so, then the model receives a reward of 1 otherwise it receives a reward of -1. It is denoted by the following double-branched equation:					         This greatly improves </a:t>
            </a:r>
            <a:r>
              <a:rPr lang="en-US" sz="1800" dirty="0" err="1"/>
              <a:t>LogGPT</a:t>
            </a:r>
            <a:r>
              <a:rPr lang="en-US" sz="1800" dirty="0"/>
              <a:t> learning process. </a:t>
            </a:r>
          </a:p>
          <a:p>
            <a:pPr marL="0" indent="0">
              <a:buNone/>
            </a:pPr>
            <a:endParaRPr lang="en-US" sz="1800" dirty="0"/>
          </a:p>
        </p:txBody>
      </p:sp>
      <p:pic>
        <p:nvPicPr>
          <p:cNvPr id="5" name="Picture 4">
            <a:extLst>
              <a:ext uri="{FF2B5EF4-FFF2-40B4-BE49-F238E27FC236}">
                <a16:creationId xmlns:a16="http://schemas.microsoft.com/office/drawing/2014/main" id="{495D5201-A1B4-82D3-BDD5-B90521501F89}"/>
              </a:ext>
            </a:extLst>
          </p:cNvPr>
          <p:cNvPicPr>
            <a:picLocks noChangeAspect="1"/>
          </p:cNvPicPr>
          <p:nvPr/>
        </p:nvPicPr>
        <p:blipFill>
          <a:blip r:embed="rId2"/>
          <a:stretch>
            <a:fillRect/>
          </a:stretch>
        </p:blipFill>
        <p:spPr>
          <a:xfrm>
            <a:off x="2286000" y="3429000"/>
            <a:ext cx="2209800" cy="342900"/>
          </a:xfrm>
          <a:prstGeom prst="rect">
            <a:avLst/>
          </a:prstGeom>
        </p:spPr>
      </p:pic>
      <p:pic>
        <p:nvPicPr>
          <p:cNvPr id="7" name="Picture 6">
            <a:extLst>
              <a:ext uri="{FF2B5EF4-FFF2-40B4-BE49-F238E27FC236}">
                <a16:creationId xmlns:a16="http://schemas.microsoft.com/office/drawing/2014/main" id="{7E69C4BF-5A18-5E40-3FE8-6554D493A793}"/>
              </a:ext>
            </a:extLst>
          </p:cNvPr>
          <p:cNvPicPr>
            <a:picLocks noChangeAspect="1"/>
          </p:cNvPicPr>
          <p:nvPr/>
        </p:nvPicPr>
        <p:blipFill>
          <a:blip r:embed="rId3"/>
          <a:stretch>
            <a:fillRect/>
          </a:stretch>
        </p:blipFill>
        <p:spPr>
          <a:xfrm>
            <a:off x="2286000" y="4176712"/>
            <a:ext cx="1028700" cy="342900"/>
          </a:xfrm>
          <a:prstGeom prst="rect">
            <a:avLst/>
          </a:prstGeom>
        </p:spPr>
      </p:pic>
      <p:pic>
        <p:nvPicPr>
          <p:cNvPr id="9" name="Picture 8">
            <a:extLst>
              <a:ext uri="{FF2B5EF4-FFF2-40B4-BE49-F238E27FC236}">
                <a16:creationId xmlns:a16="http://schemas.microsoft.com/office/drawing/2014/main" id="{78658C39-D8FC-05A4-B574-D038AAAE06CA}"/>
              </a:ext>
            </a:extLst>
          </p:cNvPr>
          <p:cNvPicPr>
            <a:picLocks noChangeAspect="1"/>
          </p:cNvPicPr>
          <p:nvPr/>
        </p:nvPicPr>
        <p:blipFill>
          <a:blip r:embed="rId4"/>
          <a:stretch>
            <a:fillRect/>
          </a:stretch>
        </p:blipFill>
        <p:spPr>
          <a:xfrm>
            <a:off x="2149475" y="5610225"/>
            <a:ext cx="4171950" cy="876300"/>
          </a:xfrm>
          <a:prstGeom prst="rect">
            <a:avLst/>
          </a:prstGeom>
        </p:spPr>
      </p:pic>
    </p:spTree>
    <p:extLst>
      <p:ext uri="{BB962C8B-B14F-4D97-AF65-F5344CB8AC3E}">
        <p14:creationId xmlns:p14="http://schemas.microsoft.com/office/powerpoint/2010/main" val="137585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948FFDF-3DEC-CB1F-5680-4B0BA7E3C156}"/>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policy update / anomaly detection</a:t>
            </a:r>
          </a:p>
        </p:txBody>
      </p:sp>
      <p:sp>
        <p:nvSpPr>
          <p:cNvPr id="3" name="Content Placeholder 2">
            <a:extLst>
              <a:ext uri="{FF2B5EF4-FFF2-40B4-BE49-F238E27FC236}">
                <a16:creationId xmlns:a16="http://schemas.microsoft.com/office/drawing/2014/main" id="{2BE85E99-7628-7C9C-A799-DE1AC1FAF05A}"/>
              </a:ext>
            </a:extLst>
          </p:cNvPr>
          <p:cNvSpPr>
            <a:spLocks noGrp="1"/>
          </p:cNvSpPr>
          <p:nvPr>
            <p:ph idx="1"/>
          </p:nvPr>
        </p:nvSpPr>
        <p:spPr>
          <a:xfrm>
            <a:off x="1141412" y="2249487"/>
            <a:ext cx="9905999" cy="3541714"/>
          </a:xfrm>
        </p:spPr>
        <p:txBody>
          <a:bodyPr>
            <a:normAutofit/>
          </a:bodyPr>
          <a:lstStyle/>
          <a:p>
            <a:pPr marL="0" indent="0">
              <a:buNone/>
            </a:pPr>
            <a:r>
              <a:rPr lang="en-US" sz="1600" dirty="0"/>
              <a:t>Policy update happens using the following function to maximize the expected reward:</a:t>
            </a:r>
          </a:p>
          <a:p>
            <a:pPr marL="0" indent="0">
              <a:buNone/>
            </a:pPr>
            <a:r>
              <a:rPr lang="en-US" sz="1600" dirty="0"/>
              <a:t>                                                            </a:t>
            </a:r>
          </a:p>
          <a:p>
            <a:pPr marL="0" indent="0">
              <a:buNone/>
            </a:pPr>
            <a:endParaRPr lang="en-US" sz="1600" dirty="0"/>
          </a:p>
          <a:p>
            <a:pPr marL="0" indent="0">
              <a:buNone/>
            </a:pPr>
            <a:r>
              <a:rPr lang="en-US" sz="1600" dirty="0"/>
              <a:t>Where </a:t>
            </a:r>
            <a:r>
              <a:rPr lang="el-GR" sz="1600" dirty="0" err="1"/>
              <a:t>πθ</a:t>
            </a:r>
            <a:r>
              <a:rPr lang="en-US" sz="1600" dirty="0"/>
              <a:t> is the new policy , </a:t>
            </a:r>
            <a:r>
              <a:rPr lang="el-GR" sz="1600" dirty="0" err="1"/>
              <a:t>πθ</a:t>
            </a:r>
            <a:r>
              <a:rPr lang="en-US" sz="1600" dirty="0"/>
              <a:t>old is the old policy and rj+1 is the reward for an action. This helps further improve </a:t>
            </a:r>
            <a:r>
              <a:rPr lang="en-US" sz="1600" dirty="0" err="1"/>
              <a:t>LogGPT</a:t>
            </a:r>
            <a:r>
              <a:rPr lang="en-US" sz="1600" dirty="0"/>
              <a:t> by maintaining stability and preventing harmful updates.</a:t>
            </a:r>
          </a:p>
          <a:p>
            <a:pPr marL="0" indent="0">
              <a:buNone/>
            </a:pPr>
            <a:r>
              <a:rPr lang="en-US" sz="1600" dirty="0"/>
              <a:t>For anomaly detection, once fine-tuning is done, </a:t>
            </a:r>
            <a:r>
              <a:rPr lang="en-US" sz="1600" dirty="0" err="1"/>
              <a:t>LogGPT</a:t>
            </a:r>
            <a:r>
              <a:rPr lang="en-US" sz="1600" dirty="0"/>
              <a:t> predicts the log key of a given sequence based on the preceding subsequence. For each predicted log key, the model creates a Top-K predicted log keys set. The actual next log key is compared to the keys in the set , and if it’s not in there , the whole log sequence is considered anomalous.</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A6977B0B-F23C-C94A-7980-7F839153EDE4}"/>
              </a:ext>
            </a:extLst>
          </p:cNvPr>
          <p:cNvPicPr>
            <a:picLocks noChangeAspect="1"/>
          </p:cNvPicPr>
          <p:nvPr/>
        </p:nvPicPr>
        <p:blipFill>
          <a:blip r:embed="rId2"/>
          <a:stretch>
            <a:fillRect/>
          </a:stretch>
        </p:blipFill>
        <p:spPr>
          <a:xfrm>
            <a:off x="1206500" y="2801937"/>
            <a:ext cx="3276600" cy="809625"/>
          </a:xfrm>
          <a:prstGeom prst="rect">
            <a:avLst/>
          </a:prstGeom>
        </p:spPr>
      </p:pic>
    </p:spTree>
    <p:extLst>
      <p:ext uri="{BB962C8B-B14F-4D97-AF65-F5344CB8AC3E}">
        <p14:creationId xmlns:p14="http://schemas.microsoft.com/office/powerpoint/2010/main" val="302454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937-2DFD-3BF9-F9BD-505E91B8F6D5}"/>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Experiments - Datasets	</a:t>
            </a:r>
          </a:p>
        </p:txBody>
      </p:sp>
      <p:pic>
        <p:nvPicPr>
          <p:cNvPr id="5" name="Content Placeholder 4">
            <a:extLst>
              <a:ext uri="{FF2B5EF4-FFF2-40B4-BE49-F238E27FC236}">
                <a16:creationId xmlns:a16="http://schemas.microsoft.com/office/drawing/2014/main" id="{BA6DE2F3-E291-3ACF-D512-FE59701C3D83}"/>
              </a:ext>
            </a:extLst>
          </p:cNvPr>
          <p:cNvPicPr>
            <a:picLocks noChangeAspect="1"/>
          </p:cNvPicPr>
          <p:nvPr/>
        </p:nvPicPr>
        <p:blipFill>
          <a:blip r:embed="rId3"/>
          <a:stretch>
            <a:fillRect/>
          </a:stretch>
        </p:blipFill>
        <p:spPr>
          <a:xfrm>
            <a:off x="1141411" y="3122896"/>
            <a:ext cx="4689234" cy="18028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3" name="Content Placeholder 52">
            <a:extLst>
              <a:ext uri="{FF2B5EF4-FFF2-40B4-BE49-F238E27FC236}">
                <a16:creationId xmlns:a16="http://schemas.microsoft.com/office/drawing/2014/main" id="{28D2F119-A7D3-34CB-90A6-B261FBDEA5FC}"/>
              </a:ext>
            </a:extLst>
          </p:cNvPr>
          <p:cNvSpPr>
            <a:spLocks noGrp="1"/>
          </p:cNvSpPr>
          <p:nvPr>
            <p:ph idx="1"/>
          </p:nvPr>
        </p:nvSpPr>
        <p:spPr>
          <a:xfrm>
            <a:off x="6336727" y="2249487"/>
            <a:ext cx="4710683" cy="3541714"/>
          </a:xfrm>
        </p:spPr>
        <p:txBody>
          <a:bodyPr>
            <a:normAutofit fontScale="85000" lnSpcReduction="10000"/>
          </a:bodyPr>
          <a:lstStyle/>
          <a:p>
            <a:pPr marL="0" indent="0">
              <a:buNone/>
            </a:pPr>
            <a:r>
              <a:rPr lang="en-US" sz="1800" dirty="0"/>
              <a:t>The authors used 3 datasets to evaluate their </a:t>
            </a:r>
            <a:r>
              <a:rPr lang="en-US" sz="1800" dirty="0" err="1"/>
              <a:t>LogGPT</a:t>
            </a:r>
            <a:r>
              <a:rPr lang="en-US" sz="1800" dirty="0"/>
              <a:t> model. First one was the HDFS dataset </a:t>
            </a:r>
            <a:r>
              <a:rPr lang="en-US" sz="1800" b="0" i="0" u="none" strike="noStrike" baseline="0" dirty="0">
                <a:latin typeface="NimbusRomNo9L-Regu"/>
              </a:rPr>
              <a:t>(Hadoop Distributed File System) which contains 575061 log sequences with 16838 of them being labeled anomalous. </a:t>
            </a:r>
          </a:p>
          <a:p>
            <a:pPr marL="0" indent="0">
              <a:buNone/>
            </a:pPr>
            <a:r>
              <a:rPr lang="en-US" sz="1800" dirty="0">
                <a:latin typeface="NimbusRomNo9L-Regu"/>
              </a:rPr>
              <a:t>Then they got the BGL dataset, (</a:t>
            </a:r>
            <a:r>
              <a:rPr lang="en-US" sz="1800" b="0" i="0" u="none" strike="noStrike" baseline="0" dirty="0" err="1">
                <a:latin typeface="NimbusRomNo9L-Regu"/>
              </a:rPr>
              <a:t>BlueGene</a:t>
            </a:r>
            <a:r>
              <a:rPr lang="en-US" sz="1800" b="0" i="0" u="none" strike="noStrike" baseline="0" dirty="0">
                <a:latin typeface="NimbusRomNo9L-Regu"/>
              </a:rPr>
              <a:t>/L Supercomputer System) which </a:t>
            </a:r>
            <a:r>
              <a:rPr lang="en-US" sz="1800" b="0" i="0" u="none" strike="noStrike" baseline="0" dirty="0" err="1">
                <a:latin typeface="NimbusRomNo9L-Regu"/>
              </a:rPr>
              <a:t>contans</a:t>
            </a:r>
            <a:r>
              <a:rPr lang="en-US" sz="1800" b="0" i="0" u="none" strike="noStrike" baseline="0" dirty="0">
                <a:latin typeface="NimbusRomNo9L-Regu"/>
              </a:rPr>
              <a:t> 36927 log sequences with 3296 of them being labeled anomalous.</a:t>
            </a:r>
          </a:p>
          <a:p>
            <a:pPr marL="0" indent="0">
              <a:buNone/>
            </a:pPr>
            <a:r>
              <a:rPr lang="en-US" sz="1800" dirty="0">
                <a:latin typeface="NimbusRomNo9L-Regu"/>
              </a:rPr>
              <a:t>Finally, they got the Thunderbird dataset, (another supercomputer) which contains 112959 log sequences with 40920 of them being labeled as anomalous.</a:t>
            </a:r>
            <a:endParaRPr lang="en-US" sz="1800" dirty="0"/>
          </a:p>
        </p:txBody>
      </p:sp>
    </p:spTree>
    <p:extLst>
      <p:ext uri="{BB962C8B-B14F-4D97-AF65-F5344CB8AC3E}">
        <p14:creationId xmlns:p14="http://schemas.microsoft.com/office/powerpoint/2010/main" val="77501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5F37F-A33F-0259-5D13-987A14450F26}"/>
              </a:ext>
            </a:extLst>
          </p:cNvPr>
          <p:cNvSpPr>
            <a:spLocks noGrp="1"/>
          </p:cNvSpPr>
          <p:nvPr>
            <p:ph type="ctrTitle"/>
          </p:nvPr>
        </p:nvSpPr>
        <p:spPr>
          <a:xfrm>
            <a:off x="2802255" y="565151"/>
            <a:ext cx="7559039" cy="1711323"/>
          </a:xfrm>
        </p:spPr>
        <p:txBody>
          <a:bodyPr>
            <a:normAutofit/>
          </a:bodyPr>
          <a:lstStyle/>
          <a:p>
            <a:r>
              <a:rPr lang="en-US" sz="4400" dirty="0" err="1"/>
              <a:t>L</a:t>
            </a:r>
            <a:r>
              <a:rPr lang="en-US" sz="4400" cap="none" dirty="0" err="1"/>
              <a:t>og</a:t>
            </a:r>
            <a:r>
              <a:rPr lang="en-US" sz="4400" dirty="0" err="1"/>
              <a:t>gpt</a:t>
            </a:r>
            <a:r>
              <a:rPr lang="en-US" sz="4400" dirty="0"/>
              <a:t> – Experiments - evaluation</a:t>
            </a:r>
          </a:p>
        </p:txBody>
      </p:sp>
      <p:sp>
        <p:nvSpPr>
          <p:cNvPr id="3" name="Subtitle 2">
            <a:extLst>
              <a:ext uri="{FF2B5EF4-FFF2-40B4-BE49-F238E27FC236}">
                <a16:creationId xmlns:a16="http://schemas.microsoft.com/office/drawing/2014/main" id="{9063C092-E4EA-CAEA-010A-13531AB2523D}"/>
              </a:ext>
            </a:extLst>
          </p:cNvPr>
          <p:cNvSpPr>
            <a:spLocks noGrp="1"/>
          </p:cNvSpPr>
          <p:nvPr>
            <p:ph type="subTitle" idx="1"/>
          </p:nvPr>
        </p:nvSpPr>
        <p:spPr>
          <a:xfrm>
            <a:off x="2811779" y="2376488"/>
            <a:ext cx="7539989" cy="1108075"/>
          </a:xfrm>
        </p:spPr>
        <p:txBody>
          <a:bodyPr>
            <a:normAutofit/>
          </a:bodyPr>
          <a:lstStyle/>
          <a:p>
            <a:endParaRPr lang="en-US" sz="2400" dirty="0">
              <a:solidFill>
                <a:schemeClr val="tx1"/>
              </a:solidFill>
            </a:endParaRP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36CE709-2702-9B49-CECC-EBC3B29F9428}"/>
              </a:ext>
            </a:extLst>
          </p:cNvPr>
          <p:cNvPicPr>
            <a:picLocks noChangeAspect="1"/>
          </p:cNvPicPr>
          <p:nvPr/>
        </p:nvPicPr>
        <p:blipFill>
          <a:blip r:embed="rId2"/>
          <a:stretch>
            <a:fillRect/>
          </a:stretch>
        </p:blipFill>
        <p:spPr>
          <a:xfrm>
            <a:off x="1631156" y="2244724"/>
            <a:ext cx="9820275" cy="2886075"/>
          </a:xfrm>
          <a:prstGeom prst="rect">
            <a:avLst/>
          </a:prstGeom>
        </p:spPr>
      </p:pic>
    </p:spTree>
    <p:extLst>
      <p:ext uri="{BB962C8B-B14F-4D97-AF65-F5344CB8AC3E}">
        <p14:creationId xmlns:p14="http://schemas.microsoft.com/office/powerpoint/2010/main" val="10631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7B79ED-152A-3D7F-41AC-2B6230340356}"/>
              </a:ext>
            </a:extLst>
          </p:cNvPr>
          <p:cNvSpPr>
            <a:spLocks noGrp="1"/>
          </p:cNvSpPr>
          <p:nvPr>
            <p:ph type="title"/>
          </p:nvPr>
        </p:nvSpPr>
        <p:spPr>
          <a:xfrm>
            <a:off x="1141413" y="618518"/>
            <a:ext cx="4459286" cy="1478570"/>
          </a:xfrm>
        </p:spPr>
        <p:txBody>
          <a:bodyPr>
            <a:normAutofit/>
          </a:bodyPr>
          <a:lstStyle/>
          <a:p>
            <a:r>
              <a:rPr lang="en-US" sz="2800" dirty="0" err="1"/>
              <a:t>L</a:t>
            </a:r>
            <a:r>
              <a:rPr lang="en-US" sz="2800" cap="none" dirty="0" err="1"/>
              <a:t>og</a:t>
            </a:r>
            <a:r>
              <a:rPr lang="en-US" sz="2800" dirty="0" err="1"/>
              <a:t>gpt</a:t>
            </a:r>
            <a:r>
              <a:rPr lang="en-US" sz="2800" dirty="0"/>
              <a:t> – Experiments – evaluation (continued)</a:t>
            </a:r>
          </a:p>
        </p:txBody>
      </p:sp>
      <p:sp>
        <p:nvSpPr>
          <p:cNvPr id="55" name="Content Placeholder 52">
            <a:extLst>
              <a:ext uri="{FF2B5EF4-FFF2-40B4-BE49-F238E27FC236}">
                <a16:creationId xmlns:a16="http://schemas.microsoft.com/office/drawing/2014/main" id="{95FFB175-14B6-BC56-0E52-49C8F4160608}"/>
              </a:ext>
            </a:extLst>
          </p:cNvPr>
          <p:cNvSpPr>
            <a:spLocks noGrp="1"/>
          </p:cNvSpPr>
          <p:nvPr>
            <p:ph idx="1"/>
          </p:nvPr>
        </p:nvSpPr>
        <p:spPr>
          <a:xfrm>
            <a:off x="1141412" y="2249487"/>
            <a:ext cx="4459287" cy="3965046"/>
          </a:xfrm>
        </p:spPr>
        <p:txBody>
          <a:bodyPr>
            <a:normAutofit fontScale="70000" lnSpcReduction="20000"/>
          </a:bodyPr>
          <a:lstStyle/>
          <a:p>
            <a:pPr marL="0" indent="0">
              <a:buNone/>
            </a:pPr>
            <a:r>
              <a:rPr lang="en-US" sz="1800" dirty="0"/>
              <a:t>Final results on Table II show that all classic ML algorithms along with Deep Learning models and BERT get outclassed by </a:t>
            </a:r>
            <a:r>
              <a:rPr lang="en-US" sz="1800" dirty="0" err="1"/>
              <a:t>LogGPT</a:t>
            </a:r>
            <a:r>
              <a:rPr lang="en-US" sz="1800" dirty="0"/>
              <a:t> , apart from one named Log Cluster, which is a clustering algorithm that creates groups of log messages and is specifically created for log anomaly detection as well. If one log message belongs to a small cluster or does not belong to any cluster it is considered an anomaly.</a:t>
            </a:r>
          </a:p>
          <a:p>
            <a:pPr marL="0" indent="0">
              <a:buNone/>
            </a:pPr>
            <a:r>
              <a:rPr lang="en-US" sz="1800" dirty="0"/>
              <a:t>Furthermore, Table III shows that </a:t>
            </a:r>
            <a:r>
              <a:rPr lang="en-US" sz="1800" dirty="0" err="1"/>
              <a:t>LogGPT</a:t>
            </a:r>
            <a:r>
              <a:rPr lang="en-US" sz="1800" dirty="0"/>
              <a:t> with reinforcement learning performs better than </a:t>
            </a:r>
            <a:r>
              <a:rPr lang="en-US" sz="1800" dirty="0" err="1"/>
              <a:t>LogGPT</a:t>
            </a:r>
            <a:r>
              <a:rPr lang="en-US" sz="1800" dirty="0"/>
              <a:t> without reinforcement learning , showing the importance of the Top-K metric and the reward system to the model.</a:t>
            </a:r>
          </a:p>
          <a:p>
            <a:pPr marL="0" indent="0">
              <a:buNone/>
            </a:pPr>
            <a:r>
              <a:rPr lang="en-US" sz="1800" dirty="0"/>
              <a:t>Lastly, the authors conclude that </a:t>
            </a:r>
            <a:r>
              <a:rPr lang="en-US" sz="1800" dirty="0" err="1"/>
              <a:t>LogGPT</a:t>
            </a:r>
            <a:r>
              <a:rPr lang="en-US" sz="1800" dirty="0"/>
              <a:t> bridges the gap between language modeling and anomaly detection since it models log sequences as natural language and has the Top-K reward metric which fine-tunes the model to improve its performance. </a:t>
            </a:r>
            <a:r>
              <a:rPr lang="en-US" sz="1800" dirty="0" err="1"/>
              <a:t>LogGPT</a:t>
            </a:r>
            <a:r>
              <a:rPr lang="en-US" sz="1800"/>
              <a:t> ,currently</a:t>
            </a:r>
            <a:r>
              <a:rPr lang="en-US" sz="1800" dirty="0"/>
              <a:t>, outperforms all </a:t>
            </a:r>
            <a:r>
              <a:rPr lang="en-US" sz="1800"/>
              <a:t>existing state-of-the-art methods.</a:t>
            </a:r>
            <a:endParaRPr lang="en-US" sz="1800" dirty="0"/>
          </a:p>
        </p:txBody>
      </p:sp>
      <p:pic>
        <p:nvPicPr>
          <p:cNvPr id="5" name="Content Placeholder 4">
            <a:extLst>
              <a:ext uri="{FF2B5EF4-FFF2-40B4-BE49-F238E27FC236}">
                <a16:creationId xmlns:a16="http://schemas.microsoft.com/office/drawing/2014/main" id="{AD8EEF38-9BA6-082D-99D7-4F422B34E921}"/>
              </a:ext>
            </a:extLst>
          </p:cNvPr>
          <p:cNvPicPr>
            <a:picLocks noChangeAspect="1"/>
          </p:cNvPicPr>
          <p:nvPr/>
        </p:nvPicPr>
        <p:blipFill>
          <a:blip r:embed="rId4"/>
          <a:stretch>
            <a:fillRect/>
          </a:stretch>
        </p:blipFill>
        <p:spPr>
          <a:xfrm>
            <a:off x="6096000" y="2194816"/>
            <a:ext cx="5456279" cy="24434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0" name="Group 5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0828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88DD7C-B391-4A65-4952-4C70F826A3AA}"/>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4200" dirty="0"/>
              <a:t>P</a:t>
            </a:r>
            <a:r>
              <a:rPr lang="en-US" sz="4200" cap="none" dirty="0"/>
              <a:t>resentation</a:t>
            </a:r>
            <a:r>
              <a:rPr lang="en-US" sz="4200" dirty="0"/>
              <a:t> </a:t>
            </a:r>
            <a:r>
              <a:rPr lang="en-US" sz="4200" cap="none" dirty="0"/>
              <a:t>made by</a:t>
            </a:r>
            <a:r>
              <a:rPr lang="en-US" sz="4200" dirty="0"/>
              <a:t> D</a:t>
            </a:r>
            <a:r>
              <a:rPr lang="en-US" sz="4200" cap="none" dirty="0"/>
              <a:t>imitrios</a:t>
            </a:r>
            <a:r>
              <a:rPr lang="en-US" sz="4200" dirty="0"/>
              <a:t> </a:t>
            </a:r>
            <a:r>
              <a:rPr lang="en-US" sz="4200" dirty="0" err="1"/>
              <a:t>t</a:t>
            </a:r>
            <a:r>
              <a:rPr lang="en-US" sz="4200" cap="none" dirty="0" err="1"/>
              <a:t>siompikas</a:t>
            </a:r>
            <a:r>
              <a:rPr lang="en-US" sz="4200" dirty="0"/>
              <a:t> </a:t>
            </a:r>
            <a:r>
              <a:rPr lang="en-US" sz="4200" cap="none" dirty="0"/>
              <a:t>for the </a:t>
            </a:r>
            <a:r>
              <a:rPr lang="en-US" sz="4200" dirty="0"/>
              <a:t>b</a:t>
            </a:r>
            <a:r>
              <a:rPr lang="en-US" sz="4200" cap="none" dirty="0"/>
              <a:t>ig</a:t>
            </a:r>
            <a:r>
              <a:rPr lang="en-US" sz="4200" dirty="0"/>
              <a:t> d</a:t>
            </a:r>
            <a:r>
              <a:rPr lang="en-US" sz="4200" cap="none" dirty="0"/>
              <a:t>ata</a:t>
            </a:r>
            <a:r>
              <a:rPr lang="en-US" sz="4200" dirty="0"/>
              <a:t> m</a:t>
            </a:r>
            <a:r>
              <a:rPr lang="en-US" sz="4200" cap="none" dirty="0"/>
              <a:t>anagement</a:t>
            </a:r>
            <a:r>
              <a:rPr lang="en-US" sz="4200" dirty="0"/>
              <a:t> </a:t>
            </a:r>
            <a:r>
              <a:rPr lang="en-US" sz="4200" cap="none" dirty="0"/>
              <a:t>course</a:t>
            </a:r>
            <a:br>
              <a:rPr lang="en-US" sz="4200" dirty="0"/>
            </a:br>
            <a:r>
              <a:rPr lang="en-US" sz="4200" dirty="0"/>
              <a:t>f</a:t>
            </a:r>
            <a:r>
              <a:rPr lang="en-US" sz="4200" cap="none" dirty="0"/>
              <a:t>all</a:t>
            </a:r>
            <a:r>
              <a:rPr lang="en-US" sz="4200" dirty="0"/>
              <a:t> s</a:t>
            </a:r>
            <a:r>
              <a:rPr lang="en-US" sz="4200" cap="none" dirty="0"/>
              <a:t>emester</a:t>
            </a:r>
            <a:r>
              <a:rPr lang="en-US" sz="4200" dirty="0"/>
              <a:t> 2023-2024,</a:t>
            </a:r>
            <a:br>
              <a:rPr lang="en-US" sz="4200" dirty="0"/>
            </a:br>
            <a:r>
              <a:rPr lang="en-US" sz="4200" dirty="0"/>
              <a:t>t</a:t>
            </a:r>
            <a:r>
              <a:rPr lang="en-US" sz="4200" cap="none" dirty="0"/>
              <a:t>hank</a:t>
            </a:r>
            <a:r>
              <a:rPr lang="en-US" sz="4200" dirty="0"/>
              <a:t> </a:t>
            </a:r>
            <a:r>
              <a:rPr lang="en-US" sz="4200" cap="none" dirty="0"/>
              <a:t>you for reading</a:t>
            </a:r>
            <a:r>
              <a:rPr lang="en-US" sz="4200" dirty="0"/>
              <a:t>!</a:t>
            </a:r>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52745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42C1514-4029-7CB3-E007-B396AD905DCF}"/>
              </a:ext>
            </a:extLst>
          </p:cNvPr>
          <p:cNvSpPr>
            <a:spLocks noGrp="1"/>
          </p:cNvSpPr>
          <p:nvPr>
            <p:ph type="title"/>
          </p:nvPr>
        </p:nvSpPr>
        <p:spPr>
          <a:xfrm>
            <a:off x="1019015" y="1093787"/>
            <a:ext cx="3059969" cy="4697413"/>
          </a:xfrm>
        </p:spPr>
        <p:txBody>
          <a:bodyPr>
            <a:normAutofit/>
          </a:bodyPr>
          <a:lstStyle/>
          <a:p>
            <a:r>
              <a:rPr lang="en-US"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9662E2-D308-0D17-7628-A7FB78BB78B8}"/>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The purpose of the paper is to propose a faster and better solution to the currently existing methods for Log anomaly detection. The motivation for the authors is that detecting anomalies through log data is paramount to ensuring proper computer system functionality, system security , debugging system errors and preventing data breaches. </a:t>
            </a:r>
          </a:p>
          <a:p>
            <a:pPr marL="0" indent="0">
              <a:lnSpc>
                <a:spcPct val="110000"/>
              </a:lnSpc>
              <a:buNone/>
            </a:pPr>
            <a:r>
              <a:rPr lang="en-US" sz="1300" dirty="0"/>
              <a:t>Currently, LSTM neural networks, transformers (like BERT) and some classic ML algorithms like Principal Component Analysis and Support Vector Machines are mostly used to predict long-term sequences in log data. Long-term sequences are the series of events (or just one event) that lead to another event. In the anomaly detection case for log systems, the Machine learning model tries to predict long-term sequences that lead to an error or a security breach.</a:t>
            </a:r>
          </a:p>
          <a:p>
            <a:pPr marL="0" indent="0">
              <a:lnSpc>
                <a:spcPct val="110000"/>
              </a:lnSpc>
              <a:buNone/>
            </a:pPr>
            <a:endParaRPr lang="en-US" sz="1300" dirty="0"/>
          </a:p>
          <a:p>
            <a:pPr marL="0" indent="0">
              <a:lnSpc>
                <a:spcPct val="110000"/>
              </a:lnSpc>
              <a:buNone/>
            </a:pPr>
            <a:r>
              <a:rPr lang="en-US" sz="1300" dirty="0"/>
              <a:t>The authors took the initiative to test the newly found technology of Generative Pre-trained Transformers (GPTs) on Log anomaly detection , since there is a gap between language modelling (which is prediction of the next word based on a given set of words) and anomaly detection, calling it </a:t>
            </a:r>
            <a:r>
              <a:rPr lang="en-US" sz="1300" dirty="0" err="1"/>
              <a:t>LogGPT</a:t>
            </a:r>
            <a:r>
              <a:rPr lang="en-US" sz="1300" dirty="0"/>
              <a:t>. </a:t>
            </a:r>
            <a:r>
              <a:rPr lang="en-US" sz="1300" dirty="0" err="1"/>
              <a:t>LogGPT’s</a:t>
            </a:r>
            <a:r>
              <a:rPr lang="en-US" sz="1300" dirty="0"/>
              <a:t> purpose is to predict the next log entry based on the previous sequence (prompt). The authors fine-tuned the model using reinforcement learning which will be seen in detail later on and three datasets were used to train, test and evaluate </a:t>
            </a:r>
            <a:r>
              <a:rPr lang="en-US" sz="1300" dirty="0" err="1"/>
              <a:t>LogGPT</a:t>
            </a:r>
            <a:r>
              <a:rPr lang="en-US" sz="1300" dirty="0"/>
              <a:t> in comparison to other existing Log anomaly detection techniques.</a:t>
            </a:r>
          </a:p>
        </p:txBody>
      </p:sp>
    </p:spTree>
    <p:extLst>
      <p:ext uri="{BB962C8B-B14F-4D97-AF65-F5344CB8AC3E}">
        <p14:creationId xmlns:p14="http://schemas.microsoft.com/office/powerpoint/2010/main" val="264226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2692894-B226-8C2F-5B2B-4CCD01DDBDDF}"/>
              </a:ext>
            </a:extLst>
          </p:cNvPr>
          <p:cNvSpPr>
            <a:spLocks noGrp="1"/>
          </p:cNvSpPr>
          <p:nvPr>
            <p:ph type="title"/>
          </p:nvPr>
        </p:nvSpPr>
        <p:spPr>
          <a:xfrm>
            <a:off x="1019015" y="1093787"/>
            <a:ext cx="3059969" cy="4697413"/>
          </a:xfrm>
        </p:spPr>
        <p:txBody>
          <a:bodyPr>
            <a:normAutofit/>
          </a:bodyPr>
          <a:lstStyle/>
          <a:p>
            <a:r>
              <a:rPr lang="en-US" sz="3300"/>
              <a:t>Introduction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ontent Placeholder 2">
            <a:extLst>
              <a:ext uri="{FF2B5EF4-FFF2-40B4-BE49-F238E27FC236}">
                <a16:creationId xmlns:a16="http://schemas.microsoft.com/office/drawing/2014/main" id="{DA7A8ED7-EA6F-4744-A30D-D839EAE5B1AC}"/>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Some more details about the introduction of the paper include the following: The classic ML algorithms that were used before neural networks and transformers were One-class SVM, PCA and Isolation forest. These however required a lot of manual feature engineering making it tedious for data scientists to process all the data from logging systems which could have millions of data at a time. </a:t>
            </a:r>
          </a:p>
          <a:p>
            <a:pPr marL="0" indent="0">
              <a:lnSpc>
                <a:spcPct val="110000"/>
              </a:lnSpc>
              <a:buNone/>
            </a:pPr>
            <a:r>
              <a:rPr lang="en-US" sz="1300" dirty="0"/>
              <a:t>Neural networks (LSTMs and RNNs) were then used (the ones used for log anomaly detection were called </a:t>
            </a:r>
            <a:r>
              <a:rPr lang="en-US" sz="1300" dirty="0" err="1"/>
              <a:t>DeepLog</a:t>
            </a:r>
            <a:r>
              <a:rPr lang="en-US" sz="1300" dirty="0"/>
              <a:t>, </a:t>
            </a:r>
            <a:r>
              <a:rPr lang="en-US" sz="1300" dirty="0" err="1"/>
              <a:t>LogAnomaly</a:t>
            </a:r>
            <a:r>
              <a:rPr lang="en-US" sz="1300" dirty="0"/>
              <a:t> and </a:t>
            </a:r>
            <a:r>
              <a:rPr lang="en-US" sz="1300" b="0" i="0" u="none" strike="noStrike" baseline="0" dirty="0">
                <a:latin typeface="NimbusRomNo9L-Regu"/>
              </a:rPr>
              <a:t>OC4Seq)</a:t>
            </a:r>
            <a:r>
              <a:rPr lang="en-US" sz="1300" dirty="0"/>
              <a:t> with a learning system that would predict if a log sequence was in a list of top K predictions predicted by a log language model. The top K predictions are essentially log entries that are sorted based on a probability score which describes how likely that log entry is to appear in the log system after the examined log sequence. If the log sequence was not present in the top K prediction list it would be an anomaly. </a:t>
            </a:r>
          </a:p>
          <a:p>
            <a:pPr marL="0" indent="0">
              <a:lnSpc>
                <a:spcPct val="110000"/>
              </a:lnSpc>
              <a:buNone/>
            </a:pPr>
            <a:r>
              <a:rPr lang="en-US" sz="1300" dirty="0"/>
              <a:t>BERT transformers (namely </a:t>
            </a:r>
            <a:r>
              <a:rPr lang="en-US" sz="1300" dirty="0" err="1"/>
              <a:t>LogBERT</a:t>
            </a:r>
            <a:r>
              <a:rPr lang="en-US" sz="1300" dirty="0"/>
              <a:t>) used the same model as above.</a:t>
            </a:r>
          </a:p>
          <a:p>
            <a:pPr marL="0" indent="0">
              <a:lnSpc>
                <a:spcPct val="110000"/>
              </a:lnSpc>
              <a:buNone/>
            </a:pPr>
            <a:r>
              <a:rPr lang="en-US" sz="1300" dirty="0" err="1"/>
              <a:t>LogGPT</a:t>
            </a:r>
            <a:r>
              <a:rPr lang="en-US" sz="1300" dirty="0"/>
              <a:t> uses the log language model (</a:t>
            </a:r>
            <a:r>
              <a:rPr lang="en-US" sz="1300" dirty="0" err="1"/>
              <a:t>DeepLog</a:t>
            </a:r>
            <a:r>
              <a:rPr lang="en-US" sz="1300" dirty="0"/>
              <a:t>) described above and is pre-trained with these top K predictions to give the next log entry based on the preceding sequence (prompt). As mentioned before, it is fine tuned with a reinforcement learning algorithm that gives it a positive reward if the observed log entry is inside the top-K predictions list and a negative reward if it is not. The top-K predictions for </a:t>
            </a:r>
            <a:r>
              <a:rPr lang="en-US" sz="1300" dirty="0" err="1"/>
              <a:t>LogGPT</a:t>
            </a:r>
            <a:r>
              <a:rPr lang="en-US" sz="1300" dirty="0"/>
              <a:t> contain log keys (which are created for each log entry) and if the prompt log entry key is contained in the list then the reward is positive otherwise it is negative.</a:t>
            </a:r>
          </a:p>
        </p:txBody>
      </p:sp>
    </p:spTree>
    <p:extLst>
      <p:ext uri="{BB962C8B-B14F-4D97-AF65-F5344CB8AC3E}">
        <p14:creationId xmlns:p14="http://schemas.microsoft.com/office/powerpoint/2010/main" val="332181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4" name="Title 3">
            <a:extLst>
              <a:ext uri="{FF2B5EF4-FFF2-40B4-BE49-F238E27FC236}">
                <a16:creationId xmlns:a16="http://schemas.microsoft.com/office/drawing/2014/main" id="{2B4D9B4A-2049-23E0-E79A-22ED273EFAE3}"/>
              </a:ext>
            </a:extLst>
          </p:cNvPr>
          <p:cNvSpPr>
            <a:spLocks noGrp="1"/>
          </p:cNvSpPr>
          <p:nvPr>
            <p:ph type="title"/>
          </p:nvPr>
        </p:nvSpPr>
        <p:spPr>
          <a:xfrm>
            <a:off x="1141413" y="618518"/>
            <a:ext cx="9905998" cy="1478570"/>
          </a:xfrm>
        </p:spPr>
        <p:txBody>
          <a:bodyPr>
            <a:normAutofit/>
          </a:bodyPr>
          <a:lstStyle/>
          <a:p>
            <a:r>
              <a:rPr lang="en-US" dirty="0"/>
              <a:t>Related work</a:t>
            </a:r>
          </a:p>
        </p:txBody>
      </p:sp>
      <p:sp>
        <p:nvSpPr>
          <p:cNvPr id="5" name="Content Placeholder 4">
            <a:extLst>
              <a:ext uri="{FF2B5EF4-FFF2-40B4-BE49-F238E27FC236}">
                <a16:creationId xmlns:a16="http://schemas.microsoft.com/office/drawing/2014/main" id="{5CF502AC-A72C-5FCD-1875-4401DEBAC0BE}"/>
              </a:ext>
            </a:extLst>
          </p:cNvPr>
          <p:cNvSpPr>
            <a:spLocks noGrp="1"/>
          </p:cNvSpPr>
          <p:nvPr>
            <p:ph idx="1"/>
          </p:nvPr>
        </p:nvSpPr>
        <p:spPr>
          <a:xfrm>
            <a:off x="1141412" y="2249487"/>
            <a:ext cx="9905999" cy="3541714"/>
          </a:xfrm>
        </p:spPr>
        <p:txBody>
          <a:bodyPr>
            <a:normAutofit/>
          </a:bodyPr>
          <a:lstStyle/>
          <a:p>
            <a:pPr marL="0" indent="0">
              <a:lnSpc>
                <a:spcPct val="110000"/>
              </a:lnSpc>
              <a:buNone/>
            </a:pPr>
            <a:r>
              <a:rPr lang="en-US" sz="1300"/>
              <a:t>Each of the algorithms mentioned before was used to surpass limitations of the previous one. The classic ML algorithms as mentioned had manual feature engineering for a very large dataset and could not handle complex sequences all that well (having difficulty identifying patterns in log entries). </a:t>
            </a:r>
          </a:p>
          <a:p>
            <a:pPr marL="0" indent="0">
              <a:lnSpc>
                <a:spcPct val="110000"/>
              </a:lnSpc>
              <a:buNone/>
            </a:pPr>
            <a:r>
              <a:rPr lang="en-US" sz="1300"/>
              <a:t>Deep Learning methods (LSTMs) address the feature engineering issue but they still underperform with very long or complex sequences due to their structure.</a:t>
            </a:r>
          </a:p>
          <a:p>
            <a:pPr marL="0" indent="0">
              <a:lnSpc>
                <a:spcPct val="110000"/>
              </a:lnSpc>
              <a:buNone/>
            </a:pPr>
            <a:r>
              <a:rPr lang="en-US" sz="1300"/>
              <a:t>BERT Transformers (</a:t>
            </a:r>
            <a:r>
              <a:rPr lang="en-US" sz="1300" err="1"/>
              <a:t>LogBERT</a:t>
            </a:r>
            <a:r>
              <a:rPr lang="en-US" sz="1300"/>
              <a:t>) perform well and resolve the two issues above but they have difficulty handling natural language context in log entries and predicting the wrong log entry to appear. This happens because they work with a Masking log language model system, which creates masks (hides or replaces certain parts of the log sequence with mask tokens) and then predicts the sequence using the surrounding context.</a:t>
            </a:r>
          </a:p>
          <a:p>
            <a:pPr marL="0" indent="0">
              <a:lnSpc>
                <a:spcPct val="110000"/>
              </a:lnSpc>
              <a:buNone/>
            </a:pPr>
            <a:r>
              <a:rPr lang="en-US" sz="1300" err="1"/>
              <a:t>LogGPT</a:t>
            </a:r>
            <a:r>
              <a:rPr lang="en-US" sz="1300"/>
              <a:t> resolves this issue because it uses the GPT model which pre-trains itself on normal log sequences and therefore knows their patterns in order to predict the next log entries.</a:t>
            </a:r>
          </a:p>
          <a:p>
            <a:pPr marL="0" indent="0">
              <a:lnSpc>
                <a:spcPct val="110000"/>
              </a:lnSpc>
              <a:buNone/>
            </a:pPr>
            <a:r>
              <a:rPr lang="en-US" sz="1300"/>
              <a:t> </a:t>
            </a:r>
          </a:p>
        </p:txBody>
      </p:sp>
      <p:grpSp>
        <p:nvGrpSpPr>
          <p:cNvPr id="41" name="Group 40">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2"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1807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7780A4-67C4-A874-1AFB-EDCAA6F5CA5A}"/>
              </a:ext>
            </a:extLst>
          </p:cNvPr>
          <p:cNvSpPr>
            <a:spLocks noGrp="1"/>
          </p:cNvSpPr>
          <p:nvPr>
            <p:ph type="title"/>
          </p:nvPr>
        </p:nvSpPr>
        <p:spPr>
          <a:xfrm>
            <a:off x="1141413" y="618518"/>
            <a:ext cx="4459286" cy="1478570"/>
          </a:xfrm>
        </p:spPr>
        <p:txBody>
          <a:bodyPr>
            <a:normAutofit/>
          </a:bodyPr>
          <a:lstStyle/>
          <a:p>
            <a:r>
              <a:rPr lang="en-US" sz="3200"/>
              <a:t>Preliminary – log sequence preprocessing</a:t>
            </a:r>
          </a:p>
        </p:txBody>
      </p:sp>
      <p:sp>
        <p:nvSpPr>
          <p:cNvPr id="3" name="Content Placeholder 2">
            <a:extLst>
              <a:ext uri="{FF2B5EF4-FFF2-40B4-BE49-F238E27FC236}">
                <a16:creationId xmlns:a16="http://schemas.microsoft.com/office/drawing/2014/main" id="{9B008009-B646-BEB3-F721-4C5B33DD1F02}"/>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400" dirty="0"/>
              <a:t>The first step in anomaly detection , as in most Machine Learning problems, is the preprocessing of the data. In Log anomaly detection a Log parser is usually used to extract the message template of the log messages. The authors used one called Drain. Each template is given a unique key called log key as mentioned in previous pages. After getting the log keys , </a:t>
            </a:r>
            <a:r>
              <a:rPr lang="en-US" sz="1400" b="0" i="0" u="none" strike="noStrike" baseline="0" dirty="0">
                <a:latin typeface="NimbusRomNo9L-Regu"/>
              </a:rPr>
              <a:t>the sequence of raw log messages can be transformed to a sequence of log keys. </a:t>
            </a:r>
            <a:r>
              <a:rPr lang="en-US" sz="1400" dirty="0">
                <a:latin typeface="NimbusRomNo9L-Regu"/>
              </a:rPr>
              <a:t>Log keys represent the vocabulary in a similar NLP problem and the sequence of log keys represents a sentence. Therefore , we can use a language model to interpret the log sequences. After preprocessing , log messages with the same template are represented by a log key (k) which belongs to a set of log keys (K). Then a log sequence is organized which contains all keys in order denoted as S = {k1, …, kt, … ,</a:t>
            </a:r>
            <a:r>
              <a:rPr lang="en-US" sz="1400" dirty="0" err="1">
                <a:latin typeface="NimbusRomNo9L-Regu"/>
              </a:rPr>
              <a:t>kT</a:t>
            </a:r>
            <a:r>
              <a:rPr lang="en-US" sz="1400" dirty="0">
                <a:latin typeface="NimbusRomNo9L-Regu"/>
              </a:rPr>
              <a:t>} where t is the position of each key and T is the size of the sequence S.</a:t>
            </a:r>
            <a:endParaRPr lang="en-US" sz="1400" b="0" i="0" u="none" strike="noStrike" baseline="0" dirty="0">
              <a:latin typeface="NimbusRomNo9L-Regu"/>
            </a:endParaRPr>
          </a:p>
        </p:txBody>
      </p:sp>
      <p:pic>
        <p:nvPicPr>
          <p:cNvPr id="6" name="Picture 5" descr="A screenshot of a computer&#10;&#10;Description automatically generated">
            <a:extLst>
              <a:ext uri="{FF2B5EF4-FFF2-40B4-BE49-F238E27FC236}">
                <a16:creationId xmlns:a16="http://schemas.microsoft.com/office/drawing/2014/main" id="{FA8CA5C4-7377-6EA0-0868-733D407B3B59}"/>
              </a:ext>
            </a:extLst>
          </p:cNvPr>
          <p:cNvPicPr>
            <a:picLocks noChangeAspect="1"/>
          </p:cNvPicPr>
          <p:nvPr/>
        </p:nvPicPr>
        <p:blipFill>
          <a:blip r:embed="rId4"/>
          <a:stretch>
            <a:fillRect/>
          </a:stretch>
        </p:blipFill>
        <p:spPr>
          <a:xfrm>
            <a:off x="6096000" y="1561390"/>
            <a:ext cx="5456279" cy="37102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8" name="Group 8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8" name="TextBox 7">
            <a:extLst>
              <a:ext uri="{FF2B5EF4-FFF2-40B4-BE49-F238E27FC236}">
                <a16:creationId xmlns:a16="http://schemas.microsoft.com/office/drawing/2014/main" id="{1A3DE942-A6ED-606A-2C1F-459CF3D5E468}"/>
              </a:ext>
            </a:extLst>
          </p:cNvPr>
          <p:cNvSpPr txBox="1"/>
          <p:nvPr/>
        </p:nvSpPr>
        <p:spPr>
          <a:xfrm>
            <a:off x="5773398" y="5568202"/>
            <a:ext cx="6101482" cy="646331"/>
          </a:xfrm>
          <a:prstGeom prst="rect">
            <a:avLst/>
          </a:prstGeom>
          <a:noFill/>
        </p:spPr>
        <p:txBody>
          <a:bodyPr wrap="square">
            <a:spAutoFit/>
          </a:bodyPr>
          <a:lstStyle/>
          <a:p>
            <a:r>
              <a:rPr lang="en-US" dirty="0"/>
              <a:t>Log key extraction from the HDFS dataset. The red/blue text are the log entry formats for the specific entries.</a:t>
            </a:r>
          </a:p>
        </p:txBody>
      </p:sp>
    </p:spTree>
    <p:extLst>
      <p:ext uri="{BB962C8B-B14F-4D97-AF65-F5344CB8AC3E}">
        <p14:creationId xmlns:p14="http://schemas.microsoft.com/office/powerpoint/2010/main" val="127615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92B1E4C-FB98-A0A6-DE28-902C75DBA7D2}"/>
              </a:ext>
            </a:extLst>
          </p:cNvPr>
          <p:cNvSpPr>
            <a:spLocks noGrp="1"/>
          </p:cNvSpPr>
          <p:nvPr>
            <p:ph type="title"/>
          </p:nvPr>
        </p:nvSpPr>
        <p:spPr>
          <a:xfrm>
            <a:off x="1141413" y="618518"/>
            <a:ext cx="9905998" cy="1478570"/>
          </a:xfrm>
        </p:spPr>
        <p:txBody>
          <a:bodyPr>
            <a:normAutofit/>
          </a:bodyPr>
          <a:lstStyle/>
          <a:p>
            <a:r>
              <a:rPr lang="en-US" dirty="0" err="1"/>
              <a:t>pREliminary</a:t>
            </a:r>
            <a:r>
              <a:rPr lang="en-US" dirty="0"/>
              <a:t> – log language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9011E9-9159-010F-59C6-B73EBC25DA38}"/>
                  </a:ext>
                </a:extLst>
              </p:cNvPr>
              <p:cNvSpPr>
                <a:spLocks noGrp="1"/>
              </p:cNvSpPr>
              <p:nvPr>
                <p:ph idx="1"/>
              </p:nvPr>
            </p:nvSpPr>
            <p:spPr>
              <a:xfrm>
                <a:off x="1141412" y="2249487"/>
                <a:ext cx="9905999" cy="3541714"/>
              </a:xfrm>
            </p:spPr>
            <p:txBody>
              <a:bodyPr>
                <a:normAutofit/>
              </a:bodyPr>
              <a:lstStyle/>
              <a:p>
                <a:pPr marL="0" indent="0">
                  <a:buNone/>
                </a:pPr>
                <a:r>
                  <a:rPr lang="en-US" sz="1800" dirty="0"/>
                  <a:t>LogGPT uses </a:t>
                </a:r>
                <a:r>
                  <a:rPr lang="en-US" sz="1800" dirty="0" err="1"/>
                  <a:t>DeepLog</a:t>
                </a:r>
                <a:r>
                  <a:rPr lang="en-US" sz="1800" dirty="0"/>
                  <a:t> to represent the language model. </a:t>
                </a:r>
                <a:r>
                  <a:rPr lang="en-US" sz="1800" dirty="0" err="1"/>
                  <a:t>DeepLog</a:t>
                </a:r>
                <a:r>
                  <a:rPr lang="en-US" sz="1800" dirty="0"/>
                  <a:t> uses LSTMs to make predictions. The model essentially produces probabilistic predictions from log data and then detects anomalies that differ significantly from normal log patterns. The dataset can be defined as D = </a:t>
                </a:r>
                <a14:m>
                  <m:oMath xmlns:m="http://schemas.openxmlformats.org/officeDocument/2006/math">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𝑆</m:t>
                                </m:r>
                              </m:e>
                              <m:sup>
                                <m:r>
                                  <a:rPr lang="en-US" sz="1800" b="0" i="1" smtClean="0">
                                    <a:latin typeface="Cambria Math" panose="02040503050406030204" pitchFamily="18" charset="0"/>
                                  </a:rPr>
                                  <m:t>𝑖</m:t>
                                </m:r>
                              </m:sup>
                            </m:sSup>
                          </m:e>
                        </m:d>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=1</m:t>
                            </m:r>
                          </m:e>
                        </m:d>
                      </m:sub>
                      <m:sup>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sup>
                    </m:sSubSup>
                  </m:oMath>
                </a14:m>
                <a:r>
                  <a:rPr lang="en-US" sz="1800" dirty="0"/>
                  <a:t> which contains normal sequences. The LSTM network in </a:t>
                </a:r>
                <a:r>
                  <a:rPr lang="en-US" sz="1800" dirty="0" err="1"/>
                  <a:t>DeepLog</a:t>
                </a:r>
                <a:r>
                  <a:rPr lang="en-US" sz="1800" dirty="0"/>
                  <a:t> is trained to predict the next log key in the sequence based in the preceding sequence with the following conditional probability:                           where m is the window size. The sliding window technique is used to split the sequences to smaller sets and predict the next log key based on the m previous keys. (e.g. if we have {k1,k2,k3} and m = 2 we’ll have {k1,k2} -&gt; predict new key based on k1,k2 and {k2,k3} -&gt; predict new key based on k2,k3.) The LSTM is trained to maximize the likelihood of the next log key with the following loss function: </a:t>
                </a:r>
                <a:endParaRPr lang="en-US" sz="1800" baseline="30000" dirty="0"/>
              </a:p>
              <a:p>
                <a:pPr marL="0" indent="0">
                  <a:buNone/>
                </a:pPr>
                <a:endParaRPr lang="en-US" sz="1600" baseline="30000" dirty="0"/>
              </a:p>
            </p:txBody>
          </p:sp>
        </mc:Choice>
        <mc:Fallback xmlns="">
          <p:sp>
            <p:nvSpPr>
              <p:cNvPr id="3" name="Content Placeholder 2">
                <a:extLst>
                  <a:ext uri="{FF2B5EF4-FFF2-40B4-BE49-F238E27FC236}">
                    <a16:creationId xmlns:a16="http://schemas.microsoft.com/office/drawing/2014/main" id="{7A9011E9-9159-010F-59C6-B73EBC25DA38}"/>
                  </a:ext>
                </a:extLst>
              </p:cNvPr>
              <p:cNvSpPr>
                <a:spLocks noGrp="1" noRot="1" noChangeAspect="1" noMove="1" noResize="1" noEditPoints="1" noAdjustHandles="1" noChangeArrowheads="1" noChangeShapeType="1" noTextEdit="1"/>
              </p:cNvSpPr>
              <p:nvPr>
                <p:ph idx="1"/>
              </p:nvPr>
            </p:nvSpPr>
            <p:spPr>
              <a:xfrm>
                <a:off x="1141412" y="2249487"/>
                <a:ext cx="9905999" cy="3541714"/>
              </a:xfrm>
              <a:blipFill>
                <a:blip r:embed="rId2"/>
                <a:stretch>
                  <a:fillRect l="-492" r="-62"/>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8DF8EA81-CAC9-B300-7A03-5BA706CE291D}"/>
              </a:ext>
            </a:extLst>
          </p:cNvPr>
          <p:cNvPicPr>
            <a:picLocks noChangeAspect="1"/>
          </p:cNvPicPr>
          <p:nvPr/>
        </p:nvPicPr>
        <p:blipFill>
          <a:blip r:embed="rId3"/>
          <a:stretch>
            <a:fillRect/>
          </a:stretch>
        </p:blipFill>
        <p:spPr>
          <a:xfrm>
            <a:off x="7297737" y="3891757"/>
            <a:ext cx="1533525" cy="295275"/>
          </a:xfrm>
          <a:prstGeom prst="rect">
            <a:avLst/>
          </a:prstGeom>
        </p:spPr>
      </p:pic>
      <p:pic>
        <p:nvPicPr>
          <p:cNvPr id="7" name="Picture 6">
            <a:extLst>
              <a:ext uri="{FF2B5EF4-FFF2-40B4-BE49-F238E27FC236}">
                <a16:creationId xmlns:a16="http://schemas.microsoft.com/office/drawing/2014/main" id="{7CD0A34D-AF1E-5172-BD44-252ADEE8564A}"/>
              </a:ext>
            </a:extLst>
          </p:cNvPr>
          <p:cNvPicPr>
            <a:picLocks noChangeAspect="1"/>
          </p:cNvPicPr>
          <p:nvPr/>
        </p:nvPicPr>
        <p:blipFill>
          <a:blip r:embed="rId4"/>
          <a:stretch>
            <a:fillRect/>
          </a:stretch>
        </p:blipFill>
        <p:spPr>
          <a:xfrm>
            <a:off x="8064499" y="5173663"/>
            <a:ext cx="2833232" cy="590550"/>
          </a:xfrm>
          <a:prstGeom prst="rect">
            <a:avLst/>
          </a:prstGeom>
        </p:spPr>
      </p:pic>
    </p:spTree>
    <p:extLst>
      <p:ext uri="{BB962C8B-B14F-4D97-AF65-F5344CB8AC3E}">
        <p14:creationId xmlns:p14="http://schemas.microsoft.com/office/powerpoint/2010/main" val="38914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B2B9BEC-15A2-8949-2351-9B796BCFA013}"/>
              </a:ext>
            </a:extLst>
          </p:cNvPr>
          <p:cNvSpPr>
            <a:spLocks noGrp="1"/>
          </p:cNvSpPr>
          <p:nvPr>
            <p:ph type="title"/>
          </p:nvPr>
        </p:nvSpPr>
        <p:spPr>
          <a:xfrm>
            <a:off x="1141413" y="618518"/>
            <a:ext cx="9905998" cy="1478570"/>
          </a:xfrm>
        </p:spPr>
        <p:txBody>
          <a:bodyPr>
            <a:normAutofit/>
          </a:bodyPr>
          <a:lstStyle/>
          <a:p>
            <a:r>
              <a:rPr lang="en-US" dirty="0"/>
              <a:t>Preliminary – log language model (continued)</a:t>
            </a:r>
          </a:p>
        </p:txBody>
      </p:sp>
      <p:sp>
        <p:nvSpPr>
          <p:cNvPr id="3" name="Content Placeholder 2">
            <a:extLst>
              <a:ext uri="{FF2B5EF4-FFF2-40B4-BE49-F238E27FC236}">
                <a16:creationId xmlns:a16="http://schemas.microsoft.com/office/drawing/2014/main" id="{E654A113-E8A4-5291-A049-FC962A2FF3E3}"/>
              </a:ext>
            </a:extLst>
          </p:cNvPr>
          <p:cNvSpPr>
            <a:spLocks noGrp="1"/>
          </p:cNvSpPr>
          <p:nvPr>
            <p:ph idx="1"/>
          </p:nvPr>
        </p:nvSpPr>
        <p:spPr>
          <a:xfrm>
            <a:off x="1141412" y="2249487"/>
            <a:ext cx="9905999" cy="3541714"/>
          </a:xfrm>
        </p:spPr>
        <p:txBody>
          <a:bodyPr>
            <a:normAutofit lnSpcReduction="10000"/>
          </a:bodyPr>
          <a:lstStyle/>
          <a:p>
            <a:pPr marL="0" indent="0">
              <a:buNone/>
            </a:pPr>
            <a:r>
              <a:rPr lang="en-US" sz="1600" dirty="0"/>
              <a:t>Where </a:t>
            </a:r>
            <a:r>
              <a:rPr lang="el-GR" sz="1600" dirty="0"/>
              <a:t>θ </a:t>
            </a:r>
            <a:r>
              <a:rPr lang="en-US" sz="1600" dirty="0"/>
              <a:t>is the LSTM parameters. In this problem, we take the sum of the probabilities of each window of a sequence added by the sum of all other sequence windows’ probabilities. Then we divide this numerator with N which is the number of sequences of the dataset to get the average. It’s called a Negative-log likelihood function and is used in sequence related tasks. With each training epoch this improves the LSTM’s ability to predict the next log key based on the model parameters </a:t>
            </a:r>
            <a:r>
              <a:rPr lang="el-GR" sz="1600" dirty="0"/>
              <a:t>θ</a:t>
            </a:r>
            <a:r>
              <a:rPr lang="en-US" sz="1600" dirty="0"/>
              <a:t>.</a:t>
            </a:r>
          </a:p>
          <a:p>
            <a:pPr marL="0" indent="0">
              <a:buNone/>
            </a:pPr>
            <a:r>
              <a:rPr lang="en-US" sz="1600" dirty="0"/>
              <a:t>Finally, the model predicts the probability scores and sorts them </a:t>
            </a:r>
            <a:r>
              <a:rPr lang="en-US" sz="1600" dirty="0" err="1"/>
              <a:t>descendingly</a:t>
            </a:r>
            <a:r>
              <a:rPr lang="en-US" sz="1600" dirty="0"/>
              <a:t> in the Top-K prediction list. Here , the logic is that instead of predicting a single ‘most likely’ log key, the prediction gives a set of Top-K predicted log keys. If the observed log key is outside of that list , it’s sequence is considered abnormal , if it is inside the list the sequence is considered normal. The K is a hyper-parameter that can be tuned based on the experiment’s needs. A small K leads to a strict model which accurately predicts anomalies but might mark some normal sequences as anomalies (Low precision, high recall). A large K leads to a more relaxed model which can learn more normal patterns due to more keys, but it might mark anomalies as normal sequences , leading to false positives (High precision, low recall).</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871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9" name="Group 16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9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7816D5-0D83-68E5-5DE0-490F88F7BD9C}"/>
              </a:ext>
            </a:extLst>
          </p:cNvPr>
          <p:cNvSpPr>
            <a:spLocks noGrp="1"/>
          </p:cNvSpPr>
          <p:nvPr>
            <p:ph type="title"/>
          </p:nvPr>
        </p:nvSpPr>
        <p:spPr>
          <a:xfrm>
            <a:off x="8036041" y="618518"/>
            <a:ext cx="3281003" cy="1478570"/>
          </a:xfrm>
        </p:spPr>
        <p:txBody>
          <a:bodyPr anchor="b">
            <a:normAutofit/>
          </a:bodyPr>
          <a:lstStyle/>
          <a:p>
            <a:r>
              <a:rPr lang="en-US" sz="2800" dirty="0" err="1">
                <a:solidFill>
                  <a:srgbClr val="FFFFFF"/>
                </a:solidFill>
              </a:rPr>
              <a:t>L</a:t>
            </a:r>
            <a:r>
              <a:rPr lang="en-US" sz="2800" cap="none" dirty="0" err="1">
                <a:solidFill>
                  <a:srgbClr val="FFFFFF"/>
                </a:solidFill>
              </a:rPr>
              <a:t>og</a:t>
            </a:r>
            <a:r>
              <a:rPr lang="en-US" sz="2800" dirty="0" err="1">
                <a:solidFill>
                  <a:srgbClr val="FFFFFF"/>
                </a:solidFill>
              </a:rPr>
              <a:t>gpt</a:t>
            </a:r>
            <a:r>
              <a:rPr lang="en-US" sz="2800" dirty="0">
                <a:solidFill>
                  <a:srgbClr val="FFFFFF"/>
                </a:solidFill>
              </a:rPr>
              <a:t> – intro to model architecture</a:t>
            </a:r>
          </a:p>
        </p:txBody>
      </p:sp>
      <p:sp useBgFill="1">
        <p:nvSpPr>
          <p:cNvPr id="10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6CB5D-5507-9BC8-888C-05155F3CE842}"/>
              </a:ext>
            </a:extLst>
          </p:cNvPr>
          <p:cNvPicPr>
            <a:picLocks noChangeAspect="1"/>
          </p:cNvPicPr>
          <p:nvPr/>
        </p:nvPicPr>
        <p:blipFill>
          <a:blip r:embed="rId3"/>
          <a:stretch>
            <a:fillRect/>
          </a:stretch>
        </p:blipFill>
        <p:spPr>
          <a:xfrm>
            <a:off x="1118988" y="2150310"/>
            <a:ext cx="6112382" cy="2551919"/>
          </a:xfrm>
          <a:prstGeom prst="rect">
            <a:avLst/>
          </a:prstGeom>
        </p:spPr>
      </p:pic>
      <p:sp>
        <p:nvSpPr>
          <p:cNvPr id="170" name="Content Placeholder 52">
            <a:extLst>
              <a:ext uri="{FF2B5EF4-FFF2-40B4-BE49-F238E27FC236}">
                <a16:creationId xmlns:a16="http://schemas.microsoft.com/office/drawing/2014/main" id="{95CC1107-8A1A-AB7E-478B-A2260D8D2757}"/>
              </a:ext>
            </a:extLst>
          </p:cNvPr>
          <p:cNvSpPr>
            <a:spLocks noGrp="1"/>
          </p:cNvSpPr>
          <p:nvPr>
            <p:ph idx="1"/>
          </p:nvPr>
        </p:nvSpPr>
        <p:spPr>
          <a:xfrm>
            <a:off x="8022793" y="2250280"/>
            <a:ext cx="3281004" cy="3989201"/>
          </a:xfrm>
        </p:spPr>
        <p:txBody>
          <a:bodyPr>
            <a:normAutofit fontScale="70000" lnSpcReduction="20000"/>
          </a:bodyPr>
          <a:lstStyle/>
          <a:p>
            <a:pPr marL="0" indent="0">
              <a:buNone/>
            </a:pPr>
            <a:r>
              <a:rPr lang="en-US" sz="1600" dirty="0" err="1">
                <a:solidFill>
                  <a:srgbClr val="FFFFFF"/>
                </a:solidFill>
              </a:rPr>
              <a:t>LogGPT</a:t>
            </a:r>
            <a:r>
              <a:rPr lang="en-US" sz="1600" dirty="0">
                <a:solidFill>
                  <a:srgbClr val="FFFFFF"/>
                </a:solidFill>
              </a:rPr>
              <a:t> is the solution proposed by the authors. It uses the same method as </a:t>
            </a:r>
            <a:r>
              <a:rPr lang="en-US" sz="1600" dirty="0" err="1">
                <a:solidFill>
                  <a:srgbClr val="FFFFFF"/>
                </a:solidFill>
              </a:rPr>
              <a:t>DeepLog</a:t>
            </a:r>
            <a:r>
              <a:rPr lang="en-US" sz="1600" dirty="0">
                <a:solidFill>
                  <a:srgbClr val="FFFFFF"/>
                </a:solidFill>
              </a:rPr>
              <a:t> , predicting the next log key based on the Top-K predicted values. However, </a:t>
            </a:r>
            <a:r>
              <a:rPr lang="en-US" sz="1600" dirty="0" err="1">
                <a:solidFill>
                  <a:srgbClr val="FFFFFF"/>
                </a:solidFill>
              </a:rPr>
              <a:t>LogGPT</a:t>
            </a:r>
            <a:r>
              <a:rPr lang="en-US" sz="1600" dirty="0">
                <a:solidFill>
                  <a:srgbClr val="FFFFFF"/>
                </a:solidFill>
              </a:rPr>
              <a:t> does not require to split the sequences to small windows and thus can learn normal log patterns and sequences easily. The training process consists of two stages: pre-training and fine-tuning. </a:t>
            </a:r>
          </a:p>
          <a:p>
            <a:pPr marL="0" indent="0">
              <a:buNone/>
            </a:pPr>
            <a:r>
              <a:rPr lang="en-US" sz="1600" dirty="0">
                <a:solidFill>
                  <a:srgbClr val="FFFFFF"/>
                </a:solidFill>
              </a:rPr>
              <a:t>Pre-training as shown in figure 2a, involves the model being trained on a corpus D of normal log sequences therefore learning normal patterns and structure of normal system messages.</a:t>
            </a:r>
          </a:p>
          <a:p>
            <a:pPr marL="0" indent="0">
              <a:buNone/>
            </a:pPr>
            <a:r>
              <a:rPr lang="en-US" sz="1600" dirty="0">
                <a:solidFill>
                  <a:srgbClr val="FFFFFF"/>
                </a:solidFill>
              </a:rPr>
              <a:t>Fine-tuning, as shown in figure 2b, uses a reinforcement learning system called Top-K metric. There is also a set of prompts P which contains sequences denoted as        </a:t>
            </a:r>
          </a:p>
          <a:p>
            <a:pPr marL="0" indent="0">
              <a:buNone/>
            </a:pPr>
            <a:r>
              <a:rPr lang="en-US" sz="1600" dirty="0">
                <a:solidFill>
                  <a:srgbClr val="FFFFFF"/>
                </a:solidFill>
              </a:rPr>
              <a:t>which are a subset of           . </a:t>
            </a:r>
          </a:p>
          <a:p>
            <a:pPr marL="0" indent="0">
              <a:buNone/>
            </a:pPr>
            <a:endParaRPr lang="en-US" sz="1600" dirty="0">
              <a:solidFill>
                <a:srgbClr val="FFFFFF"/>
              </a:solidFill>
            </a:endParaRPr>
          </a:p>
          <a:p>
            <a:pPr marL="0" indent="0">
              <a:buNone/>
            </a:pPr>
            <a:r>
              <a:rPr lang="en-US" sz="1600" dirty="0">
                <a:solidFill>
                  <a:srgbClr val="FFFFFF"/>
                </a:solidFill>
              </a:rPr>
              <a:t>The prompts then generate the sequence above (which is the following sequence) step-by-step.</a:t>
            </a:r>
          </a:p>
        </p:txBody>
      </p:sp>
      <p:pic>
        <p:nvPicPr>
          <p:cNvPr id="7" name="Picture 6">
            <a:extLst>
              <a:ext uri="{FF2B5EF4-FFF2-40B4-BE49-F238E27FC236}">
                <a16:creationId xmlns:a16="http://schemas.microsoft.com/office/drawing/2014/main" id="{F32DF758-44B7-4900-1789-F59789B61324}"/>
              </a:ext>
            </a:extLst>
          </p:cNvPr>
          <p:cNvPicPr>
            <a:picLocks noChangeAspect="1"/>
          </p:cNvPicPr>
          <p:nvPr/>
        </p:nvPicPr>
        <p:blipFill>
          <a:blip r:embed="rId4"/>
          <a:stretch>
            <a:fillRect/>
          </a:stretch>
        </p:blipFill>
        <p:spPr>
          <a:xfrm>
            <a:off x="10966678" y="4738687"/>
            <a:ext cx="289322" cy="257175"/>
          </a:xfrm>
          <a:prstGeom prst="rect">
            <a:avLst/>
          </a:prstGeom>
        </p:spPr>
      </p:pic>
      <p:pic>
        <p:nvPicPr>
          <p:cNvPr id="38" name="Picture 37">
            <a:extLst>
              <a:ext uri="{FF2B5EF4-FFF2-40B4-BE49-F238E27FC236}">
                <a16:creationId xmlns:a16="http://schemas.microsoft.com/office/drawing/2014/main" id="{A0A2BBC5-4220-19CB-CBA7-B2CE11C2D912}"/>
              </a:ext>
            </a:extLst>
          </p:cNvPr>
          <p:cNvPicPr>
            <a:picLocks noChangeAspect="1"/>
          </p:cNvPicPr>
          <p:nvPr/>
        </p:nvPicPr>
        <p:blipFill>
          <a:blip r:embed="rId5"/>
          <a:stretch>
            <a:fillRect/>
          </a:stretch>
        </p:blipFill>
        <p:spPr>
          <a:xfrm>
            <a:off x="9388461" y="5014121"/>
            <a:ext cx="348521" cy="298733"/>
          </a:xfrm>
          <a:prstGeom prst="rect">
            <a:avLst/>
          </a:prstGeom>
        </p:spPr>
      </p:pic>
    </p:spTree>
    <p:extLst>
      <p:ext uri="{BB962C8B-B14F-4D97-AF65-F5344CB8AC3E}">
        <p14:creationId xmlns:p14="http://schemas.microsoft.com/office/powerpoint/2010/main" val="19908137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6BDAF37-6C3C-1881-BD2D-AC48825D504C}"/>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generative log language model</a:t>
            </a:r>
          </a:p>
        </p:txBody>
      </p:sp>
      <p:sp>
        <p:nvSpPr>
          <p:cNvPr id="3" name="Content Placeholder 2">
            <a:extLst>
              <a:ext uri="{FF2B5EF4-FFF2-40B4-BE49-F238E27FC236}">
                <a16:creationId xmlns:a16="http://schemas.microsoft.com/office/drawing/2014/main" id="{8367C1C8-50B3-394E-1BFD-0BA87623FB48}"/>
              </a:ext>
            </a:extLst>
          </p:cNvPr>
          <p:cNvSpPr>
            <a:spLocks noGrp="1"/>
          </p:cNvSpPr>
          <p:nvPr>
            <p:ph idx="1"/>
          </p:nvPr>
        </p:nvSpPr>
        <p:spPr>
          <a:xfrm>
            <a:off x="1141412" y="2249487"/>
            <a:ext cx="9905999" cy="3541714"/>
          </a:xfrm>
        </p:spPr>
        <p:txBody>
          <a:bodyPr>
            <a:normAutofit fontScale="92500" lnSpcReduction="10000"/>
          </a:bodyPr>
          <a:lstStyle/>
          <a:p>
            <a:pPr marL="0" indent="0">
              <a:buNone/>
            </a:pPr>
            <a:r>
              <a:rPr lang="en-US" sz="1800" dirty="0" err="1"/>
              <a:t>LogGPT</a:t>
            </a:r>
            <a:r>
              <a:rPr lang="en-US" sz="1800" dirty="0"/>
              <a:t> uses the same loss function as </a:t>
            </a:r>
            <a:r>
              <a:rPr lang="en-US" sz="1800" dirty="0" err="1"/>
              <a:t>DeepLog</a:t>
            </a:r>
            <a:r>
              <a:rPr lang="en-US" sz="1800" dirty="0"/>
              <a:t> , but without the window part. So it is denoted as follows:</a:t>
            </a:r>
          </a:p>
          <a:p>
            <a:pPr marL="0" indent="0">
              <a:buNone/>
            </a:pPr>
            <a:r>
              <a:rPr lang="en-US" sz="1800" dirty="0"/>
              <a:t>                                                    </a:t>
            </a:r>
          </a:p>
          <a:p>
            <a:pPr marL="0" indent="0">
              <a:buNone/>
            </a:pPr>
            <a:endParaRPr lang="en-US" sz="1800" dirty="0"/>
          </a:p>
          <a:p>
            <a:pPr marL="0" indent="0">
              <a:buNone/>
            </a:pPr>
            <a:r>
              <a:rPr lang="en-US" sz="1800" dirty="0"/>
              <a:t>In order to derive the probability p mentioned in the formula , </a:t>
            </a:r>
            <a:r>
              <a:rPr lang="en-US" sz="1800" dirty="0" err="1"/>
              <a:t>LogGPT</a:t>
            </a:r>
            <a:r>
              <a:rPr lang="en-US" sz="1800" dirty="0"/>
              <a:t> uses GPT structure methods:</a:t>
            </a:r>
          </a:p>
          <a:p>
            <a:pPr marL="0" indent="0">
              <a:buNone/>
            </a:pPr>
            <a:endParaRPr lang="en-US" sz="1800" dirty="0"/>
          </a:p>
          <a:p>
            <a:pPr marL="0" indent="0">
              <a:buNone/>
            </a:pPr>
            <a:endParaRPr lang="en-US" sz="1800" dirty="0"/>
          </a:p>
          <a:p>
            <a:pPr marL="0" indent="0">
              <a:buNone/>
            </a:pPr>
            <a:r>
              <a:rPr lang="en-US" sz="1800" dirty="0"/>
              <a:t>Where h is defined as the hidden representation given by the transformer decoder. W is the matrix that maps the hidden representation to probability distributions of all log keys in the K set which contains them. After pre-training GPT is able to generate a sequence                                  based on the given part of a log sequence </a:t>
            </a:r>
          </a:p>
          <a:p>
            <a:pPr marL="0" indent="0">
              <a:buNone/>
            </a:pPr>
            <a:endParaRPr lang="en-US" sz="18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B32E127-0946-1FF4-86C7-EF5F57140B1D}"/>
              </a:ext>
            </a:extLst>
          </p:cNvPr>
          <p:cNvPicPr>
            <a:picLocks noChangeAspect="1"/>
          </p:cNvPicPr>
          <p:nvPr/>
        </p:nvPicPr>
        <p:blipFill>
          <a:blip r:embed="rId2"/>
          <a:stretch>
            <a:fillRect/>
          </a:stretch>
        </p:blipFill>
        <p:spPr>
          <a:xfrm>
            <a:off x="1279525" y="2639297"/>
            <a:ext cx="2832648" cy="826931"/>
          </a:xfrm>
          <a:prstGeom prst="rect">
            <a:avLst/>
          </a:prstGeom>
        </p:spPr>
      </p:pic>
      <p:pic>
        <p:nvPicPr>
          <p:cNvPr id="7" name="Picture 6">
            <a:extLst>
              <a:ext uri="{FF2B5EF4-FFF2-40B4-BE49-F238E27FC236}">
                <a16:creationId xmlns:a16="http://schemas.microsoft.com/office/drawing/2014/main" id="{CD57A98A-9172-F2D6-BC1F-FB6FAF0EA573}"/>
              </a:ext>
            </a:extLst>
          </p:cNvPr>
          <p:cNvPicPr>
            <a:picLocks noChangeAspect="1"/>
          </p:cNvPicPr>
          <p:nvPr/>
        </p:nvPicPr>
        <p:blipFill>
          <a:blip r:embed="rId3"/>
          <a:stretch>
            <a:fillRect/>
          </a:stretch>
        </p:blipFill>
        <p:spPr>
          <a:xfrm>
            <a:off x="1279525" y="3805237"/>
            <a:ext cx="4124325" cy="876300"/>
          </a:xfrm>
          <a:prstGeom prst="rect">
            <a:avLst/>
          </a:prstGeom>
        </p:spPr>
      </p:pic>
      <p:pic>
        <p:nvPicPr>
          <p:cNvPr id="38" name="Picture 37">
            <a:extLst>
              <a:ext uri="{FF2B5EF4-FFF2-40B4-BE49-F238E27FC236}">
                <a16:creationId xmlns:a16="http://schemas.microsoft.com/office/drawing/2014/main" id="{336980C2-2867-38AC-2856-3C9106D78837}"/>
              </a:ext>
            </a:extLst>
          </p:cNvPr>
          <p:cNvPicPr>
            <a:picLocks noChangeAspect="1"/>
          </p:cNvPicPr>
          <p:nvPr/>
        </p:nvPicPr>
        <p:blipFill>
          <a:blip r:embed="rId4"/>
          <a:stretch>
            <a:fillRect/>
          </a:stretch>
        </p:blipFill>
        <p:spPr>
          <a:xfrm>
            <a:off x="5119687" y="5341938"/>
            <a:ext cx="1924050" cy="352425"/>
          </a:xfrm>
          <a:prstGeom prst="rect">
            <a:avLst/>
          </a:prstGeom>
        </p:spPr>
      </p:pic>
      <p:pic>
        <p:nvPicPr>
          <p:cNvPr id="51" name="Picture 50">
            <a:extLst>
              <a:ext uri="{FF2B5EF4-FFF2-40B4-BE49-F238E27FC236}">
                <a16:creationId xmlns:a16="http://schemas.microsoft.com/office/drawing/2014/main" id="{24AC404B-F897-7577-4515-9E256D51E37C}"/>
              </a:ext>
            </a:extLst>
          </p:cNvPr>
          <p:cNvPicPr>
            <a:picLocks noChangeAspect="1"/>
          </p:cNvPicPr>
          <p:nvPr/>
        </p:nvPicPr>
        <p:blipFill>
          <a:blip r:embed="rId5"/>
          <a:stretch>
            <a:fillRect/>
          </a:stretch>
        </p:blipFill>
        <p:spPr>
          <a:xfrm>
            <a:off x="10823574" y="5378496"/>
            <a:ext cx="495300" cy="314325"/>
          </a:xfrm>
          <a:prstGeom prst="rect">
            <a:avLst/>
          </a:prstGeom>
        </p:spPr>
      </p:pic>
    </p:spTree>
    <p:extLst>
      <p:ext uri="{BB962C8B-B14F-4D97-AF65-F5344CB8AC3E}">
        <p14:creationId xmlns:p14="http://schemas.microsoft.com/office/powerpoint/2010/main" val="2983729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965</TotalTime>
  <Words>2278</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NimbusRomNo9L-Regu</vt:lpstr>
      <vt:lpstr>Tw Cen MT</vt:lpstr>
      <vt:lpstr>Circuit</vt:lpstr>
      <vt:lpstr>LogGPT: Log Anomaly Detection via GPT</vt:lpstr>
      <vt:lpstr>Introduction</vt:lpstr>
      <vt:lpstr>Introduction (Continued)</vt:lpstr>
      <vt:lpstr>Related work</vt:lpstr>
      <vt:lpstr>Preliminary – log sequence preprocessing</vt:lpstr>
      <vt:lpstr>pREliminary – log language model</vt:lpstr>
      <vt:lpstr>Preliminary – log language model (continued)</vt:lpstr>
      <vt:lpstr>Loggpt – intro to model architecture</vt:lpstr>
      <vt:lpstr>Loggpt – generative log language model</vt:lpstr>
      <vt:lpstr>Loggpt – reinforcement learning</vt:lpstr>
      <vt:lpstr>Loggpt – policy update / anomaly detection</vt:lpstr>
      <vt:lpstr>Loggpt – Experiments - Datasets </vt:lpstr>
      <vt:lpstr>Loggpt – Experiments - evaluation</vt:lpstr>
      <vt:lpstr>Loggpt – Experiments – evaluation (continued)</vt:lpstr>
      <vt:lpstr>Presentation made by Dimitrios tsiompikas for the big data management course fall semester 2023-2024, thank you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LogGPT: Log Anomaly Detection via GPT</dc:title>
  <dc:creator>Dimitrios Tsiompikas</dc:creator>
  <cp:lastModifiedBy>DIMITRIOS TSIOMPIKAS</cp:lastModifiedBy>
  <cp:revision>389</cp:revision>
  <dcterms:created xsi:type="dcterms:W3CDTF">2023-12-15T09:00:43Z</dcterms:created>
  <dcterms:modified xsi:type="dcterms:W3CDTF">2023-12-17T14:13:16Z</dcterms:modified>
</cp:coreProperties>
</file>