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B8E45-3B34-4804-90DA-358BB1DCC7EE}" v="2" dt="2024-07-02T07:17:45.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os Tsiompikas" userId="5f55b93e-c4fb-427d-a572-41ddb8971fc6" providerId="ADAL" clId="{519B8E45-3B34-4804-90DA-358BB1DCC7EE}"/>
    <pc:docChg chg="undo custSel addSld modSld sldOrd">
      <pc:chgData name="Dimitrios Tsiompikas" userId="5f55b93e-c4fb-427d-a572-41ddb8971fc6" providerId="ADAL" clId="{519B8E45-3B34-4804-90DA-358BB1DCC7EE}" dt="2024-07-02T09:50:29.903" v="2455" actId="242"/>
      <pc:docMkLst>
        <pc:docMk/>
      </pc:docMkLst>
      <pc:sldChg chg="modSp mod">
        <pc:chgData name="Dimitrios Tsiompikas" userId="5f55b93e-c4fb-427d-a572-41ddb8971fc6" providerId="ADAL" clId="{519B8E45-3B34-4804-90DA-358BB1DCC7EE}" dt="2024-07-02T08:24:27.076" v="1100" actId="122"/>
        <pc:sldMkLst>
          <pc:docMk/>
          <pc:sldMk cId="2346720188" sldId="256"/>
        </pc:sldMkLst>
        <pc:spChg chg="mod">
          <ac:chgData name="Dimitrios Tsiompikas" userId="5f55b93e-c4fb-427d-a572-41ddb8971fc6" providerId="ADAL" clId="{519B8E45-3B34-4804-90DA-358BB1DCC7EE}" dt="2024-07-02T08:24:27.076" v="1100" actId="122"/>
          <ac:spMkLst>
            <pc:docMk/>
            <pc:sldMk cId="2346720188" sldId="256"/>
            <ac:spMk id="2" creationId="{3DDE0734-C700-7F2C-65FA-D6C130281683}"/>
          </ac:spMkLst>
        </pc:spChg>
      </pc:sldChg>
      <pc:sldChg chg="modSp mod">
        <pc:chgData name="Dimitrios Tsiompikas" userId="5f55b93e-c4fb-427d-a572-41ddb8971fc6" providerId="ADAL" clId="{519B8E45-3B34-4804-90DA-358BB1DCC7EE}" dt="2024-07-02T08:22:17.327" v="1068" actId="20577"/>
        <pc:sldMkLst>
          <pc:docMk/>
          <pc:sldMk cId="4032762068" sldId="257"/>
        </pc:sldMkLst>
        <pc:spChg chg="mod">
          <ac:chgData name="Dimitrios Tsiompikas" userId="5f55b93e-c4fb-427d-a572-41ddb8971fc6" providerId="ADAL" clId="{519B8E45-3B34-4804-90DA-358BB1DCC7EE}" dt="2024-07-02T08:22:17.327" v="1068" actId="20577"/>
          <ac:spMkLst>
            <pc:docMk/>
            <pc:sldMk cId="4032762068" sldId="257"/>
            <ac:spMk id="3" creationId="{B9CFCD26-E033-CABB-D317-C9CB9C22F983}"/>
          </ac:spMkLst>
        </pc:spChg>
      </pc:sldChg>
      <pc:sldChg chg="modSp mod">
        <pc:chgData name="Dimitrios Tsiompikas" userId="5f55b93e-c4fb-427d-a572-41ddb8971fc6" providerId="ADAL" clId="{519B8E45-3B34-4804-90DA-358BB1DCC7EE}" dt="2024-07-02T06:26:38.629" v="4" actId="20577"/>
        <pc:sldMkLst>
          <pc:docMk/>
          <pc:sldMk cId="682862881" sldId="261"/>
        </pc:sldMkLst>
        <pc:spChg chg="mod">
          <ac:chgData name="Dimitrios Tsiompikas" userId="5f55b93e-c4fb-427d-a572-41ddb8971fc6" providerId="ADAL" clId="{519B8E45-3B34-4804-90DA-358BB1DCC7EE}" dt="2024-07-02T06:26:38.629" v="4" actId="20577"/>
          <ac:spMkLst>
            <pc:docMk/>
            <pc:sldMk cId="682862881" sldId="261"/>
            <ac:spMk id="3" creationId="{CE4BE7D6-12AB-8D3D-891B-8860A86D7E6E}"/>
          </ac:spMkLst>
        </pc:spChg>
      </pc:sldChg>
      <pc:sldChg chg="modSp add mod ord">
        <pc:chgData name="Dimitrios Tsiompikas" userId="5f55b93e-c4fb-427d-a572-41ddb8971fc6" providerId="ADAL" clId="{519B8E45-3B34-4804-90DA-358BB1DCC7EE}" dt="2024-07-02T08:57:56.434" v="1706" actId="20577"/>
        <pc:sldMkLst>
          <pc:docMk/>
          <pc:sldMk cId="2095258967" sldId="262"/>
        </pc:sldMkLst>
        <pc:spChg chg="mod">
          <ac:chgData name="Dimitrios Tsiompikas" userId="5f55b93e-c4fb-427d-a572-41ddb8971fc6" providerId="ADAL" clId="{519B8E45-3B34-4804-90DA-358BB1DCC7EE}" dt="2024-07-02T06:31:43.760" v="205" actId="20577"/>
          <ac:spMkLst>
            <pc:docMk/>
            <pc:sldMk cId="2095258967" sldId="262"/>
            <ac:spMk id="2" creationId="{8222EE9A-042F-0915-95C6-FBE456B38B75}"/>
          </ac:spMkLst>
        </pc:spChg>
        <pc:spChg chg="mod">
          <ac:chgData name="Dimitrios Tsiompikas" userId="5f55b93e-c4fb-427d-a572-41ddb8971fc6" providerId="ADAL" clId="{519B8E45-3B34-4804-90DA-358BB1DCC7EE}" dt="2024-07-02T08:57:56.434" v="1706" actId="20577"/>
          <ac:spMkLst>
            <pc:docMk/>
            <pc:sldMk cId="2095258967" sldId="262"/>
            <ac:spMk id="3" creationId="{EA34DC4B-7FED-E5B2-C824-5C234DAB0310}"/>
          </ac:spMkLst>
        </pc:spChg>
      </pc:sldChg>
      <pc:sldChg chg="modSp add mod ord">
        <pc:chgData name="Dimitrios Tsiompikas" userId="5f55b93e-c4fb-427d-a572-41ddb8971fc6" providerId="ADAL" clId="{519B8E45-3B34-4804-90DA-358BB1DCC7EE}" dt="2024-07-02T07:45:20.430" v="804" actId="20577"/>
        <pc:sldMkLst>
          <pc:docMk/>
          <pc:sldMk cId="2301657536" sldId="263"/>
        </pc:sldMkLst>
        <pc:spChg chg="mod">
          <ac:chgData name="Dimitrios Tsiompikas" userId="5f55b93e-c4fb-427d-a572-41ddb8971fc6" providerId="ADAL" clId="{519B8E45-3B34-4804-90DA-358BB1DCC7EE}" dt="2024-07-02T07:19:22.446" v="740" actId="20577"/>
          <ac:spMkLst>
            <pc:docMk/>
            <pc:sldMk cId="2301657536" sldId="263"/>
            <ac:spMk id="2" creationId="{07DEDC8F-5CB2-F789-8950-9642823FA3F0}"/>
          </ac:spMkLst>
        </pc:spChg>
        <pc:spChg chg="mod">
          <ac:chgData name="Dimitrios Tsiompikas" userId="5f55b93e-c4fb-427d-a572-41ddb8971fc6" providerId="ADAL" clId="{519B8E45-3B34-4804-90DA-358BB1DCC7EE}" dt="2024-07-02T07:45:20.430" v="804" actId="20577"/>
          <ac:spMkLst>
            <pc:docMk/>
            <pc:sldMk cId="2301657536" sldId="263"/>
            <ac:spMk id="3" creationId="{CE4BE7D6-12AB-8D3D-891B-8860A86D7E6E}"/>
          </ac:spMkLst>
        </pc:spChg>
      </pc:sldChg>
      <pc:sldChg chg="modSp add mod ord">
        <pc:chgData name="Dimitrios Tsiompikas" userId="5f55b93e-c4fb-427d-a572-41ddb8971fc6" providerId="ADAL" clId="{519B8E45-3B34-4804-90DA-358BB1DCC7EE}" dt="2024-07-02T08:59:48.134" v="1764" actId="20577"/>
        <pc:sldMkLst>
          <pc:docMk/>
          <pc:sldMk cId="4173815789" sldId="264"/>
        </pc:sldMkLst>
        <pc:spChg chg="mod">
          <ac:chgData name="Dimitrios Tsiompikas" userId="5f55b93e-c4fb-427d-a572-41ddb8971fc6" providerId="ADAL" clId="{519B8E45-3B34-4804-90DA-358BB1DCC7EE}" dt="2024-07-02T08:00:13.920" v="929" actId="20577"/>
          <ac:spMkLst>
            <pc:docMk/>
            <pc:sldMk cId="4173815789" sldId="264"/>
            <ac:spMk id="2" creationId="{8222EE9A-042F-0915-95C6-FBE456B38B75}"/>
          </ac:spMkLst>
        </pc:spChg>
        <pc:spChg chg="mod">
          <ac:chgData name="Dimitrios Tsiompikas" userId="5f55b93e-c4fb-427d-a572-41ddb8971fc6" providerId="ADAL" clId="{519B8E45-3B34-4804-90DA-358BB1DCC7EE}" dt="2024-07-02T08:59:48.134" v="1764" actId="20577"/>
          <ac:spMkLst>
            <pc:docMk/>
            <pc:sldMk cId="4173815789" sldId="264"/>
            <ac:spMk id="3" creationId="{EA34DC4B-7FED-E5B2-C824-5C234DAB0310}"/>
          </ac:spMkLst>
        </pc:spChg>
      </pc:sldChg>
      <pc:sldChg chg="modSp add mod ord">
        <pc:chgData name="Dimitrios Tsiompikas" userId="5f55b93e-c4fb-427d-a572-41ddb8971fc6" providerId="ADAL" clId="{519B8E45-3B34-4804-90DA-358BB1DCC7EE}" dt="2024-07-02T08:27:15.945" v="1139" actId="20577"/>
        <pc:sldMkLst>
          <pc:docMk/>
          <pc:sldMk cId="2808704150" sldId="265"/>
        </pc:sldMkLst>
        <pc:spChg chg="mod">
          <ac:chgData name="Dimitrios Tsiompikas" userId="5f55b93e-c4fb-427d-a572-41ddb8971fc6" providerId="ADAL" clId="{519B8E45-3B34-4804-90DA-358BB1DCC7EE}" dt="2024-07-02T08:24:37.906" v="1102" actId="20577"/>
          <ac:spMkLst>
            <pc:docMk/>
            <pc:sldMk cId="2808704150" sldId="265"/>
            <ac:spMk id="2" creationId="{07DEDC8F-5CB2-F789-8950-9642823FA3F0}"/>
          </ac:spMkLst>
        </pc:spChg>
        <pc:spChg chg="mod">
          <ac:chgData name="Dimitrios Tsiompikas" userId="5f55b93e-c4fb-427d-a572-41ddb8971fc6" providerId="ADAL" clId="{519B8E45-3B34-4804-90DA-358BB1DCC7EE}" dt="2024-07-02T08:27:15.945" v="1139" actId="20577"/>
          <ac:spMkLst>
            <pc:docMk/>
            <pc:sldMk cId="2808704150" sldId="265"/>
            <ac:spMk id="3" creationId="{CE4BE7D6-12AB-8D3D-891B-8860A86D7E6E}"/>
          </ac:spMkLst>
        </pc:spChg>
      </pc:sldChg>
      <pc:sldChg chg="modSp add mod ord">
        <pc:chgData name="Dimitrios Tsiompikas" userId="5f55b93e-c4fb-427d-a572-41ddb8971fc6" providerId="ADAL" clId="{519B8E45-3B34-4804-90DA-358BB1DCC7EE}" dt="2024-07-02T09:00:23.583" v="1790" actId="20577"/>
        <pc:sldMkLst>
          <pc:docMk/>
          <pc:sldMk cId="3448311138" sldId="266"/>
        </pc:sldMkLst>
        <pc:spChg chg="mod">
          <ac:chgData name="Dimitrios Tsiompikas" userId="5f55b93e-c4fb-427d-a572-41ddb8971fc6" providerId="ADAL" clId="{519B8E45-3B34-4804-90DA-358BB1DCC7EE}" dt="2024-07-02T08:30:09.054" v="1278" actId="20577"/>
          <ac:spMkLst>
            <pc:docMk/>
            <pc:sldMk cId="3448311138" sldId="266"/>
            <ac:spMk id="2" creationId="{8222EE9A-042F-0915-95C6-FBE456B38B75}"/>
          </ac:spMkLst>
        </pc:spChg>
        <pc:spChg chg="mod">
          <ac:chgData name="Dimitrios Tsiompikas" userId="5f55b93e-c4fb-427d-a572-41ddb8971fc6" providerId="ADAL" clId="{519B8E45-3B34-4804-90DA-358BB1DCC7EE}" dt="2024-07-02T09:00:23.583" v="1790" actId="20577"/>
          <ac:spMkLst>
            <pc:docMk/>
            <pc:sldMk cId="3448311138" sldId="266"/>
            <ac:spMk id="3" creationId="{EA34DC4B-7FED-E5B2-C824-5C234DAB0310}"/>
          </ac:spMkLst>
        </pc:spChg>
      </pc:sldChg>
      <pc:sldChg chg="modSp add mod ord">
        <pc:chgData name="Dimitrios Tsiompikas" userId="5f55b93e-c4fb-427d-a572-41ddb8971fc6" providerId="ADAL" clId="{519B8E45-3B34-4804-90DA-358BB1DCC7EE}" dt="2024-07-02T08:50:09.898" v="1439" actId="20577"/>
        <pc:sldMkLst>
          <pc:docMk/>
          <pc:sldMk cId="2947696005" sldId="267"/>
        </pc:sldMkLst>
        <pc:spChg chg="mod">
          <ac:chgData name="Dimitrios Tsiompikas" userId="5f55b93e-c4fb-427d-a572-41ddb8971fc6" providerId="ADAL" clId="{519B8E45-3B34-4804-90DA-358BB1DCC7EE}" dt="2024-07-02T08:49:05.560" v="1416" actId="20577"/>
          <ac:spMkLst>
            <pc:docMk/>
            <pc:sldMk cId="2947696005" sldId="267"/>
            <ac:spMk id="2" creationId="{07DEDC8F-5CB2-F789-8950-9642823FA3F0}"/>
          </ac:spMkLst>
        </pc:spChg>
        <pc:spChg chg="mod">
          <ac:chgData name="Dimitrios Tsiompikas" userId="5f55b93e-c4fb-427d-a572-41ddb8971fc6" providerId="ADAL" clId="{519B8E45-3B34-4804-90DA-358BB1DCC7EE}" dt="2024-07-02T08:50:09.898" v="1439" actId="20577"/>
          <ac:spMkLst>
            <pc:docMk/>
            <pc:sldMk cId="2947696005" sldId="267"/>
            <ac:spMk id="3" creationId="{CE4BE7D6-12AB-8D3D-891B-8860A86D7E6E}"/>
          </ac:spMkLst>
        </pc:spChg>
      </pc:sldChg>
      <pc:sldChg chg="modSp add mod ord">
        <pc:chgData name="Dimitrios Tsiompikas" userId="5f55b93e-c4fb-427d-a572-41ddb8971fc6" providerId="ADAL" clId="{519B8E45-3B34-4804-90DA-358BB1DCC7EE}" dt="2024-07-02T09:17:53.093" v="2118" actId="20577"/>
        <pc:sldMkLst>
          <pc:docMk/>
          <pc:sldMk cId="2222006368" sldId="268"/>
        </pc:sldMkLst>
        <pc:spChg chg="mod">
          <ac:chgData name="Dimitrios Tsiompikas" userId="5f55b93e-c4fb-427d-a572-41ddb8971fc6" providerId="ADAL" clId="{519B8E45-3B34-4804-90DA-358BB1DCC7EE}" dt="2024-07-02T09:02:01.611" v="1899" actId="20577"/>
          <ac:spMkLst>
            <pc:docMk/>
            <pc:sldMk cId="2222006368" sldId="268"/>
            <ac:spMk id="2" creationId="{8222EE9A-042F-0915-95C6-FBE456B38B75}"/>
          </ac:spMkLst>
        </pc:spChg>
        <pc:spChg chg="mod">
          <ac:chgData name="Dimitrios Tsiompikas" userId="5f55b93e-c4fb-427d-a572-41ddb8971fc6" providerId="ADAL" clId="{519B8E45-3B34-4804-90DA-358BB1DCC7EE}" dt="2024-07-02T09:17:53.093" v="2118" actId="20577"/>
          <ac:spMkLst>
            <pc:docMk/>
            <pc:sldMk cId="2222006368" sldId="268"/>
            <ac:spMk id="3" creationId="{EA34DC4B-7FED-E5B2-C824-5C234DAB0310}"/>
          </ac:spMkLst>
        </pc:spChg>
      </pc:sldChg>
      <pc:sldChg chg="modSp add mod ord">
        <pc:chgData name="Dimitrios Tsiompikas" userId="5f55b93e-c4fb-427d-a572-41ddb8971fc6" providerId="ADAL" clId="{519B8E45-3B34-4804-90DA-358BB1DCC7EE}" dt="2024-07-02T09:15:51.024" v="1985" actId="20577"/>
        <pc:sldMkLst>
          <pc:docMk/>
          <pc:sldMk cId="2883580215" sldId="269"/>
        </pc:sldMkLst>
        <pc:spChg chg="mod">
          <ac:chgData name="Dimitrios Tsiompikas" userId="5f55b93e-c4fb-427d-a572-41ddb8971fc6" providerId="ADAL" clId="{519B8E45-3B34-4804-90DA-358BB1DCC7EE}" dt="2024-07-02T09:14:25.149" v="1960" actId="20577"/>
          <ac:spMkLst>
            <pc:docMk/>
            <pc:sldMk cId="2883580215" sldId="269"/>
            <ac:spMk id="2" creationId="{07DEDC8F-5CB2-F789-8950-9642823FA3F0}"/>
          </ac:spMkLst>
        </pc:spChg>
        <pc:spChg chg="mod">
          <ac:chgData name="Dimitrios Tsiompikas" userId="5f55b93e-c4fb-427d-a572-41ddb8971fc6" providerId="ADAL" clId="{519B8E45-3B34-4804-90DA-358BB1DCC7EE}" dt="2024-07-02T09:15:51.024" v="1985" actId="20577"/>
          <ac:spMkLst>
            <pc:docMk/>
            <pc:sldMk cId="2883580215" sldId="269"/>
            <ac:spMk id="3" creationId="{CE4BE7D6-12AB-8D3D-891B-8860A86D7E6E}"/>
          </ac:spMkLst>
        </pc:spChg>
      </pc:sldChg>
      <pc:sldChg chg="modSp add mod ord">
        <pc:chgData name="Dimitrios Tsiompikas" userId="5f55b93e-c4fb-427d-a572-41ddb8971fc6" providerId="ADAL" clId="{519B8E45-3B34-4804-90DA-358BB1DCC7EE}" dt="2024-07-02T09:43:59.033" v="2359" actId="27636"/>
        <pc:sldMkLst>
          <pc:docMk/>
          <pc:sldMk cId="1742905482" sldId="270"/>
        </pc:sldMkLst>
        <pc:spChg chg="mod">
          <ac:chgData name="Dimitrios Tsiompikas" userId="5f55b93e-c4fb-427d-a572-41ddb8971fc6" providerId="ADAL" clId="{519B8E45-3B34-4804-90DA-358BB1DCC7EE}" dt="2024-07-02T09:23:23.361" v="2229" actId="20577"/>
          <ac:spMkLst>
            <pc:docMk/>
            <pc:sldMk cId="1742905482" sldId="270"/>
            <ac:spMk id="2" creationId="{8222EE9A-042F-0915-95C6-FBE456B38B75}"/>
          </ac:spMkLst>
        </pc:spChg>
        <pc:spChg chg="mod">
          <ac:chgData name="Dimitrios Tsiompikas" userId="5f55b93e-c4fb-427d-a572-41ddb8971fc6" providerId="ADAL" clId="{519B8E45-3B34-4804-90DA-358BB1DCC7EE}" dt="2024-07-02T09:43:59.033" v="2359" actId="27636"/>
          <ac:spMkLst>
            <pc:docMk/>
            <pc:sldMk cId="1742905482" sldId="270"/>
            <ac:spMk id="3" creationId="{EA34DC4B-7FED-E5B2-C824-5C234DAB0310}"/>
          </ac:spMkLst>
        </pc:spChg>
      </pc:sldChg>
      <pc:sldChg chg="modSp add mod ord">
        <pc:chgData name="Dimitrios Tsiompikas" userId="5f55b93e-c4fb-427d-a572-41ddb8971fc6" providerId="ADAL" clId="{519B8E45-3B34-4804-90DA-358BB1DCC7EE}" dt="2024-07-02T09:49:01.184" v="2402" actId="20577"/>
        <pc:sldMkLst>
          <pc:docMk/>
          <pc:sldMk cId="2762860906" sldId="271"/>
        </pc:sldMkLst>
        <pc:spChg chg="mod">
          <ac:chgData name="Dimitrios Tsiompikas" userId="5f55b93e-c4fb-427d-a572-41ddb8971fc6" providerId="ADAL" clId="{519B8E45-3B34-4804-90DA-358BB1DCC7EE}" dt="2024-07-02T09:44:20.565" v="2364" actId="20577"/>
          <ac:spMkLst>
            <pc:docMk/>
            <pc:sldMk cId="2762860906" sldId="271"/>
            <ac:spMk id="2" creationId="{07DEDC8F-5CB2-F789-8950-9642823FA3F0}"/>
          </ac:spMkLst>
        </pc:spChg>
        <pc:spChg chg="mod">
          <ac:chgData name="Dimitrios Tsiompikas" userId="5f55b93e-c4fb-427d-a572-41ddb8971fc6" providerId="ADAL" clId="{519B8E45-3B34-4804-90DA-358BB1DCC7EE}" dt="2024-07-02T09:49:01.184" v="2402" actId="20577"/>
          <ac:spMkLst>
            <pc:docMk/>
            <pc:sldMk cId="2762860906" sldId="271"/>
            <ac:spMk id="3" creationId="{CE4BE7D6-12AB-8D3D-891B-8860A86D7E6E}"/>
          </ac:spMkLst>
        </pc:spChg>
      </pc:sldChg>
      <pc:sldChg chg="addSp delSp modSp new mod modClrScheme chgLayout">
        <pc:chgData name="Dimitrios Tsiompikas" userId="5f55b93e-c4fb-427d-a572-41ddb8971fc6" providerId="ADAL" clId="{519B8E45-3B34-4804-90DA-358BB1DCC7EE}" dt="2024-07-02T09:50:29.903" v="2455" actId="242"/>
        <pc:sldMkLst>
          <pc:docMk/>
          <pc:sldMk cId="790092298" sldId="272"/>
        </pc:sldMkLst>
        <pc:spChg chg="del mod ord">
          <ac:chgData name="Dimitrios Tsiompikas" userId="5f55b93e-c4fb-427d-a572-41ddb8971fc6" providerId="ADAL" clId="{519B8E45-3B34-4804-90DA-358BB1DCC7EE}" dt="2024-07-02T09:50:00.061" v="2425" actId="700"/>
          <ac:spMkLst>
            <pc:docMk/>
            <pc:sldMk cId="790092298" sldId="272"/>
            <ac:spMk id="2" creationId="{5B634C5F-EC35-27C3-D822-93289045A8D2}"/>
          </ac:spMkLst>
        </pc:spChg>
        <pc:spChg chg="del mod ord">
          <ac:chgData name="Dimitrios Tsiompikas" userId="5f55b93e-c4fb-427d-a572-41ddb8971fc6" providerId="ADAL" clId="{519B8E45-3B34-4804-90DA-358BB1DCC7EE}" dt="2024-07-02T09:50:00.061" v="2425" actId="700"/>
          <ac:spMkLst>
            <pc:docMk/>
            <pc:sldMk cId="790092298" sldId="272"/>
            <ac:spMk id="3" creationId="{E2DAFDF0-49A5-36FA-2DC9-6131A5862632}"/>
          </ac:spMkLst>
        </pc:spChg>
        <pc:spChg chg="add del mod ord">
          <ac:chgData name="Dimitrios Tsiompikas" userId="5f55b93e-c4fb-427d-a572-41ddb8971fc6" providerId="ADAL" clId="{519B8E45-3B34-4804-90DA-358BB1DCC7EE}" dt="2024-07-02T09:50:07.710" v="2426" actId="700"/>
          <ac:spMkLst>
            <pc:docMk/>
            <pc:sldMk cId="790092298" sldId="272"/>
            <ac:spMk id="4" creationId="{D27F8E95-FD62-30AE-1A18-67D4CEFC2573}"/>
          </ac:spMkLst>
        </pc:spChg>
        <pc:spChg chg="add del mod ord">
          <ac:chgData name="Dimitrios Tsiompikas" userId="5f55b93e-c4fb-427d-a572-41ddb8971fc6" providerId="ADAL" clId="{519B8E45-3B34-4804-90DA-358BB1DCC7EE}" dt="2024-07-02T09:50:07.710" v="2426" actId="700"/>
          <ac:spMkLst>
            <pc:docMk/>
            <pc:sldMk cId="790092298" sldId="272"/>
            <ac:spMk id="5" creationId="{1D43C7D0-506D-7F25-6276-51815D9C882E}"/>
          </ac:spMkLst>
        </pc:spChg>
        <pc:spChg chg="add mod ord">
          <ac:chgData name="Dimitrios Tsiompikas" userId="5f55b93e-c4fb-427d-a572-41ddb8971fc6" providerId="ADAL" clId="{519B8E45-3B34-4804-90DA-358BB1DCC7EE}" dt="2024-07-02T09:50:29.903" v="2455" actId="242"/>
          <ac:spMkLst>
            <pc:docMk/>
            <pc:sldMk cId="790092298" sldId="272"/>
            <ac:spMk id="6" creationId="{8DC9F43D-A1A3-0A1C-DE12-FBD1A81D22B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310196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02/07/2024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6665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417371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714459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98091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0133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83582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1212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7771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67675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D01A-17C1-4B2E-8BA0-D6EE52CDB121}" type="datetimeFigureOut">
              <a:rPr lang="en-US" smtClean="0"/>
              <a:t>02/07/2024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78112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4D01A-17C1-4B2E-8BA0-D6EE52CDB121}" type="datetimeFigureOut">
              <a:rPr lang="en-US" smtClean="0"/>
              <a:t>02/07/2024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57921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4D01A-17C1-4B2E-8BA0-D6EE52CDB121}" type="datetimeFigureOut">
              <a:rPr lang="en-US" smtClean="0"/>
              <a:t>02/07/2024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91660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4D01A-17C1-4B2E-8BA0-D6EE52CDB121}" type="datetimeFigureOut">
              <a:rPr lang="en-US" smtClean="0"/>
              <a:t>02/07/2024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374061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5B4D01A-17C1-4B2E-8BA0-D6EE52CDB121}" type="datetimeFigureOut">
              <a:rPr lang="en-US" smtClean="0"/>
              <a:t>02/07/2024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47475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02/07/2024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261042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4D01A-17C1-4B2E-8BA0-D6EE52CDB121}" type="datetimeFigureOut">
              <a:rPr lang="en-US" smtClean="0"/>
              <a:t>02/07/2024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F8715-EDC9-4754-8283-929C6812A134}" type="slidenum">
              <a:rPr lang="en-US" smtClean="0"/>
              <a:t>‹#›</a:t>
            </a:fld>
            <a:endParaRPr lang="en-US"/>
          </a:p>
        </p:txBody>
      </p:sp>
    </p:spTree>
    <p:extLst>
      <p:ext uri="{BB962C8B-B14F-4D97-AF65-F5344CB8AC3E}">
        <p14:creationId xmlns:p14="http://schemas.microsoft.com/office/powerpoint/2010/main" val="129630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B4D01A-17C1-4B2E-8BA0-D6EE52CDB121}" type="datetimeFigureOut">
              <a:rPr lang="en-US" smtClean="0"/>
              <a:t>02/07/2024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DF8715-EDC9-4754-8283-929C6812A134}" type="slidenum">
              <a:rPr lang="en-US" smtClean="0"/>
              <a:t>‹#›</a:t>
            </a:fld>
            <a:endParaRPr lang="en-US"/>
          </a:p>
        </p:txBody>
      </p:sp>
    </p:spTree>
    <p:extLst>
      <p:ext uri="{BB962C8B-B14F-4D97-AF65-F5344CB8AC3E}">
        <p14:creationId xmlns:p14="http://schemas.microsoft.com/office/powerpoint/2010/main" val="18332238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0734-C700-7F2C-65FA-D6C130281683}"/>
              </a:ext>
            </a:extLst>
          </p:cNvPr>
          <p:cNvSpPr>
            <a:spLocks noGrp="1"/>
          </p:cNvSpPr>
          <p:nvPr>
            <p:ph type="ctrTitle"/>
          </p:nvPr>
        </p:nvSpPr>
        <p:spPr>
          <a:xfrm>
            <a:off x="2898260" y="1845855"/>
            <a:ext cx="9326004" cy="2421464"/>
          </a:xfrm>
        </p:spPr>
        <p:txBody>
          <a:bodyPr/>
          <a:lstStyle/>
          <a:p>
            <a:r>
              <a:rPr lang="en-US" dirty="0"/>
              <a:t>e-commerce Literature review PRESENTATION</a:t>
            </a:r>
          </a:p>
        </p:txBody>
      </p:sp>
      <p:sp>
        <p:nvSpPr>
          <p:cNvPr id="3" name="Subtitle 2">
            <a:extLst>
              <a:ext uri="{FF2B5EF4-FFF2-40B4-BE49-F238E27FC236}">
                <a16:creationId xmlns:a16="http://schemas.microsoft.com/office/drawing/2014/main" id="{DB6B2F7E-E0DE-59BD-6133-17BEE7963421}"/>
              </a:ext>
            </a:extLst>
          </p:cNvPr>
          <p:cNvSpPr>
            <a:spLocks noGrp="1"/>
          </p:cNvSpPr>
          <p:nvPr>
            <p:ph type="subTitle" idx="1"/>
          </p:nvPr>
        </p:nvSpPr>
        <p:spPr/>
        <p:txBody>
          <a:bodyPr/>
          <a:lstStyle/>
          <a:p>
            <a:r>
              <a:rPr lang="en-US" dirty="0"/>
              <a:t>By Dimitris </a:t>
            </a:r>
            <a:r>
              <a:rPr lang="en-US" dirty="0" err="1"/>
              <a:t>Tsiompikas</a:t>
            </a:r>
            <a:r>
              <a:rPr lang="en-US" dirty="0"/>
              <a:t> , University of Athens, 2024</a:t>
            </a:r>
          </a:p>
        </p:txBody>
      </p:sp>
    </p:spTree>
    <p:extLst>
      <p:ext uri="{BB962C8B-B14F-4D97-AF65-F5344CB8AC3E}">
        <p14:creationId xmlns:p14="http://schemas.microsoft.com/office/powerpoint/2010/main" val="234672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3</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sz="2200" b="1" dirty="0"/>
              <a:t>Positive aspects</a:t>
            </a:r>
            <a:r>
              <a:rPr lang="en-US" sz="2400" b="1" dirty="0"/>
              <a:t>: </a:t>
            </a:r>
            <a:r>
              <a:rPr lang="en-US" sz="1800" b="0" i="0" u="none" strike="noStrike" baseline="0" dirty="0">
                <a:latin typeface="URWPalladioL-Roma"/>
              </a:rPr>
              <a:t>The third paper also has a dataset of its own called </a:t>
            </a:r>
            <a:r>
              <a:rPr lang="en-US" sz="1800" b="0" i="0" u="none" strike="noStrike" baseline="0" dirty="0" err="1">
                <a:latin typeface="URWPalladioL-Roma"/>
              </a:rPr>
              <a:t>TaoDescribe</a:t>
            </a:r>
            <a:r>
              <a:rPr lang="en-US" sz="1800" b="0" i="0" u="none" strike="noStrike" baseline="0" dirty="0">
                <a:latin typeface="URWPalladioL-Roma"/>
              </a:rPr>
              <a:t>, containing large amounts of data from Taobao. This helps a lot with the experiment as it provides a multitude of products for the LLMs to create keywords and descriptions from. KOBE is also another positive of this paper as it is specialized for the paper’s purpose and helps the authors prove their goal in a more robust manner. The models are evaluated through a variety of experiments, making the result more credible for the reader. </a:t>
            </a: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Negative parts of this paper were that there are a lot of metrics used for the experiment, leading to a confusion for the reader, the dataset and code of this paper are also not shared to the public. </a:t>
            </a:r>
            <a:r>
              <a:rPr lang="en-US" sz="1800" b="0" i="0" u="none" strike="noStrike" baseline="0" dirty="0" err="1">
                <a:latin typeface="URWPalladioL-Roma"/>
              </a:rPr>
              <a:t>TaoDescribe</a:t>
            </a:r>
            <a:r>
              <a:rPr lang="en-US" sz="1800" b="0" i="0" u="none" strike="noStrike" baseline="0" dirty="0">
                <a:latin typeface="URWPalladioL-Roma"/>
              </a:rPr>
              <a:t> has no details on its creation or pre-processing and there is no mention of data privacy safeguards for the users of </a:t>
            </a:r>
            <a:r>
              <a:rPr lang="en-US" sz="1800" b="0" i="0" u="none" strike="noStrike" baseline="0" dirty="0" err="1">
                <a:latin typeface="URWPalladioL-Roma"/>
              </a:rPr>
              <a:t>TaoBao</a:t>
            </a:r>
            <a:r>
              <a:rPr lang="en-US" sz="1800" b="0" i="0" u="none" strike="noStrike" baseline="0" dirty="0">
                <a:latin typeface="URWPalladioL-Roma"/>
              </a:rPr>
              <a:t> that exist in the dataset’s transactions.</a:t>
            </a:r>
            <a:endParaRPr lang="en-US" sz="2400" b="1" dirty="0"/>
          </a:p>
        </p:txBody>
      </p:sp>
    </p:spTree>
    <p:extLst>
      <p:ext uri="{BB962C8B-B14F-4D97-AF65-F5344CB8AC3E}">
        <p14:creationId xmlns:p14="http://schemas.microsoft.com/office/powerpoint/2010/main" val="280870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a:t>CTR-BERT: Cost-effective knowledge distillation for billion-parameter teacher models</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466725" y="2308194"/>
            <a:ext cx="11258549" cy="4549806"/>
          </a:xfrm>
        </p:spPr>
        <p:txBody>
          <a:bodyPr>
            <a:normAutofit fontScale="62500" lnSpcReduction="20000"/>
          </a:bodyPr>
          <a:lstStyle/>
          <a:p>
            <a:pPr algn="l"/>
            <a:r>
              <a:rPr lang="en-US" sz="2300" b="1" dirty="0"/>
              <a:t>Introduction</a:t>
            </a:r>
            <a:r>
              <a:rPr lang="en-US" sz="2400" b="1" dirty="0"/>
              <a:t>:</a:t>
            </a:r>
            <a:r>
              <a:rPr lang="en-US" sz="1800" b="0" i="0" u="none" strike="noStrike" baseline="0" dirty="0">
                <a:latin typeface="URWPalladioL-Roma"/>
              </a:rPr>
              <a:t>. </a:t>
            </a:r>
            <a:r>
              <a:rPr lang="en-US" sz="2000" b="0" i="0" u="none" strike="noStrike" baseline="0" dirty="0">
                <a:latin typeface="URWPalladioL-Roma"/>
              </a:rPr>
              <a:t>This paper focuses on applying pre-trained LLMs for Click-through-rate (CTR) , prediction in e-commerce product advertisements, which is challenging due to the need to learn from both language and tabular data, maintain low latency (&lt;5 </a:t>
            </a:r>
            <a:r>
              <a:rPr lang="en-US" sz="2000" b="0" i="0" u="none" strike="noStrike" baseline="0" dirty="0" err="1">
                <a:latin typeface="URWPalladioL-Roma"/>
              </a:rPr>
              <a:t>ms</a:t>
            </a:r>
            <a:r>
              <a:rPr lang="en-US" sz="2000" b="0" i="0" u="none" strike="noStrike" baseline="0" dirty="0">
                <a:latin typeface="URWPalladioL-Roma"/>
              </a:rPr>
              <a:t>) during inference, and adapt to changing advertisement distributions. A BERT-like model with twin encoders, called CTR-BERT, was scaled to 1.5 Billion parameters which showed a considerable increase in performance compared to currently used techniques. The goal of this paper is to enhance CTR prediction for e-commerce product advertisements by leveraging a novel LLM-based approach that integrates both language and tabular data, maintains low-latency performance, and adapts to changing advertisement distributions. It was published on 2021, </a:t>
            </a:r>
            <a:r>
              <a:rPr lang="en-US" sz="2100" b="0" i="0" u="none" strike="noStrike" baseline="0" dirty="0">
                <a:latin typeface="URWPalladioL-Roma"/>
              </a:rPr>
              <a:t>by </a:t>
            </a:r>
            <a:r>
              <a:rPr lang="en-US" sz="2100" b="0" i="0" u="none" strike="noStrike" baseline="0" dirty="0" err="1">
                <a:latin typeface="URWPalladioL-Roma"/>
              </a:rPr>
              <a:t>Aashiq</a:t>
            </a:r>
            <a:r>
              <a:rPr lang="en-US" sz="2100" b="0" i="0" u="none" strike="noStrike" baseline="0" dirty="0">
                <a:latin typeface="URWPalladioL-Roma"/>
              </a:rPr>
              <a:t> Muhamed, Iman </a:t>
            </a:r>
            <a:r>
              <a:rPr lang="en-US" sz="2100" b="0" i="0" u="none" strike="noStrike" baseline="0" dirty="0" err="1">
                <a:latin typeface="URWPalladioL-Roma"/>
              </a:rPr>
              <a:t>Keivanloo</a:t>
            </a:r>
            <a:r>
              <a:rPr lang="en-US" sz="2100" b="0" i="0" u="none" strike="noStrike" baseline="0" dirty="0">
                <a:latin typeface="URWPalladioL-Roma"/>
              </a:rPr>
              <a:t>, Sujan Perera, James </a:t>
            </a:r>
            <a:r>
              <a:rPr lang="en-US" sz="2100" b="0" i="0" u="none" strike="noStrike" baseline="0" dirty="0" err="1">
                <a:latin typeface="URWPalladioL-Roma"/>
              </a:rPr>
              <a:t>Mracek</a:t>
            </a:r>
            <a:r>
              <a:rPr lang="en-US" sz="2100" b="0" i="0" u="none" strike="noStrike" baseline="0" dirty="0">
                <a:latin typeface="URWPalladioL-Roma"/>
              </a:rPr>
              <a:t>, Yi Xu, </a:t>
            </a:r>
            <a:r>
              <a:rPr lang="en-US" sz="2100" b="0" i="0" u="none" strike="noStrike" baseline="0" dirty="0" err="1">
                <a:latin typeface="URWPalladioL-Roma"/>
              </a:rPr>
              <a:t>Qingjun</a:t>
            </a:r>
            <a:r>
              <a:rPr lang="en-US" sz="2100" b="0" i="0" u="none" strike="noStrike" baseline="0" dirty="0">
                <a:latin typeface="URWPalladioL-Roma"/>
              </a:rPr>
              <a:t> Cui, Santosh Rajagopalan, Belinda Zeng, and </a:t>
            </a:r>
            <a:r>
              <a:rPr lang="en-US" sz="2100" b="0" i="0" u="none" strike="noStrike" baseline="0" dirty="0" err="1">
                <a:latin typeface="URWPalladioL-Roma"/>
              </a:rPr>
              <a:t>Trishul</a:t>
            </a:r>
            <a:r>
              <a:rPr lang="en-US" sz="2100" b="0" i="0" u="none" strike="noStrike" baseline="0" dirty="0">
                <a:latin typeface="URWPalladioL-Roma"/>
              </a:rPr>
              <a:t> </a:t>
            </a:r>
            <a:r>
              <a:rPr lang="en-US" sz="2100" b="0" i="0" u="none" strike="noStrike" baseline="0" dirty="0" err="1">
                <a:latin typeface="URWPalladioL-Roma"/>
              </a:rPr>
              <a:t>Chilimb</a:t>
            </a:r>
            <a:r>
              <a:rPr lang="en-US" sz="2100" dirty="0">
                <a:latin typeface="URWPalladioL-Roma"/>
              </a:rPr>
              <a:t>, who work at Amazon</a:t>
            </a:r>
            <a:r>
              <a:rPr lang="en-US" sz="2100" b="0" i="0" u="none" strike="noStrike" baseline="0" dirty="0">
                <a:latin typeface="URWPalladioL-Roma"/>
              </a:rPr>
              <a:t>.</a:t>
            </a:r>
          </a:p>
          <a:p>
            <a:pPr algn="l"/>
            <a:r>
              <a:rPr lang="en-US" sz="2300" b="1" dirty="0"/>
              <a:t>Methodology</a:t>
            </a:r>
            <a:r>
              <a:rPr lang="en-US" sz="2400" b="1" dirty="0"/>
              <a:t>: </a:t>
            </a:r>
            <a:r>
              <a:rPr lang="en-US" sz="2000" b="0" i="0" u="none" strike="noStrike" baseline="0" dirty="0">
                <a:latin typeface="URWPalladioL-Roma"/>
              </a:rPr>
              <a:t>CTR-BERT is a lightweight, cache-friendly model with separate arms for Page and Ad products, using late fusion of text and tabular features. It reduces inference latency to less than 3 </a:t>
            </a:r>
            <a:r>
              <a:rPr lang="en-US" sz="2000" b="0" i="0" u="none" strike="noStrike" baseline="0" dirty="0" err="1">
                <a:latin typeface="URWPalladioL-Roma"/>
              </a:rPr>
              <a:t>ms</a:t>
            </a:r>
            <a:r>
              <a:rPr lang="en-US" sz="2000" b="0" i="0" u="none" strike="noStrike" baseline="0" dirty="0">
                <a:latin typeface="URWPalladioL-Roma"/>
              </a:rPr>
              <a:t> by caching precomputed text embeddings. The model, with 70 million parameters, can be trained on 8 GPUs in under a day, making it cost-effective compared to a 1.5 billion parameter teacher model. The BERT backbone processes long-term textual features, while the fusion MLP layer handles frequently changing features, minimizing the need for frequent re-training. Knowledge distillation from the teacher model is used to train CTR-BERT, combining cross-entropy and KL divergence losses. The student model is initialized, distilled, fine-tuned and tested using OOD data from 2020 and ID data from 2021 to optimize ID performance. </a:t>
            </a:r>
          </a:p>
          <a:p>
            <a:pPr algn="l"/>
            <a:r>
              <a:rPr lang="en-US" sz="2300" b="1" i="0" u="none" strike="noStrike" baseline="0" dirty="0">
                <a:cs typeface="Calibri Light" panose="020F0302020204030204" pitchFamily="34" charset="0"/>
              </a:rPr>
              <a:t>Findings</a:t>
            </a:r>
            <a:r>
              <a:rPr lang="en-US" sz="2600" b="1" i="0" u="none" strike="noStrike" baseline="0" dirty="0">
                <a:latin typeface="URWPalladioL-Roma"/>
              </a:rPr>
              <a:t>:</a:t>
            </a:r>
            <a:r>
              <a:rPr lang="en-US" sz="2000" b="0" i="0" u="none" strike="noStrike" baseline="0" dirty="0">
                <a:latin typeface="URWPalladioL-Roma"/>
              </a:rPr>
              <a:t> The dataset is sampled from online traffic with both text and numeric/categorical features. The OOD dataset from 2020 has 1 billion training points and 25 million test/validation points. The ID dataset from 2021 has 200 million training points and 25 million test/validation points. Text data is preprocessed using the </a:t>
            </a:r>
            <a:r>
              <a:rPr lang="en-US" sz="2000" b="0" i="0" u="none" strike="noStrike" baseline="0" dirty="0" err="1">
                <a:latin typeface="URWPalladioL-Roma"/>
              </a:rPr>
              <a:t>Sentencepiece</a:t>
            </a:r>
            <a:r>
              <a:rPr lang="en-US" sz="2000" b="0" i="0" u="none" strike="noStrike" baseline="0" dirty="0">
                <a:latin typeface="URWPalladioL-Roma"/>
              </a:rPr>
              <a:t> tokenizer with a 32,000-token vocabulary. Metrics are reported using ROC-AUC on imbalanced binary classification tasks. The CTR-BERT student model, although 25 times smaller, experiences only a 0.30% ROC-AUC drop compared to the 1.5 billion parameter teacher. MLM pre-training followed by OOD distillation and self-training provides the best performance gains, combining benefits from pre-training and distillation. Distillation significantly boosts performance over supervised learning alone on OOD datasets.</a:t>
            </a:r>
          </a:p>
          <a:p>
            <a:pPr algn="l"/>
            <a:r>
              <a:rPr lang="en-US" sz="2300" b="1" dirty="0"/>
              <a:t>Conclusion</a:t>
            </a:r>
            <a:r>
              <a:rPr lang="en-US" sz="2100" b="1" dirty="0">
                <a:latin typeface="URWPalladioL-Roma"/>
              </a:rPr>
              <a:t>: </a:t>
            </a:r>
            <a:r>
              <a:rPr lang="en-US" sz="2000" b="0" i="0" u="none" strike="noStrike" baseline="0" dirty="0">
                <a:latin typeface="URWPalladioL-Roma"/>
              </a:rPr>
              <a:t>In an online experiment within a major e-commerce platform, CTR-BERT outperformed the MLP-based baseline, resulting in an average CTR improvement of 2%. Notably, there was a significant 5+% CTR lift on tail traffic, indicating superior generalization of the CTR-BERT model compared to conventional methods. In the future, the authors aim to enhance representation learning by incorporating image data, further refining the performance and applicability of LLMs in CTR prediction.</a:t>
            </a:r>
            <a:endParaRPr lang="en-US" sz="2300"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344831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4</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sz="2200" b="1" dirty="0"/>
              <a:t>Positive aspects</a:t>
            </a:r>
            <a:r>
              <a:rPr lang="en-US" sz="2400" b="1" dirty="0"/>
              <a:t>: </a:t>
            </a:r>
            <a:r>
              <a:rPr lang="en-US" sz="1800" b="0" i="0" u="none" strike="noStrike" baseline="0" dirty="0">
                <a:latin typeface="URWPalladioL-Roma"/>
              </a:rPr>
              <a:t>The fourth paper brings forth a very robust model for the experiment, CTR-BERT is lightweight for the computational cost it requires, the dataset is also pretty large, with a substantial amount of data, techniques used help CTR-BERT outperform baseline models in this task. The paper has also been cited 34 times while being recent, indicating its appreciation by other researchers and the amount of future work it has produced. </a:t>
            </a: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Negative aspects include no sharing of the dataset. Few inputs for future work from authors, despite the paper being cited a lot of times. No image data present.</a:t>
            </a:r>
            <a:endParaRPr lang="en-US" sz="2400" b="1" dirty="0"/>
          </a:p>
        </p:txBody>
      </p:sp>
    </p:spTree>
    <p:extLst>
      <p:ext uri="{BB962C8B-B14F-4D97-AF65-F5344CB8AC3E}">
        <p14:creationId xmlns:p14="http://schemas.microsoft.com/office/powerpoint/2010/main" val="294769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err="1"/>
              <a:t>LLaMA</a:t>
            </a:r>
            <a:r>
              <a:rPr lang="en-US" cap="none" dirty="0"/>
              <a:t>-E: Empowering E-commerce Authoring with Multi-Aspect Instruction Following</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466725" y="2308194"/>
            <a:ext cx="11258549" cy="4549806"/>
          </a:xfrm>
        </p:spPr>
        <p:txBody>
          <a:bodyPr>
            <a:normAutofit fontScale="85000" lnSpcReduction="20000"/>
          </a:bodyPr>
          <a:lstStyle/>
          <a:p>
            <a:pPr algn="l"/>
            <a:r>
              <a:rPr lang="en-US" sz="2300" b="1" dirty="0"/>
              <a:t>Introduction</a:t>
            </a:r>
            <a:r>
              <a:rPr lang="en-US" sz="2400" b="1" dirty="0"/>
              <a:t>:</a:t>
            </a:r>
            <a:r>
              <a:rPr lang="en-US" dirty="0">
                <a:latin typeface="URWPalladioL-Roma"/>
              </a:rPr>
              <a:t> </a:t>
            </a:r>
            <a:r>
              <a:rPr lang="en-US" dirty="0"/>
              <a:t>This paper introduces </a:t>
            </a:r>
            <a:r>
              <a:rPr lang="en-US" dirty="0" err="1"/>
              <a:t>LLaMA</a:t>
            </a:r>
            <a:r>
              <a:rPr lang="en-US" dirty="0"/>
              <a:t>-E, a customized instruction-following language model designed for e-commerce authoring, which involves creating promotional content to drive product sales. While mainstream LLMs like GPT-3.5 show potential in authoring tasks, they struggle with the unique demands of e-commerce and pose privacy concerns due to remote accessibility. </a:t>
            </a:r>
            <a:r>
              <a:rPr lang="en-US" dirty="0" err="1"/>
              <a:t>LLaMA</a:t>
            </a:r>
            <a:r>
              <a:rPr lang="en-US" dirty="0"/>
              <a:t>-E aims to address these issues by integrating specific e-commerce features and ensuring data privacy, thereby enhancing the model's ability to understand and generate effective e-commerce content. It was published on August 2023 by </a:t>
            </a:r>
            <a:r>
              <a:rPr lang="en-US" sz="1800" b="0" i="0" u="none" strike="noStrike" baseline="0" dirty="0" err="1">
                <a:latin typeface="URWPalladioL-Roma"/>
              </a:rPr>
              <a:t>Kaize</a:t>
            </a:r>
            <a:r>
              <a:rPr lang="en-US" sz="1800" b="0" i="0" u="none" strike="noStrike" baseline="0" dirty="0">
                <a:latin typeface="URWPalladioL-Roma"/>
              </a:rPr>
              <a:t> Shi, </a:t>
            </a:r>
            <a:r>
              <a:rPr lang="en-US" sz="1800" b="0" i="0" u="none" strike="noStrike" baseline="0" dirty="0" err="1">
                <a:latin typeface="URWPalladioL-Roma"/>
              </a:rPr>
              <a:t>Xueyao</a:t>
            </a:r>
            <a:r>
              <a:rPr lang="en-US" sz="1800" b="0" i="0" u="none" strike="noStrike" baseline="0" dirty="0">
                <a:latin typeface="URWPalladioL-Roma"/>
              </a:rPr>
              <a:t> Sun, </a:t>
            </a:r>
            <a:r>
              <a:rPr lang="en-US" sz="1800" b="0" i="0" u="none" strike="noStrike" baseline="0" dirty="0" err="1">
                <a:latin typeface="URWPalladioL-Roma"/>
              </a:rPr>
              <a:t>Dingxian</a:t>
            </a:r>
            <a:r>
              <a:rPr lang="en-US" sz="1800" b="0" i="0" u="none" strike="noStrike" baseline="0" dirty="0">
                <a:latin typeface="URWPalladioL-Roma"/>
              </a:rPr>
              <a:t> Wang, </a:t>
            </a:r>
            <a:r>
              <a:rPr lang="en-US" sz="1800" b="0" i="0" u="none" strike="noStrike" baseline="0" dirty="0" err="1">
                <a:latin typeface="URWPalladioL-Roma"/>
              </a:rPr>
              <a:t>Yinlin</a:t>
            </a:r>
            <a:r>
              <a:rPr lang="en-US" sz="1800" b="0" i="0" u="none" strike="noStrike" baseline="0" dirty="0">
                <a:latin typeface="URWPalladioL-Roma"/>
              </a:rPr>
              <a:t> Fu, </a:t>
            </a:r>
            <a:r>
              <a:rPr lang="en-US" sz="1800" b="0" i="0" u="none" strike="noStrike" baseline="0" dirty="0" err="1">
                <a:latin typeface="URWPalladioL-Roma"/>
              </a:rPr>
              <a:t>Guandong</a:t>
            </a:r>
            <a:r>
              <a:rPr lang="en-US" sz="1800" b="0" i="0" u="none" strike="noStrike" baseline="0" dirty="0">
                <a:latin typeface="URWPalladioL-Roma"/>
              </a:rPr>
              <a:t> Xu, and Qing Li, who work at the University of Technology Sydney and the Hong Kong Polytechnic University.</a:t>
            </a:r>
            <a:endParaRPr lang="en-US" b="0" i="0" u="none" strike="noStrike" baseline="0" dirty="0">
              <a:latin typeface="URWPalladioL-Roma"/>
            </a:endParaRPr>
          </a:p>
          <a:p>
            <a:pPr algn="l"/>
            <a:r>
              <a:rPr lang="en-US" sz="2300" b="1" dirty="0"/>
              <a:t>Methodology</a:t>
            </a:r>
            <a:r>
              <a:rPr lang="en-US" sz="2400" b="1" dirty="0"/>
              <a:t>: </a:t>
            </a:r>
            <a:r>
              <a:rPr lang="en-US" dirty="0"/>
              <a:t>Domain experts create a seed instruction set for five e-commerce authoring tasks: Ads Generation, Query-Enhanced Title Rewriting, Product Classification, Purchase Intent Speculation, and General Q&amp;A. GPT-3.5-turbo-0301 expands these instructions for semantic consistency, and they are used to fine-tune </a:t>
            </a:r>
            <a:r>
              <a:rPr lang="en-US" dirty="0" err="1"/>
              <a:t>LLaMA</a:t>
            </a:r>
            <a:r>
              <a:rPr lang="en-US" dirty="0"/>
              <a:t> models with </a:t>
            </a:r>
            <a:r>
              <a:rPr lang="en-US" dirty="0" err="1"/>
              <a:t>LoRA</a:t>
            </a:r>
            <a:r>
              <a:rPr lang="en-US" dirty="0"/>
              <a:t> for incorporating e-commerce knowledge. Preprocessing involved filtering out "no action" data and removing emojis and interfering characters. Cross-validation included a test set of 19,367 unseen product instances and a validation set with 30 Q&amp;A pairs from the platform’s "Help Center." </a:t>
            </a:r>
            <a:r>
              <a:rPr lang="en-US" dirty="0" err="1"/>
              <a:t>LLaMA</a:t>
            </a:r>
            <a:r>
              <a:rPr lang="en-US" dirty="0"/>
              <a:t>-E models were compared with GPT-2, BART, T5-base, GPT-Neo, and </a:t>
            </a:r>
            <a:r>
              <a:rPr lang="en-US" dirty="0" err="1"/>
              <a:t>LLaMA</a:t>
            </a:r>
            <a:r>
              <a:rPr lang="en-US" dirty="0"/>
              <a:t> models.</a:t>
            </a:r>
            <a:endParaRPr lang="en-US" b="1" dirty="0"/>
          </a:p>
          <a:p>
            <a:pPr algn="l"/>
            <a:r>
              <a:rPr lang="en-US" sz="2300" b="1" i="0" u="none" strike="noStrike" baseline="0" dirty="0">
                <a:cs typeface="Calibri Light" panose="020F0302020204030204" pitchFamily="34" charset="0"/>
              </a:rPr>
              <a:t>Findings</a:t>
            </a:r>
            <a:r>
              <a:rPr lang="en-US" sz="2600" b="1" i="0" u="none" strike="noStrike" baseline="0" dirty="0">
                <a:latin typeface="URWPalladioL-Roma"/>
              </a:rPr>
              <a:t>:</a:t>
            </a:r>
            <a:r>
              <a:rPr lang="en-US" sz="2000" b="0" i="0" u="none" strike="noStrike" baseline="0" dirty="0">
                <a:latin typeface="URWPalladioL-Roma"/>
              </a:rPr>
              <a:t> </a:t>
            </a:r>
            <a:r>
              <a:rPr lang="en-US" sz="1800" b="0" i="0" u="none" strike="noStrike" baseline="0" dirty="0">
                <a:latin typeface="URWPalladioL-Roma"/>
              </a:rPr>
              <a:t>Quantitative evaluation results demonstrate the superiority of </a:t>
            </a:r>
            <a:r>
              <a:rPr lang="en-US" sz="1800" b="0" i="0" u="none" strike="noStrike" baseline="0" dirty="0" err="1">
                <a:latin typeface="URWPalladioL-Roma"/>
              </a:rPr>
              <a:t>LLaMA</a:t>
            </a:r>
            <a:r>
              <a:rPr lang="en-US" sz="1800" b="0" i="0" u="none" strike="noStrike" baseline="0" dirty="0">
                <a:latin typeface="URWPalladioL-Roma"/>
              </a:rPr>
              <a:t>-E models over baseline models across most metrics. The LLaMA-E-7b model particularly excels in overall performance. For qualitative evaluation, Llama-E models outperform the baselines on the following tasks: Ads Generation, Query-enhanced Title Rewriting, Purchase Intent Speculation and General e-commerce Q&amp;A. Human evaluation results indicate that </a:t>
            </a:r>
            <a:r>
              <a:rPr lang="en-US" sz="1800" b="0" i="0" u="none" strike="noStrike" baseline="0" dirty="0" err="1">
                <a:latin typeface="URWPalladioL-Roma"/>
              </a:rPr>
              <a:t>LLaMA</a:t>
            </a:r>
            <a:r>
              <a:rPr lang="en-US" sz="1800" b="0" i="0" u="none" strike="noStrike" baseline="0" dirty="0">
                <a:latin typeface="URWPalladioL-Roma"/>
              </a:rPr>
              <a:t>-E models achieve competitive rating scores compared to GPT-3.5 and outperform other baselines.</a:t>
            </a:r>
            <a:endParaRPr lang="en-US" sz="2000" b="0" i="0" u="none" strike="noStrike" baseline="0" dirty="0">
              <a:latin typeface="URWPalladioL-Roma"/>
            </a:endParaRPr>
          </a:p>
          <a:p>
            <a:pPr algn="l"/>
            <a:r>
              <a:rPr lang="en-US" sz="2300" b="1" dirty="0"/>
              <a:t>Conclusion</a:t>
            </a:r>
            <a:r>
              <a:rPr lang="en-US" sz="2100" b="1" dirty="0">
                <a:latin typeface="URWPalladioL-Roma"/>
              </a:rPr>
              <a:t>: </a:t>
            </a:r>
            <a:r>
              <a:rPr lang="en-US" dirty="0"/>
              <a:t>The authors conclude that </a:t>
            </a:r>
            <a:r>
              <a:rPr lang="en-US" dirty="0" err="1"/>
              <a:t>LLaMA</a:t>
            </a:r>
            <a:r>
              <a:rPr lang="en-US" dirty="0"/>
              <a:t>-E efficiently leverages key features and task requirements to offer a reliable, privacy-conscious solution using various service agents. </a:t>
            </a:r>
            <a:r>
              <a:rPr lang="en-US" dirty="0" err="1"/>
              <a:t>LLaMA</a:t>
            </a:r>
            <a:r>
              <a:rPr lang="en-US" dirty="0"/>
              <a:t>-E achieves state-of-the-art results compared to other models in both quantitative and qualitative evaluations. Future research could extend these models to more authoring tasks, consider multilingual aspects, and incorporate user personalization for enhanced content recommendations.</a:t>
            </a:r>
            <a:endParaRPr lang="en-US"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222200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5</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sz="2200" b="1" dirty="0"/>
              <a:t>Positive aspects</a:t>
            </a:r>
            <a:r>
              <a:rPr lang="en-US" sz="2400" b="1" dirty="0"/>
              <a:t>: </a:t>
            </a:r>
            <a:r>
              <a:rPr lang="en-US" sz="1800" b="0" i="0" u="none" strike="noStrike" baseline="0" dirty="0">
                <a:latin typeface="URWPalladioL-Roma"/>
              </a:rPr>
              <a:t>Positives for the fifth paper are that this is a very thorough experiment with lots of models being used as a baseline for evaluation of Llama-E. The dataset is hand-crafted by domain experts, leading to adequate instructions for the model and also there is an ethical consideration made by the authors. All data in this experiment is protected and no user privacy data has been used.</a:t>
            </a:r>
            <a:endParaRPr lang="en-US" dirty="0">
              <a:latin typeface="URWPalladioL-Roma"/>
            </a:endParaRP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Negative parts are once again that this paper does not share the dataset or the source code publicly. There are also no training times for the baseline models.</a:t>
            </a:r>
            <a:endParaRPr lang="en-US" sz="2400" b="1" dirty="0"/>
          </a:p>
        </p:txBody>
      </p:sp>
    </p:spTree>
    <p:extLst>
      <p:ext uri="{BB962C8B-B14F-4D97-AF65-F5344CB8AC3E}">
        <p14:creationId xmlns:p14="http://schemas.microsoft.com/office/powerpoint/2010/main" val="288358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a:t>Robust Interaction-based Relevance Modeling for Online E-commerce and LLM-based Retrieval</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466725" y="2059619"/>
            <a:ext cx="11258549" cy="4798381"/>
          </a:xfrm>
        </p:spPr>
        <p:txBody>
          <a:bodyPr>
            <a:normAutofit fontScale="70000" lnSpcReduction="20000"/>
          </a:bodyPr>
          <a:lstStyle/>
          <a:p>
            <a:pPr algn="l"/>
            <a:r>
              <a:rPr lang="en-US" sz="2600" b="1" dirty="0"/>
              <a:t>Introduction</a:t>
            </a:r>
            <a:r>
              <a:rPr lang="en-US" sz="2400" b="1" dirty="0"/>
              <a:t>:</a:t>
            </a:r>
            <a:r>
              <a:rPr lang="en-US" dirty="0"/>
              <a:t> </a:t>
            </a:r>
            <a:r>
              <a:rPr lang="en-US" sz="2100" dirty="0"/>
              <a:t>This paper presents three methods to improve search result relevance in e-commerce. The first is a dynamic length representation scheme for expedited inference with varying input text lengths. The second is a professional terms recognition method to better understand and process specialized terminology. The third is a contrastive adversarial training protocol to enhance robustness and matching capabilities by using adversarial examples during training. The goal is to leverage an LLM architecture to improve semantic relevance in e-commerce search engines, ensuring selected items closely match customer intent. It was published on June 2024 by </a:t>
            </a:r>
            <a:r>
              <a:rPr lang="en-US" sz="2100" b="0" i="0" u="none" strike="noStrike" baseline="0" dirty="0">
                <a:latin typeface="URWPalladioL-Roma"/>
              </a:rPr>
              <a:t>Ben Chen, </a:t>
            </a:r>
            <a:r>
              <a:rPr lang="en-US" sz="2100" b="0" i="0" u="none" strike="noStrike" baseline="0" dirty="0" err="1">
                <a:latin typeface="URWPalladioL-Roma"/>
              </a:rPr>
              <a:t>Huangyu</a:t>
            </a:r>
            <a:r>
              <a:rPr lang="en-US" sz="2100" b="0" i="0" u="none" strike="noStrike" baseline="0" dirty="0">
                <a:latin typeface="URWPalladioL-Roma"/>
              </a:rPr>
              <a:t> Dai, Xiang Ma, Wen Jiang, and Wei Ning who work at Alibaba group</a:t>
            </a:r>
            <a:r>
              <a:rPr lang="en-US" sz="1800" b="0" i="0" u="none" strike="noStrike" baseline="0" dirty="0">
                <a:latin typeface="URWPalladioL-Roma"/>
              </a:rPr>
              <a:t>.</a:t>
            </a:r>
            <a:endParaRPr lang="en-US" sz="2100" dirty="0"/>
          </a:p>
          <a:p>
            <a:pPr algn="l"/>
            <a:r>
              <a:rPr lang="en-US" sz="2600" b="1" dirty="0"/>
              <a:t>Methodology</a:t>
            </a:r>
            <a:r>
              <a:rPr lang="en-US" sz="2400" b="1" dirty="0"/>
              <a:t>: </a:t>
            </a:r>
            <a:r>
              <a:rPr lang="en-US" sz="2100" dirty="0"/>
              <a:t>The methodology, </a:t>
            </a:r>
            <a:r>
              <a:rPr lang="en-US" sz="2100" dirty="0" err="1"/>
              <a:t>ei</a:t>
            </a:r>
            <a:r>
              <a:rPr lang="en-US" sz="2100" dirty="0"/>
              <a:t>-SRC, introduces an interaction-based semantic relevance calculation method for e-commerce using three components. The Dynamic-Length Representation Scheme reduces computational overhead by adjusting token lengths and pre-computing tokens. The Professional Terms Recognition Strategy enhances model representation for specific terms by extending the vocabulary with top-frequency e-commerce words and using Named Entity Recognition (NER) to improve input embeddings. Contrastive Adversarial Training improves robustness by minimizing sensitivity to perturbed input embeddings. The dataset included 80 million query-keyword pairs from Alibaba’s search logs. Models were pre-trained with a learning rate of 5e-5 and batch size of 32, and fine-tuned with a learning rate of 2e-5 and batch size of 1024. Techniques like DRS, online caching, vocabulary expansion, and CAT were applied.</a:t>
            </a:r>
            <a:endParaRPr lang="en-US" sz="2100" b="1" dirty="0"/>
          </a:p>
          <a:p>
            <a:pPr algn="l"/>
            <a:r>
              <a:rPr lang="en-US" sz="2600" b="1" i="0" u="none" strike="noStrike" baseline="0" dirty="0">
                <a:cs typeface="Calibri Light" panose="020F0302020204030204" pitchFamily="34" charset="0"/>
              </a:rPr>
              <a:t>Findings</a:t>
            </a:r>
            <a:r>
              <a:rPr lang="en-US" sz="2600" b="1" i="0" u="none" strike="noStrike" baseline="0" dirty="0">
                <a:latin typeface="URWPalladioL-Roma"/>
              </a:rPr>
              <a:t>:</a:t>
            </a:r>
            <a:r>
              <a:rPr lang="en-US" sz="2000" b="0" i="0" u="none" strike="noStrike" baseline="0" dirty="0">
                <a:latin typeface="URWPalladioL-Roma"/>
              </a:rPr>
              <a:t> </a:t>
            </a:r>
            <a:r>
              <a:rPr lang="en-US" sz="2100" b="0" i="0" u="none" strike="noStrike" baseline="0" dirty="0">
                <a:latin typeface="URWPalladioL-Roma"/>
              </a:rPr>
              <a:t>Offline evaluation included AUC, F1 scores, Spearman’s, and Pearson’s correlation coefficients where </a:t>
            </a:r>
            <a:r>
              <a:rPr lang="en-US" sz="2100" b="0" i="0" u="none" strike="noStrike" baseline="0" dirty="0" err="1">
                <a:latin typeface="URWPalladioL-Roma"/>
              </a:rPr>
              <a:t>ei</a:t>
            </a:r>
            <a:r>
              <a:rPr lang="en-US" sz="2100" b="0" i="0" u="none" strike="noStrike" baseline="0" dirty="0">
                <a:latin typeface="URWPalladioL-Roma"/>
              </a:rPr>
              <a:t>-SRC surpassed all baselines. For the online evaluation, </a:t>
            </a:r>
            <a:r>
              <a:rPr lang="en-US" sz="2100" b="0" i="0" u="none" strike="noStrike" baseline="0" dirty="0" err="1">
                <a:latin typeface="URWPalladioL-Roma"/>
              </a:rPr>
              <a:t>ei</a:t>
            </a:r>
            <a:r>
              <a:rPr lang="en-US" sz="2100" b="0" i="0" u="none" strike="noStrike" baseline="0" dirty="0">
                <a:latin typeface="URWPalladioL-Roma"/>
              </a:rPr>
              <a:t>-SRC was integrated to </a:t>
            </a:r>
            <a:r>
              <a:rPr lang="en-US" sz="2100" b="0" i="0" u="none" strike="noStrike" baseline="0" dirty="0" err="1">
                <a:latin typeface="URWPalladioL-Roma"/>
              </a:rPr>
              <a:t>alibaba’s</a:t>
            </a:r>
            <a:r>
              <a:rPr lang="en-US" sz="2100" b="0" i="0" u="none" strike="noStrike" baseline="0" dirty="0">
                <a:latin typeface="URWPalladioL-Roma"/>
              </a:rPr>
              <a:t> search engine. A/B tests showed that </a:t>
            </a:r>
            <a:r>
              <a:rPr lang="en-US" sz="2100" b="0" i="0" u="none" strike="noStrike" baseline="0" dirty="0" err="1">
                <a:latin typeface="URWPalladioL-Roma"/>
              </a:rPr>
              <a:t>ei</a:t>
            </a:r>
            <a:r>
              <a:rPr lang="en-US" sz="2100" b="0" i="0" u="none" strike="noStrike" baseline="0" dirty="0">
                <a:latin typeface="URWPalladioL-Roma"/>
              </a:rPr>
              <a:t>-SRC contributed greatly to CTR, conversion rate (CVR) and earnings rate (PAY). Manual evaluation from experts showed incremental improvements in semantic relevance with each strategy implementation, with CAT yielding the most significant enhancement.</a:t>
            </a:r>
          </a:p>
          <a:p>
            <a:pPr algn="l"/>
            <a:r>
              <a:rPr lang="en-US" sz="2600" b="1" dirty="0"/>
              <a:t>Conclusion</a:t>
            </a:r>
            <a:r>
              <a:rPr lang="en-US" sz="2100" b="1" dirty="0">
                <a:latin typeface="URWPalladioL-Roma"/>
              </a:rPr>
              <a:t>: </a:t>
            </a:r>
            <a:r>
              <a:rPr lang="en-US" sz="2000" dirty="0"/>
              <a:t>The interaction-based method significantly improved user search experience, resulting in increased clicks, conversions, and revenue. Evaluation results and source codes are publicly available, with plans to integrate </a:t>
            </a:r>
            <a:r>
              <a:rPr lang="en-US" sz="2000" dirty="0" err="1"/>
              <a:t>ei</a:t>
            </a:r>
            <a:r>
              <a:rPr lang="en-US" sz="2000" dirty="0"/>
              <a:t>-SRC into ranking models and explore its use in recommendation systems and advertising. By incorporating dynamic length representation, professional terms recognition, and contrastive adversarial training, the authors aimed to enhance relevance matching. Extensive offline experiments and online A/B tests confirmed its effectiveness. This approach has been operational on Alibaba.com for over 12 months, managing all search traffic and undergoing iterative improvements.</a:t>
            </a:r>
          </a:p>
        </p:txBody>
      </p:sp>
    </p:spTree>
    <p:extLst>
      <p:ext uri="{BB962C8B-B14F-4D97-AF65-F5344CB8AC3E}">
        <p14:creationId xmlns:p14="http://schemas.microsoft.com/office/powerpoint/2010/main" val="174290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6</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sz="2200" b="1" dirty="0"/>
              <a:t>Positive aspects</a:t>
            </a:r>
            <a:r>
              <a:rPr lang="en-US" sz="2400" b="1" dirty="0"/>
              <a:t>: </a:t>
            </a:r>
            <a:r>
              <a:rPr lang="en-US" sz="1800" b="0" i="0" u="none" strike="noStrike" baseline="0" dirty="0">
                <a:latin typeface="URWPalladioL-Roma"/>
              </a:rPr>
              <a:t>A Positive part of this paper that should definitely be mentioned is the very large amount of data that the dataset contained. 80 million is an extraordinary number, although given the fact that the data is from Alibaba, this is to be expected. The experiment is also very robust, providing very good results overall and leading to further research on recommendation systems. Source code is also available to the public.</a:t>
            </a: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Negative parts include that there is no mention of privacy in the paper. Also, in order to understand that the experiment utilizes BERT for a part of the architecture, one</a:t>
            </a:r>
            <a:r>
              <a:rPr lang="en-US" dirty="0">
                <a:latin typeface="URWPalladioL-Roma"/>
              </a:rPr>
              <a:t> </a:t>
            </a:r>
            <a:r>
              <a:rPr lang="en-US" sz="1800" b="0" i="0" u="none" strike="noStrike" baseline="0" dirty="0">
                <a:latin typeface="URWPalladioL-Roma"/>
              </a:rPr>
              <a:t>has to see the image that shows it in the paper. There is no mention of </a:t>
            </a:r>
            <a:r>
              <a:rPr lang="en-US" sz="1800" b="0" i="0" u="none" strike="noStrike" baseline="0" dirty="0" err="1">
                <a:latin typeface="URWPalladioL-Roma"/>
              </a:rPr>
              <a:t>ei</a:t>
            </a:r>
            <a:r>
              <a:rPr lang="en-US" sz="1800" b="0" i="0" u="none" strike="noStrike" baseline="0" dirty="0">
                <a:latin typeface="URWPalladioL-Roma"/>
              </a:rPr>
              <a:t>-SRC using it directly. There are indirect references only such as token embeddings and bi-directional encoding.</a:t>
            </a:r>
            <a:endParaRPr lang="en-US" sz="2400" b="1" dirty="0"/>
          </a:p>
        </p:txBody>
      </p:sp>
    </p:spTree>
    <p:extLst>
      <p:ext uri="{BB962C8B-B14F-4D97-AF65-F5344CB8AC3E}">
        <p14:creationId xmlns:p14="http://schemas.microsoft.com/office/powerpoint/2010/main" val="276286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C9F43D-A1A3-0A1C-DE12-FBD1A81D22B6}"/>
              </a:ext>
            </a:extLst>
          </p:cNvPr>
          <p:cNvSpPr>
            <a:spLocks noGrp="1"/>
          </p:cNvSpPr>
          <p:nvPr>
            <p:ph type="title"/>
          </p:nvPr>
        </p:nvSpPr>
        <p:spPr>
          <a:xfrm>
            <a:off x="810088" y="2908916"/>
            <a:ext cx="10131425" cy="1456267"/>
          </a:xfrm>
        </p:spPr>
        <p:txBody>
          <a:bodyPr anchor="ctr"/>
          <a:lstStyle/>
          <a:p>
            <a:pPr algn="ctr"/>
            <a:r>
              <a:rPr lang="en-US" dirty="0"/>
              <a:t>Thank you for your time!</a:t>
            </a:r>
          </a:p>
        </p:txBody>
      </p:sp>
    </p:spTree>
    <p:extLst>
      <p:ext uri="{BB962C8B-B14F-4D97-AF65-F5344CB8AC3E}">
        <p14:creationId xmlns:p14="http://schemas.microsoft.com/office/powerpoint/2010/main" val="79009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EFE8-CE5E-3A99-49C0-4EBC522886DC}"/>
              </a:ext>
            </a:extLst>
          </p:cNvPr>
          <p:cNvSpPr>
            <a:spLocks noGrp="1"/>
          </p:cNvSpPr>
          <p:nvPr>
            <p:ph type="title"/>
          </p:nvPr>
        </p:nvSpPr>
        <p:spPr/>
        <p:txBody>
          <a:bodyPr/>
          <a:lstStyle/>
          <a:p>
            <a:r>
              <a:rPr lang="en-US" cap="none" dirty="0"/>
              <a:t>Introduction</a:t>
            </a:r>
          </a:p>
        </p:txBody>
      </p:sp>
      <p:sp>
        <p:nvSpPr>
          <p:cNvPr id="3" name="Content Placeholder 2">
            <a:extLst>
              <a:ext uri="{FF2B5EF4-FFF2-40B4-BE49-F238E27FC236}">
                <a16:creationId xmlns:a16="http://schemas.microsoft.com/office/drawing/2014/main" id="{B9CFCD26-E033-CABB-D317-C9CB9C22F983}"/>
              </a:ext>
            </a:extLst>
          </p:cNvPr>
          <p:cNvSpPr>
            <a:spLocks noGrp="1"/>
          </p:cNvSpPr>
          <p:nvPr>
            <p:ph idx="1"/>
          </p:nvPr>
        </p:nvSpPr>
        <p:spPr/>
        <p:txBody>
          <a:bodyPr>
            <a:normAutofit/>
          </a:bodyPr>
          <a:lstStyle/>
          <a:p>
            <a:pPr marL="0" indent="0">
              <a:buNone/>
            </a:pPr>
            <a:r>
              <a:rPr lang="en-US" sz="2000" dirty="0"/>
              <a:t>This literature review aims to observe and criticize the use of Large Language Models (LLMs) in E-commerce research domains. It consists of 6 papers, each with its own different take on e-commerce. The presentation includes a theoretical framework for e-commerce and LLMs, summaries for all papers and finally a critical evaluation for each paper, stating their positive and negative aspects.</a:t>
            </a:r>
          </a:p>
        </p:txBody>
      </p:sp>
    </p:spTree>
    <p:extLst>
      <p:ext uri="{BB962C8B-B14F-4D97-AF65-F5344CB8AC3E}">
        <p14:creationId xmlns:p14="http://schemas.microsoft.com/office/powerpoint/2010/main" val="403276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6EB-91F3-4629-C170-21542DC4B5A6}"/>
              </a:ext>
            </a:extLst>
          </p:cNvPr>
          <p:cNvSpPr>
            <a:spLocks noGrp="1"/>
          </p:cNvSpPr>
          <p:nvPr>
            <p:ph type="title"/>
          </p:nvPr>
        </p:nvSpPr>
        <p:spPr/>
        <p:txBody>
          <a:bodyPr/>
          <a:lstStyle/>
          <a:p>
            <a:pPr algn="just"/>
            <a:r>
              <a:rPr lang="en-US" cap="none" dirty="0"/>
              <a:t>Agenda</a:t>
            </a:r>
          </a:p>
        </p:txBody>
      </p:sp>
      <p:sp>
        <p:nvSpPr>
          <p:cNvPr id="3" name="Content Placeholder 2">
            <a:extLst>
              <a:ext uri="{FF2B5EF4-FFF2-40B4-BE49-F238E27FC236}">
                <a16:creationId xmlns:a16="http://schemas.microsoft.com/office/drawing/2014/main" id="{DC1427AD-3AEC-2CD0-32FE-6D7138067164}"/>
              </a:ext>
            </a:extLst>
          </p:cNvPr>
          <p:cNvSpPr>
            <a:spLocks noGrp="1"/>
          </p:cNvSpPr>
          <p:nvPr>
            <p:ph idx="1"/>
          </p:nvPr>
        </p:nvSpPr>
        <p:spPr>
          <a:xfrm>
            <a:off x="685801" y="1739900"/>
            <a:ext cx="10131425" cy="4508499"/>
          </a:xfrm>
        </p:spPr>
        <p:txBody>
          <a:bodyPr>
            <a:normAutofit fontScale="85000" lnSpcReduction="20000"/>
          </a:bodyPr>
          <a:lstStyle/>
          <a:p>
            <a:r>
              <a:rPr lang="en-US" dirty="0"/>
              <a:t>Theoretical framework</a:t>
            </a:r>
          </a:p>
          <a:p>
            <a:pPr algn="l"/>
            <a:r>
              <a:rPr lang="en-US" sz="1800" i="0" u="none" strike="noStrike" baseline="0" dirty="0">
                <a:latin typeface="URWPalladioL-Bold"/>
              </a:rPr>
              <a:t>Paper 1 summary: LLMs in e-commerce: A comparative analysis of GPT and </a:t>
            </a:r>
            <a:r>
              <a:rPr lang="en-US" sz="1800" i="0" u="none" strike="noStrike" baseline="0" dirty="0" err="1">
                <a:latin typeface="URWPalladioL-Bold"/>
              </a:rPr>
              <a:t>LLaMA</a:t>
            </a:r>
            <a:r>
              <a:rPr lang="en-US" sz="1800" i="0" u="none" strike="noStrike" baseline="0" dirty="0">
                <a:latin typeface="URWPalladioL-Bold"/>
              </a:rPr>
              <a:t> models in product review evaluation</a:t>
            </a:r>
          </a:p>
          <a:p>
            <a:r>
              <a:rPr lang="en-US" dirty="0">
                <a:latin typeface="URWPalladioL-Bold"/>
              </a:rPr>
              <a:t>Critical evaluation for Paper 1</a:t>
            </a:r>
            <a:endParaRPr lang="en-US" sz="1800" i="0" u="none" strike="noStrike" baseline="0" dirty="0">
              <a:latin typeface="URWPalladioL-Bold"/>
            </a:endParaRPr>
          </a:p>
          <a:p>
            <a:pPr algn="l"/>
            <a:r>
              <a:rPr lang="en-US" dirty="0">
                <a:latin typeface="URWPalladioL-Bold"/>
              </a:rPr>
              <a:t>Paper 2 summary: </a:t>
            </a:r>
            <a:r>
              <a:rPr lang="en-US" sz="1800" i="0" u="none" strike="noStrike" baseline="0" dirty="0" err="1">
                <a:latin typeface="URWPalladioL-Bold"/>
              </a:rPr>
              <a:t>eCeLLM</a:t>
            </a:r>
            <a:r>
              <a:rPr lang="en-US" sz="1800" i="0" u="none" strike="noStrike" baseline="0" dirty="0">
                <a:latin typeface="URWPalladioL-Bold"/>
              </a:rPr>
              <a:t>: Generalizing Large Language Models for E-commerce from Large-scale, High-quality Instruction Data</a:t>
            </a:r>
          </a:p>
          <a:p>
            <a:r>
              <a:rPr lang="en-US" sz="1800" i="0" u="none" strike="noStrike" baseline="0" dirty="0">
                <a:latin typeface="URWPalladioL-Bold"/>
              </a:rPr>
              <a:t>Critical evaluation for Paper 2</a:t>
            </a:r>
          </a:p>
          <a:p>
            <a:pPr algn="l"/>
            <a:r>
              <a:rPr lang="en-US" dirty="0">
                <a:latin typeface="URWPalladioL-Bold"/>
              </a:rPr>
              <a:t>Paper 3 summary: </a:t>
            </a:r>
            <a:r>
              <a:rPr lang="en-US" sz="1800" i="0" u="none" strike="noStrike" baseline="0" dirty="0">
                <a:latin typeface="URWPalladioL-Bold"/>
              </a:rPr>
              <a:t>Optimizing ECommerce Listing: LLM Based Description and Keyword Generation from Multimodal Data</a:t>
            </a:r>
          </a:p>
          <a:p>
            <a:r>
              <a:rPr lang="en-US" dirty="0">
                <a:latin typeface="URWPalladioL-Bold"/>
              </a:rPr>
              <a:t>Critical evaluation for Paper 3</a:t>
            </a:r>
            <a:endParaRPr lang="en-US" sz="1800" i="0" u="none" strike="noStrike" baseline="0" dirty="0">
              <a:latin typeface="URWPalladioL-Bold"/>
            </a:endParaRPr>
          </a:p>
          <a:p>
            <a:pPr algn="l"/>
            <a:r>
              <a:rPr lang="en-US" dirty="0">
                <a:latin typeface="URWPalladioL-Bold"/>
              </a:rPr>
              <a:t>Paper 4 summary: </a:t>
            </a:r>
            <a:r>
              <a:rPr lang="en-US" sz="1800" i="0" u="none" strike="noStrike" baseline="0" dirty="0">
                <a:latin typeface="URWPalladioL-Bold"/>
              </a:rPr>
              <a:t>CTR-BERT: Cost-effective knowledge distillation for billion-parameter teacher models</a:t>
            </a:r>
          </a:p>
          <a:p>
            <a:r>
              <a:rPr lang="en-US" sz="1800" i="0" u="none" strike="noStrike" baseline="0" dirty="0">
                <a:latin typeface="URWPalladioL-Bold"/>
              </a:rPr>
              <a:t>Critical evaluation for Paper 4</a:t>
            </a:r>
            <a:endParaRPr lang="en-US" dirty="0">
              <a:latin typeface="URWPalladioL-Bold"/>
            </a:endParaRPr>
          </a:p>
          <a:p>
            <a:r>
              <a:rPr lang="en-US" dirty="0">
                <a:latin typeface="URWPalladioL-Bold"/>
              </a:rPr>
              <a:t>Paper 5 summary: </a:t>
            </a:r>
            <a:r>
              <a:rPr lang="en-US" sz="1800" i="0" u="none" strike="noStrike" baseline="0" dirty="0" err="1">
                <a:latin typeface="URWPalladioL-Bold"/>
              </a:rPr>
              <a:t>LLaMA</a:t>
            </a:r>
            <a:r>
              <a:rPr lang="en-US" sz="1800" i="0" u="none" strike="noStrike" baseline="0" dirty="0">
                <a:latin typeface="URWPalladioL-Bold"/>
              </a:rPr>
              <a:t>-E: Empowering E-commerce Authoring with Multi-Aspect Instruction Following</a:t>
            </a:r>
          </a:p>
          <a:p>
            <a:r>
              <a:rPr lang="en-US" dirty="0">
                <a:latin typeface="URWPalladioL-Bold"/>
              </a:rPr>
              <a:t>Critical evaluation for Paper 5</a:t>
            </a:r>
            <a:endParaRPr lang="en-US" sz="1800" i="0" u="none" strike="noStrike" baseline="0" dirty="0">
              <a:latin typeface="URWPalladioL-Bold"/>
            </a:endParaRPr>
          </a:p>
          <a:p>
            <a:pPr algn="l"/>
            <a:r>
              <a:rPr lang="en-US" sz="1800" i="0" u="none" strike="noStrike" baseline="0" dirty="0">
                <a:latin typeface="URWPalladioL-Bold"/>
              </a:rPr>
              <a:t>Paper 6 summary: Robust Interaction-based Relevance Modeling for Online E-Commerce and LLM-based Retrieval</a:t>
            </a:r>
          </a:p>
          <a:p>
            <a:pPr algn="l"/>
            <a:r>
              <a:rPr lang="en-US" sz="1800" i="0" u="none" strike="noStrike" baseline="0" dirty="0">
                <a:latin typeface="URWPalladioL-Bold"/>
              </a:rPr>
              <a:t>Critical evaluation for Paper 6</a:t>
            </a:r>
          </a:p>
          <a:p>
            <a:pPr algn="l"/>
            <a:endParaRPr lang="en-US" dirty="0"/>
          </a:p>
        </p:txBody>
      </p:sp>
    </p:spTree>
    <p:extLst>
      <p:ext uri="{BB962C8B-B14F-4D97-AF65-F5344CB8AC3E}">
        <p14:creationId xmlns:p14="http://schemas.microsoft.com/office/powerpoint/2010/main" val="168268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Theoretical Framework</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a:bodyPr>
          <a:lstStyle/>
          <a:p>
            <a:pPr algn="l"/>
            <a:r>
              <a:rPr lang="en-US" b="1" dirty="0"/>
              <a:t>E-commerce</a:t>
            </a:r>
            <a:r>
              <a:rPr lang="en-US" sz="2400" b="1" dirty="0"/>
              <a:t>: </a:t>
            </a:r>
            <a:r>
              <a:rPr lang="en-US" sz="1800" b="0" i="0" u="none" strike="noStrike" baseline="0" dirty="0">
                <a:latin typeface="URWPalladioL-Roma"/>
              </a:rPr>
              <a:t>short for electronic commerce, is the buying and selling of goods and services over the internet. It encompasses a wide range of business activities, from retail transactions between businesses and consumers (B2C) to exchanges between businesses (B2B), consumer-to-consumer sales (C2C), and even consumer-to-business transactions (C2B). E-commerce leverages digital technologies such as websites, mobile apps, social media, and electronic payment systems to facilitate transactions and improve the efficiency, convenience, and reach of commerce.</a:t>
            </a:r>
          </a:p>
          <a:p>
            <a:pPr algn="l"/>
            <a:r>
              <a:rPr lang="en-US" b="1" dirty="0">
                <a:latin typeface="URWPalladioL-Roma"/>
              </a:rPr>
              <a:t>LLMs: </a:t>
            </a:r>
            <a:r>
              <a:rPr lang="en-US" dirty="0">
                <a:latin typeface="URWPalladioL-Roma"/>
              </a:rPr>
              <a:t>short for Large Language Models, are</a:t>
            </a:r>
            <a:r>
              <a:rPr lang="en-US" sz="1800" b="0" i="0" u="none" strike="noStrike" baseline="0" dirty="0">
                <a:latin typeface="URWPalladioL-Roma"/>
              </a:rPr>
              <a:t> a type of artificial intelligence model designed to understand and generate human language. They are trained on vast datasets comprising text from books, articles, websites, and other written materials. The training process involves feeding the model massive amounts of text data and using machine learning algorithms, particularly neural networks, to learn the patterns, structures, and nuances of language.</a:t>
            </a:r>
            <a:endParaRPr lang="en-US" sz="2400" b="1" dirty="0"/>
          </a:p>
        </p:txBody>
      </p:sp>
    </p:spTree>
    <p:extLst>
      <p:ext uri="{BB962C8B-B14F-4D97-AF65-F5344CB8AC3E}">
        <p14:creationId xmlns:p14="http://schemas.microsoft.com/office/powerpoint/2010/main" val="134657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a:t>LLMs in E-commerce: A comparative analysis of GPT and </a:t>
            </a:r>
            <a:r>
              <a:rPr lang="en-US" cap="none" dirty="0" err="1"/>
              <a:t>LlaMa</a:t>
            </a:r>
            <a:r>
              <a:rPr lang="en-US" cap="none" dirty="0"/>
              <a:t> models in product review evaluation</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685801" y="1987550"/>
            <a:ext cx="11258549" cy="4641850"/>
          </a:xfrm>
        </p:spPr>
        <p:txBody>
          <a:bodyPr>
            <a:normAutofit fontScale="77500" lnSpcReduction="20000"/>
          </a:bodyPr>
          <a:lstStyle/>
          <a:p>
            <a:pPr algn="l"/>
            <a:r>
              <a:rPr lang="en-US" sz="2300" b="1" dirty="0"/>
              <a:t>Introduction</a:t>
            </a:r>
            <a:r>
              <a:rPr lang="en-US" sz="2400" b="1" dirty="0"/>
              <a:t>:</a:t>
            </a:r>
            <a:r>
              <a:rPr lang="en-US" sz="2400" dirty="0"/>
              <a:t> </a:t>
            </a:r>
            <a:r>
              <a:rPr lang="en-US" sz="2000" b="0" i="0" u="none" strike="noStrike" baseline="0" dirty="0">
                <a:latin typeface="URWPalladioL-Roma"/>
              </a:rPr>
              <a:t>This paper involves the usage of LLMs in order to extract information and evaluate product reviews. The main goal of the paper is to evaluate two state-of-the-art LLMs on product review evaluation, namely GPT 3.5, developed by OpenAI, and Llama 2 which is open source and developed by Meta. The paper was written </a:t>
            </a:r>
            <a:r>
              <a:rPr lang="en-US" sz="2100" b="0" i="0" u="none" strike="noStrike" baseline="0" dirty="0">
                <a:latin typeface="URWPalladioL-Roma"/>
              </a:rPr>
              <a:t>by </a:t>
            </a:r>
            <a:r>
              <a:rPr lang="en-US" sz="1900" b="0" i="0" u="none" strike="noStrike" baseline="0" dirty="0">
                <a:latin typeface="URWPalladioL-Roma"/>
              </a:rPr>
              <a:t>Konstantinos I. </a:t>
            </a:r>
            <a:r>
              <a:rPr lang="en-US" sz="1900" b="0" i="0" u="none" strike="noStrike" baseline="0" dirty="0" err="1">
                <a:latin typeface="URWPalladioL-Roma"/>
              </a:rPr>
              <a:t>Roumeliotis</a:t>
            </a:r>
            <a:r>
              <a:rPr lang="en-US" sz="1900" b="0" i="0" u="none" strike="noStrike" baseline="0" dirty="0">
                <a:latin typeface="URWPalladioL-Roma"/>
              </a:rPr>
              <a:t>, Nikolaos D. Tselikas and Dimitrios K. </a:t>
            </a:r>
            <a:r>
              <a:rPr lang="en-US" sz="1900" b="0" i="0" u="none" strike="noStrike" baseline="0" dirty="0" err="1">
                <a:latin typeface="URWPalladioL-Roma"/>
              </a:rPr>
              <a:t>Nasiopoulos</a:t>
            </a:r>
            <a:r>
              <a:rPr lang="en-US" sz="1900" b="0" i="0" u="none" strike="noStrike" baseline="0" dirty="0">
                <a:latin typeface="URWPalladioL-Roma"/>
              </a:rPr>
              <a:t> from the department of Informatics &amp; Telecommunications of the University of the Peloponnese and it was published on 16</a:t>
            </a:r>
            <a:r>
              <a:rPr lang="en-US" sz="1900" b="0" i="0" u="none" strike="noStrike" baseline="30000" dirty="0">
                <a:latin typeface="URWPalladioL-Roma"/>
              </a:rPr>
              <a:t>th</a:t>
            </a:r>
            <a:r>
              <a:rPr lang="en-US" sz="1900" b="0" i="0" u="none" strike="noStrike" baseline="0" dirty="0">
                <a:latin typeface="URWPalladioL-Roma"/>
              </a:rPr>
              <a:t> of January 2024</a:t>
            </a:r>
            <a:r>
              <a:rPr lang="en-US" sz="1800" b="0" i="0" u="none" strike="noStrike" baseline="0" dirty="0">
                <a:latin typeface="URWPalladioL-Roma"/>
              </a:rPr>
              <a:t>.</a:t>
            </a:r>
            <a:endParaRPr lang="en-US" sz="2000" b="0" i="0" u="none" strike="noStrike" baseline="0" dirty="0">
              <a:latin typeface="URWPalladioL-Roma"/>
            </a:endParaRPr>
          </a:p>
          <a:p>
            <a:pPr algn="l"/>
            <a:r>
              <a:rPr lang="en-US" sz="2300" b="1" dirty="0"/>
              <a:t>Methodology</a:t>
            </a:r>
            <a:r>
              <a:rPr lang="en-US" sz="2400" b="1" dirty="0"/>
              <a:t>: </a:t>
            </a:r>
            <a:r>
              <a:rPr lang="en-US" sz="2000" b="0" i="0" u="none" strike="noStrike" baseline="0" dirty="0">
                <a:latin typeface="URWPalladioL-Roma"/>
              </a:rPr>
              <a:t>The authors initially did a small literature review of e-commerce related papers. They then used four LLMs in total for the experiment (the two aforementioned, BERT and </a:t>
            </a:r>
            <a:r>
              <a:rPr lang="en-US" sz="2000" b="0" i="0" u="none" strike="noStrike" baseline="0" dirty="0" err="1">
                <a:latin typeface="URWPalladioL-Roma"/>
              </a:rPr>
              <a:t>RoBERTa</a:t>
            </a:r>
            <a:r>
              <a:rPr lang="en-US" sz="2000" b="0" i="0" u="none" strike="noStrike" baseline="0" dirty="0">
                <a:latin typeface="URWPalladioL-Roma"/>
              </a:rPr>
              <a:t>), and also created a web application using Python and Flask on Chrome, functioning as a web crawler to extract product reviews from prominent online marketplaces like Amazon and eBay. </a:t>
            </a:r>
            <a:r>
              <a:rPr lang="en-US" sz="2000" dirty="0">
                <a:latin typeface="URWPalladioL-Roma"/>
              </a:rPr>
              <a:t>Initial evaluation went on with using the models in their pre-trained state, while afterwards they were fine-tuned using the text and stars from the extracted product reviews as data.</a:t>
            </a:r>
          </a:p>
          <a:p>
            <a:pPr algn="l"/>
            <a:r>
              <a:rPr lang="en-US" sz="2300" b="1" i="0" u="none" strike="noStrike" baseline="0" dirty="0">
                <a:latin typeface="URWPalladioL-Roma"/>
              </a:rPr>
              <a:t>Findings</a:t>
            </a:r>
            <a:r>
              <a:rPr lang="en-US" sz="2600" b="1" i="0" u="none" strike="noStrike" baseline="0" dirty="0">
                <a:latin typeface="URWPalladioL-Roma"/>
              </a:rPr>
              <a:t>:</a:t>
            </a:r>
            <a:r>
              <a:rPr lang="en-US" sz="2000" b="0" i="0" u="none" strike="noStrike" baseline="0" dirty="0">
                <a:latin typeface="URWPalladioL-Roma"/>
              </a:rPr>
              <a:t> R</a:t>
            </a:r>
            <a:r>
              <a:rPr lang="en-US" sz="2100" b="0" i="0" u="none" strike="noStrike" baseline="0" dirty="0">
                <a:latin typeface="URWPalladioL-Roma"/>
              </a:rPr>
              <a:t>esults showed that the fine-tuned GPT 3.5 Turbo outperformed all other models with an accuracy of </a:t>
            </a:r>
            <a:r>
              <a:rPr lang="en-US" sz="2100" b="1" i="0" u="none" strike="noStrike" baseline="0" dirty="0">
                <a:latin typeface="URWPalladioL-Bold"/>
              </a:rPr>
              <a:t>64.2% </a:t>
            </a:r>
            <a:r>
              <a:rPr lang="en-US" sz="2100" b="0" i="0" u="none" strike="noStrike" baseline="0" dirty="0">
                <a:latin typeface="URWPalladioL-Roma"/>
              </a:rPr>
              <a:t>in the star ratings prediction problem. Authors state that since there are 5 numbers for the rating scale (1 to 5) the probability of a model predicting correctly is 20% so anything above that is a very good result, especially since some models hit 55% and up. Star rating prediction is giving a model some reviews without their rating, and it has to predict the rating (in our case on a scale of 1 to 5).</a:t>
            </a:r>
          </a:p>
          <a:p>
            <a:pPr algn="l"/>
            <a:r>
              <a:rPr lang="en-US" sz="2300" b="1" dirty="0">
                <a:latin typeface="URWPalladioL-Roma"/>
              </a:rPr>
              <a:t>Conclusion</a:t>
            </a:r>
            <a:r>
              <a:rPr lang="en-US" sz="2100" b="1" dirty="0">
                <a:latin typeface="URWPalladioL-Roma"/>
              </a:rPr>
              <a:t>: </a:t>
            </a:r>
            <a:r>
              <a:rPr lang="en-US" sz="2100" dirty="0">
                <a:latin typeface="URWPalladioL-Roma"/>
              </a:rPr>
              <a:t> </a:t>
            </a:r>
            <a:r>
              <a:rPr lang="en-US" sz="2100" b="0" i="0" u="none" strike="noStrike" baseline="0" dirty="0">
                <a:latin typeface="URWPalladioL-Roma"/>
              </a:rPr>
              <a:t>This paper concludes that LLMs are highly effective in predicting user sentiment and identifying lexical context in product reviews, providing valuable insights for managers, data analysts, and marketers to track customer satisfaction.</a:t>
            </a:r>
            <a:r>
              <a:rPr lang="en-US" sz="1800" b="0" i="0" u="none" strike="noStrike" baseline="0" dirty="0">
                <a:latin typeface="URWPalladioL-Roma"/>
              </a:rPr>
              <a:t> </a:t>
            </a:r>
            <a:r>
              <a:rPr lang="en-US" sz="2100" b="0" i="0" u="none" strike="noStrike" baseline="0" dirty="0">
                <a:latin typeface="URWPalladioL-Roma"/>
              </a:rPr>
              <a:t>The authors note limitations such as the small dataset size and ethical concerns regarding LLMs’ handling of sensitive data, which may impact user privacy. Future work involves expanding the dataset to enable scalable fine-tuning, incorporating segmentation techniques, utilizing multimodal data (combining video, images, and text) for sentiment analysis, and developing robust ethical frameworks to ensure secure AI integration into e-commerce, with a focus on secure data handling</a:t>
            </a:r>
            <a:r>
              <a:rPr lang="en-US" sz="2200" b="0" i="0" u="none" strike="noStrike" baseline="0" dirty="0">
                <a:latin typeface="URWPalladioL-Roma"/>
              </a:rPr>
              <a:t>.</a:t>
            </a:r>
            <a:endParaRPr lang="en-US" sz="2500" b="0" i="0" u="none" strike="noStrike" baseline="0" dirty="0">
              <a:latin typeface="URWPalladioL-Roma"/>
            </a:endParaRPr>
          </a:p>
          <a:p>
            <a:pPr algn="l"/>
            <a:endParaRPr lang="en-US" sz="2400" b="0" i="0" u="none" strike="noStrike" baseline="0" dirty="0">
              <a:latin typeface="URWPalladioL-Roma"/>
            </a:endParaRPr>
          </a:p>
          <a:p>
            <a:endParaRPr lang="en-US" sz="2000"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25942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1</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lnSpcReduction="10000"/>
          </a:bodyPr>
          <a:lstStyle/>
          <a:p>
            <a:pPr algn="l"/>
            <a:r>
              <a:rPr lang="en-US" sz="2200" b="1" dirty="0"/>
              <a:t>Positive aspects</a:t>
            </a:r>
            <a:r>
              <a:rPr lang="en-US" sz="2400" b="1" dirty="0"/>
              <a:t>: </a:t>
            </a:r>
            <a:r>
              <a:rPr lang="en-US" sz="1800" b="0" i="0" u="none" strike="noStrike" baseline="0" dirty="0">
                <a:latin typeface="URWPalladioL-Roma"/>
              </a:rPr>
              <a:t>First of all, this paper is very easy to understand. The experiment is straightforward, a classification task applied to e-commerce that uses LLMs as the model and the classic ML metrics (F1, recall, precision, accuracy) for evaluation. The web application that was created to crawl the data is also a huge plus, further showing the expertise of the authors in the field and providing the experiment with a very robust dataset. The small literature review at the beginning further helps the reader understand the context of the paper, and provides a quick introduction to the background needed. Dataset and code of the paper are shared to the public.</a:t>
            </a: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One negative aspect this paper has is that the dataset is randomly selected (due to crawling) and it is not representative of the diverse e-commerce landscape that exists currently, diminishing some of the potential that the LLMs might have had with a more properly refined dataset. Another weakness this paper has is that there is no data privacy check for the usage of customer sentiment in LLM training.</a:t>
            </a:r>
            <a:endParaRPr lang="en-US" sz="2400" b="1" dirty="0"/>
          </a:p>
        </p:txBody>
      </p:sp>
    </p:spTree>
    <p:extLst>
      <p:ext uri="{BB962C8B-B14F-4D97-AF65-F5344CB8AC3E}">
        <p14:creationId xmlns:p14="http://schemas.microsoft.com/office/powerpoint/2010/main" val="68286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err="1"/>
              <a:t>eCeLLM</a:t>
            </a:r>
            <a:r>
              <a:rPr lang="en-US" cap="none" dirty="0"/>
              <a:t>: Generalizing Large Language Models for E-commerce from Large-scale, High-quality Instruction data</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466725" y="2308194"/>
            <a:ext cx="11258549" cy="4549806"/>
          </a:xfrm>
        </p:spPr>
        <p:txBody>
          <a:bodyPr>
            <a:normAutofit fontScale="70000" lnSpcReduction="20000"/>
          </a:bodyPr>
          <a:lstStyle/>
          <a:p>
            <a:pPr algn="l"/>
            <a:r>
              <a:rPr lang="en-US" sz="2600" b="1" dirty="0"/>
              <a:t>Introduction</a:t>
            </a:r>
            <a:r>
              <a:rPr lang="en-US" sz="2400" b="1" dirty="0"/>
              <a:t>:</a:t>
            </a:r>
            <a:r>
              <a:rPr lang="en-US" sz="1800" b="0" i="0" u="none" strike="noStrike" baseline="0" dirty="0">
                <a:latin typeface="URWPalladioL-Roma"/>
              </a:rPr>
              <a:t>. </a:t>
            </a:r>
            <a:r>
              <a:rPr lang="en-US" sz="2100" b="0" i="0" u="none" strike="noStrike" baseline="0" dirty="0">
                <a:latin typeface="URWPalladioL-Roma"/>
              </a:rPr>
              <a:t>This paper investigates the use of Large Language Models (LLMs) for generalized e-commerce modeling, introducing the </a:t>
            </a:r>
            <a:r>
              <a:rPr lang="en-US" sz="2100" b="0" i="0" u="none" strike="noStrike" baseline="0" dirty="0" err="1">
                <a:latin typeface="URWPalladioL-Roma"/>
              </a:rPr>
              <a:t>ECInstruct</a:t>
            </a:r>
            <a:r>
              <a:rPr lang="en-US" sz="2100" b="0" i="0" u="none" strike="noStrike" baseline="0" dirty="0">
                <a:latin typeface="URWPalladioL-Roma"/>
              </a:rPr>
              <a:t> dataset to enhance model generalization for new products and users. An example of a generalized task is the recommendation of products to users. New users and newly added products pose a problem to current models, while LLMs bypass these problems by analyzing user search history, social media posting and product descriptions/images. The authors developed a series of LLMs, named </a:t>
            </a:r>
            <a:r>
              <a:rPr lang="en-US" sz="2100" b="0" i="0" u="none" strike="noStrike" baseline="0" dirty="0" err="1">
                <a:latin typeface="URWPalladioL-Roma"/>
              </a:rPr>
              <a:t>eCeLLM</a:t>
            </a:r>
            <a:r>
              <a:rPr lang="en-US" sz="2100" b="0" i="0" u="none" strike="noStrike" baseline="0" dirty="0">
                <a:latin typeface="URWPalladioL-Roma"/>
              </a:rPr>
              <a:t>, to evaluate their performance on out-of-domain tasks with unseen products and users</a:t>
            </a:r>
            <a:r>
              <a:rPr lang="en-US" sz="2300" b="0" i="0" u="none" strike="noStrike" baseline="0" dirty="0">
                <a:latin typeface="URWPalladioL-Roma"/>
              </a:rPr>
              <a:t>. </a:t>
            </a:r>
            <a:r>
              <a:rPr lang="en-US" sz="2100" b="0" i="0" u="none" strike="noStrike" baseline="0" dirty="0">
                <a:latin typeface="URWPalladioL-Roma"/>
              </a:rPr>
              <a:t>It was published on February 2024 by </a:t>
            </a:r>
            <a:r>
              <a:rPr lang="en-US" sz="2000" b="0" i="0" u="none" strike="noStrike" baseline="0" dirty="0">
                <a:latin typeface="URWPalladioL-Roma"/>
              </a:rPr>
              <a:t>Bo Peng, Xinyi Ling, </a:t>
            </a:r>
            <a:r>
              <a:rPr lang="en-US" sz="2000" b="0" i="0" u="none" strike="noStrike" baseline="0" dirty="0" err="1">
                <a:latin typeface="URWPalladioL-Roma"/>
              </a:rPr>
              <a:t>Ziru</a:t>
            </a:r>
            <a:r>
              <a:rPr lang="en-US" sz="2000" b="0" i="0" u="none" strike="noStrike" baseline="0" dirty="0">
                <a:latin typeface="URWPalladioL-Roma"/>
              </a:rPr>
              <a:t> Chen, Huan Sun, and Xia Ning, researchers in Ohio University.</a:t>
            </a:r>
            <a:r>
              <a:rPr lang="en-US" sz="2300" b="0" i="0" u="none" strike="noStrike" baseline="0" dirty="0">
                <a:latin typeface="URWPalladioL-Roma"/>
              </a:rPr>
              <a:t> </a:t>
            </a:r>
          </a:p>
          <a:p>
            <a:pPr algn="l"/>
            <a:r>
              <a:rPr lang="en-US" sz="2600" b="1" dirty="0"/>
              <a:t>Methodology</a:t>
            </a:r>
            <a:r>
              <a:rPr lang="en-US" sz="2400" b="1" dirty="0"/>
              <a:t>: </a:t>
            </a:r>
            <a:r>
              <a:rPr lang="en-US" sz="2300" b="0" i="0" u="none" strike="noStrike" baseline="0" dirty="0">
                <a:latin typeface="URWPalladioL-Roma"/>
              </a:rPr>
              <a:t>The </a:t>
            </a:r>
            <a:r>
              <a:rPr lang="en-US" sz="2300" b="0" i="0" u="none" strike="noStrike" baseline="0" dirty="0" err="1">
                <a:latin typeface="URWPalladioL-Roma"/>
              </a:rPr>
              <a:t>ECInstruct</a:t>
            </a:r>
            <a:r>
              <a:rPr lang="en-US" sz="2300" b="0" i="0" u="none" strike="noStrike" baseline="0" dirty="0">
                <a:latin typeface="URWPalladioL-Roma"/>
              </a:rPr>
              <a:t> dataset includes 10 real-world e-commerce tasks divided into four categories: product understanding, user understanding, query-product matching, and product question answering. Data quality was ensured by filtering for English content, removing overlaps, selecting well-documented products, and manual processing. The dataset was split into training (92k samples), validation (9.2k samples), in-domain (IND, 1k samples), and out-of-domain (OOD) test sets. Three </a:t>
            </a:r>
            <a:r>
              <a:rPr lang="en-US" sz="2300" b="0" i="0" u="none" strike="noStrike" baseline="0" dirty="0" err="1">
                <a:latin typeface="URWPalladioL-Roma"/>
              </a:rPr>
              <a:t>eCeLLM</a:t>
            </a:r>
            <a:r>
              <a:rPr lang="en-US" sz="2300" b="0" i="0" u="none" strike="noStrike" baseline="0" dirty="0">
                <a:latin typeface="URWPalladioL-Roma"/>
              </a:rPr>
              <a:t> models were developed using fine-tuning with </a:t>
            </a:r>
            <a:r>
              <a:rPr lang="en-US" sz="2300" b="0" i="0" u="none" strike="noStrike" baseline="0" dirty="0" err="1">
                <a:latin typeface="URWPalladioL-Roma"/>
              </a:rPr>
              <a:t>LoRA</a:t>
            </a:r>
            <a:r>
              <a:rPr lang="en-US" sz="2300" b="0" i="0" u="none" strike="noStrike" baseline="0" dirty="0">
                <a:latin typeface="URWPalladioL-Roma"/>
              </a:rPr>
              <a:t> and the </a:t>
            </a:r>
            <a:r>
              <a:rPr lang="en-US" sz="2300" b="0" i="0" u="none" strike="noStrike" baseline="0" dirty="0" err="1">
                <a:latin typeface="URWPalladioL-Roma"/>
              </a:rPr>
              <a:t>Huggingface</a:t>
            </a:r>
            <a:r>
              <a:rPr lang="en-US" sz="2300" b="0" i="0" u="none" strike="noStrike" baseline="0" dirty="0">
                <a:latin typeface="URWPalladioL-Roma"/>
              </a:rPr>
              <a:t> transformers library: </a:t>
            </a:r>
            <a:r>
              <a:rPr lang="en-US" sz="2300" b="0" i="0" u="none" strike="noStrike" baseline="0" dirty="0" err="1">
                <a:latin typeface="URWPalladioL-Roma"/>
              </a:rPr>
              <a:t>eCeLLM</a:t>
            </a:r>
            <a:r>
              <a:rPr lang="en-US" sz="2300" b="0" i="0" u="none" strike="noStrike" baseline="0" dirty="0">
                <a:latin typeface="URWPalladioL-Roma"/>
              </a:rPr>
              <a:t>-L, </a:t>
            </a:r>
            <a:r>
              <a:rPr lang="en-US" sz="2300" b="0" i="0" u="none" strike="noStrike" baseline="0" dirty="0" err="1">
                <a:latin typeface="URWPalladioL-Roma"/>
              </a:rPr>
              <a:t>eCeLLM</a:t>
            </a:r>
            <a:r>
              <a:rPr lang="en-US" sz="2300" b="0" i="0" u="none" strike="noStrike" baseline="0" dirty="0">
                <a:latin typeface="URWPalladioL-Roma"/>
              </a:rPr>
              <a:t>-M and </a:t>
            </a:r>
            <a:r>
              <a:rPr lang="en-US" sz="2300" b="0" i="0" u="none" strike="noStrike" baseline="0" dirty="0" err="1">
                <a:latin typeface="URWPalladioL-Roma"/>
              </a:rPr>
              <a:t>eCeLLM</a:t>
            </a:r>
            <a:r>
              <a:rPr lang="en-US" sz="2300" b="0" i="0" u="none" strike="noStrike" baseline="0" dirty="0">
                <a:latin typeface="URWPalladioL-Roma"/>
              </a:rPr>
              <a:t>-S</a:t>
            </a:r>
            <a:r>
              <a:rPr lang="en-US" sz="1800" b="0" i="0" u="none" strike="noStrike" baseline="0" dirty="0">
                <a:latin typeface="URWPalladioL-Roma"/>
              </a:rPr>
              <a:t>.</a:t>
            </a:r>
            <a:endParaRPr lang="en-US" sz="2000" dirty="0">
              <a:latin typeface="URWPalladioL-Roma"/>
            </a:endParaRPr>
          </a:p>
          <a:p>
            <a:pPr algn="l"/>
            <a:r>
              <a:rPr lang="en-US" sz="2600" b="1" i="0" u="none" strike="noStrike" baseline="0" dirty="0">
                <a:cs typeface="Calibri Light" panose="020F0302020204030204" pitchFamily="34" charset="0"/>
              </a:rPr>
              <a:t>Findings</a:t>
            </a:r>
            <a:r>
              <a:rPr lang="en-US" sz="2600" b="1" i="0" u="none" strike="noStrike" baseline="0" dirty="0">
                <a:latin typeface="URWPalladioL-Roma"/>
              </a:rPr>
              <a:t>:</a:t>
            </a:r>
            <a:r>
              <a:rPr lang="en-US" sz="2000" b="0" i="0" u="none" strike="noStrike" baseline="0" dirty="0">
                <a:latin typeface="URWPalladioL-Roma"/>
              </a:rPr>
              <a:t> </a:t>
            </a:r>
            <a:r>
              <a:rPr lang="en-US" sz="2300" b="0" i="0" u="none" strike="noStrike" baseline="0" dirty="0">
                <a:latin typeface="URWPalladioL-Roma"/>
              </a:rPr>
              <a:t>Results showed that </a:t>
            </a:r>
            <a:r>
              <a:rPr lang="en-US" sz="2300" b="0" i="0" u="none" strike="noStrike" baseline="0" dirty="0" err="1">
                <a:latin typeface="URWPalladioL-Roma"/>
              </a:rPr>
              <a:t>eCeLLM</a:t>
            </a:r>
            <a:r>
              <a:rPr lang="en-US" sz="2300" b="0" i="0" u="none" strike="noStrike" baseline="0" dirty="0">
                <a:latin typeface="URWPalladioL-Roma"/>
              </a:rPr>
              <a:t> series surpassed the currently used models (such as GPT-4 Turbo, Gemini Pro, Mistral-7B, Claude 2.1 </a:t>
            </a:r>
            <a:r>
              <a:rPr lang="en-US" sz="2300" b="0" i="0" u="none" strike="noStrike" baseline="0" dirty="0" err="1">
                <a:latin typeface="URWPalladioL-Roma"/>
              </a:rPr>
              <a:t>etc</a:t>
            </a:r>
            <a:r>
              <a:rPr lang="en-US" sz="2300" b="0" i="0" u="none" strike="noStrike" baseline="0" dirty="0">
                <a:latin typeface="URWPalladioL-Roma"/>
              </a:rPr>
              <a:t>) for generalized tasks. These models had better performance in both the in-domain and out-of-domain datasets</a:t>
            </a:r>
            <a:r>
              <a:rPr lang="en-US" sz="1800" b="0" i="0" u="none" strike="noStrike" baseline="0" dirty="0">
                <a:latin typeface="URWPalladioL-Roma"/>
              </a:rPr>
              <a:t>.</a:t>
            </a:r>
            <a:endParaRPr lang="en-US" sz="2100" b="0" i="0" u="none" strike="noStrike" baseline="0" dirty="0">
              <a:latin typeface="URWPalladioL-Roma"/>
            </a:endParaRPr>
          </a:p>
          <a:p>
            <a:pPr algn="l"/>
            <a:r>
              <a:rPr lang="en-US" sz="2300" b="1" dirty="0"/>
              <a:t>Conclusion</a:t>
            </a:r>
            <a:r>
              <a:rPr lang="en-US" sz="2100" b="1" dirty="0">
                <a:latin typeface="URWPalladioL-Roma"/>
              </a:rPr>
              <a:t>: </a:t>
            </a:r>
            <a:r>
              <a:rPr lang="en-US" sz="2300" b="0" i="0" u="none" strike="noStrike" baseline="0" dirty="0">
                <a:latin typeface="URWPalladioL-Roma"/>
              </a:rPr>
              <a:t>The conclusion of this paper was that the dataset created will prove very useful for future research on generalized tasks for e-commerce, as will the </a:t>
            </a:r>
            <a:r>
              <a:rPr lang="en-US" sz="2300" b="0" i="0" u="none" strike="noStrike" baseline="0" dirty="0" err="1">
                <a:latin typeface="URWPalladioL-Roma"/>
              </a:rPr>
              <a:t>eCeLLM</a:t>
            </a:r>
            <a:r>
              <a:rPr lang="en-US" sz="2300" b="0" i="0" u="none" strike="noStrike" baseline="0" dirty="0">
                <a:latin typeface="URWPalladioL-Roma"/>
              </a:rPr>
              <a:t> series of models. According to the authors, future work can be seen in two parts: 1) explanation generation can be included to further improve </a:t>
            </a:r>
            <a:r>
              <a:rPr lang="en-US" sz="2300" b="0" i="0" u="none" strike="noStrike" baseline="0" dirty="0" err="1">
                <a:latin typeface="URWPalladioL-Roma"/>
              </a:rPr>
              <a:t>ECInstruct</a:t>
            </a:r>
            <a:r>
              <a:rPr lang="en-US" sz="2300" b="0" i="0" u="none" strike="noStrike" baseline="0" dirty="0">
                <a:latin typeface="URWPalladioL-Roma"/>
              </a:rPr>
              <a:t>. 2) User profiling could be better enabled once metadata is available and advanced foundation models could be developed to address unique and fundamental challenges and tasks in e-commerce</a:t>
            </a:r>
            <a:r>
              <a:rPr lang="en-US" sz="1800" b="0" i="0" u="none" strike="noStrike" baseline="0" dirty="0">
                <a:latin typeface="URWPalladioL-Roma"/>
              </a:rPr>
              <a:t>.</a:t>
            </a:r>
            <a:endParaRPr lang="en-US" sz="2500" b="0" i="0" u="none" strike="noStrike" baseline="0" dirty="0">
              <a:latin typeface="URWPalladioL-Roma"/>
            </a:endParaRPr>
          </a:p>
          <a:p>
            <a:pPr algn="l"/>
            <a:endParaRPr lang="en-US" sz="2400" b="0" i="0" u="none" strike="noStrike" baseline="0" dirty="0">
              <a:latin typeface="URWPalladioL-Roma"/>
            </a:endParaRPr>
          </a:p>
          <a:p>
            <a:endParaRPr lang="en-US" sz="2000"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209525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DC8F-5CB2-F789-8950-9642823FA3F0}"/>
              </a:ext>
            </a:extLst>
          </p:cNvPr>
          <p:cNvSpPr>
            <a:spLocks noGrp="1"/>
          </p:cNvSpPr>
          <p:nvPr>
            <p:ph type="title"/>
          </p:nvPr>
        </p:nvSpPr>
        <p:spPr/>
        <p:txBody>
          <a:bodyPr/>
          <a:lstStyle/>
          <a:p>
            <a:r>
              <a:rPr lang="en-US" cap="none" dirty="0"/>
              <a:t>Critical evaluation for Paper 2</a:t>
            </a:r>
            <a:endParaRPr lang="en-US" dirty="0"/>
          </a:p>
        </p:txBody>
      </p:sp>
      <p:sp>
        <p:nvSpPr>
          <p:cNvPr id="3" name="Content Placeholder 2">
            <a:extLst>
              <a:ext uri="{FF2B5EF4-FFF2-40B4-BE49-F238E27FC236}">
                <a16:creationId xmlns:a16="http://schemas.microsoft.com/office/drawing/2014/main" id="{CE4BE7D6-12AB-8D3D-891B-8860A86D7E6E}"/>
              </a:ext>
            </a:extLst>
          </p:cNvPr>
          <p:cNvSpPr>
            <a:spLocks noGrp="1"/>
          </p:cNvSpPr>
          <p:nvPr>
            <p:ph idx="1"/>
          </p:nvPr>
        </p:nvSpPr>
        <p:spPr/>
        <p:txBody>
          <a:bodyPr>
            <a:normAutofit fontScale="92500" lnSpcReduction="10000"/>
          </a:bodyPr>
          <a:lstStyle/>
          <a:p>
            <a:pPr algn="l"/>
            <a:r>
              <a:rPr lang="en-US" sz="2200" b="1" dirty="0"/>
              <a:t>Positive aspects</a:t>
            </a:r>
            <a:r>
              <a:rPr lang="en-US" sz="2400" b="1" dirty="0"/>
              <a:t>: </a:t>
            </a:r>
            <a:r>
              <a:rPr lang="en-US" sz="1800" b="0" i="0" u="none" strike="noStrike" baseline="0" dirty="0">
                <a:latin typeface="URWPalladioL-Roma"/>
              </a:rPr>
              <a:t>Positive aspects for this paper include the creation of a whole new dataset used explicitly for the purpose of e-commerce generalization tasks, </a:t>
            </a:r>
            <a:r>
              <a:rPr lang="en-US" sz="1800" b="0" i="0" u="none" strike="noStrike" baseline="0" dirty="0" err="1">
                <a:latin typeface="URWPalladioL-Roma"/>
              </a:rPr>
              <a:t>ECInstruct</a:t>
            </a:r>
            <a:r>
              <a:rPr lang="en-US" sz="1800" b="0" i="0" u="none" strike="noStrike" baseline="0" dirty="0">
                <a:latin typeface="URWPalladioL-Roma"/>
              </a:rPr>
              <a:t>. Also the series of LLM models called </a:t>
            </a:r>
            <a:r>
              <a:rPr lang="en-US" sz="1800" b="0" i="0" u="none" strike="noStrike" baseline="0" dirty="0" err="1">
                <a:latin typeface="URWPalladioL-Roma"/>
              </a:rPr>
              <a:t>eCeLLM</a:t>
            </a:r>
            <a:r>
              <a:rPr lang="en-US" sz="1800" b="0" i="0" u="none" strike="noStrike" baseline="0" dirty="0">
                <a:latin typeface="URWPalladioL-Roma"/>
              </a:rPr>
              <a:t> , fine-tuned for generalized tasks too is a remarkable feat of the authors. The cross validation in the pre-processing part sets the stage for two evaluation sets, IND and OOD which are both used to evaluate </a:t>
            </a:r>
            <a:r>
              <a:rPr lang="en-US" sz="1800" b="0" i="0" u="none" strike="noStrike" baseline="0" dirty="0" err="1">
                <a:latin typeface="URWPalladioL-Roma"/>
              </a:rPr>
              <a:t>eCeLLM</a:t>
            </a:r>
            <a:r>
              <a:rPr lang="en-US" sz="1800" b="0" i="0" u="none" strike="noStrike" baseline="0" dirty="0">
                <a:latin typeface="URWPalladioL-Roma"/>
              </a:rPr>
              <a:t>. This helps the model understand new user and new product text data much better. The experiment is well-evaluated with the </a:t>
            </a:r>
            <a:r>
              <a:rPr lang="en-US" sz="1800" b="0" i="0" u="none" strike="noStrike" baseline="0" dirty="0" err="1">
                <a:latin typeface="URWPalladioL-Roma"/>
              </a:rPr>
              <a:t>eCeLLM</a:t>
            </a:r>
            <a:r>
              <a:rPr lang="en-US" sz="1800" b="0" i="0" u="none" strike="noStrike" baseline="0" dirty="0">
                <a:latin typeface="URWPalladioL-Roma"/>
              </a:rPr>
              <a:t> series being tested against several state-of-the-art and specialized LLMs for generalization tasks and outperforming them in both in-domain and out-of-domain datasets. Dataset and code of the paper are shared to the public as well.</a:t>
            </a:r>
          </a:p>
          <a:p>
            <a:pPr algn="l"/>
            <a:r>
              <a:rPr lang="en-US" sz="2200" b="1" dirty="0">
                <a:latin typeface="URWPalladioL-Roma"/>
              </a:rPr>
              <a:t>Negative aspects</a:t>
            </a:r>
            <a:r>
              <a:rPr lang="en-US" b="1" dirty="0">
                <a:latin typeface="URWPalladioL-Roma"/>
              </a:rPr>
              <a:t>: </a:t>
            </a:r>
            <a:r>
              <a:rPr lang="en-US" sz="1800" b="0" i="0" u="none" strike="noStrike" baseline="0" dirty="0">
                <a:latin typeface="URWPalladioL-Roma"/>
              </a:rPr>
              <a:t>Negative parts of this paper were that the </a:t>
            </a:r>
            <a:r>
              <a:rPr lang="en-US" sz="1800" b="0" i="0" u="none" strike="noStrike" baseline="0" dirty="0" err="1">
                <a:latin typeface="URWPalladioL-Roma"/>
              </a:rPr>
              <a:t>ECInstruct</a:t>
            </a:r>
            <a:r>
              <a:rPr lang="en-US" sz="1800" b="0" i="0" u="none" strike="noStrike" baseline="0" dirty="0">
                <a:latin typeface="URWPalladioL-Roma"/>
              </a:rPr>
              <a:t> dataset simply appears in the paper’s introduction like a deus ex machina, without any background of how it was created, if there was any pre-processing for it. The generalized tasks are also not explained at all, for example a specific task is not given throughout the whole paper, just the term generalized tasks. Not much metadata is available to enable user </a:t>
            </a:r>
            <a:r>
              <a:rPr lang="en-US" sz="1800" b="0" i="0" u="none" strike="noStrike" baseline="0" dirty="0" err="1">
                <a:latin typeface="URWPalladioL-Roma"/>
              </a:rPr>
              <a:t>profilling</a:t>
            </a:r>
            <a:r>
              <a:rPr lang="en-US" sz="1800" b="0" i="0" u="none" strike="noStrike" baseline="0" dirty="0">
                <a:latin typeface="URWPalladioL-Roma"/>
              </a:rPr>
              <a:t>.</a:t>
            </a:r>
            <a:endParaRPr lang="en-US" sz="2400" b="1" dirty="0"/>
          </a:p>
        </p:txBody>
      </p:sp>
    </p:spTree>
    <p:extLst>
      <p:ext uri="{BB962C8B-B14F-4D97-AF65-F5344CB8AC3E}">
        <p14:creationId xmlns:p14="http://schemas.microsoft.com/office/powerpoint/2010/main" val="230165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EE9A-042F-0915-95C6-FBE456B38B75}"/>
              </a:ext>
            </a:extLst>
          </p:cNvPr>
          <p:cNvSpPr>
            <a:spLocks noGrp="1"/>
          </p:cNvSpPr>
          <p:nvPr>
            <p:ph type="title"/>
          </p:nvPr>
        </p:nvSpPr>
        <p:spPr>
          <a:xfrm>
            <a:off x="685801" y="311150"/>
            <a:ext cx="10131425" cy="1162051"/>
          </a:xfrm>
        </p:spPr>
        <p:txBody>
          <a:bodyPr>
            <a:noAutofit/>
          </a:bodyPr>
          <a:lstStyle/>
          <a:p>
            <a:pPr algn="l"/>
            <a:r>
              <a:rPr lang="en-US" cap="none" dirty="0"/>
              <a:t>Optimizing Ecommerce Listing: LLM Based Description and Keyword Generation from Multimodal Data</a:t>
            </a:r>
            <a:endParaRPr lang="en-US" dirty="0"/>
          </a:p>
        </p:txBody>
      </p:sp>
      <p:sp>
        <p:nvSpPr>
          <p:cNvPr id="3" name="Content Placeholder 2">
            <a:extLst>
              <a:ext uri="{FF2B5EF4-FFF2-40B4-BE49-F238E27FC236}">
                <a16:creationId xmlns:a16="http://schemas.microsoft.com/office/drawing/2014/main" id="{EA34DC4B-7FED-E5B2-C824-5C234DAB0310}"/>
              </a:ext>
            </a:extLst>
          </p:cNvPr>
          <p:cNvSpPr>
            <a:spLocks noGrp="1"/>
          </p:cNvSpPr>
          <p:nvPr>
            <p:ph idx="1"/>
          </p:nvPr>
        </p:nvSpPr>
        <p:spPr>
          <a:xfrm>
            <a:off x="466725" y="2308194"/>
            <a:ext cx="11258549" cy="4549806"/>
          </a:xfrm>
        </p:spPr>
        <p:txBody>
          <a:bodyPr>
            <a:normAutofit fontScale="85000" lnSpcReduction="10000"/>
          </a:bodyPr>
          <a:lstStyle/>
          <a:p>
            <a:pPr algn="l"/>
            <a:r>
              <a:rPr lang="en-US" sz="2300" b="1" dirty="0"/>
              <a:t>Introduction</a:t>
            </a:r>
            <a:r>
              <a:rPr lang="en-US" sz="2400" b="1" dirty="0"/>
              <a:t>:</a:t>
            </a:r>
            <a:r>
              <a:rPr lang="en-US" sz="1800" b="0" i="0" u="none" strike="noStrike" baseline="0" dirty="0">
                <a:latin typeface="URWPalladioL-Roma"/>
              </a:rPr>
              <a:t>. </a:t>
            </a:r>
            <a:r>
              <a:rPr lang="en-US" b="0" i="0" u="none" strike="noStrike" baseline="0" dirty="0">
                <a:latin typeface="URWPalladioL-Roma"/>
              </a:rPr>
              <a:t>This paper explores using Large Language Models (LLMs) to create descriptions and keywords for e-commerce products through image recognition and metadata. It outlines five key methods for writing effective e-commerce product descriptions: using persuasive language, focusing on benefits over features, employing emotional triggers, optimizing for SEO, and conducting evaluations to identify and fix issues. The goal is to develop a system using GPT-3.5 to produce product descriptions from given input. It was published on October 2023 by Satish </a:t>
            </a:r>
            <a:r>
              <a:rPr lang="en-US" b="0" i="0" u="none" strike="noStrike" baseline="0" dirty="0" err="1">
                <a:latin typeface="URWPalladioL-Roma"/>
              </a:rPr>
              <a:t>Kathiriya</a:t>
            </a:r>
            <a:r>
              <a:rPr lang="en-US" b="0" i="0" u="none" strike="noStrike" baseline="0" dirty="0">
                <a:latin typeface="URWPalladioL-Roma"/>
              </a:rPr>
              <a:t>, </a:t>
            </a:r>
            <a:r>
              <a:rPr lang="en-US" b="0" i="0" u="none" strike="noStrike" baseline="0" dirty="0" err="1">
                <a:latin typeface="URWPalladioL-Roma"/>
              </a:rPr>
              <a:t>Mahidhar</a:t>
            </a:r>
            <a:r>
              <a:rPr lang="en-US" b="0" i="0" u="none" strike="noStrike" baseline="0" dirty="0">
                <a:latin typeface="URWPalladioL-Roma"/>
              </a:rPr>
              <a:t> </a:t>
            </a:r>
            <a:r>
              <a:rPr lang="en-US" b="0" i="0" u="none" strike="noStrike" baseline="0" dirty="0" err="1">
                <a:latin typeface="URWPalladioL-Roma"/>
              </a:rPr>
              <a:t>Mullapudi</a:t>
            </a:r>
            <a:r>
              <a:rPr lang="en-US" dirty="0">
                <a:latin typeface="URWPalladioL-Roma"/>
              </a:rPr>
              <a:t> and </a:t>
            </a:r>
            <a:r>
              <a:rPr lang="en-US" dirty="0" err="1">
                <a:latin typeface="URWPalladioL-Roma"/>
              </a:rPr>
              <a:t>Rajath</a:t>
            </a:r>
            <a:r>
              <a:rPr lang="en-US" dirty="0">
                <a:latin typeface="URWPalladioL-Roma"/>
              </a:rPr>
              <a:t> </a:t>
            </a:r>
            <a:r>
              <a:rPr lang="en-US" dirty="0" err="1">
                <a:latin typeface="URWPalladioL-Roma"/>
              </a:rPr>
              <a:t>Karangara</a:t>
            </a:r>
            <a:r>
              <a:rPr lang="en-US" dirty="0">
                <a:latin typeface="URWPalladioL-Roma"/>
              </a:rPr>
              <a:t> who work at San Jose State university and Microsoft.</a:t>
            </a:r>
            <a:endParaRPr lang="en-US" b="0" i="0" u="none" strike="noStrike" baseline="0" dirty="0">
              <a:latin typeface="URWPalladioL-Roma"/>
            </a:endParaRPr>
          </a:p>
          <a:p>
            <a:pPr algn="l"/>
            <a:r>
              <a:rPr lang="en-US" sz="2300" b="1" dirty="0"/>
              <a:t>Methodology</a:t>
            </a:r>
            <a:r>
              <a:rPr lang="en-US" sz="2400" b="1" dirty="0"/>
              <a:t>: </a:t>
            </a:r>
            <a:r>
              <a:rPr lang="en-US" b="0" i="0" u="none" strike="noStrike" baseline="0" dirty="0">
                <a:latin typeface="URWPalladioL-Roma"/>
              </a:rPr>
              <a:t>Data was collected from Taobao transactions, on a dataset called </a:t>
            </a:r>
            <a:r>
              <a:rPr lang="en-US" b="0" i="0" u="none" strike="noStrike" baseline="0" dirty="0" err="1">
                <a:latin typeface="URWPalladioL-Roma"/>
              </a:rPr>
              <a:t>TaoDescribe</a:t>
            </a:r>
            <a:r>
              <a:rPr lang="en-US" b="0" i="0" u="none" strike="noStrike" baseline="0" dirty="0">
                <a:latin typeface="URWPalladioL-Roma"/>
              </a:rPr>
              <a:t>, though it is not shared publicly. Five LLMs were tested: GPT-3.5 and GPT-4 (via paid APIs) and three open-source models (ran on local GPUs). The models generated keywords and descriptions from product names. Performance was measured using custom precision, F1, recall scores, BLEU score, lexical diversity, and attribute capturing. The KOBE model, which is a custom model developed by the authors, was also tested against baseline models</a:t>
            </a:r>
            <a:r>
              <a:rPr lang="en-US" dirty="0">
                <a:latin typeface="URWPalladioL-Roma"/>
              </a:rPr>
              <a:t>.</a:t>
            </a:r>
            <a:endParaRPr lang="en-US" b="0" i="0" u="none" strike="noStrike" baseline="0" dirty="0">
              <a:latin typeface="URWPalladioL-Roma"/>
            </a:endParaRPr>
          </a:p>
          <a:p>
            <a:pPr algn="l"/>
            <a:r>
              <a:rPr lang="en-US" sz="2300" b="1" i="0" u="none" strike="noStrike" baseline="0" dirty="0">
                <a:cs typeface="Calibri Light" panose="020F0302020204030204" pitchFamily="34" charset="0"/>
              </a:rPr>
              <a:t>Findings</a:t>
            </a:r>
            <a:r>
              <a:rPr lang="en-US" sz="2600" b="1" i="0" u="none" strike="noStrike" baseline="0" dirty="0">
                <a:latin typeface="URWPalladioL-Roma"/>
              </a:rPr>
              <a:t>:</a:t>
            </a:r>
            <a:r>
              <a:rPr lang="en-US" sz="2000" b="0" i="0" u="none" strike="noStrike" baseline="0" dirty="0">
                <a:latin typeface="URWPalladioL-Roma"/>
              </a:rPr>
              <a:t> </a:t>
            </a:r>
            <a:r>
              <a:rPr lang="en-US" sz="1900" b="0" i="0" u="none" strike="noStrike" baseline="0" dirty="0">
                <a:latin typeface="URWPalladioL-Roma"/>
              </a:rPr>
              <a:t>Results indicated that GPT models outperformed open-source ones, with GPT-3.5 generally performing better than GPT-4, except in JSON format where GPT-4 excelled. The KOBE model outperformed all baseline models across metrics such as BLEU score, lexical diversity, and text quality.</a:t>
            </a:r>
          </a:p>
          <a:p>
            <a:pPr algn="l"/>
            <a:r>
              <a:rPr lang="en-US" sz="2300" b="1" dirty="0"/>
              <a:t>Conclusion</a:t>
            </a:r>
            <a:r>
              <a:rPr lang="en-US" sz="2100" b="1" dirty="0">
                <a:latin typeface="URWPalladioL-Roma"/>
              </a:rPr>
              <a:t>: </a:t>
            </a:r>
            <a:r>
              <a:rPr lang="en-US" sz="1900" b="0" i="0" u="none" strike="noStrike" baseline="0" dirty="0">
                <a:latin typeface="URWPalladioL-Roma"/>
              </a:rPr>
              <a:t>The KOBE model showed promising results, suggesting its potential for future e–commerce applications. The study’s limitations included a </a:t>
            </a:r>
            <a:r>
              <a:rPr lang="en-US" sz="1900" b="0" i="0" u="none" strike="noStrike" baseline="0" dirty="0" err="1">
                <a:latin typeface="URWPalladioL-Roma"/>
              </a:rPr>
              <a:t>phrasally</a:t>
            </a:r>
            <a:r>
              <a:rPr lang="en-US" sz="1900" b="0" i="0" u="none" strike="noStrike" baseline="0" dirty="0">
                <a:latin typeface="URWPalladioL-Roma"/>
              </a:rPr>
              <a:t> limited Taobao dataset and a lack of user data. Future work should explore performance improvements and real-time applications. While GPT-4 outperformed GPT-3.5 overall, GPT-3.5 offered significant cost savings. The KOBE model consistently outperformed state-of-the-art models in BLEU score. The authors recommend further research using their </a:t>
            </a:r>
            <a:r>
              <a:rPr lang="en-US" sz="1900" b="0" i="0" u="none" strike="noStrike" baseline="0" dirty="0" err="1">
                <a:latin typeface="URWPalladioL-Roma"/>
              </a:rPr>
              <a:t>TaoDescribe</a:t>
            </a:r>
            <a:r>
              <a:rPr lang="en-US" sz="1900" b="0" i="0" u="none" strike="noStrike" baseline="0" dirty="0">
                <a:latin typeface="URWPalladioL-Roma"/>
              </a:rPr>
              <a:t> dataset.</a:t>
            </a:r>
            <a:endParaRPr lang="en-US" sz="2800" b="0" i="0" u="none" strike="noStrike" baseline="0" dirty="0">
              <a:latin typeface="URWPalladioL-Roma"/>
            </a:endParaRPr>
          </a:p>
          <a:p>
            <a:endParaRPr lang="en-US" sz="2000" b="0" i="0" u="none" strike="noStrike" baseline="0" dirty="0">
              <a:latin typeface="URWPalladioL-Roma"/>
            </a:endParaRPr>
          </a:p>
          <a:p>
            <a:pPr algn="l"/>
            <a:endParaRPr lang="en-US" sz="2000" dirty="0"/>
          </a:p>
        </p:txBody>
      </p:sp>
    </p:spTree>
    <p:extLst>
      <p:ext uri="{BB962C8B-B14F-4D97-AF65-F5344CB8AC3E}">
        <p14:creationId xmlns:p14="http://schemas.microsoft.com/office/powerpoint/2010/main" val="4173815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583</TotalTime>
  <Words>3911</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URWPalladioL-Bold</vt:lpstr>
      <vt:lpstr>URWPalladioL-Roma</vt:lpstr>
      <vt:lpstr>Celestial</vt:lpstr>
      <vt:lpstr>e-commerce Literature review PRESENTATION</vt:lpstr>
      <vt:lpstr>Introduction</vt:lpstr>
      <vt:lpstr>Agenda</vt:lpstr>
      <vt:lpstr>Theoretical Framework</vt:lpstr>
      <vt:lpstr>LLMs in E-commerce: A comparative analysis of GPT and LlaMa models in product review evaluation</vt:lpstr>
      <vt:lpstr>Critical evaluation for Paper 1</vt:lpstr>
      <vt:lpstr>eCeLLM: Generalizing Large Language Models for E-commerce from Large-scale, High-quality Instruction data</vt:lpstr>
      <vt:lpstr>Critical evaluation for Paper 2</vt:lpstr>
      <vt:lpstr>Optimizing Ecommerce Listing: LLM Based Description and Keyword Generation from Multimodal Data</vt:lpstr>
      <vt:lpstr>Critical evaluation for Paper 3</vt:lpstr>
      <vt:lpstr>CTR-BERT: Cost-effective knowledge distillation for billion-parameter teacher models</vt:lpstr>
      <vt:lpstr>Critical evaluation for Paper 4</vt:lpstr>
      <vt:lpstr>LLaMA-E: Empowering E-commerce Authoring with Multi-Aspect Instruction Following</vt:lpstr>
      <vt:lpstr>Critical evaluation for Paper 5</vt:lpstr>
      <vt:lpstr>Robust Interaction-based Relevance Modeling for Online E-commerce and LLM-based Retrieval</vt:lpstr>
      <vt:lpstr>Critical evaluation for Paper 6</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Literature review PRESENTATION</dc:title>
  <dc:creator>Dimitris Tsiompikas</dc:creator>
  <cp:lastModifiedBy>Dimitrios Tsiompikas</cp:lastModifiedBy>
  <cp:revision>211</cp:revision>
  <dcterms:created xsi:type="dcterms:W3CDTF">2024-06-30T08:43:23Z</dcterms:created>
  <dcterms:modified xsi:type="dcterms:W3CDTF">2024-07-02T09:50:33Z</dcterms:modified>
</cp:coreProperties>
</file>