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5B4D01A-17C1-4B2E-8BA0-D6EE52CDB121}" type="datetimeFigureOut">
              <a:rPr lang="en-US" smtClean="0"/>
              <a:t>30/06/2024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3310196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4D01A-17C1-4B2E-8BA0-D6EE52CDB121}" type="datetimeFigureOut">
              <a:rPr lang="en-US" smtClean="0"/>
              <a:t>30/06/2024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6665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30/06/2024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417371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30/06/2024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714459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30/06/2024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98091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30/06/2024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01338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30/06/2024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835820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D01A-17C1-4B2E-8BA0-D6EE52CDB121}" type="datetimeFigureOut">
              <a:rPr lang="en-US" smtClean="0"/>
              <a:t>30/06/2024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12127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D01A-17C1-4B2E-8BA0-D6EE52CDB121}" type="datetimeFigureOut">
              <a:rPr lang="en-US" smtClean="0"/>
              <a:t>30/06/2024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7771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D01A-17C1-4B2E-8BA0-D6EE52CDB121}" type="datetimeFigureOut">
              <a:rPr lang="en-US" smtClean="0"/>
              <a:t>30/06/2024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67675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30/06/2024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378112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B4D01A-17C1-4B2E-8BA0-D6EE52CDB121}" type="datetimeFigureOut">
              <a:rPr lang="en-US" smtClean="0"/>
              <a:t>30/06/2024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57921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B4D01A-17C1-4B2E-8BA0-D6EE52CDB121}" type="datetimeFigureOut">
              <a:rPr lang="en-US" smtClean="0"/>
              <a:t>30/06/2024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91660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B4D01A-17C1-4B2E-8BA0-D6EE52CDB121}" type="datetimeFigureOut">
              <a:rPr lang="en-US" smtClean="0"/>
              <a:t>30/06/2024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374061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5B4D01A-17C1-4B2E-8BA0-D6EE52CDB121}" type="datetimeFigureOut">
              <a:rPr lang="en-US" smtClean="0"/>
              <a:t>30/06/2024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47475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4D01A-17C1-4B2E-8BA0-D6EE52CDB121}" type="datetimeFigureOut">
              <a:rPr lang="en-US" smtClean="0"/>
              <a:t>30/06/2024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61042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4D01A-17C1-4B2E-8BA0-D6EE52CDB121}" type="datetimeFigureOut">
              <a:rPr lang="en-US" smtClean="0"/>
              <a:t>30/06/2024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29630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B4D01A-17C1-4B2E-8BA0-D6EE52CDB121}" type="datetimeFigureOut">
              <a:rPr lang="en-US" smtClean="0"/>
              <a:t>30/06/2024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DF8715-EDC9-4754-8283-929C6812A134}" type="slidenum">
              <a:rPr lang="en-US" smtClean="0"/>
              <a:t>‹#›</a:t>
            </a:fld>
            <a:endParaRPr lang="en-US"/>
          </a:p>
        </p:txBody>
      </p:sp>
    </p:spTree>
    <p:extLst>
      <p:ext uri="{BB962C8B-B14F-4D97-AF65-F5344CB8AC3E}">
        <p14:creationId xmlns:p14="http://schemas.microsoft.com/office/powerpoint/2010/main" val="18332238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0734-C700-7F2C-65FA-D6C130281683}"/>
              </a:ext>
            </a:extLst>
          </p:cNvPr>
          <p:cNvSpPr>
            <a:spLocks noGrp="1"/>
          </p:cNvSpPr>
          <p:nvPr>
            <p:ph type="ctrTitle"/>
          </p:nvPr>
        </p:nvSpPr>
        <p:spPr>
          <a:xfrm>
            <a:off x="2898260" y="1845855"/>
            <a:ext cx="9326004" cy="2421464"/>
          </a:xfrm>
        </p:spPr>
        <p:txBody>
          <a:bodyPr/>
          <a:lstStyle/>
          <a:p>
            <a:r>
              <a:rPr lang="en-US" dirty="0"/>
              <a:t>e-commerce Literature review</a:t>
            </a:r>
          </a:p>
        </p:txBody>
      </p:sp>
      <p:sp>
        <p:nvSpPr>
          <p:cNvPr id="3" name="Subtitle 2">
            <a:extLst>
              <a:ext uri="{FF2B5EF4-FFF2-40B4-BE49-F238E27FC236}">
                <a16:creationId xmlns:a16="http://schemas.microsoft.com/office/drawing/2014/main" id="{DB6B2F7E-E0DE-59BD-6133-17BEE7963421}"/>
              </a:ext>
            </a:extLst>
          </p:cNvPr>
          <p:cNvSpPr>
            <a:spLocks noGrp="1"/>
          </p:cNvSpPr>
          <p:nvPr>
            <p:ph type="subTitle" idx="1"/>
          </p:nvPr>
        </p:nvSpPr>
        <p:spPr/>
        <p:txBody>
          <a:bodyPr/>
          <a:lstStyle/>
          <a:p>
            <a:r>
              <a:rPr lang="en-US" dirty="0"/>
              <a:t>By Dimitris </a:t>
            </a:r>
            <a:r>
              <a:rPr lang="en-US" dirty="0" err="1"/>
              <a:t>Tsiompikas</a:t>
            </a:r>
            <a:r>
              <a:rPr lang="en-US" dirty="0"/>
              <a:t> , University of Athens, 2024</a:t>
            </a:r>
          </a:p>
        </p:txBody>
      </p:sp>
    </p:spTree>
    <p:extLst>
      <p:ext uri="{BB962C8B-B14F-4D97-AF65-F5344CB8AC3E}">
        <p14:creationId xmlns:p14="http://schemas.microsoft.com/office/powerpoint/2010/main" val="234672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EFE8-CE5E-3A99-49C0-4EBC522886DC}"/>
              </a:ext>
            </a:extLst>
          </p:cNvPr>
          <p:cNvSpPr>
            <a:spLocks noGrp="1"/>
          </p:cNvSpPr>
          <p:nvPr>
            <p:ph type="title"/>
          </p:nvPr>
        </p:nvSpPr>
        <p:spPr/>
        <p:txBody>
          <a:bodyPr/>
          <a:lstStyle/>
          <a:p>
            <a:r>
              <a:rPr lang="en-US" cap="none" dirty="0"/>
              <a:t>Introduction</a:t>
            </a:r>
          </a:p>
        </p:txBody>
      </p:sp>
      <p:sp>
        <p:nvSpPr>
          <p:cNvPr id="3" name="Content Placeholder 2">
            <a:extLst>
              <a:ext uri="{FF2B5EF4-FFF2-40B4-BE49-F238E27FC236}">
                <a16:creationId xmlns:a16="http://schemas.microsoft.com/office/drawing/2014/main" id="{B9CFCD26-E033-CABB-D317-C9CB9C22F983}"/>
              </a:ext>
            </a:extLst>
          </p:cNvPr>
          <p:cNvSpPr>
            <a:spLocks noGrp="1"/>
          </p:cNvSpPr>
          <p:nvPr>
            <p:ph idx="1"/>
          </p:nvPr>
        </p:nvSpPr>
        <p:spPr/>
        <p:txBody>
          <a:bodyPr>
            <a:normAutofit/>
          </a:bodyPr>
          <a:lstStyle/>
          <a:p>
            <a:pPr marL="0" indent="0">
              <a:buNone/>
            </a:pPr>
            <a:r>
              <a:rPr lang="en-US" sz="2000" dirty="0"/>
              <a:t>This literature review aims to observe and criticize the use of Large Language Models (LLMs) in E-commerce research domains. It consists of 6 papers, each with its own different take on e-commerce. The presentation includes a theoretical framework for e-commerce and LLMs, summaries for all papers and finally a critical evaluation for each paper, stating their positive and negative aspects.</a:t>
            </a:r>
          </a:p>
        </p:txBody>
      </p:sp>
    </p:spTree>
    <p:extLst>
      <p:ext uri="{BB962C8B-B14F-4D97-AF65-F5344CB8AC3E}">
        <p14:creationId xmlns:p14="http://schemas.microsoft.com/office/powerpoint/2010/main" val="403276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F6EB-91F3-4629-C170-21542DC4B5A6}"/>
              </a:ext>
            </a:extLst>
          </p:cNvPr>
          <p:cNvSpPr>
            <a:spLocks noGrp="1"/>
          </p:cNvSpPr>
          <p:nvPr>
            <p:ph type="title"/>
          </p:nvPr>
        </p:nvSpPr>
        <p:spPr/>
        <p:txBody>
          <a:bodyPr/>
          <a:lstStyle/>
          <a:p>
            <a:pPr algn="just"/>
            <a:r>
              <a:rPr lang="en-US" cap="none" dirty="0"/>
              <a:t>Agenda</a:t>
            </a:r>
          </a:p>
        </p:txBody>
      </p:sp>
      <p:sp>
        <p:nvSpPr>
          <p:cNvPr id="3" name="Content Placeholder 2">
            <a:extLst>
              <a:ext uri="{FF2B5EF4-FFF2-40B4-BE49-F238E27FC236}">
                <a16:creationId xmlns:a16="http://schemas.microsoft.com/office/drawing/2014/main" id="{DC1427AD-3AEC-2CD0-32FE-6D7138067164}"/>
              </a:ext>
            </a:extLst>
          </p:cNvPr>
          <p:cNvSpPr>
            <a:spLocks noGrp="1"/>
          </p:cNvSpPr>
          <p:nvPr>
            <p:ph idx="1"/>
          </p:nvPr>
        </p:nvSpPr>
        <p:spPr>
          <a:xfrm>
            <a:off x="685801" y="1739900"/>
            <a:ext cx="10131425" cy="4508499"/>
          </a:xfrm>
        </p:spPr>
        <p:txBody>
          <a:bodyPr>
            <a:normAutofit fontScale="85000" lnSpcReduction="20000"/>
          </a:bodyPr>
          <a:lstStyle/>
          <a:p>
            <a:r>
              <a:rPr lang="en-US" dirty="0"/>
              <a:t>Theoretical framework</a:t>
            </a:r>
          </a:p>
          <a:p>
            <a:pPr algn="l"/>
            <a:r>
              <a:rPr lang="en-US" sz="1800" i="0" u="none" strike="noStrike" baseline="0" dirty="0">
                <a:latin typeface="URWPalladioL-Bold"/>
              </a:rPr>
              <a:t>Paper 1 summary: LLMs in e-commerce: A comparative analysis of GPT and </a:t>
            </a:r>
            <a:r>
              <a:rPr lang="en-US" sz="1800" i="0" u="none" strike="noStrike" baseline="0" dirty="0" err="1">
                <a:latin typeface="URWPalladioL-Bold"/>
              </a:rPr>
              <a:t>LLaMA</a:t>
            </a:r>
            <a:r>
              <a:rPr lang="en-US" sz="1800" i="0" u="none" strike="noStrike" baseline="0" dirty="0">
                <a:latin typeface="URWPalladioL-Bold"/>
              </a:rPr>
              <a:t> models in product review evaluation</a:t>
            </a:r>
          </a:p>
          <a:p>
            <a:r>
              <a:rPr lang="en-US" dirty="0">
                <a:latin typeface="URWPalladioL-Bold"/>
              </a:rPr>
              <a:t>Critical evaluation for Paper 1</a:t>
            </a:r>
            <a:endParaRPr lang="en-US" sz="1800" i="0" u="none" strike="noStrike" baseline="0" dirty="0">
              <a:latin typeface="URWPalladioL-Bold"/>
            </a:endParaRPr>
          </a:p>
          <a:p>
            <a:pPr algn="l"/>
            <a:r>
              <a:rPr lang="en-US" dirty="0">
                <a:latin typeface="URWPalladioL-Bold"/>
              </a:rPr>
              <a:t>Paper 2 summary: </a:t>
            </a:r>
            <a:r>
              <a:rPr lang="en-US" sz="1800" i="0" u="none" strike="noStrike" baseline="0" dirty="0" err="1">
                <a:latin typeface="URWPalladioL-Bold"/>
              </a:rPr>
              <a:t>eCeLLM</a:t>
            </a:r>
            <a:r>
              <a:rPr lang="en-US" sz="1800" i="0" u="none" strike="noStrike" baseline="0" dirty="0">
                <a:latin typeface="URWPalladioL-Bold"/>
              </a:rPr>
              <a:t>: Generalizing Large Language Models for E-commerce from Large-scale, High-quality Instruction Data</a:t>
            </a:r>
          </a:p>
          <a:p>
            <a:r>
              <a:rPr lang="en-US" sz="1800" i="0" u="none" strike="noStrike" baseline="0" dirty="0">
                <a:latin typeface="URWPalladioL-Bold"/>
              </a:rPr>
              <a:t>Critical evaluation for Paper 2</a:t>
            </a:r>
          </a:p>
          <a:p>
            <a:pPr algn="l"/>
            <a:r>
              <a:rPr lang="en-US" dirty="0">
                <a:latin typeface="URWPalladioL-Bold"/>
              </a:rPr>
              <a:t>Paper 3 summary: </a:t>
            </a:r>
            <a:r>
              <a:rPr lang="en-US" sz="1800" i="0" u="none" strike="noStrike" baseline="0" dirty="0">
                <a:latin typeface="URWPalladioL-Bold"/>
              </a:rPr>
              <a:t>Optimizing ECommerce Listing: LLM Based Description and Keyword Generation from Multimodal Data</a:t>
            </a:r>
          </a:p>
          <a:p>
            <a:r>
              <a:rPr lang="en-US" dirty="0">
                <a:latin typeface="URWPalladioL-Bold"/>
              </a:rPr>
              <a:t>Critical evaluation for Paper 3</a:t>
            </a:r>
            <a:endParaRPr lang="en-US" sz="1800" i="0" u="none" strike="noStrike" baseline="0" dirty="0">
              <a:latin typeface="URWPalladioL-Bold"/>
            </a:endParaRPr>
          </a:p>
          <a:p>
            <a:pPr algn="l"/>
            <a:r>
              <a:rPr lang="en-US" dirty="0">
                <a:latin typeface="URWPalladioL-Bold"/>
              </a:rPr>
              <a:t>Paper 4 summary: </a:t>
            </a:r>
            <a:r>
              <a:rPr lang="en-US" sz="1800" i="0" u="none" strike="noStrike" baseline="0" dirty="0">
                <a:latin typeface="URWPalladioL-Bold"/>
              </a:rPr>
              <a:t>CTR-BERT: Cost-effective knowledge distillation for billion-parameter teacher models</a:t>
            </a:r>
          </a:p>
          <a:p>
            <a:r>
              <a:rPr lang="en-US" sz="1800" i="0" u="none" strike="noStrike" baseline="0" dirty="0">
                <a:latin typeface="URWPalladioL-Bold"/>
              </a:rPr>
              <a:t>Critical evaluation for Paper 4</a:t>
            </a:r>
            <a:endParaRPr lang="en-US" dirty="0">
              <a:latin typeface="URWPalladioL-Bold"/>
            </a:endParaRPr>
          </a:p>
          <a:p>
            <a:r>
              <a:rPr lang="en-US" dirty="0">
                <a:latin typeface="URWPalladioL-Bold"/>
              </a:rPr>
              <a:t>Paper 5 summary: </a:t>
            </a:r>
            <a:r>
              <a:rPr lang="en-US" sz="1800" i="0" u="none" strike="noStrike" baseline="0" dirty="0" err="1">
                <a:latin typeface="URWPalladioL-Bold"/>
              </a:rPr>
              <a:t>LLaMA</a:t>
            </a:r>
            <a:r>
              <a:rPr lang="en-US" sz="1800" i="0" u="none" strike="noStrike" baseline="0" dirty="0">
                <a:latin typeface="URWPalladioL-Bold"/>
              </a:rPr>
              <a:t>-E: Empowering E-commerce Authoring with Multi-Aspect Instruction Following</a:t>
            </a:r>
          </a:p>
          <a:p>
            <a:r>
              <a:rPr lang="en-US" dirty="0">
                <a:latin typeface="URWPalladioL-Bold"/>
              </a:rPr>
              <a:t>Critical evaluation for Paper 5</a:t>
            </a:r>
            <a:endParaRPr lang="en-US" sz="1800" i="0" u="none" strike="noStrike" baseline="0" dirty="0">
              <a:latin typeface="URWPalladioL-Bold"/>
            </a:endParaRPr>
          </a:p>
          <a:p>
            <a:pPr algn="l"/>
            <a:r>
              <a:rPr lang="en-US" sz="1800" i="0" u="none" strike="noStrike" baseline="0" dirty="0">
                <a:latin typeface="URWPalladioL-Bold"/>
              </a:rPr>
              <a:t>Paper 6 summary: Robust Interaction-based Relevance Modeling for Online E-Commerce and LLM-based Retrieval</a:t>
            </a:r>
          </a:p>
          <a:p>
            <a:pPr algn="l"/>
            <a:r>
              <a:rPr lang="en-US" sz="1800" i="0" u="none" strike="noStrike" baseline="0" dirty="0">
                <a:latin typeface="URWPalladioL-Bold"/>
              </a:rPr>
              <a:t>Critical evaluation for Paper 6</a:t>
            </a:r>
          </a:p>
          <a:p>
            <a:pPr algn="l"/>
            <a:endParaRPr lang="en-US" dirty="0"/>
          </a:p>
        </p:txBody>
      </p:sp>
    </p:spTree>
    <p:extLst>
      <p:ext uri="{BB962C8B-B14F-4D97-AF65-F5344CB8AC3E}">
        <p14:creationId xmlns:p14="http://schemas.microsoft.com/office/powerpoint/2010/main" val="168268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DC8F-5CB2-F789-8950-9642823FA3F0}"/>
              </a:ext>
            </a:extLst>
          </p:cNvPr>
          <p:cNvSpPr>
            <a:spLocks noGrp="1"/>
          </p:cNvSpPr>
          <p:nvPr>
            <p:ph type="title"/>
          </p:nvPr>
        </p:nvSpPr>
        <p:spPr/>
        <p:txBody>
          <a:bodyPr/>
          <a:lstStyle/>
          <a:p>
            <a:r>
              <a:rPr lang="en-US" cap="none" dirty="0"/>
              <a:t>Theoretical Framework</a:t>
            </a:r>
            <a:endParaRPr lang="en-US" dirty="0"/>
          </a:p>
        </p:txBody>
      </p:sp>
      <p:sp>
        <p:nvSpPr>
          <p:cNvPr id="3" name="Content Placeholder 2">
            <a:extLst>
              <a:ext uri="{FF2B5EF4-FFF2-40B4-BE49-F238E27FC236}">
                <a16:creationId xmlns:a16="http://schemas.microsoft.com/office/drawing/2014/main" id="{CE4BE7D6-12AB-8D3D-891B-8860A86D7E6E}"/>
              </a:ext>
            </a:extLst>
          </p:cNvPr>
          <p:cNvSpPr>
            <a:spLocks noGrp="1"/>
          </p:cNvSpPr>
          <p:nvPr>
            <p:ph idx="1"/>
          </p:nvPr>
        </p:nvSpPr>
        <p:spPr/>
        <p:txBody>
          <a:bodyPr>
            <a:normAutofit/>
          </a:bodyPr>
          <a:lstStyle/>
          <a:p>
            <a:pPr algn="l"/>
            <a:r>
              <a:rPr lang="en-US" b="1" dirty="0"/>
              <a:t>E-commerce</a:t>
            </a:r>
            <a:r>
              <a:rPr lang="en-US" sz="2400" b="1" dirty="0"/>
              <a:t>: </a:t>
            </a:r>
            <a:r>
              <a:rPr lang="en-US" sz="1800" b="0" i="0" u="none" strike="noStrike" baseline="0" dirty="0">
                <a:latin typeface="URWPalladioL-Roma"/>
              </a:rPr>
              <a:t>short for electronic commerce, is the buying and selling of goods and services over the internet. It encompasses a wide range of business activities, from retail transactions between businesses and consumers (B2C) to exchanges between businesses (B2B), consumer-to-consumer sales (C2C), and even consumer-to-business transactions (C2B). E-commerce leverages digital technologies such as websites, mobile apps, social media, and electronic payment systems to facilitate transactions and improve the efficiency, convenience, and reach of commerce.</a:t>
            </a:r>
          </a:p>
          <a:p>
            <a:pPr algn="l"/>
            <a:r>
              <a:rPr lang="en-US" b="1" dirty="0">
                <a:latin typeface="URWPalladioL-Roma"/>
              </a:rPr>
              <a:t>LLMs: </a:t>
            </a:r>
            <a:r>
              <a:rPr lang="en-US" dirty="0">
                <a:latin typeface="URWPalladioL-Roma"/>
              </a:rPr>
              <a:t>short for Large Language Models, are</a:t>
            </a:r>
            <a:r>
              <a:rPr lang="en-US" sz="1800" b="0" i="0" u="none" strike="noStrike" baseline="0" dirty="0">
                <a:latin typeface="URWPalladioL-Roma"/>
              </a:rPr>
              <a:t> a type of artificial intelligence model designed to understand and generate human language. They are trained on vast datasets comprising text from books, articles, websites, and other written materials. The training process involves feeding the model massive amounts of text data and using machine learning algorithms, particularly neural networks, to learn the patterns, structures, and nuances of language.</a:t>
            </a:r>
            <a:endParaRPr lang="en-US" sz="2400" b="1" dirty="0"/>
          </a:p>
        </p:txBody>
      </p:sp>
    </p:spTree>
    <p:extLst>
      <p:ext uri="{BB962C8B-B14F-4D97-AF65-F5344CB8AC3E}">
        <p14:creationId xmlns:p14="http://schemas.microsoft.com/office/powerpoint/2010/main" val="134657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EE9A-042F-0915-95C6-FBE456B38B75}"/>
              </a:ext>
            </a:extLst>
          </p:cNvPr>
          <p:cNvSpPr>
            <a:spLocks noGrp="1"/>
          </p:cNvSpPr>
          <p:nvPr>
            <p:ph type="title"/>
          </p:nvPr>
        </p:nvSpPr>
        <p:spPr>
          <a:xfrm>
            <a:off x="685801" y="311150"/>
            <a:ext cx="10131425" cy="1162051"/>
          </a:xfrm>
        </p:spPr>
        <p:txBody>
          <a:bodyPr>
            <a:noAutofit/>
          </a:bodyPr>
          <a:lstStyle/>
          <a:p>
            <a:pPr algn="l"/>
            <a:r>
              <a:rPr lang="en-US" cap="none" dirty="0"/>
              <a:t>LLMs in E-commerce: A comparative analysis of GPT and </a:t>
            </a:r>
            <a:r>
              <a:rPr lang="en-US" cap="none" dirty="0" err="1"/>
              <a:t>LlaMa</a:t>
            </a:r>
            <a:r>
              <a:rPr lang="en-US" cap="none" dirty="0"/>
              <a:t> models in product review evaluation</a:t>
            </a:r>
            <a:endParaRPr lang="en-US" dirty="0"/>
          </a:p>
        </p:txBody>
      </p:sp>
      <p:sp>
        <p:nvSpPr>
          <p:cNvPr id="3" name="Content Placeholder 2">
            <a:extLst>
              <a:ext uri="{FF2B5EF4-FFF2-40B4-BE49-F238E27FC236}">
                <a16:creationId xmlns:a16="http://schemas.microsoft.com/office/drawing/2014/main" id="{EA34DC4B-7FED-E5B2-C824-5C234DAB0310}"/>
              </a:ext>
            </a:extLst>
          </p:cNvPr>
          <p:cNvSpPr>
            <a:spLocks noGrp="1"/>
          </p:cNvSpPr>
          <p:nvPr>
            <p:ph idx="1"/>
          </p:nvPr>
        </p:nvSpPr>
        <p:spPr>
          <a:xfrm>
            <a:off x="685801" y="1987550"/>
            <a:ext cx="11258549" cy="4641850"/>
          </a:xfrm>
        </p:spPr>
        <p:txBody>
          <a:bodyPr>
            <a:normAutofit fontScale="77500" lnSpcReduction="20000"/>
          </a:bodyPr>
          <a:lstStyle/>
          <a:p>
            <a:pPr algn="l"/>
            <a:r>
              <a:rPr lang="en-US" sz="2300" b="1" dirty="0"/>
              <a:t>Introduction</a:t>
            </a:r>
            <a:r>
              <a:rPr lang="en-US" sz="2400" b="1" dirty="0"/>
              <a:t>:</a:t>
            </a:r>
            <a:r>
              <a:rPr lang="en-US" sz="2400" dirty="0"/>
              <a:t> </a:t>
            </a:r>
            <a:r>
              <a:rPr lang="en-US" sz="2000" b="0" i="0" u="none" strike="noStrike" baseline="0" dirty="0">
                <a:latin typeface="URWPalladioL-Roma"/>
              </a:rPr>
              <a:t>This paper involves the usage of LLMs in order to extract information and evaluate product reviews. The main goal of the paper is to evaluate two state-of-the-art LLMs on product review evaluation, namely GPT 3.5, developed by OpenAI, and Llama 2 which is open source and developed by Meta. The paper was written </a:t>
            </a:r>
            <a:r>
              <a:rPr lang="en-US" sz="2100" b="0" i="0" u="none" strike="noStrike" baseline="0" dirty="0">
                <a:latin typeface="URWPalladioL-Roma"/>
              </a:rPr>
              <a:t>by </a:t>
            </a:r>
            <a:r>
              <a:rPr lang="en-US" sz="1900" b="0" i="0" u="none" strike="noStrike" baseline="0" dirty="0">
                <a:latin typeface="URWPalladioL-Roma"/>
              </a:rPr>
              <a:t>Konstantinos I. </a:t>
            </a:r>
            <a:r>
              <a:rPr lang="en-US" sz="1900" b="0" i="0" u="none" strike="noStrike" baseline="0" dirty="0" err="1">
                <a:latin typeface="URWPalladioL-Roma"/>
              </a:rPr>
              <a:t>Roumeliotis</a:t>
            </a:r>
            <a:r>
              <a:rPr lang="en-US" sz="1900" b="0" i="0" u="none" strike="noStrike" baseline="0" dirty="0">
                <a:latin typeface="URWPalladioL-Roma"/>
              </a:rPr>
              <a:t>, Nikolaos D. Tselikas and Dimitrios K. </a:t>
            </a:r>
            <a:r>
              <a:rPr lang="en-US" sz="1900" b="0" i="0" u="none" strike="noStrike" baseline="0" dirty="0" err="1">
                <a:latin typeface="URWPalladioL-Roma"/>
              </a:rPr>
              <a:t>Nasiopoulos</a:t>
            </a:r>
            <a:r>
              <a:rPr lang="en-US" sz="1900" b="0" i="0" u="none" strike="noStrike" baseline="0" dirty="0">
                <a:latin typeface="URWPalladioL-Roma"/>
              </a:rPr>
              <a:t> from the department of Informatics &amp; Telecommunications of the University of the Peloponnese and it was published on 16</a:t>
            </a:r>
            <a:r>
              <a:rPr lang="en-US" sz="1900" b="0" i="0" u="none" strike="noStrike" baseline="30000" dirty="0">
                <a:latin typeface="URWPalladioL-Roma"/>
              </a:rPr>
              <a:t>th</a:t>
            </a:r>
            <a:r>
              <a:rPr lang="en-US" sz="1900" b="0" i="0" u="none" strike="noStrike" baseline="0" dirty="0">
                <a:latin typeface="URWPalladioL-Roma"/>
              </a:rPr>
              <a:t> of January 2024</a:t>
            </a:r>
            <a:r>
              <a:rPr lang="en-US" sz="1800" b="0" i="0" u="none" strike="noStrike" baseline="0" dirty="0">
                <a:latin typeface="URWPalladioL-Roma"/>
              </a:rPr>
              <a:t>.</a:t>
            </a:r>
            <a:endParaRPr lang="en-US" sz="2000" b="0" i="0" u="none" strike="noStrike" baseline="0" dirty="0">
              <a:latin typeface="URWPalladioL-Roma"/>
            </a:endParaRPr>
          </a:p>
          <a:p>
            <a:pPr algn="l"/>
            <a:r>
              <a:rPr lang="en-US" sz="2300" b="1" dirty="0"/>
              <a:t>Methodology</a:t>
            </a:r>
            <a:r>
              <a:rPr lang="en-US" sz="2400" b="1" dirty="0"/>
              <a:t>: </a:t>
            </a:r>
            <a:r>
              <a:rPr lang="en-US" sz="2000" b="0" i="0" u="none" strike="noStrike" baseline="0" dirty="0">
                <a:latin typeface="URWPalladioL-Roma"/>
              </a:rPr>
              <a:t>The authors initially did a small literature review of e-commerce related papers. They then used four LLMs in total for the experiment (the two aforementioned, BERT and </a:t>
            </a:r>
            <a:r>
              <a:rPr lang="en-US" sz="2000" b="0" i="0" u="none" strike="noStrike" baseline="0" dirty="0" err="1">
                <a:latin typeface="URWPalladioL-Roma"/>
              </a:rPr>
              <a:t>RoBERTa</a:t>
            </a:r>
            <a:r>
              <a:rPr lang="en-US" sz="2000" b="0" i="0" u="none" strike="noStrike" baseline="0" dirty="0">
                <a:latin typeface="URWPalladioL-Roma"/>
              </a:rPr>
              <a:t>), and also created a web application using Python and Flask on Chrome, functioning as a web crawler to extract product reviews from prominent online marketplaces like Amazon and eBay. </a:t>
            </a:r>
            <a:r>
              <a:rPr lang="en-US" sz="2000" dirty="0">
                <a:latin typeface="URWPalladioL-Roma"/>
              </a:rPr>
              <a:t>Initial evaluation went on with using the models in their pre-trained state, while afterwards they were fine-tuned using the text and stars from the extracted product reviews as data.</a:t>
            </a:r>
          </a:p>
          <a:p>
            <a:pPr algn="l"/>
            <a:r>
              <a:rPr lang="en-US" sz="2300" b="1" i="0" u="none" strike="noStrike" baseline="0" dirty="0">
                <a:latin typeface="URWPalladioL-Roma"/>
              </a:rPr>
              <a:t>Findings</a:t>
            </a:r>
            <a:r>
              <a:rPr lang="en-US" sz="2600" b="1" i="0" u="none" strike="noStrike" baseline="0" dirty="0">
                <a:latin typeface="URWPalladioL-Roma"/>
              </a:rPr>
              <a:t>:</a:t>
            </a:r>
            <a:r>
              <a:rPr lang="en-US" sz="2000" b="0" i="0" u="none" strike="noStrike" baseline="0" dirty="0">
                <a:latin typeface="URWPalladioL-Roma"/>
              </a:rPr>
              <a:t> R</a:t>
            </a:r>
            <a:r>
              <a:rPr lang="en-US" sz="2100" b="0" i="0" u="none" strike="noStrike" baseline="0" dirty="0">
                <a:latin typeface="URWPalladioL-Roma"/>
              </a:rPr>
              <a:t>esults showed that the fine-tuned GPT 3.5 Turbo outperformed all other models with an accuracy of </a:t>
            </a:r>
            <a:r>
              <a:rPr lang="en-US" sz="2100" b="1" i="0" u="none" strike="noStrike" baseline="0" dirty="0">
                <a:latin typeface="URWPalladioL-Bold"/>
              </a:rPr>
              <a:t>64.2% </a:t>
            </a:r>
            <a:r>
              <a:rPr lang="en-US" sz="2100" b="0" i="0" u="none" strike="noStrike" baseline="0" dirty="0">
                <a:latin typeface="URWPalladioL-Roma"/>
              </a:rPr>
              <a:t>in the star ratings prediction problem. Authors state that since there are 5 numbers for the rating scale (1 to 5) the probability of a model predicting correctly is 20% so anything above that is a very good result, especially since some models hit 55% and up. Star rating prediction is giving a model some reviews without their rating, and it has to predict the rating (in our case on a scale of 1 to 5).</a:t>
            </a:r>
          </a:p>
          <a:p>
            <a:pPr algn="l"/>
            <a:r>
              <a:rPr lang="en-US" sz="2300" b="1" dirty="0">
                <a:latin typeface="URWPalladioL-Roma"/>
              </a:rPr>
              <a:t>Conclusion</a:t>
            </a:r>
            <a:r>
              <a:rPr lang="en-US" sz="2100" b="1" dirty="0">
                <a:latin typeface="URWPalladioL-Roma"/>
              </a:rPr>
              <a:t>: </a:t>
            </a:r>
            <a:r>
              <a:rPr lang="en-US" sz="2100" dirty="0">
                <a:latin typeface="URWPalladioL-Roma"/>
              </a:rPr>
              <a:t> </a:t>
            </a:r>
            <a:r>
              <a:rPr lang="en-US" sz="2100" b="0" i="0" u="none" strike="noStrike" baseline="0" dirty="0">
                <a:latin typeface="URWPalladioL-Roma"/>
              </a:rPr>
              <a:t>This paper concludes that LLMs are highly effective in predicting user sentiment and identifying lexical context in product reviews, providing valuable insights for managers, data analysts, and marketers to track customer satisfaction.</a:t>
            </a:r>
            <a:r>
              <a:rPr lang="en-US" sz="1800" b="0" i="0" u="none" strike="noStrike" baseline="0" dirty="0">
                <a:latin typeface="URWPalladioL-Roma"/>
              </a:rPr>
              <a:t> </a:t>
            </a:r>
            <a:r>
              <a:rPr lang="en-US" sz="2100" b="0" i="0" u="none" strike="noStrike" baseline="0" dirty="0">
                <a:latin typeface="URWPalladioL-Roma"/>
              </a:rPr>
              <a:t>The authors note limitations such as the small dataset size and ethical concerns regarding LLMs’ handling of sensitive data, which may impact user privacy. Future work involves expanding the dataset to enable scalable fine-tuning, incorporating segmentation techniques, utilizing multimodal data (combining video, images, and text) for sentiment analysis, and developing robust ethical frameworks to ensure secure AI integration into e-commerce, with a focus on secure data handling</a:t>
            </a:r>
            <a:r>
              <a:rPr lang="en-US" sz="2200" b="0" i="0" u="none" strike="noStrike" baseline="0" dirty="0">
                <a:latin typeface="URWPalladioL-Roma"/>
              </a:rPr>
              <a:t>.</a:t>
            </a:r>
            <a:endParaRPr lang="en-US" sz="2500" b="0" i="0" u="none" strike="noStrike" baseline="0" dirty="0">
              <a:latin typeface="URWPalladioL-Roma"/>
            </a:endParaRPr>
          </a:p>
          <a:p>
            <a:pPr algn="l"/>
            <a:endParaRPr lang="en-US" sz="2400" b="0" i="0" u="none" strike="noStrike" baseline="0" dirty="0">
              <a:latin typeface="URWPalladioL-Roma"/>
            </a:endParaRPr>
          </a:p>
          <a:p>
            <a:endParaRPr lang="en-US" sz="2000" b="0" i="0" u="none" strike="noStrike" baseline="0" dirty="0">
              <a:latin typeface="URWPalladioL-Roma"/>
            </a:endParaRPr>
          </a:p>
          <a:p>
            <a:pPr algn="l"/>
            <a:endParaRPr lang="en-US" sz="2000" dirty="0"/>
          </a:p>
        </p:txBody>
      </p:sp>
    </p:spTree>
    <p:extLst>
      <p:ext uri="{BB962C8B-B14F-4D97-AF65-F5344CB8AC3E}">
        <p14:creationId xmlns:p14="http://schemas.microsoft.com/office/powerpoint/2010/main" val="25942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DC8F-5CB2-F789-8950-9642823FA3F0}"/>
              </a:ext>
            </a:extLst>
          </p:cNvPr>
          <p:cNvSpPr>
            <a:spLocks noGrp="1"/>
          </p:cNvSpPr>
          <p:nvPr>
            <p:ph type="title"/>
          </p:nvPr>
        </p:nvSpPr>
        <p:spPr/>
        <p:txBody>
          <a:bodyPr/>
          <a:lstStyle/>
          <a:p>
            <a:r>
              <a:rPr lang="en-US" cap="none" dirty="0"/>
              <a:t>Critical evaluation for Paper 1</a:t>
            </a:r>
            <a:endParaRPr lang="en-US" dirty="0"/>
          </a:p>
        </p:txBody>
      </p:sp>
      <p:sp>
        <p:nvSpPr>
          <p:cNvPr id="3" name="Content Placeholder 2">
            <a:extLst>
              <a:ext uri="{FF2B5EF4-FFF2-40B4-BE49-F238E27FC236}">
                <a16:creationId xmlns:a16="http://schemas.microsoft.com/office/drawing/2014/main" id="{CE4BE7D6-12AB-8D3D-891B-8860A86D7E6E}"/>
              </a:ext>
            </a:extLst>
          </p:cNvPr>
          <p:cNvSpPr>
            <a:spLocks noGrp="1"/>
          </p:cNvSpPr>
          <p:nvPr>
            <p:ph idx="1"/>
          </p:nvPr>
        </p:nvSpPr>
        <p:spPr/>
        <p:txBody>
          <a:bodyPr>
            <a:normAutofit/>
          </a:bodyPr>
          <a:lstStyle/>
          <a:p>
            <a:pPr algn="l"/>
            <a:r>
              <a:rPr lang="en-US" sz="2400" b="1" dirty="0"/>
              <a:t>Positive aspects: </a:t>
            </a:r>
            <a:r>
              <a:rPr lang="en-US" sz="1800" b="0" i="0" u="none" strike="noStrike" baseline="0" dirty="0">
                <a:latin typeface="URWPalladioL-Roma"/>
              </a:rPr>
              <a:t>short for electronic commerce, is the buying and selling of goods and services over the internet. It encompasses a wide range of business activities, from retail transactions between businesses and consumers (B2C) to exchanges between businesses (B2B), consumer-to-consumer sales (C2C), and even consumer-to-business transactions (C2B). E-commerce leverages digital technologies such as websites, mobile apps, social media, and electronic payment systems to facilitate transactions and improve the efficiency, convenience, and reach of commerce.</a:t>
            </a:r>
          </a:p>
          <a:p>
            <a:pPr algn="l"/>
            <a:r>
              <a:rPr lang="en-US" b="1" dirty="0">
                <a:latin typeface="URWPalladioL-Roma"/>
              </a:rPr>
              <a:t>Negative aspects: </a:t>
            </a:r>
            <a:r>
              <a:rPr lang="en-US" dirty="0">
                <a:latin typeface="URWPalladioL-Roma"/>
              </a:rPr>
              <a:t>short for Large Language Models, are</a:t>
            </a:r>
            <a:r>
              <a:rPr lang="en-US" sz="1800" b="0" i="0" u="none" strike="noStrike" baseline="0" dirty="0">
                <a:latin typeface="URWPalladioL-Roma"/>
              </a:rPr>
              <a:t> a type of artificial intelligence model designed to understand and generate human language. They are trained on vast datasets comprising text from books, articles, websites, and other written materials. The training process involves feeding the model massive amounts of text data and using machine learning algorithms, particularly neural networks, to learn the patterns, structures, and nuances of language.</a:t>
            </a:r>
            <a:endParaRPr lang="en-US" sz="2400" b="1" dirty="0"/>
          </a:p>
        </p:txBody>
      </p:sp>
    </p:spTree>
    <p:extLst>
      <p:ext uri="{BB962C8B-B14F-4D97-AF65-F5344CB8AC3E}">
        <p14:creationId xmlns:p14="http://schemas.microsoft.com/office/powerpoint/2010/main" val="682862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372</TotalTime>
  <Words>987</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URWPalladioL-Bold</vt:lpstr>
      <vt:lpstr>URWPalladioL-Roma</vt:lpstr>
      <vt:lpstr>Celestial</vt:lpstr>
      <vt:lpstr>e-commerce Literature review</vt:lpstr>
      <vt:lpstr>Introduction</vt:lpstr>
      <vt:lpstr>Agenda</vt:lpstr>
      <vt:lpstr>Theoretical Framework</vt:lpstr>
      <vt:lpstr>LLMs in E-commerce: A comparative analysis of GPT and LlaMa models in product review evaluation</vt:lpstr>
      <vt:lpstr>Critical evaluation for Paper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Dimitris Tsiompikas</dc:creator>
  <cp:lastModifiedBy>Dimitrios Tsiompikas</cp:lastModifiedBy>
  <cp:revision>188</cp:revision>
  <dcterms:created xsi:type="dcterms:W3CDTF">2024-06-30T08:43:23Z</dcterms:created>
  <dcterms:modified xsi:type="dcterms:W3CDTF">2024-06-30T14:56:06Z</dcterms:modified>
</cp:coreProperties>
</file>