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7" r:id="rId7"/>
    <p:sldId id="298" r:id="rId8"/>
    <p:sldId id="290" r:id="rId9"/>
    <p:sldId id="299" r:id="rId10"/>
    <p:sldId id="291" r:id="rId11"/>
    <p:sldId id="292" r:id="rId12"/>
    <p:sldId id="293" r:id="rId13"/>
    <p:sldId id="294" r:id="rId14"/>
    <p:sldId id="295" r:id="rId15"/>
    <p:sldId id="296" r:id="rId16"/>
    <p:sldId id="264" r:id="rId17"/>
    <p:sldId id="286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7"/>
    <a:srgbClr val="E6E1E7"/>
    <a:srgbClr val="D9D9D9"/>
    <a:srgbClr val="E0E0E0"/>
    <a:srgbClr val="9397D4"/>
    <a:srgbClr val="FFF5F6"/>
    <a:srgbClr val="EFEFE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21" autoAdjust="0"/>
  </p:normalViewPr>
  <p:slideViewPr>
    <p:cSldViewPr snapToGrid="0">
      <p:cViewPr varScale="1">
        <p:scale>
          <a:sx n="103" d="100"/>
          <a:sy n="103" d="100"/>
        </p:scale>
        <p:origin x="162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71A2-EC50-475C-B318-CE84BCE7B47D}" type="datetimeFigureOut">
              <a:rPr lang="de-DE" smtClean="0"/>
              <a:t>15.01.2017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3BA4-9839-4112-AE62-C3761A38E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9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1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0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Renderer</a:t>
            </a:r>
            <a:r>
              <a:rPr lang="de-DE" dirty="0"/>
              <a:t> wurde generisch erstellt -&gt; Austausch ohne viele Codeänderungen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5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der Regel unabhängig</a:t>
            </a:r>
            <a:r>
              <a:rPr lang="de-DE" baseline="0" dirty="0"/>
              <a:t> der Grafikkarte -&gt; Mantle jedoch nur AMD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2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LwAR</a:t>
            </a:r>
            <a:r>
              <a:rPr lang="de-DE" dirty="0"/>
              <a:t> Object3d auch für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6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8D52B4-EE68-48E4-9250-96B075A3601F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66C-8DF9-450F-8647-A7073CC22833}" type="datetime1">
              <a:rPr lang="de-DE" smtClean="0"/>
              <a:t>15.01.2017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D8B-2CD7-438E-B4B4-FE0E9618FC6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7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4E10-FC5A-4094-9729-A4810DD3B038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05BD-1C5F-44D2-AD56-9DB284A93D47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2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F8EA-DD15-4097-BEDD-5366F14B294B}" type="datetime1">
              <a:rPr lang="de-DE" smtClean="0"/>
              <a:t>15.01.2017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BE0C-AF58-4BD2-9DE7-888B9EA7B74D}" type="datetime1">
              <a:rPr lang="de-DE" smtClean="0"/>
              <a:t>15.01.2017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C4FA-BA3B-41B5-B496-A22463A34777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4504-A0E9-420D-8671-AD174BAF7BE7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2FE-5E1F-4466-9368-F5EF11B0EA70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211-A885-45B6-933B-966CBA347BEE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E8B-E586-4331-9CC3-8863C2A90EE2}" type="datetime1">
              <a:rPr lang="de-DE" smtClean="0"/>
              <a:t>15.01.2017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ABCA-AC55-4EA0-B9B7-EF0D82635572}" type="datetime1">
              <a:rPr lang="de-DE" smtClean="0"/>
              <a:t>15.01.2017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58DB-2170-4F9E-B7D8-D21BB50F64B0}" type="datetime1">
              <a:rPr lang="de-DE" smtClean="0"/>
              <a:t>15.01.2017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0346-DE10-445C-B71D-EBBC9A8AD4B6}" type="datetime1">
              <a:rPr lang="de-DE" smtClean="0"/>
              <a:t>15.01.2017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9119-A620-48C0-A759-F2865D977E67}" type="datetime1">
              <a:rPr lang="de-DE" smtClean="0"/>
              <a:t>15.01.2017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29E-4F21-40FD-9D0A-45B9DECFAF7C}" type="datetime1">
              <a:rPr lang="de-DE" smtClean="0"/>
              <a:t>15.01.2017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A380E4E1-E0F5-4E75-A19F-ED7CC46736CD}" type="datetime1">
              <a:rPr lang="de-DE" smtClean="0"/>
              <a:t>15.01.2017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Framework mit OpenGL und </a:t>
            </a:r>
            <a:r>
              <a:rPr lang="de-DE" dirty="0" err="1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Projektarbeit von Marco Pattke</a:t>
            </a:r>
          </a:p>
          <a:p>
            <a:r>
              <a:rPr lang="de-DE" dirty="0"/>
              <a:t>Wintersemester 2017</a:t>
            </a:r>
          </a:p>
        </p:txBody>
      </p:sp>
    </p:spTree>
    <p:extLst>
      <p:ext uri="{BB962C8B-B14F-4D97-AF65-F5344CB8AC3E}">
        <p14:creationId xmlns:p14="http://schemas.microsoft.com/office/powerpoint/2010/main" val="2981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/>
              <a:t>Visual Studio Solution öffnen (LwAR.sln)</a:t>
            </a:r>
          </a:p>
          <a:p>
            <a:r>
              <a:rPr lang="de-DE" dirty="0"/>
              <a:t>Neues Konsolen-Projekt im Unterordner Projects erstellen</a:t>
            </a:r>
          </a:p>
          <a:p>
            <a:r>
              <a:rPr lang="de-DE" dirty="0"/>
              <a:t>Vorgefertigte Property Sheets aus dem Ordner Template in den Property Manager hinzufügen</a:t>
            </a:r>
          </a:p>
          <a:p>
            <a:r>
              <a:rPr lang="de-DE" dirty="0"/>
              <a:t>Code aus der main.cpp Datei unter Template in die Projekt-Hauptdatei kopieren</a:t>
            </a:r>
          </a:p>
          <a:p>
            <a:r>
              <a:rPr lang="de-DE" dirty="0" err="1"/>
              <a:t>LwAR</a:t>
            </a:r>
            <a:r>
              <a:rPr lang="de-DE" dirty="0"/>
              <a:t> als Referenz in Visual Studio hinzufügen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LwARTest_DetectFace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LwARTest_DetectRedCircles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LwARTest_Marker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1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Vulkan als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/>
              <a:t>Multiplatform</a:t>
            </a:r>
            <a:endParaRPr lang="de-DE" dirty="0"/>
          </a:p>
          <a:p>
            <a:r>
              <a:rPr lang="de-DE" dirty="0"/>
              <a:t>Besseres Text-Rendering</a:t>
            </a:r>
          </a:p>
          <a:p>
            <a:r>
              <a:rPr lang="de-DE" dirty="0"/>
              <a:t>Realistischere Materialien</a:t>
            </a:r>
          </a:p>
          <a:p>
            <a:r>
              <a:rPr lang="de-DE" dirty="0"/>
              <a:t>Unterstützung von </a:t>
            </a:r>
            <a:r>
              <a:rPr lang="de-DE" dirty="0" err="1"/>
              <a:t>meheren</a:t>
            </a:r>
            <a:r>
              <a:rPr lang="de-DE" dirty="0"/>
              <a:t> Lichtquellen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EC31-316A-4592-97B1-60A87D77E01F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F07-7947-4C79-8D48-EEFD7183EDF6}" type="datetime1">
              <a:rPr lang="de-DE" smtClean="0"/>
              <a:t>15.01.2017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6325"/>
            <a:ext cx="2797969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9A0-5304-4B41-917C-2D34B9C54785}" type="datetime1">
              <a:rPr lang="de-DE" smtClean="0"/>
              <a:t>15.01.2017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2544079"/>
            <a:ext cx="12191999" cy="982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289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Beispielprojekte</a:t>
            </a:r>
          </a:p>
          <a:p>
            <a:r>
              <a:rPr lang="de-DE" dirty="0"/>
              <a:t>Erweiterungsmöglichkeiten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A4C-E278-4424-B240-06D8B28F3414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996543" cy="304801"/>
          </a:xfrm>
        </p:spPr>
        <p:txBody>
          <a:bodyPr/>
          <a:lstStyle/>
          <a:p>
            <a:r>
              <a:rPr lang="en-US" dirty="0"/>
              <a:t>Augmented Reality Framework </a:t>
            </a:r>
            <a:r>
              <a:rPr lang="en-US" dirty="0" err="1"/>
              <a:t>mit</a:t>
            </a:r>
            <a:r>
              <a:rPr lang="en-US" dirty="0"/>
              <a:t>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/>
          <a:lstStyle/>
          <a:p>
            <a:r>
              <a:rPr lang="de-DE" dirty="0"/>
              <a:t>Darstellung von 2D und 3D Grafiken</a:t>
            </a:r>
          </a:p>
          <a:p>
            <a:r>
              <a:rPr lang="de-DE" dirty="0"/>
              <a:t>Desktop und mobile Anwendungen</a:t>
            </a:r>
          </a:p>
          <a:p>
            <a:r>
              <a:rPr lang="de-DE" dirty="0"/>
              <a:t>i. d. R. Grafikkarten unabhängig</a:t>
            </a:r>
          </a:p>
          <a:p>
            <a:r>
              <a:rPr lang="de-DE" dirty="0"/>
              <a:t>Bekannteste Schnittstellen:</a:t>
            </a:r>
          </a:p>
          <a:p>
            <a:pPr lvl="1"/>
            <a:r>
              <a:rPr lang="de-DE" dirty="0"/>
              <a:t>DirectX </a:t>
            </a:r>
          </a:p>
          <a:p>
            <a:pPr lvl="1"/>
            <a:r>
              <a:rPr lang="de-DE" dirty="0"/>
              <a:t>OpenGL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52" y="2524488"/>
            <a:ext cx="5822607" cy="3275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hteck 8"/>
          <p:cNvSpPr/>
          <p:nvPr/>
        </p:nvSpPr>
        <p:spPr>
          <a:xfrm>
            <a:off x="5507364" y="5881291"/>
            <a:ext cx="628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Bioshock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Infinite, Quelle: http://www.bioshockinfinite.com/media#mscreenshots</a:t>
            </a:r>
          </a:p>
        </p:txBody>
      </p:sp>
    </p:spTree>
    <p:extLst>
      <p:ext uri="{BB962C8B-B14F-4D97-AF65-F5344CB8AC3E}">
        <p14:creationId xmlns:p14="http://schemas.microsoft.com/office/powerpoint/2010/main" val="18872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860042" cy="3416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C++ Framework für </a:t>
            </a:r>
            <a:r>
              <a:rPr lang="de-DE" dirty="0" err="1"/>
              <a:t>Augmented</a:t>
            </a:r>
            <a:r>
              <a:rPr lang="de-DE" dirty="0"/>
              <a:t> Reality Anwendungen</a:t>
            </a:r>
          </a:p>
          <a:p>
            <a:r>
              <a:rPr lang="de-DE" dirty="0"/>
              <a:t>Einfaches erstellen eines 3D-fähigen Fensters</a:t>
            </a:r>
          </a:p>
          <a:p>
            <a:r>
              <a:rPr lang="de-DE" dirty="0"/>
              <a:t>Kein OpenGL Wissen notwendig</a:t>
            </a:r>
          </a:p>
          <a:p>
            <a:r>
              <a:rPr lang="de-DE" dirty="0"/>
              <a:t>Enthält folgende (</a:t>
            </a:r>
            <a:r>
              <a:rPr lang="de-DE" dirty="0" err="1"/>
              <a:t>pre-compilten</a:t>
            </a:r>
            <a:r>
              <a:rPr lang="de-DE" dirty="0"/>
              <a:t>) Bibliotheken:</a:t>
            </a:r>
          </a:p>
          <a:p>
            <a:pPr lvl="1"/>
            <a:r>
              <a:rPr lang="de-DE" dirty="0"/>
              <a:t>GLFW 3 - OpenGL Fenstersteuerung</a:t>
            </a:r>
          </a:p>
          <a:p>
            <a:pPr lvl="1"/>
            <a:r>
              <a:rPr lang="de-DE" dirty="0"/>
              <a:t>GLEW – Zugriff auf OpenGL Funktionen und Erweiterungen</a:t>
            </a:r>
          </a:p>
          <a:p>
            <a:pPr lvl="1"/>
            <a:r>
              <a:rPr lang="de-DE" dirty="0"/>
              <a:t>GLM – Mathe-Bibliothek, an GLSL Shader angelehnt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3.1 – Computer Vision Bibliothek</a:t>
            </a:r>
          </a:p>
          <a:p>
            <a:pPr lvl="1"/>
            <a:r>
              <a:rPr lang="de-DE" dirty="0" err="1"/>
              <a:t>Aruco</a:t>
            </a:r>
            <a:r>
              <a:rPr lang="de-DE" dirty="0"/>
              <a:t> 2 – Marker Erkennung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3D-Modelle</a:t>
            </a:r>
          </a:p>
          <a:p>
            <a:pPr lvl="1"/>
            <a:r>
              <a:rPr lang="de-DE" dirty="0"/>
              <a:t>Vorgefertigte Primitive</a:t>
            </a:r>
          </a:p>
          <a:p>
            <a:pPr lvl="1"/>
            <a:r>
              <a:rPr lang="de-DE" dirty="0"/>
              <a:t>Aus Modellprogramm als .</a:t>
            </a:r>
            <a:r>
              <a:rPr lang="de-DE" dirty="0" err="1"/>
              <a:t>obj</a:t>
            </a:r>
            <a:r>
              <a:rPr lang="de-DE" dirty="0"/>
              <a:t> Datei</a:t>
            </a:r>
          </a:p>
          <a:p>
            <a:pPr lvl="1"/>
            <a:r>
              <a:rPr lang="de-DE" dirty="0"/>
              <a:t>Aus Vertices eigenes erstellen</a:t>
            </a:r>
          </a:p>
          <a:p>
            <a:pPr lvl="1"/>
            <a:r>
              <a:rPr lang="de-DE" dirty="0"/>
              <a:t>Verschieben, Rotieren und Skalieren möglich</a:t>
            </a:r>
          </a:p>
          <a:p>
            <a:r>
              <a:rPr lang="de-DE" dirty="0"/>
              <a:t>Laden von Texturen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bmp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 …)</a:t>
            </a:r>
          </a:p>
          <a:p>
            <a:r>
              <a:rPr lang="de-DE" dirty="0"/>
              <a:t>Einfache Beleuchtung</a:t>
            </a:r>
          </a:p>
          <a:p>
            <a:r>
              <a:rPr lang="de-DE" dirty="0"/>
              <a:t>Simples Text-Rendering als Bitmap-Font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567" t="970" r="1045"/>
          <a:stretch/>
        </p:blipFill>
        <p:spPr>
          <a:xfrm>
            <a:off x="6677608" y="2537442"/>
            <a:ext cx="4130040" cy="329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Hauptklasse von </a:t>
            </a:r>
            <a:r>
              <a:rPr lang="de-DE" dirty="0" err="1"/>
              <a:t>LwAR</a:t>
            </a:r>
            <a:r>
              <a:rPr lang="de-DE" dirty="0"/>
              <a:t>, zuständig für den </a:t>
            </a:r>
            <a:r>
              <a:rPr lang="de-DE" dirty="0" err="1"/>
              <a:t>Mainloop</a:t>
            </a:r>
            <a:r>
              <a:rPr lang="de-DE" dirty="0"/>
              <a:t>	</a:t>
            </a:r>
          </a:p>
          <a:p>
            <a:r>
              <a:rPr lang="de-DE" dirty="0" err="1"/>
              <a:t>lwar</a:t>
            </a:r>
            <a:r>
              <a:rPr lang="de-DE" dirty="0"/>
              <a:t>::Scene </a:t>
            </a:r>
          </a:p>
          <a:p>
            <a:pPr lvl="1"/>
            <a:r>
              <a:rPr lang="de-DE" dirty="0"/>
              <a:t>Enthält alle Objekte und das Licht einer Szene</a:t>
            </a:r>
          </a:p>
          <a:p>
            <a:r>
              <a:rPr lang="de-DE" dirty="0" err="1"/>
              <a:t>lwar</a:t>
            </a:r>
            <a:r>
              <a:rPr lang="de-DE" dirty="0"/>
              <a:t>::Light </a:t>
            </a:r>
          </a:p>
          <a:p>
            <a:pPr lvl="1"/>
            <a:r>
              <a:rPr lang="de-DE" dirty="0"/>
              <a:t>Jede Szene hat ein Light, Farbe, Position und </a:t>
            </a:r>
          </a:p>
          <a:p>
            <a:r>
              <a:rPr lang="de-DE" dirty="0" err="1"/>
              <a:t>lwar</a:t>
            </a:r>
            <a:r>
              <a:rPr lang="de-DE" dirty="0"/>
              <a:t>::Object3d</a:t>
            </a:r>
          </a:p>
          <a:p>
            <a:pPr lvl="1"/>
            <a:r>
              <a:rPr lang="de-DE" dirty="0"/>
              <a:t>Basisklasse für alle 3D-Objekte der Szene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::Material</a:t>
            </a:r>
          </a:p>
          <a:p>
            <a:pPr lvl="1"/>
            <a:r>
              <a:rPr lang="de-DE" dirty="0"/>
              <a:t>Textur, Shader (</a:t>
            </a:r>
            <a:r>
              <a:rPr lang="de-DE" dirty="0" err="1"/>
              <a:t>Lit</a:t>
            </a:r>
            <a:r>
              <a:rPr lang="de-DE" dirty="0"/>
              <a:t> oder </a:t>
            </a:r>
            <a:r>
              <a:rPr lang="de-DE" dirty="0" err="1"/>
              <a:t>Unlit</a:t>
            </a:r>
            <a:r>
              <a:rPr lang="de-DE" dirty="0"/>
              <a:t>), </a:t>
            </a:r>
            <a:r>
              <a:rPr lang="de-DE" dirty="0" err="1"/>
              <a:t>DrawMode</a:t>
            </a:r>
            <a:r>
              <a:rPr lang="de-DE" dirty="0"/>
              <a:t> (Points, Lines, Triangels , Quads)</a:t>
            </a:r>
          </a:p>
          <a:p>
            <a:r>
              <a:rPr lang="de-DE" dirty="0" err="1"/>
              <a:t>lwar</a:t>
            </a:r>
            <a:r>
              <a:rPr lang="de-DE" dirty="0"/>
              <a:t>::Transform</a:t>
            </a:r>
          </a:p>
          <a:p>
            <a:pPr lvl="1"/>
            <a:r>
              <a:rPr lang="de-DE" dirty="0"/>
              <a:t>Position, Skalierung als 3D-Vektor, Rotation als Quaternion</a:t>
            </a:r>
          </a:p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Webcam, Kapselung der </a:t>
            </a:r>
            <a:r>
              <a:rPr lang="de-DE" dirty="0" err="1"/>
              <a:t>OpenCV</a:t>
            </a:r>
            <a:r>
              <a:rPr lang="de-DE" dirty="0"/>
              <a:t> Klasse cv::</a:t>
            </a:r>
            <a:r>
              <a:rPr lang="de-DE" dirty="0" err="1"/>
              <a:t>VideoCapture</a:t>
            </a:r>
            <a:endParaRPr lang="de-DE" dirty="0"/>
          </a:p>
          <a:p>
            <a:r>
              <a:rPr lang="de-DE" dirty="0" err="1"/>
              <a:t>lwar</a:t>
            </a:r>
            <a:r>
              <a:rPr lang="de-DE" dirty="0"/>
              <a:t>::Text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/>
              <a:t> Objekt wird </a:t>
            </a:r>
            <a:r>
              <a:rPr lang="de-DE" dirty="0"/>
              <a:t>in der Applikation erstellt</a:t>
            </a:r>
          </a:p>
          <a:p>
            <a:r>
              <a:rPr lang="de-DE" dirty="0"/>
              <a:t>Nach allen Vorbereitungen wird der Main-Loop via Start 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Koordinaten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/>
              <a:t> Objekt wird </a:t>
            </a:r>
            <a:r>
              <a:rPr lang="de-DE" dirty="0"/>
              <a:t>in der Applikation erstellt</a:t>
            </a:r>
          </a:p>
          <a:p>
            <a:r>
              <a:rPr lang="de-DE" dirty="0"/>
              <a:t>Nach allen Vorbereitungen wird der Main-Loop via Start 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15.01.2017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9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022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3F3F3F"/>
      </a:hlink>
      <a:folHlink>
        <a:srgbClr val="3F3F3F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712</Words>
  <Application>Microsoft Office PowerPoint</Application>
  <PresentationFormat>Breitbild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Augmented Reality Framework mit OpenGL und OpenCV</vt:lpstr>
      <vt:lpstr>Inhalt</vt:lpstr>
      <vt:lpstr>Ausgangslage</vt:lpstr>
      <vt:lpstr>LwAR – Lightweight Augmented Reality</vt:lpstr>
      <vt:lpstr>LwAR – Lightweight  Augmented Reality</vt:lpstr>
      <vt:lpstr>LwAR - Klassen</vt:lpstr>
      <vt:lpstr>LwAR - Klassen</vt:lpstr>
      <vt:lpstr>LwAR - Lifecycle</vt:lpstr>
      <vt:lpstr>LwAR - Koordinaten System</vt:lpstr>
      <vt:lpstr>LwAR - Getting Started</vt:lpstr>
      <vt:lpstr>Live-Demo</vt:lpstr>
      <vt:lpstr>Beispielprojekte</vt:lpstr>
      <vt:lpstr>Beispielprojekte</vt:lpstr>
      <vt:lpstr>Beispielprojekte</vt:lpstr>
      <vt:lpstr>Beispielprojekte</vt:lpstr>
      <vt:lpstr>Erweiterungsmöglichkeiten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Nachfolger Vulkan</dc:title>
  <dc:creator>Pattke Marco</dc:creator>
  <cp:lastModifiedBy>Marco Pattke</cp:lastModifiedBy>
  <cp:revision>475</cp:revision>
  <dcterms:created xsi:type="dcterms:W3CDTF">2015-06-10T15:10:13Z</dcterms:created>
  <dcterms:modified xsi:type="dcterms:W3CDTF">2017-01-15T20:11:01Z</dcterms:modified>
</cp:coreProperties>
</file>