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9" r:id="rId1"/>
  </p:sldMasterIdLst>
  <p:notesMasterIdLst>
    <p:notesMasterId r:id="rId20"/>
  </p:notesMasterIdLst>
  <p:sldIdLst>
    <p:sldId id="256" r:id="rId2"/>
    <p:sldId id="257" r:id="rId3"/>
    <p:sldId id="287" r:id="rId4"/>
    <p:sldId id="288" r:id="rId5"/>
    <p:sldId id="289" r:id="rId6"/>
    <p:sldId id="297" r:id="rId7"/>
    <p:sldId id="298" r:id="rId8"/>
    <p:sldId id="290" r:id="rId9"/>
    <p:sldId id="299" r:id="rId10"/>
    <p:sldId id="291" r:id="rId11"/>
    <p:sldId id="292" r:id="rId12"/>
    <p:sldId id="293" r:id="rId13"/>
    <p:sldId id="294" r:id="rId14"/>
    <p:sldId id="295" r:id="rId15"/>
    <p:sldId id="296" r:id="rId16"/>
    <p:sldId id="264" r:id="rId17"/>
    <p:sldId id="286" r:id="rId18"/>
    <p:sldId id="28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9A7"/>
    <a:srgbClr val="E6E1E7"/>
    <a:srgbClr val="D9D9D9"/>
    <a:srgbClr val="E0E0E0"/>
    <a:srgbClr val="9397D4"/>
    <a:srgbClr val="FFF5F6"/>
    <a:srgbClr val="EFEFEF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6" autoAdjust="0"/>
    <p:restoredTop sz="86421" autoAdjust="0"/>
  </p:normalViewPr>
  <p:slideViewPr>
    <p:cSldViewPr snapToGrid="0">
      <p:cViewPr varScale="1">
        <p:scale>
          <a:sx n="68" d="100"/>
          <a:sy n="68" d="100"/>
        </p:scale>
        <p:origin x="116" y="6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571A2-EC50-475C-B318-CE84BCE7B47D}" type="datetimeFigureOut">
              <a:rPr lang="de-DE" smtClean="0"/>
              <a:t>17.01.2017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53BA4-9839-4112-AE62-C3761A38E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76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19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745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808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902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42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415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050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Renderer</a:t>
            </a:r>
            <a:r>
              <a:rPr lang="de-DE" dirty="0"/>
              <a:t> wurde generisch erstellt -&gt; Austausch ohne viele Codeänderungen möglich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052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716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90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63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der Regel unabhängig</a:t>
            </a:r>
            <a:r>
              <a:rPr lang="de-DE" baseline="0" dirty="0"/>
              <a:t> der Grafikkarte -&gt; Mantle jedoch nur AMD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834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701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Bibliotheken bereits </a:t>
            </a:r>
            <a:r>
              <a:rPr lang="de-DE" dirty="0" err="1"/>
              <a:t>vorcompilted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Aurco</a:t>
            </a:r>
            <a:r>
              <a:rPr lang="de-DE" dirty="0"/>
              <a:t> hatte Probleme mit 2.4.13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328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Namespace </a:t>
            </a:r>
            <a:r>
              <a:rPr lang="de-DE" dirty="0" err="1"/>
              <a:t>lwar</a:t>
            </a:r>
            <a:r>
              <a:rPr lang="de-DE" dirty="0"/>
              <a:t> (man kann auch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lwar</a:t>
            </a:r>
            <a:r>
              <a:rPr lang="de-DE" dirty="0"/>
              <a:t> machen)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LwAR</a:t>
            </a:r>
            <a:r>
              <a:rPr lang="de-DE" dirty="0"/>
              <a:t> Object3d auch für Background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57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Namespace </a:t>
            </a:r>
            <a:r>
              <a:rPr lang="de-DE" dirty="0" err="1"/>
              <a:t>lwar</a:t>
            </a:r>
            <a:r>
              <a:rPr lang="de-DE" dirty="0"/>
              <a:t> (man kann auch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lwar</a:t>
            </a:r>
            <a:r>
              <a:rPr lang="de-DE" dirty="0"/>
              <a:t> machen)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60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startet </a:t>
            </a:r>
            <a:r>
              <a:rPr lang="de-DE" dirty="0" err="1"/>
              <a:t>MainLoop</a:t>
            </a:r>
            <a:r>
              <a:rPr lang="de-DE" dirty="0"/>
              <a:t> vom LWAR </a:t>
            </a:r>
            <a:r>
              <a:rPr lang="de-DE" dirty="0" err="1"/>
              <a:t>Window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beendet erst, wenn </a:t>
            </a:r>
            <a:r>
              <a:rPr lang="de-DE" dirty="0" err="1"/>
              <a:t>applikation</a:t>
            </a:r>
            <a:r>
              <a:rPr lang="de-DE" dirty="0"/>
              <a:t> zu ende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63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startet </a:t>
            </a:r>
            <a:r>
              <a:rPr lang="de-DE" dirty="0" err="1"/>
              <a:t>MainLoop</a:t>
            </a:r>
            <a:r>
              <a:rPr lang="de-DE" dirty="0"/>
              <a:t> vom LWAR </a:t>
            </a:r>
            <a:r>
              <a:rPr lang="de-DE" dirty="0" err="1"/>
              <a:t>Window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Start beendet erst, wenn </a:t>
            </a:r>
            <a:r>
              <a:rPr lang="de-DE" dirty="0" err="1"/>
              <a:t>applikation</a:t>
            </a:r>
            <a:r>
              <a:rPr lang="de-DE" dirty="0"/>
              <a:t> zu ende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53BA4-9839-4112-AE62-C3761A38EB0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19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A8D52B4-EE68-48E4-9250-96B075A3601F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99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F566C-8DF9-450F-8647-A7073CC22833}" type="datetime1">
              <a:rPr lang="de-DE" smtClean="0"/>
              <a:t>17.01.2017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25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CD8B-2CD7-438E-B4B4-FE0E9618FC6D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679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4E10-FC5A-4094-9729-A4810DD3B038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890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05BD-1C5F-44D2-AD56-9DB284A93D47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325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F8EA-DD15-4097-BEDD-5366F14B294B}" type="datetime1">
              <a:rPr lang="de-DE" smtClean="0"/>
              <a:t>17.01.2017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89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BE0C-AF58-4BD2-9DE7-888B9EA7B74D}" type="datetime1">
              <a:rPr lang="de-DE" smtClean="0"/>
              <a:t>17.01.2017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841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C4FA-BA3B-41B5-B496-A22463A34777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11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4504-A0E9-420D-8671-AD174BAF7BE7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00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E2FE-5E1F-4466-9368-F5EF11B0EA70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3859795" cy="304801"/>
          </a:xfrm>
        </p:spPr>
        <p:txBody>
          <a:bodyPr/>
          <a:lstStyle/>
          <a:p>
            <a:r>
              <a:rPr lang="en-US"/>
              <a:t>Augmented Reality Framework mit OpenGL und OpenCV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9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A211-A885-45B6-933B-966CBA347BEE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58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3E8B-E586-4331-9CC3-8863C2A90EE2}" type="datetime1">
              <a:rPr lang="de-DE" smtClean="0"/>
              <a:t>17.01.2017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ABCA-AC55-4EA0-B9B7-EF0D82635572}" type="datetime1">
              <a:rPr lang="de-DE" smtClean="0"/>
              <a:t>17.01.2017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89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58DB-2170-4F9E-B7D8-D21BB50F64B0}" type="datetime1">
              <a:rPr lang="de-DE" smtClean="0"/>
              <a:t>17.01.2017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20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0346-DE10-445C-B71D-EBBC9A8AD4B6}" type="datetime1">
              <a:rPr lang="de-DE" smtClean="0"/>
              <a:t>17.01.2017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59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9119-A620-48C0-A759-F2865D977E67}" type="datetime1">
              <a:rPr lang="de-DE" smtClean="0"/>
              <a:t>17.01.2017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56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829E-4F21-40FD-9D0A-45B9DECFAF7C}" type="datetime1">
              <a:rPr lang="de-DE" smtClean="0"/>
              <a:t>17.01.2017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20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</a:defRPr>
            </a:lvl1pPr>
          </a:lstStyle>
          <a:p>
            <a:fld id="{A380E4E1-E0F5-4E75-A19F-ED7CC46736CD}" type="datetime1">
              <a:rPr lang="de-DE" smtClean="0"/>
              <a:t>17.01.2017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Augmented Reality Framework mit OpenGL und OpenCV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B063A31-479F-4E59-8FD6-AA47E12C7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35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Augmented</a:t>
            </a:r>
            <a:r>
              <a:rPr lang="de-DE" dirty="0"/>
              <a:t> Reality Framework mit OpenGL und </a:t>
            </a:r>
            <a:r>
              <a:rPr lang="de-DE" dirty="0" err="1"/>
              <a:t>OpenCV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Projektarbeit von Marco Pattke</a:t>
            </a:r>
          </a:p>
          <a:p>
            <a:r>
              <a:rPr lang="de-DE" dirty="0"/>
              <a:t>Wintersemester 2016</a:t>
            </a:r>
          </a:p>
        </p:txBody>
      </p:sp>
    </p:spTree>
    <p:extLst>
      <p:ext uri="{BB962C8B-B14F-4D97-AF65-F5344CB8AC3E}">
        <p14:creationId xmlns:p14="http://schemas.microsoft.com/office/powerpoint/2010/main" val="298199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/>
              <a:t>Visual Studio Solution öffnen (LwAR.sln)</a:t>
            </a:r>
          </a:p>
          <a:p>
            <a:r>
              <a:rPr lang="de-DE" dirty="0"/>
              <a:t>Neues Konsolen-Projekt im Unterordner Projects erstellen</a:t>
            </a:r>
          </a:p>
          <a:p>
            <a:r>
              <a:rPr lang="de-DE" dirty="0"/>
              <a:t>Vorgefertigte Property Sheets aus dem Ordner Template in den Property Manager hinzufügen</a:t>
            </a:r>
          </a:p>
          <a:p>
            <a:r>
              <a:rPr lang="de-DE" dirty="0"/>
              <a:t>Code aus der main.cpp Datei unter Template in die Projekt-Hauptdatei kopieren</a:t>
            </a:r>
          </a:p>
          <a:p>
            <a:r>
              <a:rPr lang="de-DE" dirty="0" err="1"/>
              <a:t>LwAR</a:t>
            </a:r>
            <a:r>
              <a:rPr lang="de-DE" dirty="0"/>
              <a:t> als Referenz in Visual Studio hinzufügen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45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Live-Demo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47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LwARTest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63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LwARTest_DetectFace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29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LwARTest_DetectRedCircles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3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/>
              <a:t>Beispielprojekte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77277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LwARTest_Marker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71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Erweiterungsmöglichkeiten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Vulkan als </a:t>
            </a:r>
            <a:r>
              <a:rPr lang="de-DE" dirty="0" err="1"/>
              <a:t>Renderer</a:t>
            </a:r>
            <a:endParaRPr lang="de-DE" dirty="0"/>
          </a:p>
          <a:p>
            <a:r>
              <a:rPr lang="de-DE" dirty="0" err="1"/>
              <a:t>Multiplatform</a:t>
            </a:r>
            <a:endParaRPr lang="de-DE" dirty="0"/>
          </a:p>
          <a:p>
            <a:r>
              <a:rPr lang="de-DE" dirty="0"/>
              <a:t>Besseres Text-Rendering</a:t>
            </a:r>
          </a:p>
          <a:p>
            <a:r>
              <a:rPr lang="de-DE" dirty="0"/>
              <a:t>Realistischere Materialien</a:t>
            </a:r>
          </a:p>
          <a:p>
            <a:r>
              <a:rPr lang="de-DE" dirty="0"/>
              <a:t>Unterstützung </a:t>
            </a:r>
            <a:r>
              <a:rPr lang="de-DE"/>
              <a:t>von mehreren </a:t>
            </a:r>
            <a:r>
              <a:rPr lang="de-DE" dirty="0"/>
              <a:t>Lichtquellen</a:t>
            </a:r>
          </a:p>
          <a:p>
            <a:r>
              <a:rPr lang="de-DE" dirty="0"/>
              <a:t>Unterstützung Mehr als eine gedrückte Taste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EC31-316A-4592-97B1-60A87D77E01F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39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3F07-7947-4C79-8D48-EEFD7183EDF6}" type="datetime1">
              <a:rPr lang="de-DE" smtClean="0"/>
              <a:t>17.01.2017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346325"/>
            <a:ext cx="2797969" cy="37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37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D89A0-5304-4B41-917C-2D34B9C54785}" type="datetime1">
              <a:rPr lang="de-DE" smtClean="0"/>
              <a:t>17.01.2017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Augmented Reality Framework mit OpenGL und OpenCV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18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2544079"/>
            <a:ext cx="12191999" cy="9820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2897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Ausgangslage</a:t>
            </a:r>
          </a:p>
          <a:p>
            <a:r>
              <a:rPr lang="de-DE" dirty="0"/>
              <a:t>Framework</a:t>
            </a:r>
          </a:p>
          <a:p>
            <a:r>
              <a:rPr lang="de-DE" dirty="0"/>
              <a:t>Live-Demo</a:t>
            </a:r>
          </a:p>
          <a:p>
            <a:r>
              <a:rPr lang="de-DE" dirty="0"/>
              <a:t>Beispielprojekte</a:t>
            </a:r>
          </a:p>
          <a:p>
            <a:r>
              <a:rPr lang="de-DE" dirty="0"/>
              <a:t>Erweiterungsmöglichkeiten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DA4C-E278-4424-B240-06D8B28F3414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8358" y="6391838"/>
            <a:ext cx="4996543" cy="304801"/>
          </a:xfrm>
        </p:spPr>
        <p:txBody>
          <a:bodyPr/>
          <a:lstStyle/>
          <a:p>
            <a:r>
              <a:rPr lang="en-US" dirty="0"/>
              <a:t>Augmented Reality Framework </a:t>
            </a:r>
            <a:r>
              <a:rPr lang="en-US" dirty="0" err="1"/>
              <a:t>mit</a:t>
            </a:r>
            <a:r>
              <a:rPr lang="en-US" dirty="0"/>
              <a:t> OpenGL und OpenCV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73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Aufgabenbeschreibung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58165" cy="3416300"/>
          </a:xfrm>
        </p:spPr>
        <p:txBody>
          <a:bodyPr/>
          <a:lstStyle/>
          <a:p>
            <a:r>
              <a:rPr lang="de-DE" dirty="0"/>
              <a:t>Einfaches und kompaktes Framework für </a:t>
            </a:r>
            <a:r>
              <a:rPr lang="de-DE" dirty="0" err="1"/>
              <a:t>Augmented</a:t>
            </a:r>
            <a:r>
              <a:rPr lang="de-DE" dirty="0"/>
              <a:t> Reality-Anwendungen</a:t>
            </a:r>
          </a:p>
          <a:p>
            <a:r>
              <a:rPr lang="de-DE" dirty="0"/>
              <a:t>OpenGL als </a:t>
            </a:r>
            <a:r>
              <a:rPr lang="de-DE" dirty="0" err="1"/>
              <a:t>Render</a:t>
            </a:r>
            <a:r>
              <a:rPr lang="de-DE" dirty="0"/>
              <a:t>-Backend (ursprünglich Vulkan)</a:t>
            </a:r>
          </a:p>
          <a:p>
            <a:r>
              <a:rPr lang="de-DE" dirty="0" err="1"/>
              <a:t>OpenCV</a:t>
            </a:r>
            <a:r>
              <a:rPr lang="de-DE" dirty="0"/>
              <a:t> für Computer Vision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3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507364" y="5881291"/>
            <a:ext cx="6286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Augmented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Reality Beispiel, Quelle: http://media.bemyapp.com/ar-terminator/</a:t>
            </a:r>
          </a:p>
        </p:txBody>
      </p:sp>
      <p:pic>
        <p:nvPicPr>
          <p:cNvPr id="2050" name="Picture 2" descr="An example of augmented reality (AR) based mobile g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20" y="2482943"/>
            <a:ext cx="5791084" cy="3260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29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– Lightweight </a:t>
            </a:r>
            <a:r>
              <a:rPr lang="de-DE" dirty="0" err="1"/>
              <a:t>Augmented</a:t>
            </a:r>
            <a:r>
              <a:rPr lang="de-DE" dirty="0"/>
              <a:t> Reality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6860042" cy="341630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C++ Framework für </a:t>
            </a:r>
            <a:r>
              <a:rPr lang="de-DE" dirty="0" err="1"/>
              <a:t>Augmented</a:t>
            </a:r>
            <a:r>
              <a:rPr lang="de-DE" dirty="0"/>
              <a:t> Reality Anwendungen</a:t>
            </a:r>
          </a:p>
          <a:p>
            <a:r>
              <a:rPr lang="de-DE" dirty="0"/>
              <a:t>Einfaches erstellen eines 3D-fähigen Fensters</a:t>
            </a:r>
          </a:p>
          <a:p>
            <a:r>
              <a:rPr lang="de-DE" dirty="0"/>
              <a:t>Kein OpenGL Wissen notwendig</a:t>
            </a:r>
          </a:p>
          <a:p>
            <a:r>
              <a:rPr lang="de-DE" dirty="0"/>
              <a:t>Enthält folgende (</a:t>
            </a:r>
            <a:r>
              <a:rPr lang="de-DE" dirty="0" err="1"/>
              <a:t>pre-compilten</a:t>
            </a:r>
            <a:r>
              <a:rPr lang="de-DE" dirty="0"/>
              <a:t>) Bibliotheken:</a:t>
            </a:r>
          </a:p>
          <a:p>
            <a:pPr lvl="1"/>
            <a:r>
              <a:rPr lang="de-DE" dirty="0"/>
              <a:t>GLFW 3 - OpenGL Fenstersteuerung</a:t>
            </a:r>
          </a:p>
          <a:p>
            <a:pPr lvl="1"/>
            <a:r>
              <a:rPr lang="de-DE" dirty="0"/>
              <a:t>GLEW – Zugriff auf OpenGL Funktionen und Erweiterungen</a:t>
            </a:r>
          </a:p>
          <a:p>
            <a:pPr lvl="1"/>
            <a:r>
              <a:rPr lang="de-DE" dirty="0"/>
              <a:t>GLM – Mathe-Bibliothek, an GLSL Shader angelehnt</a:t>
            </a:r>
          </a:p>
          <a:p>
            <a:pPr lvl="1"/>
            <a:r>
              <a:rPr lang="de-DE" dirty="0" err="1"/>
              <a:t>OpenCV</a:t>
            </a:r>
            <a:r>
              <a:rPr lang="de-DE" dirty="0"/>
              <a:t> 3.1 – Computer Vision Bibliothek</a:t>
            </a:r>
          </a:p>
          <a:p>
            <a:pPr lvl="1"/>
            <a:r>
              <a:rPr lang="de-DE" dirty="0" err="1"/>
              <a:t>Aruco</a:t>
            </a:r>
            <a:r>
              <a:rPr lang="de-DE" dirty="0"/>
              <a:t> 2 – Marker Erkennung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12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– Lightweight  </a:t>
            </a:r>
            <a:r>
              <a:rPr lang="de-DE" dirty="0" err="1"/>
              <a:t>Augmented</a:t>
            </a:r>
            <a:r>
              <a:rPr lang="de-DE" dirty="0"/>
              <a:t> Reality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758165" cy="341630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3D-Modelle</a:t>
            </a:r>
          </a:p>
          <a:p>
            <a:pPr lvl="1"/>
            <a:r>
              <a:rPr lang="de-DE" dirty="0"/>
              <a:t>Vorgefertigte Primitive</a:t>
            </a:r>
          </a:p>
          <a:p>
            <a:pPr lvl="1"/>
            <a:r>
              <a:rPr lang="de-DE" dirty="0"/>
              <a:t>Aus Modellprogramm als .</a:t>
            </a:r>
            <a:r>
              <a:rPr lang="de-DE" dirty="0" err="1"/>
              <a:t>obj</a:t>
            </a:r>
            <a:r>
              <a:rPr lang="de-DE" dirty="0"/>
              <a:t> Datei</a:t>
            </a:r>
          </a:p>
          <a:p>
            <a:pPr lvl="1"/>
            <a:r>
              <a:rPr lang="de-DE" dirty="0"/>
              <a:t>Aus Vertices eigenes erstellen</a:t>
            </a:r>
          </a:p>
          <a:p>
            <a:pPr lvl="1"/>
            <a:r>
              <a:rPr lang="de-DE" dirty="0"/>
              <a:t>Verschieben, Rotieren und Skalieren möglich</a:t>
            </a:r>
          </a:p>
          <a:p>
            <a:r>
              <a:rPr lang="de-DE" dirty="0"/>
              <a:t>Laden von Texturen</a:t>
            </a:r>
          </a:p>
          <a:p>
            <a:pPr lvl="1"/>
            <a:r>
              <a:rPr lang="de-DE" dirty="0"/>
              <a:t>über </a:t>
            </a:r>
            <a:r>
              <a:rPr lang="de-DE" dirty="0" err="1"/>
              <a:t>OpenCV</a:t>
            </a:r>
            <a:r>
              <a:rPr lang="de-DE" dirty="0"/>
              <a:t> (</a:t>
            </a:r>
            <a:r>
              <a:rPr lang="de-DE" dirty="0" err="1"/>
              <a:t>bmp</a:t>
            </a:r>
            <a:r>
              <a:rPr lang="de-DE" dirty="0"/>
              <a:t>, </a:t>
            </a:r>
            <a:r>
              <a:rPr lang="de-DE" dirty="0" err="1"/>
              <a:t>jpg</a:t>
            </a:r>
            <a:r>
              <a:rPr lang="de-DE" dirty="0"/>
              <a:t>, </a:t>
            </a:r>
            <a:r>
              <a:rPr lang="de-DE" dirty="0" err="1"/>
              <a:t>png</a:t>
            </a:r>
            <a:r>
              <a:rPr lang="de-DE" dirty="0"/>
              <a:t> …)</a:t>
            </a:r>
          </a:p>
          <a:p>
            <a:r>
              <a:rPr lang="de-DE" dirty="0"/>
              <a:t>Einfache Beleuchtung</a:t>
            </a:r>
          </a:p>
          <a:p>
            <a:r>
              <a:rPr lang="de-DE" dirty="0"/>
              <a:t>Simples Text-Rendering als Bitmap-Font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5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l="567" t="970" r="1045"/>
          <a:stretch/>
        </p:blipFill>
        <p:spPr>
          <a:xfrm>
            <a:off x="6677608" y="2537442"/>
            <a:ext cx="4130040" cy="3297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79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Klassen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1849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</a:t>
            </a:r>
            <a:r>
              <a:rPr lang="de-DE" dirty="0"/>
              <a:t>::</a:t>
            </a:r>
            <a:r>
              <a:rPr lang="de-DE" dirty="0" err="1"/>
              <a:t>Window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Hauptklasse von </a:t>
            </a:r>
            <a:r>
              <a:rPr lang="de-DE" dirty="0" err="1"/>
              <a:t>LwAR</a:t>
            </a:r>
            <a:r>
              <a:rPr lang="de-DE" dirty="0"/>
              <a:t>, zuständig für den </a:t>
            </a:r>
            <a:r>
              <a:rPr lang="de-DE" dirty="0" err="1"/>
              <a:t>Mainloop</a:t>
            </a:r>
            <a:r>
              <a:rPr lang="de-DE" dirty="0"/>
              <a:t>	</a:t>
            </a:r>
          </a:p>
          <a:p>
            <a:r>
              <a:rPr lang="de-DE" dirty="0" err="1"/>
              <a:t>lwar</a:t>
            </a:r>
            <a:r>
              <a:rPr lang="de-DE" dirty="0"/>
              <a:t>::Scene </a:t>
            </a:r>
          </a:p>
          <a:p>
            <a:pPr lvl="1"/>
            <a:r>
              <a:rPr lang="de-DE" dirty="0"/>
              <a:t>Enthält alle Objekte und das Licht einer Szene</a:t>
            </a:r>
          </a:p>
          <a:p>
            <a:r>
              <a:rPr lang="de-DE" dirty="0" err="1"/>
              <a:t>lwar</a:t>
            </a:r>
            <a:r>
              <a:rPr lang="de-DE" dirty="0"/>
              <a:t>::Light </a:t>
            </a:r>
          </a:p>
          <a:p>
            <a:pPr lvl="1"/>
            <a:r>
              <a:rPr lang="de-DE" dirty="0"/>
              <a:t>Jede Szene hat ein Light, Farbe, Position und </a:t>
            </a:r>
          </a:p>
          <a:p>
            <a:r>
              <a:rPr lang="de-DE" dirty="0" err="1"/>
              <a:t>lwar</a:t>
            </a:r>
            <a:r>
              <a:rPr lang="de-DE" dirty="0"/>
              <a:t>::Object3d</a:t>
            </a:r>
          </a:p>
          <a:p>
            <a:pPr lvl="1"/>
            <a:r>
              <a:rPr lang="de-DE" dirty="0"/>
              <a:t>Basisklasse für alle 3D-Objekte der Szene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10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Klassen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184989" cy="3416300"/>
          </a:xfrm>
        </p:spPr>
        <p:txBody>
          <a:bodyPr>
            <a:normAutofit/>
          </a:bodyPr>
          <a:lstStyle/>
          <a:p>
            <a:r>
              <a:rPr lang="de-DE" dirty="0" err="1"/>
              <a:t>lwar</a:t>
            </a:r>
            <a:r>
              <a:rPr lang="de-DE" dirty="0"/>
              <a:t>::Material</a:t>
            </a:r>
          </a:p>
          <a:p>
            <a:pPr lvl="1"/>
            <a:r>
              <a:rPr lang="de-DE" dirty="0"/>
              <a:t>Textur, Shader (</a:t>
            </a:r>
            <a:r>
              <a:rPr lang="de-DE" dirty="0" err="1"/>
              <a:t>Lit</a:t>
            </a:r>
            <a:r>
              <a:rPr lang="de-DE" dirty="0"/>
              <a:t> oder </a:t>
            </a:r>
            <a:r>
              <a:rPr lang="de-DE" dirty="0" err="1"/>
              <a:t>Unlit</a:t>
            </a:r>
            <a:r>
              <a:rPr lang="de-DE" dirty="0"/>
              <a:t>), </a:t>
            </a:r>
            <a:r>
              <a:rPr lang="de-DE" dirty="0" err="1"/>
              <a:t>DrawMode</a:t>
            </a:r>
            <a:r>
              <a:rPr lang="de-DE" dirty="0"/>
              <a:t> (Points, Lines, Triangels , Quads)</a:t>
            </a:r>
          </a:p>
          <a:p>
            <a:r>
              <a:rPr lang="de-DE" dirty="0" err="1"/>
              <a:t>lwar</a:t>
            </a:r>
            <a:r>
              <a:rPr lang="de-DE" dirty="0"/>
              <a:t>::Transform</a:t>
            </a:r>
          </a:p>
          <a:p>
            <a:pPr lvl="1"/>
            <a:r>
              <a:rPr lang="de-DE" dirty="0"/>
              <a:t>Position, Skalierung als 3D-Vektor, Rotation als Quaternion</a:t>
            </a:r>
          </a:p>
          <a:p>
            <a:r>
              <a:rPr lang="de-DE" dirty="0" err="1"/>
              <a:t>lwar</a:t>
            </a:r>
            <a:r>
              <a:rPr lang="de-DE" dirty="0"/>
              <a:t>::</a:t>
            </a:r>
            <a:r>
              <a:rPr lang="de-DE" dirty="0" err="1"/>
              <a:t>Camera</a:t>
            </a:r>
            <a:endParaRPr lang="de-DE" dirty="0"/>
          </a:p>
          <a:p>
            <a:pPr lvl="1"/>
            <a:r>
              <a:rPr lang="de-DE" dirty="0"/>
              <a:t>Webcam, Kapselung der </a:t>
            </a:r>
            <a:r>
              <a:rPr lang="de-DE" dirty="0" err="1"/>
              <a:t>OpenCV</a:t>
            </a:r>
            <a:r>
              <a:rPr lang="de-DE" dirty="0"/>
              <a:t> Klasse cv::</a:t>
            </a:r>
            <a:r>
              <a:rPr lang="de-DE" dirty="0" err="1"/>
              <a:t>VideoCapture</a:t>
            </a:r>
            <a:endParaRPr lang="de-DE" dirty="0"/>
          </a:p>
          <a:p>
            <a:r>
              <a:rPr lang="de-DE" dirty="0" err="1"/>
              <a:t>lwar</a:t>
            </a:r>
            <a:r>
              <a:rPr lang="de-DE" dirty="0"/>
              <a:t>::Text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8BDC-C596-4E55-801E-2FAE970A398D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41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</a:t>
            </a:r>
            <a:r>
              <a:rPr lang="de-DE" dirty="0" err="1"/>
              <a:t>Lifecycle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4244187" cy="3676002"/>
          </a:xfrm>
        </p:spPr>
        <p:txBody>
          <a:bodyPr>
            <a:normAutofit/>
          </a:bodyPr>
          <a:lstStyle/>
          <a:p>
            <a:r>
              <a:rPr lang="de-DE" dirty="0" err="1"/>
              <a:t>Lwar</a:t>
            </a:r>
            <a:r>
              <a:rPr lang="de-DE" dirty="0"/>
              <a:t>::</a:t>
            </a:r>
            <a:r>
              <a:rPr lang="de-DE" dirty="0" err="1"/>
              <a:t>Window</a:t>
            </a:r>
            <a:r>
              <a:rPr lang="de-DE"/>
              <a:t> Objekt wird </a:t>
            </a:r>
            <a:r>
              <a:rPr lang="de-DE" dirty="0"/>
              <a:t>in der Applikation erstellt</a:t>
            </a:r>
          </a:p>
          <a:p>
            <a:r>
              <a:rPr lang="de-DE" dirty="0"/>
              <a:t>Nach allen Vorbereitungen wird der Main-Loop via Start gestartet</a:t>
            </a:r>
          </a:p>
          <a:p>
            <a:r>
              <a:rPr lang="de-DE" dirty="0" err="1"/>
              <a:t>OnUpdate</a:t>
            </a:r>
            <a:r>
              <a:rPr lang="de-DE" dirty="0"/>
              <a:t> Callback für Steuerung des Programms, Überprüfung von Tasteneingaben usw.</a:t>
            </a:r>
          </a:p>
          <a:p>
            <a:r>
              <a:rPr lang="de-DE" dirty="0"/>
              <a:t>Hintergrund muss manuell aktualisiert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</p:spPr>
        <p:txBody>
          <a:bodyPr/>
          <a:lstStyle/>
          <a:p>
            <a:fld id="{49328BDC-C596-4E55-801E-2FAE970A398D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8</a:t>
            </a:fld>
            <a:endParaRPr lang="de-DE"/>
          </a:p>
        </p:txBody>
      </p:sp>
      <p:grpSp>
        <p:nvGrpSpPr>
          <p:cNvPr id="70" name="Gruppieren 69"/>
          <p:cNvGrpSpPr/>
          <p:nvPr/>
        </p:nvGrpSpPr>
        <p:grpSpPr>
          <a:xfrm>
            <a:off x="5691669" y="2358571"/>
            <a:ext cx="5217015" cy="3920931"/>
            <a:chOff x="6354143" y="2358571"/>
            <a:chExt cx="5217015" cy="3920931"/>
          </a:xfrm>
        </p:grpSpPr>
        <p:sp>
          <p:nvSpPr>
            <p:cNvPr id="47" name="Rechteck 46"/>
            <p:cNvSpPr/>
            <p:nvPr/>
          </p:nvSpPr>
          <p:spPr>
            <a:xfrm>
              <a:off x="8350894" y="3644912"/>
              <a:ext cx="2286000" cy="263459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354143" y="2926663"/>
              <a:ext cx="1704223" cy="526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Main</a:t>
              </a:r>
            </a:p>
          </p:txBody>
        </p:sp>
        <p:sp>
          <p:nvSpPr>
            <p:cNvPr id="12" name="Rechteck 11"/>
            <p:cNvSpPr/>
            <p:nvPr/>
          </p:nvSpPr>
          <p:spPr>
            <a:xfrm>
              <a:off x="8542145" y="2926663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Start</a:t>
              </a:r>
            </a:p>
          </p:txBody>
        </p:sp>
        <p:cxnSp>
          <p:nvCxnSpPr>
            <p:cNvPr id="14" name="Gerade Verbindung mit Pfeil 13"/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8058366" y="3190111"/>
              <a:ext cx="483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5" name="Rechteck 14"/>
            <p:cNvSpPr/>
            <p:nvPr/>
          </p:nvSpPr>
          <p:spPr>
            <a:xfrm>
              <a:off x="8542144" y="3833959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OnUpdate</a:t>
              </a:r>
              <a:r>
                <a:rPr lang="de-DE" sz="1600" dirty="0"/>
                <a:t> Callback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8542144" y="4731455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Render</a:t>
              </a:r>
              <a:r>
                <a:rPr lang="de-DE" sz="1600" dirty="0"/>
                <a:t> Hintergrund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8542144" y="5586208"/>
              <a:ext cx="1704223" cy="5268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Render</a:t>
              </a:r>
              <a:r>
                <a:rPr lang="de-DE" sz="1600" dirty="0"/>
                <a:t> Text + Objekte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354143" y="5586208"/>
              <a:ext cx="1704223" cy="526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Ende</a:t>
              </a:r>
            </a:p>
          </p:txBody>
        </p:sp>
        <p:cxnSp>
          <p:nvCxnSpPr>
            <p:cNvPr id="24" name="Gerade Verbindung mit Pfeil 23"/>
            <p:cNvCxnSpPr>
              <a:stCxn id="12" idx="2"/>
              <a:endCxn id="15" idx="0"/>
            </p:cNvCxnSpPr>
            <p:nvPr/>
          </p:nvCxnSpPr>
          <p:spPr>
            <a:xfrm flipH="1">
              <a:off x="9394255" y="3453560"/>
              <a:ext cx="1" cy="3803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7" name="Gerade Verbindung mit Pfeil 26"/>
            <p:cNvCxnSpPr>
              <a:stCxn id="15" idx="2"/>
              <a:endCxn id="16" idx="0"/>
            </p:cNvCxnSpPr>
            <p:nvPr/>
          </p:nvCxnSpPr>
          <p:spPr>
            <a:xfrm>
              <a:off x="9394255" y="4360857"/>
              <a:ext cx="0" cy="3705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9" name="Gerade Verbindung mit Pfeil 28"/>
            <p:cNvCxnSpPr>
              <a:stCxn id="16" idx="2"/>
              <a:endCxn id="17" idx="0"/>
            </p:cNvCxnSpPr>
            <p:nvPr/>
          </p:nvCxnSpPr>
          <p:spPr>
            <a:xfrm>
              <a:off x="9394255" y="5258352"/>
              <a:ext cx="0" cy="3278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1" name="Gerade Verbindung mit Pfeil 30"/>
            <p:cNvCxnSpPr>
              <a:stCxn id="17" idx="1"/>
              <a:endCxn id="19" idx="3"/>
            </p:cNvCxnSpPr>
            <p:nvPr/>
          </p:nvCxnSpPr>
          <p:spPr>
            <a:xfrm flipH="1">
              <a:off x="8058366" y="5849657"/>
              <a:ext cx="483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6" name="Verbinder: gewinkelt 35"/>
            <p:cNvCxnSpPr>
              <a:cxnSpLocks/>
              <a:stCxn id="17" idx="3"/>
              <a:endCxn id="15" idx="3"/>
            </p:cNvCxnSpPr>
            <p:nvPr/>
          </p:nvCxnSpPr>
          <p:spPr>
            <a:xfrm flipV="1">
              <a:off x="10246366" y="4097409"/>
              <a:ext cx="13365" cy="1752248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6354143" y="2358571"/>
              <a:ext cx="1704223" cy="355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Applikation</a:t>
              </a:r>
              <a:endParaRPr lang="de-DE" sz="2000" b="1" dirty="0"/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8542144" y="2379747"/>
              <a:ext cx="1704223" cy="355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de-DE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LwAR</a:t>
              </a:r>
              <a:endParaRPr lang="de-DE" sz="2000" b="1" dirty="0">
                <a:solidFill>
                  <a:prstClr val="black"/>
                </a:solidFill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10684750" y="4700597"/>
              <a:ext cx="8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Main-Loop</a:t>
              </a:r>
            </a:p>
          </p:txBody>
        </p:sp>
        <p:sp>
          <p:nvSpPr>
            <p:cNvPr id="63" name="Rechteck 62"/>
            <p:cNvSpPr/>
            <p:nvPr/>
          </p:nvSpPr>
          <p:spPr>
            <a:xfrm>
              <a:off x="6354143" y="3833959"/>
              <a:ext cx="1704223" cy="526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/>
                <a:t>OnUpdate</a:t>
              </a:r>
              <a:endParaRPr lang="de-DE" sz="1600" dirty="0"/>
            </a:p>
          </p:txBody>
        </p:sp>
        <p:cxnSp>
          <p:nvCxnSpPr>
            <p:cNvPr id="66" name="Gerade Verbindung mit Pfeil 65"/>
            <p:cNvCxnSpPr/>
            <p:nvPr/>
          </p:nvCxnSpPr>
          <p:spPr>
            <a:xfrm flipH="1">
              <a:off x="8058366" y="4022760"/>
              <a:ext cx="483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67" name="Gerade Verbindung mit Pfeil 66"/>
            <p:cNvCxnSpPr>
              <a:cxnSpLocks/>
            </p:cNvCxnSpPr>
            <p:nvPr/>
          </p:nvCxnSpPr>
          <p:spPr>
            <a:xfrm>
              <a:off x="8058366" y="4237003"/>
              <a:ext cx="4837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8361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197587" cy="706964"/>
          </a:xfrm>
        </p:spPr>
        <p:txBody>
          <a:bodyPr/>
          <a:lstStyle/>
          <a:p>
            <a:r>
              <a:rPr lang="de-DE" dirty="0" err="1"/>
              <a:t>LwAR</a:t>
            </a:r>
            <a:r>
              <a:rPr lang="de-DE" dirty="0"/>
              <a:t> - Koordinaten 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953" y="2603500"/>
            <a:ext cx="4244187" cy="3676002"/>
          </a:xfrm>
        </p:spPr>
        <p:txBody>
          <a:bodyPr>
            <a:normAutofit/>
          </a:bodyPr>
          <a:lstStyle/>
          <a:p>
            <a:r>
              <a:rPr lang="de-DE" dirty="0"/>
              <a:t>OpenGL: Rechtshändiges Koordinatensystem, (0,0,0) im Zentrum</a:t>
            </a:r>
          </a:p>
          <a:p>
            <a:r>
              <a:rPr lang="de-DE" dirty="0" err="1"/>
              <a:t>OpenCV</a:t>
            </a:r>
            <a:r>
              <a:rPr lang="de-DE" dirty="0"/>
              <a:t> Ursprung links oben, positive Y-Richtung nach unten / X-Richtung nach rechts</a:t>
            </a:r>
          </a:p>
          <a:p>
            <a:r>
              <a:rPr lang="de-DE" dirty="0"/>
              <a:t>Ränder: (Width / </a:t>
            </a:r>
            <a:r>
              <a:rPr lang="de-DE" dirty="0" err="1"/>
              <a:t>Aspect</a:t>
            </a:r>
            <a:r>
              <a:rPr lang="de-DE" dirty="0"/>
              <a:t>, 1, 0)</a:t>
            </a:r>
          </a:p>
          <a:p>
            <a:r>
              <a:rPr lang="de-DE" dirty="0"/>
              <a:t>Kamera befindet sich bei (0,0,3)</a:t>
            </a:r>
          </a:p>
          <a:p>
            <a:r>
              <a:rPr lang="de-DE" dirty="0"/>
              <a:t>Hintergrund muss manuell aktualisiert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</p:spPr>
        <p:txBody>
          <a:bodyPr/>
          <a:lstStyle/>
          <a:p>
            <a:fld id="{49328BDC-C596-4E55-801E-2FAE970A398D}" type="datetime1">
              <a:rPr lang="de-DE" smtClean="0"/>
              <a:t>17.01.2017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Marco Pattke - OpenGL Nachfolger Vulkan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63A31-479F-4E59-8FD6-AA47E12C7F1B}" type="slidenum">
              <a:rPr lang="de-DE" smtClean="0"/>
              <a:t>9</a:t>
            </a:fld>
            <a:endParaRPr lang="de-DE"/>
          </a:p>
        </p:txBody>
      </p:sp>
      <p:pic>
        <p:nvPicPr>
          <p:cNvPr id="1026" name="Picture 2" descr="03fig01.jpg (500×369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06" y="3208685"/>
            <a:ext cx="2591782" cy="19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6070961" y="2539214"/>
            <a:ext cx="170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Worldspace</a:t>
            </a:r>
            <a:endParaRPr lang="de-DE" sz="20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8946715" y="2603500"/>
            <a:ext cx="170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Screenspace</a:t>
            </a:r>
            <a:endParaRPr lang="de-DE" sz="2000" b="1" dirty="0">
              <a:solidFill>
                <a:prstClr val="black"/>
              </a:solidFill>
            </a:endParaRPr>
          </a:p>
        </p:txBody>
      </p:sp>
      <p:pic>
        <p:nvPicPr>
          <p:cNvPr id="1028" name="Picture 4" descr="1563 (262×216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746" y="3136352"/>
            <a:ext cx="24955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220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Benutzerdefiniert 2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3F3F3F"/>
      </a:hlink>
      <a:folHlink>
        <a:srgbClr val="3F3F3F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695</Words>
  <Application>Microsoft Office PowerPoint</Application>
  <PresentationFormat>Breitbild</PresentationFormat>
  <Paragraphs>192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Ion-Sitzungssaal</vt:lpstr>
      <vt:lpstr>Augmented Reality Framework mit OpenGL und OpenCV</vt:lpstr>
      <vt:lpstr>Inhalt</vt:lpstr>
      <vt:lpstr>Aufgabenbeschreibung</vt:lpstr>
      <vt:lpstr>LwAR – Lightweight Augmented Reality</vt:lpstr>
      <vt:lpstr>LwAR – Lightweight  Augmented Reality</vt:lpstr>
      <vt:lpstr>LwAR - Klassen</vt:lpstr>
      <vt:lpstr>LwAR - Klassen</vt:lpstr>
      <vt:lpstr>LwAR - Lifecycle</vt:lpstr>
      <vt:lpstr>LwAR - Koordinaten System</vt:lpstr>
      <vt:lpstr>LwAR - Getting Started</vt:lpstr>
      <vt:lpstr>Live-Demo</vt:lpstr>
      <vt:lpstr>Beispielprojekte</vt:lpstr>
      <vt:lpstr>Beispielprojekte</vt:lpstr>
      <vt:lpstr>Beispielprojekte</vt:lpstr>
      <vt:lpstr>Beispielprojekte</vt:lpstr>
      <vt:lpstr>Erweiterungsmöglichkeiten</vt:lpstr>
      <vt:lpstr>Fragen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Nachfolger Vulkan</dc:title>
  <dc:creator>Pattke Marco</dc:creator>
  <cp:lastModifiedBy>Pattke Marco</cp:lastModifiedBy>
  <cp:revision>492</cp:revision>
  <dcterms:created xsi:type="dcterms:W3CDTF">2015-06-10T15:10:13Z</dcterms:created>
  <dcterms:modified xsi:type="dcterms:W3CDTF">2017-01-17T08:10:55Z</dcterms:modified>
</cp:coreProperties>
</file>