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70" r:id="rId3"/>
    <p:sldId id="287" r:id="rId4"/>
    <p:sldId id="282" r:id="rId5"/>
    <p:sldId id="286" r:id="rId6"/>
    <p:sldId id="280" r:id="rId7"/>
    <p:sldId id="279" r:id="rId8"/>
    <p:sldId id="281" r:id="rId9"/>
    <p:sldId id="285" r:id="rId10"/>
    <p:sldId id="271" r:id="rId11"/>
    <p:sldId id="274" r:id="rId12"/>
    <p:sldId id="284" r:id="rId13"/>
    <p:sldId id="273" r:id="rId14"/>
    <p:sldId id="283" r:id="rId15"/>
    <p:sldId id="275" r:id="rId16"/>
    <p:sldId id="257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90"/>
    <p:restoredTop sz="94719"/>
  </p:normalViewPr>
  <p:slideViewPr>
    <p:cSldViewPr snapToGrid="0" snapToObjects="1">
      <p:cViewPr>
        <p:scale>
          <a:sx n="110" d="100"/>
          <a:sy n="110" d="100"/>
        </p:scale>
        <p:origin x="2048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B08B5A-D367-DA4B-BD77-E69EB2B7E1CC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6365AD-AEB8-934C-A0E3-2CEB548F81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262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365AD-AEB8-934C-A0E3-2CEB548F810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33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365AD-AEB8-934C-A0E3-2CEB548F810F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303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F83E1-CC8B-A64C-A4C2-14684685EC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E9F6B7-4F10-E545-B64A-910BB1C38D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0FC90-6403-174C-8F9F-8AE88F2D0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69388-37C8-AE43-BBD1-137697B7378E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33DF9-3C44-114F-9BEB-1C4FAAB90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4CF72-9F1A-534A-A2D3-FEB102C73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A86E2-17C0-1445-A8A2-4EE7A19ECF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368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77366-03C6-1146-B525-7EE57F457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FDB8C8-9700-E145-A161-4A02755684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62ADE-E347-C341-B578-80779F885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69388-37C8-AE43-BBD1-137697B7378E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3EB37-1055-6C44-81FF-1565BB5AB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042DD-5C2F-9F47-AFBF-404F5439A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A86E2-17C0-1445-A8A2-4EE7A19ECF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602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267FFE-56BD-7947-8B11-4E6FF50EE6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B7E6C6-484A-3946-8F73-389EA3A9B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5DA75-524D-7F45-BFD6-A49F5776D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69388-37C8-AE43-BBD1-137697B7378E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C4F70-DCB3-2643-B895-EECB6620C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DF260-CE19-C445-BF73-88A3B63FA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A86E2-17C0-1445-A8A2-4EE7A19ECF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616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D7916-EC2B-634A-8284-6B296D0C0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4BE8A-B14D-124D-9E69-6879C4373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21A1C-361B-C949-ACE6-3F17B5EAD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69388-37C8-AE43-BBD1-137697B7378E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02E3F-3051-9849-8F5A-86B1AA8F5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F3D72-4A42-784D-9913-B9906CC8D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A86E2-17C0-1445-A8A2-4EE7A19ECF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220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99343-B122-774C-BD59-F850DD48E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E5399-FCDF-FF47-8369-34772792F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0BF2E-3492-1246-9CF8-B3238EB11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69388-37C8-AE43-BBD1-137697B7378E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407BF-8DE3-EB49-BBF5-27BF401E9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A3945-5AA8-9B44-B382-36FCD1052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A86E2-17C0-1445-A8A2-4EE7A19ECF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0016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FC6B6-6BBF-3B4A-9ED8-456CFA524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08FC9-D88D-1044-A0FF-D25960A438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200D67-4940-F447-A70E-BE0047DA2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F4F805-4C42-DA40-8665-678486C8A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69388-37C8-AE43-BBD1-137697B7378E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1C6D32-9A78-9949-BF11-6B2B75864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31A4D-6542-CB49-9D32-CA700EBDA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A86E2-17C0-1445-A8A2-4EE7A19ECF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790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91E42-E026-5545-B92C-A7997D281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4C9D2-0F25-0B47-8DFA-8666BFFC4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75A8BE-25B9-9346-9E3F-935BEC70F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AFEB00-5F15-9243-81E1-24B0D08E2B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D9B757-B124-A247-8824-E47DDA322B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F5CFD7-08B3-C143-8DB4-517D3DD33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69388-37C8-AE43-BBD1-137697B7378E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78CE3E-ECCE-A546-9055-987105AB9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5BF0F2-E989-0645-9DCC-A62F023A3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A86E2-17C0-1445-A8A2-4EE7A19ECF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795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8409A-CFB0-3648-947A-7E6586F1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338AC6-DCFD-E046-BC87-3E30CC631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69388-37C8-AE43-BBD1-137697B7378E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66C4E9-FACC-D143-86A3-59A7E5FF0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EB5C8-3432-F340-8B65-82B09B9B4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A86E2-17C0-1445-A8A2-4EE7A19ECF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795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6FB1D9-85A0-A24C-950E-8E7C79C06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69388-37C8-AE43-BBD1-137697B7378E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194B3C-9C2D-A44D-950A-609D3D92E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647CD5-2193-1A43-A9D0-57B6FFCF1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A86E2-17C0-1445-A8A2-4EE7A19ECF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894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57784-9AFE-1E4F-BBEC-7C6F9A18E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965DD-BB3A-8B4E-834C-819B7EDE0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A2E1A5-32FD-E04A-8EFD-265B73FAC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DF6F1A-EB43-0F47-82B3-45A8117C4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69388-37C8-AE43-BBD1-137697B7378E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6AE038-6EA4-2147-AF5B-9C10643A7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4B0B3-3E4B-8C4C-AAD9-74DCA2B8C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A86E2-17C0-1445-A8A2-4EE7A19ECF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825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053BB-A0B6-954E-B5A2-968708988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097125-B714-6141-ADD0-E5BC8C4B3A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486CBA-1811-5A42-B07B-3E25434E0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2AE88-1952-C94D-95A9-BEB60423D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69388-37C8-AE43-BBD1-137697B7378E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1E048D-7391-E846-B5BC-96557D74C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69C8E-6F53-754B-A9F2-577321BD5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A86E2-17C0-1445-A8A2-4EE7A19ECF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7759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CC21D-8343-AC49-9BBB-A482BA63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75FFC-0FCD-EA40-82EF-B25622027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3EEB4-D4FD-D746-99DE-720704783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69388-37C8-AE43-BBD1-137697B7378E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4E016-601E-B642-9EE2-54E9EBE934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1A6B9-0F9A-B34A-A1B7-D7062FA5E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A86E2-17C0-1445-A8A2-4EE7A19ECF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6215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1D31D-5B7C-214B-9590-3955FF204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8643" y="2235200"/>
            <a:ext cx="11454714" cy="2387600"/>
          </a:xfrm>
        </p:spPr>
        <p:txBody>
          <a:bodyPr>
            <a:normAutofit fontScale="90000"/>
          </a:bodyPr>
          <a:lstStyle/>
          <a:p>
            <a:r>
              <a:rPr lang="en-GB" dirty="0">
                <a:latin typeface="Futura Medium" panose="020B0602020204020303" pitchFamily="34" charset="-79"/>
                <a:cs typeface="Futura Medium" panose="020B0602020204020303" pitchFamily="34" charset="-79"/>
              </a:rPr>
              <a:t>Global convergence in genomic adaptation to climate across plants</a:t>
            </a:r>
            <a:br>
              <a:rPr lang="en-GB" dirty="0">
                <a:latin typeface="Futura Medium" panose="020B0602020204020303" pitchFamily="34" charset="-79"/>
                <a:cs typeface="Futura Medium" panose="020B0602020204020303" pitchFamily="34" charset="-79"/>
              </a:rPr>
            </a:br>
            <a:br>
              <a:rPr lang="en-GB" dirty="0">
                <a:latin typeface="Futura Medium" panose="020B0602020204020303" pitchFamily="34" charset="-79"/>
                <a:cs typeface="Futura Medium" panose="020B0602020204020303" pitchFamily="34" charset="-79"/>
              </a:rPr>
            </a:br>
            <a:r>
              <a:rPr lang="en-GB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RepAdapt</a:t>
            </a:r>
            <a:endParaRPr lang="en-GB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37595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BA6BAFB-1325-C844-9393-23BF7D234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latin typeface="Futura Medium" panose="020B0602020204020303" pitchFamily="34" charset="-79"/>
                <a:cs typeface="Futura Medium" panose="020B0602020204020303" pitchFamily="34" charset="-79"/>
              </a:rPr>
              <a:t>Quantifying convergence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C291A9-8F22-1C44-BB46-759A9FF5A052}"/>
              </a:ext>
            </a:extLst>
          </p:cNvPr>
          <p:cNvSpPr txBox="1"/>
          <p:nvPr/>
        </p:nvSpPr>
        <p:spPr>
          <a:xfrm>
            <a:off x="838200" y="1710231"/>
            <a:ext cx="472253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GEA across </a:t>
            </a:r>
            <a:r>
              <a:rPr lang="en-GB" dirty="0" err="1"/>
              <a:t>bioclim</a:t>
            </a:r>
            <a:r>
              <a:rPr lang="en-GB" dirty="0"/>
              <a:t> variables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All 19?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Subset? (1,2,4,6/12,15)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PCs? (Angles between PCs between species…)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Survey of original authors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Approach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>
                <a:highlight>
                  <a:srgbClr val="FFFF00"/>
                </a:highlight>
              </a:rPr>
              <a:t>BayPass</a:t>
            </a:r>
            <a:r>
              <a:rPr lang="en-GB" dirty="0">
                <a:highlight>
                  <a:srgbClr val="FFFF00"/>
                </a:highlight>
              </a:rPr>
              <a:t> (most obvious)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highlight>
                  <a:srgbClr val="FFFF00"/>
                </a:highlight>
              </a:rPr>
              <a:t>LFMM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>
                <a:highlight>
                  <a:srgbClr val="FFFF00"/>
                </a:highlight>
              </a:rPr>
              <a:t>PCAdapt</a:t>
            </a:r>
            <a:endParaRPr lang="en-GB" dirty="0">
              <a:highlight>
                <a:srgbClr val="FFFF00"/>
              </a:highligh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highlight>
                  <a:srgbClr val="FFFF00"/>
                </a:highlight>
              </a:rPr>
              <a:t>RDA (lends itself to dimensionality)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Sensitivity vs Specificity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2 Datasets for downstream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Top candidate vs WZA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F595CC-3188-FC44-AB83-C9AC041A74B3}"/>
              </a:ext>
            </a:extLst>
          </p:cNvPr>
          <p:cNvSpPr txBox="1"/>
          <p:nvPr/>
        </p:nvSpPr>
        <p:spPr>
          <a:xfrm>
            <a:off x="6433093" y="1710231"/>
            <a:ext cx="5329664" cy="4462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BIO1 = Annual Mean Temperature</a:t>
            </a:r>
          </a:p>
          <a:p>
            <a:r>
              <a:rPr lang="en-GB" sz="1400" dirty="0"/>
              <a:t>BIO2 = Mean Diurnal Range (Mean of monthly (max temp - min temp))</a:t>
            </a:r>
          </a:p>
          <a:p>
            <a:r>
              <a:rPr lang="en-GB" sz="1400" dirty="0"/>
              <a:t>BIO3 = </a:t>
            </a:r>
            <a:r>
              <a:rPr lang="en-GB" sz="1400" dirty="0" err="1"/>
              <a:t>Isothermality</a:t>
            </a:r>
            <a:r>
              <a:rPr lang="en-GB" sz="1400" dirty="0"/>
              <a:t> (BIO2/BIO7) (×100)</a:t>
            </a:r>
          </a:p>
          <a:p>
            <a:r>
              <a:rPr lang="en-GB" sz="1400" dirty="0"/>
              <a:t>BIO4 = Temperature Seasonality (standard deviation ×100)</a:t>
            </a:r>
          </a:p>
          <a:p>
            <a:r>
              <a:rPr lang="en-GB" sz="1400" dirty="0"/>
              <a:t>BIO5 = Max Temperature of Warmest Month</a:t>
            </a:r>
          </a:p>
          <a:p>
            <a:r>
              <a:rPr lang="en-GB" sz="1400" dirty="0"/>
              <a:t>BIO6 = Min Temperature of Coldest Month</a:t>
            </a:r>
          </a:p>
          <a:p>
            <a:r>
              <a:rPr lang="en-GB" sz="1400" dirty="0"/>
              <a:t>BIO7 = Temperature Annual Range (BIO5-BIO6)</a:t>
            </a:r>
          </a:p>
          <a:p>
            <a:r>
              <a:rPr lang="en-GB" sz="1400" dirty="0"/>
              <a:t>BIO8 = Mean Temperature of Wettest Quarter</a:t>
            </a:r>
          </a:p>
          <a:p>
            <a:r>
              <a:rPr lang="en-GB" sz="1400" dirty="0"/>
              <a:t>BIO9 = Mean Temperature of Driest Quarter</a:t>
            </a:r>
          </a:p>
          <a:p>
            <a:r>
              <a:rPr lang="en-GB" sz="1400" dirty="0"/>
              <a:t>BIO10 = Mean Temperature of Warmest Quarter</a:t>
            </a:r>
          </a:p>
          <a:p>
            <a:r>
              <a:rPr lang="en-GB" sz="1400" dirty="0"/>
              <a:t>BIO11 = Mean Temperature of Coldest Quarter</a:t>
            </a:r>
          </a:p>
          <a:p>
            <a:r>
              <a:rPr lang="en-GB" sz="1400" dirty="0"/>
              <a:t>BIO12 = Annual Precipitation</a:t>
            </a:r>
          </a:p>
          <a:p>
            <a:r>
              <a:rPr lang="en-GB" sz="1400" dirty="0"/>
              <a:t>BIO13 = Precipitation of Wettest Month</a:t>
            </a:r>
          </a:p>
          <a:p>
            <a:r>
              <a:rPr lang="en-GB" sz="1400" dirty="0"/>
              <a:t>BIO14 = Precipitation of Driest Month</a:t>
            </a:r>
          </a:p>
          <a:p>
            <a:r>
              <a:rPr lang="en-GB" sz="1400" dirty="0"/>
              <a:t>BIO15 = Precipitation Seasonality (Coefficient of Variation)</a:t>
            </a:r>
          </a:p>
          <a:p>
            <a:r>
              <a:rPr lang="en-GB" sz="1400" dirty="0"/>
              <a:t>BIO16 = Precipitation of Wettest Quarter</a:t>
            </a:r>
          </a:p>
          <a:p>
            <a:r>
              <a:rPr lang="en-GB" sz="1400" dirty="0"/>
              <a:t>BIO17 = Precipitation of Driest Quarter</a:t>
            </a:r>
          </a:p>
          <a:p>
            <a:r>
              <a:rPr lang="en-GB" sz="1400" dirty="0"/>
              <a:t>BIO18 = Precipitation of Warmest Quarter</a:t>
            </a:r>
          </a:p>
          <a:p>
            <a:r>
              <a:rPr lang="en-GB" sz="1400" dirty="0"/>
              <a:t>BIO19 = Precipitation of Coldest Quarter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8329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BA6BAFB-1325-C844-9393-23BF7D234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latin typeface="Futura Medium" panose="020B0602020204020303" pitchFamily="34" charset="-79"/>
                <a:cs typeface="Futura Medium" panose="020B0602020204020303" pitchFamily="34" charset="-79"/>
              </a:rPr>
              <a:t>Quantifying convergence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A50CFB-B06A-EE49-91EC-F791B4189ADD}"/>
              </a:ext>
            </a:extLst>
          </p:cNvPr>
          <p:cNvSpPr txBox="1"/>
          <p:nvPr/>
        </p:nvSpPr>
        <p:spPr>
          <a:xfrm>
            <a:off x="1030014" y="1690688"/>
            <a:ext cx="8571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Compare </a:t>
            </a:r>
            <a:r>
              <a:rPr lang="en-GB" dirty="0" err="1"/>
              <a:t>OrthoFinder</a:t>
            </a:r>
            <a:r>
              <a:rPr lang="en-GB" dirty="0"/>
              <a:t> derived Species Tree vs Gene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Per-population protein sequence based on major allele (include AF uncertainty here?)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69BB19-212B-4049-A4BC-E2A283DAD715}"/>
              </a:ext>
            </a:extLst>
          </p:cNvPr>
          <p:cNvSpPr txBox="1"/>
          <p:nvPr/>
        </p:nvSpPr>
        <p:spPr>
          <a:xfrm>
            <a:off x="754118" y="3668110"/>
            <a:ext cx="134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Species Tree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F29B13-E087-AD44-9CF4-085F73605CC8}"/>
              </a:ext>
            </a:extLst>
          </p:cNvPr>
          <p:cNvSpPr txBox="1"/>
          <p:nvPr/>
        </p:nvSpPr>
        <p:spPr>
          <a:xfrm>
            <a:off x="9601207" y="3668110"/>
            <a:ext cx="2128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Climate Dendrogram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D1997DF-545A-4047-AA2B-7545E363590B}"/>
              </a:ext>
            </a:extLst>
          </p:cNvPr>
          <p:cNvCxnSpPr>
            <a:cxnSpLocks/>
          </p:cNvCxnSpPr>
          <p:nvPr/>
        </p:nvCxnSpPr>
        <p:spPr>
          <a:xfrm>
            <a:off x="2291255" y="3852776"/>
            <a:ext cx="7073462" cy="0"/>
          </a:xfrm>
          <a:prstGeom prst="straightConnector1">
            <a:avLst/>
          </a:prstGeom>
          <a:ln w="730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E0E3521-65F4-394B-91F4-F18070F457A2}"/>
              </a:ext>
            </a:extLst>
          </p:cNvPr>
          <p:cNvSpPr txBox="1"/>
          <p:nvPr/>
        </p:nvSpPr>
        <p:spPr>
          <a:xfrm>
            <a:off x="607987" y="4129775"/>
            <a:ext cx="1634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Not convergent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D5B036-08B5-F243-B130-9CA591DED27F}"/>
              </a:ext>
            </a:extLst>
          </p:cNvPr>
          <p:cNvSpPr txBox="1"/>
          <p:nvPr/>
        </p:nvSpPr>
        <p:spPr>
          <a:xfrm>
            <a:off x="10039436" y="4129775"/>
            <a:ext cx="1252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Convergent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64F153-2F55-F146-A55C-766A6D079D23}"/>
              </a:ext>
            </a:extLst>
          </p:cNvPr>
          <p:cNvSpPr txBox="1"/>
          <p:nvPr/>
        </p:nvSpPr>
        <p:spPr>
          <a:xfrm>
            <a:off x="4740754" y="3293250"/>
            <a:ext cx="242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Gene/</a:t>
            </a:r>
            <a:r>
              <a:rPr lang="en-GB" dirty="0" err="1"/>
              <a:t>Orthogroup</a:t>
            </a:r>
            <a:r>
              <a:rPr lang="en-GB" dirty="0"/>
              <a:t> Trees</a:t>
            </a:r>
          </a:p>
        </p:txBody>
      </p:sp>
    </p:spTree>
    <p:extLst>
      <p:ext uri="{BB962C8B-B14F-4D97-AF65-F5344CB8AC3E}">
        <p14:creationId xmlns:p14="http://schemas.microsoft.com/office/powerpoint/2010/main" val="2682379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BA6BAFB-1325-C844-9393-23BF7D234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latin typeface="Futura Medium" panose="020B0602020204020303" pitchFamily="34" charset="-79"/>
                <a:cs typeface="Futura Medium" panose="020B0602020204020303" pitchFamily="34" charset="-79"/>
              </a:rPr>
              <a:t>Comparing convergence – Broad scale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8EAF2E-375A-3B46-A351-6C86E24C4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015" y="1461234"/>
            <a:ext cx="5789707" cy="52471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25DE95-2EEF-5F4B-89CD-020E35362F08}"/>
              </a:ext>
            </a:extLst>
          </p:cNvPr>
          <p:cNvSpPr txBox="1"/>
          <p:nvPr/>
        </p:nvSpPr>
        <p:spPr>
          <a:xfrm>
            <a:off x="10771034" y="6488668"/>
            <a:ext cx="1420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TimeTree.org</a:t>
            </a: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3B4BDB-6BC2-CD4B-8B5E-8F668F1B7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720" y="1809192"/>
            <a:ext cx="4575915" cy="423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246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BA6BAFB-1325-C844-9393-23BF7D234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latin typeface="Futura Medium" panose="020B0602020204020303" pitchFamily="34" charset="-79"/>
                <a:cs typeface="Futura Medium" panose="020B0602020204020303" pitchFamily="34" charset="-79"/>
              </a:rPr>
              <a:t>Comparing convergence – Broad scale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8EAF2E-375A-3B46-A351-6C86E24C4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015" y="1461234"/>
            <a:ext cx="5789707" cy="52471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25DE95-2EEF-5F4B-89CD-020E35362F08}"/>
              </a:ext>
            </a:extLst>
          </p:cNvPr>
          <p:cNvSpPr txBox="1"/>
          <p:nvPr/>
        </p:nvSpPr>
        <p:spPr>
          <a:xfrm>
            <a:off x="10771034" y="6488668"/>
            <a:ext cx="1420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TimeTree.org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B29313-078D-EC43-B54C-CE30B0DB2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142" y="1461234"/>
            <a:ext cx="3905354" cy="22057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A51521-4CC3-694F-878D-4552277A79BF}"/>
              </a:ext>
            </a:extLst>
          </p:cNvPr>
          <p:cNvSpPr txBox="1"/>
          <p:nvPr/>
        </p:nvSpPr>
        <p:spPr>
          <a:xfrm>
            <a:off x="423142" y="3905012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Within-clade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8E9279-8C56-0D44-B30D-917DF64DE3BF}"/>
              </a:ext>
            </a:extLst>
          </p:cNvPr>
          <p:cNvSpPr txBox="1"/>
          <p:nvPr/>
        </p:nvSpPr>
        <p:spPr>
          <a:xfrm>
            <a:off x="3651886" y="4896032"/>
            <a:ext cx="14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Across-clades</a:t>
            </a:r>
          </a:p>
        </p:txBody>
      </p:sp>
    </p:spTree>
    <p:extLst>
      <p:ext uri="{BB962C8B-B14F-4D97-AF65-F5344CB8AC3E}">
        <p14:creationId xmlns:p14="http://schemas.microsoft.com/office/powerpoint/2010/main" val="3097395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BA6BAFB-1325-C844-9393-23BF7D234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latin typeface="Futura Medium" panose="020B0602020204020303" pitchFamily="34" charset="-79"/>
                <a:cs typeface="Futura Medium" panose="020B0602020204020303" pitchFamily="34" charset="-79"/>
              </a:rPr>
              <a:t>Comparing convergence – Broad scale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9BC22D-1DB6-D84C-A58E-6247284A86C0}"/>
              </a:ext>
            </a:extLst>
          </p:cNvPr>
          <p:cNvSpPr txBox="1"/>
          <p:nvPr/>
        </p:nvSpPr>
        <p:spPr>
          <a:xfrm>
            <a:off x="813485" y="1455905"/>
            <a:ext cx="894835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Orthogroups</a:t>
            </a:r>
            <a:r>
              <a:rPr lang="en-GB" dirty="0"/>
              <a:t> derived from all genomes via </a:t>
            </a:r>
            <a:r>
              <a:rPr lang="en-GB" dirty="0" err="1"/>
              <a:t>OrthoFinder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Fewer, better confidence</a:t>
            </a:r>
          </a:p>
          <a:p>
            <a:pPr lvl="1"/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does convergence look like at the whole data level?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Histogram of repeatedly selected genes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Permutation based null?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Modality associated with clades?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are the features of the ’top overlapping’ genes?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Higher 1:1 </a:t>
            </a:r>
            <a:r>
              <a:rPr lang="en-GB" dirty="0" err="1"/>
              <a:t>Orthology</a:t>
            </a:r>
            <a:r>
              <a:rPr lang="en-GB" dirty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Low </a:t>
            </a:r>
            <a:r>
              <a:rPr lang="en-GB" dirty="0" err="1"/>
              <a:t>Paralogy</a:t>
            </a:r>
            <a:r>
              <a:rPr lang="en-GB" dirty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Functional pathway membership, fewer = less pleiotropy?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Genome clustering?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Two levels for this analysis: Broad scale over all species, and within-clades (same reference genome, or taxonomic clades?)</a:t>
            </a:r>
          </a:p>
        </p:txBody>
      </p:sp>
    </p:spTree>
    <p:extLst>
      <p:ext uri="{BB962C8B-B14F-4D97-AF65-F5344CB8AC3E}">
        <p14:creationId xmlns:p14="http://schemas.microsoft.com/office/powerpoint/2010/main" val="226246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B0BAE81-4559-3448-AA22-82D4665F9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latin typeface="Futura Medium" panose="020B0602020204020303" pitchFamily="34" charset="-79"/>
                <a:cs typeface="Futura Medium" panose="020B0602020204020303" pitchFamily="34" charset="-79"/>
              </a:rPr>
              <a:t>Comparing convergence – Pairwise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B35463-BF50-AD4A-ACFA-A207214F3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784" y="1579476"/>
            <a:ext cx="9532432" cy="482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845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BA6BAFB-1325-C844-9393-23BF7D234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latin typeface="Futura Medium" panose="020B0602020204020303" pitchFamily="34" charset="-79"/>
                <a:cs typeface="Futura Medium" panose="020B0602020204020303" pitchFamily="34" charset="-79"/>
              </a:rPr>
              <a:t>Comparing convergence – Pairwise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716FCF-E8A4-A440-A488-B6190B636809}"/>
              </a:ext>
            </a:extLst>
          </p:cNvPr>
          <p:cNvSpPr txBox="1"/>
          <p:nvPr/>
        </p:nvSpPr>
        <p:spPr>
          <a:xfrm>
            <a:off x="838200" y="1690688"/>
            <a:ext cx="894835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Orthogroups</a:t>
            </a:r>
            <a:r>
              <a:rPr lang="en-GB" dirty="0"/>
              <a:t> derived from </a:t>
            </a:r>
            <a:r>
              <a:rPr lang="en-GB" dirty="0" err="1"/>
              <a:t>OrthoFinder</a:t>
            </a:r>
            <a:r>
              <a:rPr lang="en-GB" dirty="0"/>
              <a:t>/</a:t>
            </a:r>
            <a:r>
              <a:rPr lang="en-GB" dirty="0" err="1"/>
              <a:t>OrthoMCL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Can run in pairwise, different </a:t>
            </a:r>
            <a:r>
              <a:rPr lang="en-GB" dirty="0" err="1"/>
              <a:t>orthogroups</a:t>
            </a:r>
            <a:r>
              <a:rPr lang="en-GB" dirty="0"/>
              <a:t> for each species pair?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Interesting questions only possible with this approach: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e.g. How does convergent evolution between distant species in very similar climates compare with close species in less similar climates?</a:t>
            </a:r>
          </a:p>
          <a:p>
            <a:pPr lvl="1"/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Automated pipeline (comparable to Conifers Science) for all pairwise calculations: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2 sets of species-level GEA candidates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Pairwise </a:t>
            </a:r>
            <a:r>
              <a:rPr lang="en-GB" dirty="0" err="1"/>
              <a:t>orthology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Count 1:1 overlap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Count 1:many overlap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Expected overlap given </a:t>
            </a:r>
            <a:r>
              <a:rPr lang="en-GB" dirty="0" err="1"/>
              <a:t>orthology</a:t>
            </a:r>
            <a:r>
              <a:rPr lang="en-GB" dirty="0"/>
              <a:t> identification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0038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E24ED8-6B26-6942-9A89-1D1FCA56BCA6}"/>
              </a:ext>
            </a:extLst>
          </p:cNvPr>
          <p:cNvSpPr/>
          <p:nvPr/>
        </p:nvSpPr>
        <p:spPr>
          <a:xfrm>
            <a:off x="838200" y="960345"/>
            <a:ext cx="10515599" cy="627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2">
                    <a:lumMod val="75000"/>
                  </a:schemeClr>
                </a:solidFill>
              </a:rPr>
              <a:t>INTRINSIC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Comparison of gene content (Redundancy in terms of available genes):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600" dirty="0"/>
              <a:t>Quantify ‘quality’ of </a:t>
            </a:r>
            <a:r>
              <a:rPr lang="en-GB" sz="1600" dirty="0" err="1"/>
              <a:t>orthogroup</a:t>
            </a:r>
            <a:r>
              <a:rPr lang="en-GB" sz="1600" dirty="0"/>
              <a:t> identification among pairs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GB" sz="1600" dirty="0"/>
              <a:t>Proportion 1:1, 1:many, </a:t>
            </a:r>
            <a:r>
              <a:rPr lang="en-GB" sz="1600" dirty="0" err="1"/>
              <a:t>many:many</a:t>
            </a:r>
            <a:r>
              <a:rPr lang="en-GB" sz="1600" dirty="0"/>
              <a:t>, none.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600" dirty="0"/>
              <a:t>Likelihood of convergence given 1:1 vs 1:many </a:t>
            </a:r>
            <a:r>
              <a:rPr lang="en-GB" sz="1600" dirty="0" err="1"/>
              <a:t>orthology</a:t>
            </a:r>
            <a:r>
              <a:rPr lang="en-GB" sz="16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 err="1"/>
              <a:t>C</a:t>
            </a:r>
            <a:r>
              <a:rPr lang="en-GB" sz="1600" baseline="-25000" dirty="0" err="1"/>
              <a:t>chisq</a:t>
            </a:r>
            <a:r>
              <a:rPr lang="en-GB" sz="1600" baseline="-25000" dirty="0"/>
              <a:t> </a:t>
            </a:r>
            <a:r>
              <a:rPr lang="en-GB" sz="1600" dirty="0"/>
              <a:t>and </a:t>
            </a:r>
            <a:r>
              <a:rPr lang="en-GB" sz="1600" dirty="0" err="1"/>
              <a:t>C</a:t>
            </a:r>
            <a:r>
              <a:rPr lang="en-GB" sz="1600" baseline="-25000" dirty="0" err="1"/>
              <a:t>hyper</a:t>
            </a:r>
            <a:endParaRPr lang="en-GB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600" dirty="0"/>
              <a:t>”Realised” measure of redundancy, dependent on GEA results…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6">
                    <a:lumMod val="75000"/>
                  </a:schemeClr>
                </a:solidFill>
              </a:rPr>
              <a:t>EXTRINSIC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Species Distribution Modelling (SDM) and range overlap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600" dirty="0"/>
              <a:t>How comparable is selection?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Latitudinal overlap of clines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Niche Breadth Ratio – Variance within clines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 err="1"/>
              <a:t>bioClim</a:t>
            </a:r>
            <a:r>
              <a:rPr lang="en-GB" sz="1600" dirty="0"/>
              <a:t> covariance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600" dirty="0"/>
              <a:t>What is the expectation for pleiotropic constraint?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What is the effect of seasonal variance in environmentally similar clines?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Environmental change in 1960 &gt; 2020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7030A0"/>
                </a:solidFill>
              </a:rPr>
              <a:t>STOCHASTIC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Divergence time estimates (within clades…)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Product of variance of species-specific Ne through time (simulate this?)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Per-species summary of population structure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Otherwise may just take residual variance as proxy?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07305CA-7A2B-7743-A2BC-D00FB96EC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835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latin typeface="Futura Medium" panose="020B0602020204020303" pitchFamily="34" charset="-79"/>
                <a:cs typeface="Futura Medium" panose="020B0602020204020303" pitchFamily="34" charset="-79"/>
              </a:rPr>
              <a:t>Explaining convergence – Pairwise</a:t>
            </a:r>
          </a:p>
        </p:txBody>
      </p:sp>
    </p:spTree>
    <p:extLst>
      <p:ext uri="{BB962C8B-B14F-4D97-AF65-F5344CB8AC3E}">
        <p14:creationId xmlns:p14="http://schemas.microsoft.com/office/powerpoint/2010/main" val="1666032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DC2B0-FB60-1F45-AA1C-8E05FE5C5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Futura Medium" panose="020B0602020204020303" pitchFamily="34" charset="-79"/>
                <a:cs typeface="Futura Medium" panose="020B0602020204020303" pitchFamily="34" charset="-79"/>
              </a:rPr>
              <a:t>The current state of convergence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511722F-D643-DC43-B7F6-0EC327EA2F44}"/>
              </a:ext>
            </a:extLst>
          </p:cNvPr>
          <p:cNvSpPr/>
          <p:nvPr/>
        </p:nvSpPr>
        <p:spPr>
          <a:xfrm>
            <a:off x="1262741" y="4161744"/>
            <a:ext cx="3233059" cy="1945141"/>
          </a:xfrm>
          <a:prstGeom prst="round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EXTRINSIC</a:t>
            </a:r>
            <a:endParaRPr lang="en-GB" dirty="0">
              <a:solidFill>
                <a:schemeClr val="accent6">
                  <a:lumMod val="7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en-GB" dirty="0" err="1">
                <a:solidFill>
                  <a:schemeClr val="tx1"/>
                </a:solidFill>
              </a:rPr>
              <a:t>eg.</a:t>
            </a:r>
            <a:r>
              <a:rPr lang="en-GB" dirty="0">
                <a:solidFill>
                  <a:schemeClr val="tx1"/>
                </a:solidFill>
              </a:rPr>
              <a:t> Environmental selection,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Environmental covariance, temporal selection (seasonality, change through time)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5F4F0E5-3130-B94E-83F3-9E5494C100E6}"/>
              </a:ext>
            </a:extLst>
          </p:cNvPr>
          <p:cNvSpPr/>
          <p:nvPr/>
        </p:nvSpPr>
        <p:spPr>
          <a:xfrm>
            <a:off x="4495800" y="1799545"/>
            <a:ext cx="3124200" cy="181451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accent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INTRINSIC</a:t>
            </a:r>
            <a:endParaRPr lang="en-GB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GB" dirty="0"/>
              <a:t>e.g. Genome organisation, genotype-phenotype map, SGV organisation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45F1872-4E7B-7E4C-89E2-32AD5C2ED4CF}"/>
              </a:ext>
            </a:extLst>
          </p:cNvPr>
          <p:cNvSpPr/>
          <p:nvPr/>
        </p:nvSpPr>
        <p:spPr>
          <a:xfrm>
            <a:off x="7620000" y="4161744"/>
            <a:ext cx="3233059" cy="1945141"/>
          </a:xfrm>
          <a:prstGeom prst="round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rgbClr val="7030A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STOCHASTIC</a:t>
            </a:r>
            <a:endParaRPr lang="en-GB" dirty="0">
              <a:solidFill>
                <a:srgbClr val="7030A0"/>
              </a:solidFill>
            </a:endParaRPr>
          </a:p>
          <a:p>
            <a:pPr algn="ctr"/>
            <a:r>
              <a:rPr lang="en-GB" dirty="0"/>
              <a:t>e.g. Random happenstance,</a:t>
            </a:r>
          </a:p>
          <a:p>
            <a:pPr algn="ctr"/>
            <a:r>
              <a:rPr lang="en-GB" dirty="0"/>
              <a:t>Population size variance, time, </a:t>
            </a:r>
            <a:r>
              <a:rPr lang="en-GB" i="1" dirty="0"/>
              <a:t>de novo </a:t>
            </a:r>
            <a:r>
              <a:rPr lang="en-GB" dirty="0"/>
              <a:t>mutation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9C1418F-1585-B748-8D6B-06E12D49C9C4}"/>
              </a:ext>
            </a:extLst>
          </p:cNvPr>
          <p:cNvCxnSpPr>
            <a:cxnSpLocks/>
          </p:cNvCxnSpPr>
          <p:nvPr/>
        </p:nvCxnSpPr>
        <p:spPr>
          <a:xfrm>
            <a:off x="7728857" y="2808514"/>
            <a:ext cx="683078" cy="1221922"/>
          </a:xfrm>
          <a:prstGeom prst="straightConnector1">
            <a:avLst/>
          </a:prstGeom>
          <a:ln w="539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A091DFA-85C3-A047-B149-92D3F23A8246}"/>
              </a:ext>
            </a:extLst>
          </p:cNvPr>
          <p:cNvCxnSpPr>
            <a:cxnSpLocks/>
          </p:cNvCxnSpPr>
          <p:nvPr/>
        </p:nvCxnSpPr>
        <p:spPr>
          <a:xfrm>
            <a:off x="4600575" y="5134314"/>
            <a:ext cx="2900363" cy="0"/>
          </a:xfrm>
          <a:prstGeom prst="straightConnector1">
            <a:avLst/>
          </a:prstGeom>
          <a:ln w="539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173B629-4B1B-9946-BCA0-2BABDEE53D08}"/>
              </a:ext>
            </a:extLst>
          </p:cNvPr>
          <p:cNvCxnSpPr>
            <a:cxnSpLocks/>
          </p:cNvCxnSpPr>
          <p:nvPr/>
        </p:nvCxnSpPr>
        <p:spPr>
          <a:xfrm flipH="1">
            <a:off x="3740033" y="2827564"/>
            <a:ext cx="659267" cy="1202872"/>
          </a:xfrm>
          <a:prstGeom prst="straightConnector1">
            <a:avLst/>
          </a:prstGeom>
          <a:ln w="539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4EF1BB9-644D-094C-83D9-EEB41761B0B4}"/>
              </a:ext>
            </a:extLst>
          </p:cNvPr>
          <p:cNvSpPr txBox="1"/>
          <p:nvPr/>
        </p:nvSpPr>
        <p:spPr>
          <a:xfrm>
            <a:off x="8411935" y="2238375"/>
            <a:ext cx="31241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Mutation is random but occurs nonrandomly in the genome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Demographic history of populations and effects on SGV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3532CA-C818-7949-AE01-7CED64CDA9EE}"/>
              </a:ext>
            </a:extLst>
          </p:cNvPr>
          <p:cNvSpPr txBox="1"/>
          <p:nvPr/>
        </p:nvSpPr>
        <p:spPr>
          <a:xfrm>
            <a:off x="933110" y="2668615"/>
            <a:ext cx="3124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Genotype-Fitness map &amp; Pleiotropy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Metapopulation organisation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A19969-95F3-414F-AC5A-13988DE2FBB8}"/>
              </a:ext>
            </a:extLst>
          </p:cNvPr>
          <p:cNvSpPr txBox="1"/>
          <p:nvPr/>
        </p:nvSpPr>
        <p:spPr>
          <a:xfrm>
            <a:off x="4879180" y="5251336"/>
            <a:ext cx="2343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Consistency of selection through time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689E1B-864D-924F-A682-DD644B004532}"/>
              </a:ext>
            </a:extLst>
          </p:cNvPr>
          <p:cNvSpPr txBox="1"/>
          <p:nvPr/>
        </p:nvSpPr>
        <p:spPr>
          <a:xfrm>
            <a:off x="4924424" y="4370962"/>
            <a:ext cx="2343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Demographic perturbations</a:t>
            </a:r>
          </a:p>
        </p:txBody>
      </p:sp>
    </p:spTree>
    <p:extLst>
      <p:ext uri="{BB962C8B-B14F-4D97-AF65-F5344CB8AC3E}">
        <p14:creationId xmlns:p14="http://schemas.microsoft.com/office/powerpoint/2010/main" val="2715336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DC2B0-FB60-1F45-AA1C-8E05FE5C5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21" y="365125"/>
            <a:ext cx="11592909" cy="1325563"/>
          </a:xfrm>
        </p:spPr>
        <p:txBody>
          <a:bodyPr/>
          <a:lstStyle/>
          <a:p>
            <a:pPr algn="ctr"/>
            <a:r>
              <a:rPr lang="en-GB" dirty="0">
                <a:latin typeface="Futura Medium" panose="020B0602020204020303" pitchFamily="34" charset="-79"/>
                <a:cs typeface="Futura Medium" panose="020B0602020204020303" pitchFamily="34" charset="-79"/>
              </a:rPr>
              <a:t>General Questions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F54448-8B2D-3C49-8651-BFAEDCB2EBFF}"/>
              </a:ext>
            </a:extLst>
          </p:cNvPr>
          <p:cNvSpPr txBox="1"/>
          <p:nvPr/>
        </p:nvSpPr>
        <p:spPr>
          <a:xfrm>
            <a:off x="888124" y="1839309"/>
            <a:ext cx="10394731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How repeatable/constrained is the genetic response to climate adaptation across diverse plant species?</a:t>
            </a:r>
          </a:p>
          <a:p>
            <a:pPr algn="ctr"/>
            <a:endParaRPr lang="en-GB" sz="3200" dirty="0"/>
          </a:p>
          <a:p>
            <a:pPr algn="ctr"/>
            <a:r>
              <a:rPr lang="en-GB" sz="3200" dirty="0"/>
              <a:t>How does convergence vary among facets of climate?</a:t>
            </a:r>
          </a:p>
          <a:p>
            <a:pPr algn="ctr"/>
            <a:endParaRPr lang="en-GB" sz="3200" dirty="0"/>
          </a:p>
          <a:p>
            <a:pPr algn="ctr"/>
            <a:r>
              <a:rPr lang="en-GB" sz="3200" dirty="0"/>
              <a:t>What are the relative forces (intrinsic/extrinsic/stochastic) mediating repeatability?</a:t>
            </a:r>
          </a:p>
          <a:p>
            <a:pPr algn="ctr"/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571478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DC2B0-FB60-1F45-AA1C-8E05FE5C5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21" y="365125"/>
            <a:ext cx="11592909" cy="1325563"/>
          </a:xfrm>
        </p:spPr>
        <p:txBody>
          <a:bodyPr/>
          <a:lstStyle/>
          <a:p>
            <a:pPr algn="ctr"/>
            <a:r>
              <a:rPr lang="en-GB" dirty="0">
                <a:latin typeface="Futura Medium" panose="020B0602020204020303" pitchFamily="34" charset="-79"/>
                <a:cs typeface="Futura Medium" panose="020B0602020204020303" pitchFamily="34" charset="-79"/>
              </a:rPr>
              <a:t>The intersection of climate and convergence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F54448-8B2D-3C49-8651-BFAEDCB2EBFF}"/>
              </a:ext>
            </a:extLst>
          </p:cNvPr>
          <p:cNvSpPr txBox="1"/>
          <p:nvPr/>
        </p:nvSpPr>
        <p:spPr>
          <a:xfrm>
            <a:off x="888124" y="1839309"/>
            <a:ext cx="1039473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High rates of convergent evolution ~ Limited genetic responses to selection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Adaptation limited by limited genotype &gt; phenotype mapping?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Adaptation limited by simple fitness landscape?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Limited genetic responses ~ Decreased adaptive responses to climate change?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How are extinction risk, rapid environmental change, and convergent evolution associated?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Is ‘resilience’ inverse to convergent evolution at the genetic level?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algn="ctr"/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073629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B893E6E-E474-AA4D-A1ED-48F62B82A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836" y="611566"/>
            <a:ext cx="9606987" cy="5634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5111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2C8E3D0-AEA9-C645-BFE4-461A34F48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20" y="766119"/>
            <a:ext cx="6536162" cy="53257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52EC98-0F7A-8A47-9566-2F4D64B07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5780" y="1484326"/>
            <a:ext cx="5007366" cy="388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107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596131-FE82-CC4E-92D1-632364DF8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892" y="1201636"/>
            <a:ext cx="6359611" cy="49396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66FE43-492A-924F-AF57-FE88B016B3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330" y="1470454"/>
            <a:ext cx="5163422" cy="413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677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BB929B-E49F-B04E-8ECD-3F7A15217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458" y="1112109"/>
            <a:ext cx="7511542" cy="48809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55E456-92F7-8543-9628-D686F0F71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64972"/>
            <a:ext cx="4593883" cy="512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314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F1B9615-E919-D543-BD11-84706B5DD3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701"/>
          <a:stretch/>
        </p:blipFill>
        <p:spPr bwMode="auto">
          <a:xfrm>
            <a:off x="672936" y="1744980"/>
            <a:ext cx="4942493" cy="4539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C64675-7B9A-364B-A3F5-450E69BC0A8D}"/>
              </a:ext>
            </a:extLst>
          </p:cNvPr>
          <p:cNvSpPr txBox="1"/>
          <p:nvPr/>
        </p:nvSpPr>
        <p:spPr>
          <a:xfrm>
            <a:off x="2088131" y="1375648"/>
            <a:ext cx="2701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Mean Annual Temperature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1F5EB79-B1FF-6945-B8D2-684292515D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117"/>
          <a:stretch/>
        </p:blipFill>
        <p:spPr bwMode="auto">
          <a:xfrm>
            <a:off x="6912623" y="1744980"/>
            <a:ext cx="4942493" cy="457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A13B00-C11E-BB41-90F4-FDE67368E16F}"/>
              </a:ext>
            </a:extLst>
          </p:cNvPr>
          <p:cNvSpPr txBox="1"/>
          <p:nvPr/>
        </p:nvSpPr>
        <p:spPr>
          <a:xfrm>
            <a:off x="8843963" y="1375648"/>
            <a:ext cx="2092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Annual Precipitation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127491-2393-1949-93EE-DB1C10BD82D3}"/>
              </a:ext>
            </a:extLst>
          </p:cNvPr>
          <p:cNvSpPr txBox="1"/>
          <p:nvPr/>
        </p:nvSpPr>
        <p:spPr>
          <a:xfrm>
            <a:off x="614329" y="573578"/>
            <a:ext cx="5649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Overlap of Niche-Breadth Ratio (NBR) </a:t>
            </a:r>
          </a:p>
        </p:txBody>
      </p:sp>
    </p:spTree>
    <p:extLst>
      <p:ext uri="{BB962C8B-B14F-4D97-AF65-F5344CB8AC3E}">
        <p14:creationId xmlns:p14="http://schemas.microsoft.com/office/powerpoint/2010/main" val="1947445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5823</TotalTime>
  <Words>807</Words>
  <Application>Microsoft Macintosh PowerPoint</Application>
  <PresentationFormat>Widescreen</PresentationFormat>
  <Paragraphs>148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Futura Medium</vt:lpstr>
      <vt:lpstr>Office Theme</vt:lpstr>
      <vt:lpstr>Global convergence in genomic adaptation to climate across plants  RepAdapt</vt:lpstr>
      <vt:lpstr>The current state of convergence</vt:lpstr>
      <vt:lpstr>General Questions</vt:lpstr>
      <vt:lpstr>The intersection of climate and convergence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Quantifying convergence</vt:lpstr>
      <vt:lpstr>Quantifying convergence</vt:lpstr>
      <vt:lpstr>Comparing convergence – Broad scale</vt:lpstr>
      <vt:lpstr>Comparing convergence – Broad scale</vt:lpstr>
      <vt:lpstr>Comparing convergence – Broad scale</vt:lpstr>
      <vt:lpstr>Comparing convergence – Pairwise</vt:lpstr>
      <vt:lpstr>Comparing convergence – Pairwise</vt:lpstr>
      <vt:lpstr>Explaining convergence – Pairwise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convergence in genomic adaptation to climate across plants</dc:title>
  <dc:creator>Whiting, James</dc:creator>
  <cp:lastModifiedBy>Whiting, James</cp:lastModifiedBy>
  <cp:revision>30</cp:revision>
  <dcterms:created xsi:type="dcterms:W3CDTF">2021-04-16T10:12:58Z</dcterms:created>
  <dcterms:modified xsi:type="dcterms:W3CDTF">2021-04-21T17:39:14Z</dcterms:modified>
</cp:coreProperties>
</file>