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75" autoAdjust="0"/>
  </p:normalViewPr>
  <p:slideViewPr>
    <p:cSldViewPr snapToGrid="0">
      <p:cViewPr>
        <p:scale>
          <a:sx n="75" d="100"/>
          <a:sy n="75" d="100"/>
        </p:scale>
        <p:origin x="974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ater.net/8b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4399-471A-4835-8DE2-0FC66C556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a 16-bit CPU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EA187-9681-43CD-99D8-C65B22450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Wright</a:t>
            </a:r>
          </a:p>
        </p:txBody>
      </p:sp>
    </p:spTree>
    <p:extLst>
      <p:ext uri="{BB962C8B-B14F-4D97-AF65-F5344CB8AC3E}">
        <p14:creationId xmlns:p14="http://schemas.microsoft.com/office/powerpoint/2010/main" val="180101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826B-DD76-4F79-9EFF-7D339B04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Ben’s Computer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755A-480A-49A2-88C5-038AE4FB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93987"/>
            <a:ext cx="10518886" cy="3416300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/>
              <a:t>NOP, OUT, HALT,  Need top 4 bits</a:t>
            </a:r>
          </a:p>
          <a:p>
            <a:r>
              <a:rPr lang="en-US" sz="4000" dirty="0"/>
              <a:t>LDI, the data to move to A is in the low 4 bits.</a:t>
            </a:r>
          </a:p>
          <a:p>
            <a:r>
              <a:rPr lang="en-US" sz="4000" dirty="0"/>
              <a:t>JMP, JC, JZ, the address to jump to is the low 4 bits.</a:t>
            </a:r>
          </a:p>
          <a:p>
            <a:r>
              <a:rPr lang="en-US" sz="4000" dirty="0"/>
              <a:t>ADD, SUB, STA, the address to read is in low 4 bits.</a:t>
            </a:r>
          </a:p>
        </p:txBody>
      </p:sp>
    </p:spTree>
    <p:extLst>
      <p:ext uri="{BB962C8B-B14F-4D97-AF65-F5344CB8AC3E}">
        <p14:creationId xmlns:p14="http://schemas.microsoft.com/office/powerpoint/2010/main" val="44400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826B-DD76-4F79-9EFF-7D339B04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Ben’s Computer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755A-480A-49A2-88C5-038AE4FB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93987"/>
            <a:ext cx="10518886" cy="3416300"/>
          </a:xfrm>
        </p:spPr>
        <p:txBody>
          <a:bodyPr>
            <a:normAutofit/>
          </a:bodyPr>
          <a:lstStyle/>
          <a:p>
            <a:r>
              <a:rPr lang="en-US" sz="4000" dirty="0"/>
              <a:t>Since both instructions and address are 4 bits, they fit into the data bus.</a:t>
            </a:r>
          </a:p>
          <a:p>
            <a:r>
              <a:rPr lang="en-US" sz="4000" dirty="0"/>
              <a:t>Small RAM and small instruction set.</a:t>
            </a:r>
          </a:p>
        </p:txBody>
      </p:sp>
    </p:spTree>
    <p:extLst>
      <p:ext uri="{BB962C8B-B14F-4D97-AF65-F5344CB8AC3E}">
        <p14:creationId xmlns:p14="http://schemas.microsoft.com/office/powerpoint/2010/main" val="54799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826B-DD76-4F79-9EFF-7D339B04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Ben’s Computer Sample </a:t>
            </a:r>
            <a:r>
              <a:rPr lang="en-US" dirty="0" err="1"/>
              <a:t>Microstep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755A-480A-49A2-88C5-038AE4FB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93987"/>
            <a:ext cx="10518886" cy="341630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LDA</a:t>
            </a:r>
          </a:p>
          <a:p>
            <a:pPr lvl="1"/>
            <a:r>
              <a:rPr lang="en-US" sz="3800" dirty="0"/>
              <a:t>Step 0, PC -&gt; MAR</a:t>
            </a:r>
          </a:p>
          <a:p>
            <a:pPr lvl="1"/>
            <a:r>
              <a:rPr lang="en-US" sz="3800" dirty="0"/>
              <a:t>Step 1, RAM -&gt; IR, PC+</a:t>
            </a:r>
          </a:p>
          <a:p>
            <a:pPr lvl="1"/>
            <a:r>
              <a:rPr lang="en-US" sz="3800" dirty="0"/>
              <a:t>Step 2, IR(low)-&gt;MAR, </a:t>
            </a:r>
          </a:p>
          <a:p>
            <a:pPr lvl="1"/>
            <a:r>
              <a:rPr lang="en-US" sz="3800" dirty="0"/>
              <a:t>Step 3, RAM -&gt; </a:t>
            </a:r>
            <a:r>
              <a:rPr lang="en-US" sz="3800"/>
              <a:t>A Register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841361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826B-DD76-4F79-9EFF-7D339B04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755A-480A-49A2-88C5-038AE4FB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The Motorola 6800 in 1974, 8-bit Data, 16-bit Address.</a:t>
            </a:r>
          </a:p>
          <a:p>
            <a:r>
              <a:rPr lang="en-US" sz="4000" dirty="0"/>
              <a:t>Intel 8008 in 1972, 8-bit Data, 14-bit Address</a:t>
            </a:r>
          </a:p>
          <a:p>
            <a:r>
              <a:rPr lang="en-US" sz="4000" dirty="0"/>
              <a:t>Data Bus: 8-bit, Address Bus: 8-bits is really old.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7810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826B-DD76-4F79-9EFF-7D339B04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up 8-bit </a:t>
            </a:r>
            <a:r>
              <a:rPr lang="en-US" dirty="0" err="1"/>
              <a:t>8-bit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755A-480A-49A2-88C5-038AE4FB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Instruction set might as well be 8 bit to keep simple.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076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826B-DD76-4F79-9EFF-7D339B04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on the shoulders of </a:t>
            </a:r>
            <a:r>
              <a:rPr lang="en-US" dirty="0" err="1"/>
              <a:t>griants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755A-480A-49A2-88C5-038AE4FB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/>
              <a:t>Ben Eater </a:t>
            </a:r>
            <a:r>
              <a:rPr lang="en-US" sz="4000" dirty="0">
                <a:hlinkClick r:id="rId2"/>
              </a:rPr>
              <a:t>https://eater.net/8bit</a:t>
            </a:r>
            <a:endParaRPr lang="en-US" sz="4000" dirty="0"/>
          </a:p>
          <a:p>
            <a:r>
              <a:rPr lang="en-US" sz="4000" dirty="0"/>
              <a:t>Review his site for concepts:</a:t>
            </a:r>
          </a:p>
          <a:p>
            <a:pPr lvl="1"/>
            <a:r>
              <a:rPr lang="en-US" sz="3800" dirty="0"/>
              <a:t>Data Bus</a:t>
            </a:r>
          </a:p>
          <a:p>
            <a:pPr lvl="1"/>
            <a:r>
              <a:rPr lang="en-US" sz="3800" dirty="0"/>
              <a:t>RAM</a:t>
            </a:r>
          </a:p>
          <a:p>
            <a:pPr lvl="1"/>
            <a:r>
              <a:rPr lang="en-US" sz="3800" dirty="0"/>
              <a:t>Memory Access Register (MAR)</a:t>
            </a:r>
          </a:p>
          <a:p>
            <a:pPr lvl="1"/>
            <a:r>
              <a:rPr lang="en-US" sz="3800" dirty="0"/>
              <a:t>Register</a:t>
            </a:r>
          </a:p>
          <a:p>
            <a:pPr lvl="1"/>
            <a:r>
              <a:rPr lang="en-US" sz="3800" dirty="0"/>
              <a:t>Arithmetic Logic Unit (ALU)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075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826B-DD76-4F79-9EFF-7D339B04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to decide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755A-480A-49A2-88C5-038AE4FB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Data Bus</a:t>
            </a:r>
          </a:p>
          <a:p>
            <a:r>
              <a:rPr lang="en-US" sz="4000" dirty="0"/>
              <a:t>Address Bus</a:t>
            </a:r>
          </a:p>
          <a:p>
            <a:r>
              <a:rPr lang="en-US" sz="4000" dirty="0"/>
              <a:t>Instruction Size</a:t>
            </a:r>
          </a:p>
          <a:p>
            <a:r>
              <a:rPr lang="en-US" sz="4000" dirty="0"/>
              <a:t>Number of Micro-steps (we will talk about this in another class)</a:t>
            </a:r>
          </a:p>
        </p:txBody>
      </p:sp>
    </p:spTree>
    <p:extLst>
      <p:ext uri="{BB962C8B-B14F-4D97-AF65-F5344CB8AC3E}">
        <p14:creationId xmlns:p14="http://schemas.microsoft.com/office/powerpoint/2010/main" val="149949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826B-DD76-4F79-9EFF-7D339B04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755A-480A-49A2-88C5-038AE4FB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The amount of data that can be moved around the system.</a:t>
            </a:r>
          </a:p>
          <a:p>
            <a:r>
              <a:rPr lang="en-US" sz="4000" dirty="0"/>
              <a:t>From RAM to Register</a:t>
            </a:r>
          </a:p>
          <a:p>
            <a:r>
              <a:rPr lang="en-US" sz="4000" dirty="0"/>
              <a:t>From ALU to Register/Memory</a:t>
            </a:r>
          </a:p>
          <a:p>
            <a:r>
              <a:rPr lang="en-US" sz="4000" dirty="0"/>
              <a:t>To Output Register (Ben’s CPU)</a:t>
            </a:r>
          </a:p>
        </p:txBody>
      </p:sp>
    </p:spTree>
    <p:extLst>
      <p:ext uri="{BB962C8B-B14F-4D97-AF65-F5344CB8AC3E}">
        <p14:creationId xmlns:p14="http://schemas.microsoft.com/office/powerpoint/2010/main" val="24852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826B-DD76-4F79-9EFF-7D339B04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755A-480A-49A2-88C5-038AE4FB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number of ‘slots’ in RAM</a:t>
            </a:r>
          </a:p>
          <a:p>
            <a:r>
              <a:rPr lang="en-US" sz="4000" dirty="0"/>
              <a:t>Size of MAR, size of Program Counter (PC)</a:t>
            </a:r>
          </a:p>
          <a:p>
            <a:r>
              <a:rPr lang="en-US" sz="4000" dirty="0"/>
              <a:t>Size of STACK</a:t>
            </a:r>
          </a:p>
        </p:txBody>
      </p:sp>
    </p:spTree>
    <p:extLst>
      <p:ext uri="{BB962C8B-B14F-4D97-AF65-F5344CB8AC3E}">
        <p14:creationId xmlns:p14="http://schemas.microsoft.com/office/powerpoint/2010/main" val="2366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826B-DD76-4F79-9EFF-7D339B04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Bus and Address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755A-480A-49A2-88C5-038AE4FB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/>
              <a:t>Data Bus &gt;= Address Bus the CPU can share the Data Bus</a:t>
            </a:r>
          </a:p>
          <a:p>
            <a:r>
              <a:rPr lang="en-US" sz="4000" dirty="0"/>
              <a:t>If the Data Bus &lt; Address Bus, extra lines will be needed to the address bus</a:t>
            </a:r>
          </a:p>
          <a:p>
            <a:r>
              <a:rPr lang="en-US" sz="4000" dirty="0"/>
              <a:t>Can has two sperate busses, but planning is needed.</a:t>
            </a:r>
          </a:p>
        </p:txBody>
      </p:sp>
    </p:spTree>
    <p:extLst>
      <p:ext uri="{BB962C8B-B14F-4D97-AF65-F5344CB8AC3E}">
        <p14:creationId xmlns:p14="http://schemas.microsoft.com/office/powerpoint/2010/main" val="390084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826B-DD76-4F79-9EFF-7D339B04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755A-480A-49A2-88C5-038AE4FB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Number of bits in the instruction register.</a:t>
            </a:r>
          </a:p>
          <a:p>
            <a:r>
              <a:rPr lang="en-US" sz="4000" dirty="0"/>
              <a:t>Total number of instructions</a:t>
            </a:r>
          </a:p>
          <a:p>
            <a:r>
              <a:rPr lang="en-US" sz="4000" dirty="0"/>
              <a:t>Some CPUs use a complex masking scheme IIIISSDD</a:t>
            </a:r>
          </a:p>
        </p:txBody>
      </p:sp>
    </p:spTree>
    <p:extLst>
      <p:ext uri="{BB962C8B-B14F-4D97-AF65-F5344CB8AC3E}">
        <p14:creationId xmlns:p14="http://schemas.microsoft.com/office/powerpoint/2010/main" val="70838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826B-DD76-4F79-9EFF-7D339B04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Ben’s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755A-480A-49A2-88C5-038AE4FB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Bus: 8-bit</a:t>
            </a:r>
          </a:p>
          <a:p>
            <a:r>
              <a:rPr lang="en-US" sz="4000" dirty="0"/>
              <a:t>Address Bus: 4-bits</a:t>
            </a:r>
          </a:p>
          <a:p>
            <a:r>
              <a:rPr lang="en-US" sz="4000" dirty="0"/>
              <a:t>Instruction Size: 4-bits</a:t>
            </a:r>
          </a:p>
          <a:p>
            <a:r>
              <a:rPr lang="en-US" sz="4000" dirty="0"/>
              <a:t>Number of Micro-steps: 5 steps</a:t>
            </a:r>
          </a:p>
        </p:txBody>
      </p:sp>
    </p:spTree>
    <p:extLst>
      <p:ext uri="{BB962C8B-B14F-4D97-AF65-F5344CB8AC3E}">
        <p14:creationId xmlns:p14="http://schemas.microsoft.com/office/powerpoint/2010/main" val="429297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826B-DD76-4F79-9EFF-7D339B04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Ben’s Computer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755A-480A-49A2-88C5-038AE4FB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93987"/>
            <a:ext cx="4941046" cy="3416300"/>
          </a:xfrm>
        </p:spPr>
        <p:txBody>
          <a:bodyPr>
            <a:normAutofit fontScale="55000" lnSpcReduction="20000"/>
          </a:bodyPr>
          <a:lstStyle/>
          <a:p>
            <a:r>
              <a:rPr lang="en-US" sz="4000" dirty="0"/>
              <a:t>0000 – NOP Do nothing</a:t>
            </a:r>
          </a:p>
          <a:p>
            <a:r>
              <a:rPr lang="en-US" sz="4000" dirty="0"/>
              <a:t>0001 – LDA Load reg A with RAM</a:t>
            </a:r>
          </a:p>
          <a:p>
            <a:r>
              <a:rPr lang="en-US" sz="4000" dirty="0"/>
              <a:t>0010 – ADD </a:t>
            </a:r>
            <a:r>
              <a:rPr lang="en-US" sz="4000" dirty="0" err="1"/>
              <a:t>Add</a:t>
            </a:r>
            <a:r>
              <a:rPr lang="en-US" sz="4000" dirty="0"/>
              <a:t> RAM to A put A</a:t>
            </a:r>
          </a:p>
          <a:p>
            <a:r>
              <a:rPr lang="en-US" sz="4000" dirty="0"/>
              <a:t>0011 – SUB Subtract RAM from A</a:t>
            </a:r>
          </a:p>
          <a:p>
            <a:r>
              <a:rPr lang="en-US" sz="4000" dirty="0"/>
              <a:t>0100 – STA Store Reg A to RAM</a:t>
            </a:r>
          </a:p>
          <a:p>
            <a:r>
              <a:rPr lang="en-US" sz="4000" dirty="0"/>
              <a:t>0101 – LDI Load 4 Low 4-bit to A</a:t>
            </a:r>
          </a:p>
          <a:p>
            <a:r>
              <a:rPr lang="en-US" sz="4000" dirty="0"/>
              <a:t>0110 – JMP Jump to Statement</a:t>
            </a:r>
          </a:p>
          <a:p>
            <a:r>
              <a:rPr lang="en-US" sz="4000" dirty="0"/>
              <a:t>0111 – JC Jump is Carry Flag 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8E1EDF-B18E-43CF-BEC3-DD8706272CA7}"/>
              </a:ext>
            </a:extLst>
          </p:cNvPr>
          <p:cNvSpPr txBox="1">
            <a:spLocks/>
          </p:cNvSpPr>
          <p:nvPr/>
        </p:nvSpPr>
        <p:spPr>
          <a:xfrm>
            <a:off x="6096000" y="2593987"/>
            <a:ext cx="5679440" cy="341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1000 – JZ Jump is Zero Flag Set</a:t>
            </a:r>
          </a:p>
          <a:p>
            <a:r>
              <a:rPr lang="en-US" sz="4000" dirty="0"/>
              <a:t>1001 -  </a:t>
            </a:r>
          </a:p>
          <a:p>
            <a:r>
              <a:rPr lang="en-US" sz="4000" dirty="0"/>
              <a:t>1010 - </a:t>
            </a:r>
          </a:p>
          <a:p>
            <a:r>
              <a:rPr lang="en-US" sz="4000" dirty="0"/>
              <a:t>1011 -</a:t>
            </a:r>
          </a:p>
          <a:p>
            <a:r>
              <a:rPr lang="en-US" sz="4000" dirty="0"/>
              <a:t>1100 -</a:t>
            </a:r>
          </a:p>
          <a:p>
            <a:r>
              <a:rPr lang="en-US" sz="4000" dirty="0"/>
              <a:t>1101 -</a:t>
            </a:r>
          </a:p>
          <a:p>
            <a:r>
              <a:rPr lang="en-US" sz="4000" dirty="0"/>
              <a:t>1110 – OUT Move A to Output </a:t>
            </a:r>
          </a:p>
          <a:p>
            <a:r>
              <a:rPr lang="en-US" sz="4000" dirty="0"/>
              <a:t>1111 – HALT Stop the Clock</a:t>
            </a:r>
          </a:p>
        </p:txBody>
      </p:sp>
    </p:spTree>
    <p:extLst>
      <p:ext uri="{BB962C8B-B14F-4D97-AF65-F5344CB8AC3E}">
        <p14:creationId xmlns:p14="http://schemas.microsoft.com/office/powerpoint/2010/main" val="3808182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55</TotalTime>
  <Words>485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Designing a 16-bit CPU</vt:lpstr>
      <vt:lpstr>Standing on the shoulders of griants</vt:lpstr>
      <vt:lpstr>First things to decide</vt:lpstr>
      <vt:lpstr>Data Bus</vt:lpstr>
      <vt:lpstr>Address Bus</vt:lpstr>
      <vt:lpstr>Data Bus and Address Bus</vt:lpstr>
      <vt:lpstr>Instruction Size</vt:lpstr>
      <vt:lpstr> Ben’s Computer</vt:lpstr>
      <vt:lpstr> Ben’s Computer Instructions</vt:lpstr>
      <vt:lpstr> Ben’s Computer Instructions</vt:lpstr>
      <vt:lpstr> Ben’s Computer Instructions</vt:lpstr>
      <vt:lpstr> Ben’s Computer Sample Microstep</vt:lpstr>
      <vt:lpstr>Next Step up</vt:lpstr>
      <vt:lpstr>Next Step up 8-bit 8-bit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Wright</dc:creator>
  <cp:lastModifiedBy>James Wright</cp:lastModifiedBy>
  <cp:revision>7</cp:revision>
  <dcterms:created xsi:type="dcterms:W3CDTF">2019-07-21T05:26:02Z</dcterms:created>
  <dcterms:modified xsi:type="dcterms:W3CDTF">2019-07-21T06:21:31Z</dcterms:modified>
</cp:coreProperties>
</file>