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7010400" cy="9296400"/>
  <p:embeddedFontLst>
    <p:embeddedFont>
      <p:font typeface="Canda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15">
          <p15:clr>
            <a:srgbClr val="A4A3A4"/>
          </p15:clr>
        </p15:guide>
        <p15:guide id="2" pos="2880">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http://customooxmlschemas.google.com/">
      <go:slidesCustomData xmlns:go="http://customooxmlschemas.google.com/" r:id="rId33" roundtripDataSignature="AMtx7mgQOhBoRiZLbG6f8f1Qt7iALQji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7937D9-6947-448E-8C2F-31E3BDA2583D}">
  <a:tblStyle styleId="{FC7937D9-6947-448E-8C2F-31E3BDA258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15" orient="horz"/>
        <p:guide pos="288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andar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ndara-italic.fntdata"/><Relationship Id="rId30" Type="http://schemas.openxmlformats.org/officeDocument/2006/relationships/font" Target="fonts/Candara-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Candar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2560"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1580"/>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
        <p:nvSpPr>
          <p:cNvPr id="38" name="Google Shape;38;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 name="Google Shape;39;p1: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114300" rtl="0" algn="l">
              <a:lnSpc>
                <a:spcPct val="132352"/>
              </a:lnSpc>
              <a:spcBef>
                <a:spcPts val="0"/>
              </a:spcBef>
              <a:spcAft>
                <a:spcPts val="0"/>
              </a:spcAft>
              <a:buNone/>
            </a:pPr>
            <a:r>
              <a:rPr b="1" lang="en-US" sz="1800">
                <a:solidFill>
                  <a:srgbClr val="434343"/>
                </a:solidFill>
                <a:highlight>
                  <a:srgbClr val="FCFCFE"/>
                </a:highlight>
              </a:rPr>
              <a:t>Plateau</a:t>
            </a:r>
            <a:r>
              <a:rPr lang="en-US" sz="1050">
                <a:solidFill>
                  <a:srgbClr val="A0A0A0"/>
                </a:solidFill>
                <a:highlight>
                  <a:srgbClr val="FCFCFE"/>
                </a:highlight>
              </a:rPr>
              <a:t>[plæˈtoʊ], which is RLRP</a:t>
            </a:r>
            <a:endParaRPr sz="1050">
              <a:solidFill>
                <a:srgbClr val="A0A0A0"/>
              </a:solidFill>
              <a:highlight>
                <a:srgbClr val="FCFCFE"/>
              </a:highlight>
            </a:endParaRPr>
          </a:p>
          <a:p>
            <a:pPr indent="0" lvl="0" marL="114300" rtl="0" algn="l">
              <a:lnSpc>
                <a:spcPct val="132352"/>
              </a:lnSpc>
              <a:spcBef>
                <a:spcPts val="400"/>
              </a:spcBef>
              <a:spcAft>
                <a:spcPts val="400"/>
              </a:spcAft>
              <a:buNone/>
            </a:pPr>
            <a:r>
              <a:rPr lang="en-US" sz="1050">
                <a:solidFill>
                  <a:srgbClr val="A0A0A0"/>
                </a:solidFill>
                <a:highlight>
                  <a:srgbClr val="FCFCFE"/>
                </a:highlight>
              </a:rPr>
              <a:t>and the loss function we use is cross-entropy since this is a classification problem</a:t>
            </a:r>
            <a:endParaRPr/>
          </a:p>
        </p:txBody>
      </p:sp>
      <p:sp>
        <p:nvSpPr>
          <p:cNvPr id="146" name="Google Shape;146;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Here is the experimental setup. We made some changes to get the best model</a:t>
            </a:r>
            <a:endParaRPr/>
          </a:p>
          <a:p>
            <a:pPr indent="0" lvl="0" marL="0" rtl="0" algn="l">
              <a:spcBef>
                <a:spcPts val="360"/>
              </a:spcBef>
              <a:spcAft>
                <a:spcPts val="0"/>
              </a:spcAft>
              <a:buNone/>
            </a:pPr>
            <a:r>
              <a:rPr lang="en-US"/>
              <a:t>We changed 4 main part of the model, which are optimizer, scheduler, architecture and fine tuning.</a:t>
            </a:r>
            <a:endParaRPr/>
          </a:p>
          <a:p>
            <a:pPr indent="0" lvl="0" marL="0" rtl="0" algn="l">
              <a:spcBef>
                <a:spcPts val="360"/>
              </a:spcBef>
              <a:spcAft>
                <a:spcPts val="0"/>
              </a:spcAft>
              <a:buNone/>
            </a:pPr>
            <a:r>
              <a:rPr lang="en-US"/>
              <a:t>For optimizer, we use 7 different methods as listed above.</a:t>
            </a:r>
            <a:endParaRPr/>
          </a:p>
          <a:p>
            <a:pPr indent="0" lvl="0" marL="0" rtl="0" algn="l">
              <a:spcBef>
                <a:spcPts val="360"/>
              </a:spcBef>
              <a:spcAft>
                <a:spcPts val="0"/>
              </a:spcAft>
              <a:buNone/>
            </a:pPr>
            <a:r>
              <a:rPr lang="en-US"/>
              <a:t>For scheduler we use 6 different methods.</a:t>
            </a:r>
            <a:endParaRPr/>
          </a:p>
          <a:p>
            <a:pPr indent="0" lvl="0" marL="0" rtl="0" algn="l">
              <a:spcBef>
                <a:spcPts val="360"/>
              </a:spcBef>
              <a:spcAft>
                <a:spcPts val="0"/>
              </a:spcAft>
              <a:buClr>
                <a:schemeClr val="dk1"/>
              </a:buClr>
              <a:buSzPts val="1100"/>
              <a:buFont typeface="Arial"/>
              <a:buNone/>
            </a:pPr>
            <a:r>
              <a:rPr lang="en-US"/>
              <a:t>And we also test 3 different architecture.</a:t>
            </a:r>
            <a:endParaRPr/>
          </a:p>
          <a:p>
            <a:pPr indent="0" lvl="0" marL="0" rtl="0" algn="l">
              <a:spcBef>
                <a:spcPts val="360"/>
              </a:spcBef>
              <a:spcAft>
                <a:spcPts val="0"/>
              </a:spcAft>
              <a:buClr>
                <a:schemeClr val="dk1"/>
              </a:buClr>
              <a:buSzPts val="1100"/>
              <a:buFont typeface="Arial"/>
              <a:buNone/>
            </a:pPr>
            <a:r>
              <a:rPr lang="en-US"/>
              <a:t>After training 300 epoches, we examed another 50 epoches using two different scheduler: Cosine Annealing (Cosine), Cosine Annealing with Warm Restarts (CosineWR) and furthermore used validation data to train</a:t>
            </a:r>
            <a:endParaRPr/>
          </a:p>
        </p:txBody>
      </p:sp>
      <p:sp>
        <p:nvSpPr>
          <p:cNvPr id="155" name="Google Shape;155;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41a7a39a1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41a7a39a1_0_0: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We can see the most accurate optimizer from both side is SGD with Nesterov Momentum. So what is SGD with Nesterov momentum?</a:t>
            </a:r>
            <a:endParaRPr/>
          </a:p>
        </p:txBody>
      </p:sp>
      <p:sp>
        <p:nvSpPr>
          <p:cNvPr id="165" name="Google Shape;165;ge41a7a39a1_0_0: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160048ebe_0_4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160048ebe_0_42: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The most commonly used optimizer is Stochastic gradient descent (SGD). It is a simple technique that updates the parameters of a model based on the gradient of a single data point.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US"/>
              <a:t>And Momentum is a method that helps accelerate SGD in the relevant direction and dampens oscillations. And it is usually been set to 0.9, which is also the number been used in the model.</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lang="en-US"/>
              <a:t>Nesterov momentum: gives us an approximation of the next position of the parameters (the gradient is missing for the full update), a rough idea where our parameters are going to be. We can now effectively look ahead by calculating the gradient not to our current parameters  but to the approximate future position of our parameters</a:t>
            </a:r>
            <a:endParaRPr/>
          </a:p>
        </p:txBody>
      </p:sp>
      <p:sp>
        <p:nvSpPr>
          <p:cNvPr id="175" name="Google Shape;175;ge160048ebe_0_42: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41a7a39a1_0_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41a7a39a1_0_8: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Clr>
                <a:schemeClr val="dk1"/>
              </a:buClr>
              <a:buSzPts val="1100"/>
              <a:buFont typeface="Arial"/>
              <a:buNone/>
            </a:pPr>
            <a:r>
              <a:rPr lang="en-US"/>
              <a:t>We can see the the scheduler RLRP leads to the highest accuracy in both side. So let’s take a look at the RLRP scheduler</a:t>
            </a:r>
            <a:endParaRPr/>
          </a:p>
        </p:txBody>
      </p:sp>
      <p:sp>
        <p:nvSpPr>
          <p:cNvPr id="184" name="Google Shape;184;ge41a7a39a1_0_8: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160048ebe_0_5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160048ebe_0_52: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What RLRP does is</a:t>
            </a:r>
            <a:r>
              <a:rPr lang="en-US"/>
              <a:t> it reduces Learning rate when a metric has stopped improving. Since it does so, we can assume that</a:t>
            </a:r>
            <a:r>
              <a:rPr lang="en-US"/>
              <a:t> the longer we train, the smaller our step size should be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And there are some parameters that we used</a:t>
            </a:r>
            <a:endParaRPr/>
          </a:p>
          <a:p>
            <a:pPr indent="0" lvl="0" marL="0" rtl="0" algn="l">
              <a:spcBef>
                <a:spcPts val="360"/>
              </a:spcBef>
              <a:spcAft>
                <a:spcPts val="0"/>
              </a:spcAft>
              <a:buNone/>
            </a:pPr>
            <a:r>
              <a:rPr lang="en-US"/>
              <a:t>1.First is mode. I</a:t>
            </a:r>
            <a:r>
              <a:rPr lang="en-US"/>
              <a:t>n 'max' mode it will be reduced when the quantity monitored has stopped increasing</a:t>
            </a:r>
            <a:endParaRPr/>
          </a:p>
          <a:p>
            <a:pPr indent="0" lvl="0" marL="0" rtl="0" algn="l">
              <a:spcBef>
                <a:spcPts val="360"/>
              </a:spcBef>
              <a:spcAft>
                <a:spcPts val="0"/>
              </a:spcAft>
              <a:buNone/>
            </a:pPr>
            <a:r>
              <a:rPr lang="en-US"/>
              <a:t>2.Second, the factor means the learning rate will be reduced by 0.75</a:t>
            </a:r>
            <a:endParaRPr/>
          </a:p>
          <a:p>
            <a:pPr indent="0" lvl="0" marL="0" rtl="0" algn="l">
              <a:spcBef>
                <a:spcPts val="360"/>
              </a:spcBef>
              <a:spcAft>
                <a:spcPts val="0"/>
              </a:spcAft>
              <a:buNone/>
            </a:pPr>
            <a:r>
              <a:rPr lang="en-US"/>
              <a:t>3. Third, the patience equal to 5 means</a:t>
            </a:r>
            <a:r>
              <a:rPr lang="en-US" sz="1150">
                <a:solidFill>
                  <a:srgbClr val="212529"/>
                </a:solidFill>
                <a:highlight>
                  <a:srgbClr val="FFFFFF"/>
                </a:highlight>
              </a:rPr>
              <a:t> the</a:t>
            </a:r>
            <a:r>
              <a:rPr lang="en-US" sz="1150">
                <a:solidFill>
                  <a:srgbClr val="212529"/>
                </a:solidFill>
                <a:highlight>
                  <a:srgbClr val="FFFFFF"/>
                </a:highlight>
              </a:rPr>
              <a:t> learning rate will be reduced </a:t>
            </a:r>
            <a:r>
              <a:rPr lang="en-US" sz="1150">
                <a:solidFill>
                  <a:srgbClr val="212529"/>
                </a:solidFill>
                <a:highlight>
                  <a:srgbClr val="FFFFFF"/>
                </a:highlight>
              </a:rPr>
              <a:t>after 5 epochs with no improvement</a:t>
            </a:r>
            <a:endParaRPr sz="1150">
              <a:solidFill>
                <a:srgbClr val="212529"/>
              </a:solidFill>
              <a:highlight>
                <a:srgbClr val="FFFFFF"/>
              </a:highlight>
            </a:endParaRPr>
          </a:p>
          <a:p>
            <a:pPr indent="0" lvl="0" marL="0" rtl="0" algn="l">
              <a:spcBef>
                <a:spcPts val="360"/>
              </a:spcBef>
              <a:spcAft>
                <a:spcPts val="0"/>
              </a:spcAft>
              <a:buNone/>
            </a:pPr>
            <a:r>
              <a:rPr lang="en-US" sz="1150">
                <a:solidFill>
                  <a:srgbClr val="212529"/>
                </a:solidFill>
                <a:highlight>
                  <a:srgbClr val="FFFFFF"/>
                </a:highlight>
              </a:rPr>
              <a:t>4. Finally, verbose means printing the update message after each time the learning rate reduced</a:t>
            </a:r>
            <a:endParaRPr sz="1150">
              <a:solidFill>
                <a:srgbClr val="212529"/>
              </a:solidFill>
              <a:highlight>
                <a:srgbClr val="FFFFFF"/>
              </a:highlight>
            </a:endParaRPr>
          </a:p>
        </p:txBody>
      </p:sp>
      <p:sp>
        <p:nvSpPr>
          <p:cNvPr id="194" name="Google Shape;194;ge160048ebe_0_52: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1625c6ff7_0_4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1625c6ff7_0_45: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03" name="Google Shape;203;ge1625c6ff7_0_45: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160048ebe_2_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160048ebe_2_6: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12" name="Google Shape;212;ge160048ebe_2_6: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1625c6ff7_0_5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1625c6ff7_0_52: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20" name="Google Shape;220;ge1625c6ff7_0_52: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28" name="Google Shape;228;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 name="Google Shape;46;p2: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solidFill>
                  <a:srgbClr val="24292E"/>
                </a:solidFill>
                <a:highlight>
                  <a:schemeClr val="lt1"/>
                </a:highlight>
              </a:rPr>
              <a:t>This project aims to explore facial emotion recognition. Facial emotion recognition refers to identifying expressions that convey basic emotions, which is quite important for computer to understand human beings. FER has broad research prospects in human-computer interaction and emotional computing, including human-computer interaction, emotion analysis, intelligent security, entertainment, online education, intelligent medical care, etc. For example, it can be used to conduct market research for companies and obtain users' feedback to test video games. However, accurate and robust FER by computer models remains challenging due to the heterogeneity of human faces and variations in images such as different facial pose and lighting. Among all techniques for FER, deep learning models, especially Convolutional Neural Networks (CNNs) have shown great potential due to their powerful automatic feature extraction and computational efficiency.</a:t>
            </a:r>
            <a:endParaRPr/>
          </a:p>
        </p:txBody>
      </p:sp>
      <p:sp>
        <p:nvSpPr>
          <p:cNvPr id="47" name="Google Shape;47;p2: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1625c6ff7_0_14: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39" name="Google Shape;239;ge1625c6ff7_0_1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48" name="Google Shape;248;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7" name="Google Shape;257;p12: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58" name="Google Shape;258;p12: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 name="Google Shape;57;p3: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Our goal is to achieve as much high as possible on FER2013. From the ranking, we choose the highest single-network using only the FER2013 to train. </a:t>
            </a:r>
            <a:endParaRPr/>
          </a:p>
          <a:p>
            <a:pPr indent="0" lvl="0" marL="0" rtl="0" algn="l">
              <a:spcBef>
                <a:spcPts val="0"/>
              </a:spcBef>
              <a:spcAft>
                <a:spcPts val="0"/>
              </a:spcAft>
              <a:buNone/>
            </a:pPr>
            <a:r>
              <a:rPr lang="en-US"/>
              <a:t>We also aim to experiment on optimizer, scheduler, fine tuning and dropout rate which are discussed or not discussed by the paper</a:t>
            </a:r>
            <a:endParaRPr/>
          </a:p>
          <a:p>
            <a:pPr indent="0" lvl="0" marL="0" rtl="0" algn="l">
              <a:spcBef>
                <a:spcPts val="0"/>
              </a:spcBef>
              <a:spcAft>
                <a:spcPts val="0"/>
              </a:spcAft>
              <a:buNone/>
            </a:pPr>
            <a:r>
              <a:rPr lang="en-US"/>
              <a:t>Besides, another goal is to evaluate the result with confusion matrix and saliency map</a:t>
            </a:r>
            <a:endParaRPr/>
          </a:p>
        </p:txBody>
      </p:sp>
      <p:sp>
        <p:nvSpPr>
          <p:cNvPr id="58" name="Google Shape;58;p3: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rPr lang="en-US"/>
              <a:t>So here’s the main </a:t>
            </a:r>
            <a:r>
              <a:rPr lang="en-US"/>
              <a:t>reference</a:t>
            </a:r>
            <a:r>
              <a:rPr lang="en-US"/>
              <a:t> work we used</a:t>
            </a:r>
            <a:endParaRPr/>
          </a:p>
          <a:p>
            <a:pPr indent="0" lvl="0" marL="0" rtl="0" algn="l">
              <a:spcBef>
                <a:spcPts val="360"/>
              </a:spcBef>
              <a:spcAft>
                <a:spcPts val="0"/>
              </a:spcAft>
              <a:buNone/>
            </a:pPr>
            <a:r>
              <a:rPr lang="en-US"/>
              <a:t>1.link for the paper we used</a:t>
            </a:r>
            <a:endParaRPr/>
          </a:p>
          <a:p>
            <a:pPr indent="0" lvl="0" marL="0" rtl="0" algn="l">
              <a:spcBef>
                <a:spcPts val="360"/>
              </a:spcBef>
              <a:spcAft>
                <a:spcPts val="0"/>
              </a:spcAft>
              <a:buNone/>
            </a:pPr>
            <a:r>
              <a:rPr lang="en-US"/>
              <a:t>2.link for dataset</a:t>
            </a:r>
            <a:endParaRPr/>
          </a:p>
          <a:p>
            <a:pPr indent="0" lvl="0" marL="0" rtl="0" algn="l">
              <a:spcBef>
                <a:spcPts val="360"/>
              </a:spcBef>
              <a:spcAft>
                <a:spcPts val="0"/>
              </a:spcAft>
              <a:buNone/>
            </a:pPr>
            <a:r>
              <a:rPr lang="en-US"/>
              <a:t>3. the link we used to learn more about different optimizer</a:t>
            </a:r>
            <a:endParaRPr/>
          </a:p>
        </p:txBody>
      </p:sp>
      <p:sp>
        <p:nvSpPr>
          <p:cNvPr id="69" name="Google Shape;69;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160048ebe_0_1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78" name="Google Shape;78;ge160048ebe_0_18:notes"/>
          <p:cNvSpPr txBox="1"/>
          <p:nvPr>
            <p:ph idx="1" type="body"/>
          </p:nvPr>
        </p:nvSpPr>
        <p:spPr>
          <a:xfrm>
            <a:off x="934720" y="4415790"/>
            <a:ext cx="51411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rPr lang="en-US"/>
              <a:t>First</a:t>
            </a:r>
            <a:r>
              <a:rPr lang="en-US"/>
              <a:t> let’s take a look at the dataset we used.</a:t>
            </a:r>
            <a:endParaRPr/>
          </a:p>
          <a:p>
            <a:pPr indent="0" lvl="0" marL="0" rtl="0" algn="l">
              <a:spcBef>
                <a:spcPts val="0"/>
              </a:spcBef>
              <a:spcAft>
                <a:spcPts val="0"/>
              </a:spcAft>
              <a:buNone/>
            </a:pPr>
            <a:r>
              <a:rPr lang="en-US"/>
              <a:t>Each row here represents one graph. Images are categorized based on the emotion shown in the facial expressions. The column emotion is the class the image belongs to. We can see there are 7 classes and here is the emotion mapping.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 column pixels is the grayscale pixel matrix which represent the image.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And FER2013 can be divided to training set, privacy testing set(validation set) and public testing set(testing set). And the usage column represent how to split the images into different sets.</a:t>
            </a:r>
            <a:endParaRPr/>
          </a:p>
        </p:txBody>
      </p:sp>
      <p:sp>
        <p:nvSpPr>
          <p:cNvPr id="79" name="Google Shape;79;ge160048ebe_0_18:notes"/>
          <p:cNvSpPr txBox="1"/>
          <p:nvPr>
            <p:ph idx="12" type="sldNum"/>
          </p:nvPr>
        </p:nvSpPr>
        <p:spPr>
          <a:xfrm>
            <a:off x="3972560" y="8831580"/>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5: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And here is the overall methods graph which we will introduce more details later. We use image </a:t>
            </a:r>
            <a:endParaRPr/>
          </a:p>
          <a:p>
            <a:pPr indent="0" lvl="0" marL="0" rtl="0" algn="l">
              <a:spcBef>
                <a:spcPts val="0"/>
              </a:spcBef>
              <a:spcAft>
                <a:spcPts val="0"/>
              </a:spcAft>
              <a:buNone/>
            </a:pPr>
            <a:r>
              <a:rPr lang="en-US"/>
              <a:t>as inputs and augment the data and pass it through VGGnet for training. And the model will produce emotion classes for calculating classification loss. And then it do the backpropagation to update the parameters.</a:t>
            </a:r>
            <a:endParaRPr/>
          </a:p>
        </p:txBody>
      </p:sp>
      <p:sp>
        <p:nvSpPr>
          <p:cNvPr id="88" name="Google Shape;88;p5: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27b4ddcf6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ge27b4ddcf6_0_0:notes"/>
          <p:cNvSpPr txBox="1"/>
          <p:nvPr>
            <p:ph idx="1" type="body"/>
          </p:nvPr>
        </p:nvSpPr>
        <p:spPr>
          <a:xfrm>
            <a:off x="934720" y="4415790"/>
            <a:ext cx="5141100" cy="418350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So let’s take a look at more detailed methods.</a:t>
            </a:r>
            <a:endParaRPr/>
          </a:p>
          <a:p>
            <a:pPr indent="0" lvl="0" marL="0" rtl="0" algn="l">
              <a:spcBef>
                <a:spcPts val="0"/>
              </a:spcBef>
              <a:spcAft>
                <a:spcPts val="0"/>
              </a:spcAft>
              <a:buNone/>
            </a:pPr>
            <a:r>
              <a:rPr lang="en-US"/>
              <a:t>VGGNet is a classical convolutional neural network architecture used in large-scale image processing and pattern recognition</a:t>
            </a:r>
            <a:endParaRPr/>
          </a:p>
          <a:p>
            <a:pPr indent="0" lvl="0" marL="0" rtl="0" algn="l">
              <a:spcBef>
                <a:spcPts val="0"/>
              </a:spcBef>
              <a:spcAft>
                <a:spcPts val="0"/>
              </a:spcAft>
              <a:buNone/>
            </a:pPr>
            <a:r>
              <a:rPr lang="en-US"/>
              <a:t>The important point to note here is that all the convolutional kernels are of size 3x3 and maxpooling layers are of size 2x2 with a stride of two.</a:t>
            </a:r>
            <a:endParaRPr/>
          </a:p>
          <a:p>
            <a:pPr indent="0" lvl="0" marL="0" rtl="0" algn="l">
              <a:spcBef>
                <a:spcPts val="0"/>
              </a:spcBef>
              <a:spcAft>
                <a:spcPts val="0"/>
              </a:spcAft>
              <a:buNone/>
            </a:pPr>
            <a:r>
              <a:rPr lang="en-US"/>
              <a:t>Batch normalization is used in the VGG variant, which is the neural network the paper use,</a:t>
            </a:r>
            <a:r>
              <a:rPr lang="en-US"/>
              <a:t> to speed up the learning process, reduce the internal covariance shift, and prevent gradient vanishing or explosion</a:t>
            </a:r>
            <a:endParaRPr/>
          </a:p>
        </p:txBody>
      </p:sp>
      <p:sp>
        <p:nvSpPr>
          <p:cNvPr id="111" name="Google Shape;111;ge27b4ddcf6_0_0:notes"/>
          <p:cNvSpPr txBox="1"/>
          <p:nvPr>
            <p:ph idx="12" type="sldNum"/>
          </p:nvPr>
        </p:nvSpPr>
        <p:spPr>
          <a:xfrm>
            <a:off x="3972560" y="8831580"/>
            <a:ext cx="3037800" cy="46470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27b4ddcf6_0_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 name="Google Shape;121;ge27b4ddcf6_0_9:notes"/>
          <p:cNvSpPr txBox="1"/>
          <p:nvPr>
            <p:ph idx="1" type="body"/>
          </p:nvPr>
        </p:nvSpPr>
        <p:spPr>
          <a:xfrm>
            <a:off x="934720" y="4415790"/>
            <a:ext cx="5141100" cy="418350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To prevent overfitting, the paper use data augmentation and dropout layer. We can see the model uses resize, flip, transform, rotation, erasing and so on for data augmentation.</a:t>
            </a:r>
            <a:endParaRPr/>
          </a:p>
          <a:p>
            <a:pPr indent="0" lvl="0" marL="0" rtl="0" algn="l">
              <a:spcBef>
                <a:spcPts val="0"/>
              </a:spcBef>
              <a:spcAft>
                <a:spcPts val="0"/>
              </a:spcAft>
              <a:buNone/>
            </a:pPr>
            <a:r>
              <a:rPr lang="en-US"/>
              <a:t>It also use dropout at the fully connected layer with dropout rate=0.2</a:t>
            </a:r>
            <a:endParaRPr/>
          </a:p>
        </p:txBody>
      </p:sp>
      <p:sp>
        <p:nvSpPr>
          <p:cNvPr id="122" name="Google Shape;122;ge27b4ddcf6_0_9:notes"/>
          <p:cNvSpPr txBox="1"/>
          <p:nvPr>
            <p:ph idx="12" type="sldNum"/>
          </p:nvPr>
        </p:nvSpPr>
        <p:spPr>
          <a:xfrm>
            <a:off x="3972560" y="8831580"/>
            <a:ext cx="3037800" cy="46470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3" name="Google Shape;133;p6: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480"/>
              </a:spcBef>
              <a:spcAft>
                <a:spcPts val="0"/>
              </a:spcAft>
              <a:buNone/>
            </a:pPr>
            <a:r>
              <a:rPr lang="en-US"/>
              <a:t>And now let’s take a look at the architecture. As a reminder the conv kernels are 3 by 3 and maxpooling size 2x2, stride=2</a:t>
            </a:r>
            <a:endParaRPr/>
          </a:p>
          <a:p>
            <a:pPr indent="0" lvl="0" marL="0" rtl="0" algn="l">
              <a:spcBef>
                <a:spcPts val="480"/>
              </a:spcBef>
              <a:spcAft>
                <a:spcPts val="0"/>
              </a:spcAft>
              <a:buNone/>
            </a:pPr>
            <a:r>
              <a:rPr lang="en-US">
                <a:solidFill>
                  <a:srgbClr val="24292E"/>
                </a:solidFill>
                <a:highlight>
                  <a:srgbClr val="FFFFFF"/>
                </a:highlight>
              </a:rPr>
              <a:t>The network consists of 4 convolutional stages and 3 fully connected layers. Each of the convolutional stages contains two convolutional blocks and a max-pooling layer. The convolution block consists of a convolutional layer, a ReLU activation, and a batch normalization layer. </a:t>
            </a:r>
            <a:endParaRPr>
              <a:solidFill>
                <a:srgbClr val="24292E"/>
              </a:solidFill>
              <a:highlight>
                <a:srgbClr val="FFFFFF"/>
              </a:highlight>
            </a:endParaRPr>
          </a:p>
          <a:p>
            <a:pPr indent="0" lvl="0" marL="0" rtl="0" algn="l">
              <a:spcBef>
                <a:spcPts val="480"/>
              </a:spcBef>
              <a:spcAft>
                <a:spcPts val="0"/>
              </a:spcAft>
              <a:buNone/>
            </a:pPr>
            <a:r>
              <a:rPr lang="en-US">
                <a:solidFill>
                  <a:srgbClr val="24292E"/>
                </a:solidFill>
                <a:highlight>
                  <a:srgbClr val="FFFFFF"/>
                </a:highlight>
              </a:rPr>
              <a:t> The first two fully connected layers are followed by a ReLU activation. And the third fully connected layer is for classification. The convolutional stages are responsible for feature extraction, dimension reduction, and non-linearity. The fully connected layers are trained to classify the inputs as described by extracted features.</a:t>
            </a:r>
            <a:endParaRPr/>
          </a:p>
        </p:txBody>
      </p:sp>
      <p:sp>
        <p:nvSpPr>
          <p:cNvPr id="134" name="Google Shape;134;p6: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pic>
        <p:nvPicPr>
          <p:cNvPr id="19" name="Google Shape;19;p14"/>
          <p:cNvPicPr preferRelativeResize="0"/>
          <p:nvPr/>
        </p:nvPicPr>
        <p:blipFill rotWithShape="1">
          <a:blip r:embed="rId2">
            <a:alphaModFix/>
          </a:blip>
          <a:srcRect b="0" l="0" r="0" t="0"/>
          <a:stretch/>
        </p:blipFill>
        <p:spPr>
          <a:xfrm>
            <a:off x="7483475" y="6096000"/>
            <a:ext cx="968375" cy="434975"/>
          </a:xfrm>
          <a:prstGeom prst="rect">
            <a:avLst/>
          </a:prstGeom>
          <a:noFill/>
          <a:ln>
            <a:noFill/>
          </a:ln>
        </p:spPr>
      </p:pic>
      <p:sp>
        <p:nvSpPr>
          <p:cNvPr id="20" name="Google Shape;20;p14"/>
          <p:cNvSpPr/>
          <p:nvPr/>
        </p:nvSpPr>
        <p:spPr>
          <a:xfrm>
            <a:off x="0" y="-76200"/>
            <a:ext cx="9144000" cy="2590800"/>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1" name="Google Shape;21;p14"/>
          <p:cNvSpPr/>
          <p:nvPr/>
        </p:nvSpPr>
        <p:spPr>
          <a:xfrm>
            <a:off x="609600" y="6172200"/>
            <a:ext cx="4664075"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Boston University Computer Science Department</a:t>
            </a:r>
            <a:endParaRPr sz="1200">
              <a:solidFill>
                <a:schemeClr val="dk1"/>
              </a:solidFill>
              <a:latin typeface="Arial"/>
              <a:ea typeface="Arial"/>
              <a:cs typeface="Arial"/>
              <a:sym typeface="Arial"/>
            </a:endParaRPr>
          </a:p>
        </p:txBody>
      </p:sp>
      <p:sp>
        <p:nvSpPr>
          <p:cNvPr id="22" name="Google Shape;22;p14"/>
          <p:cNvSpPr txBox="1"/>
          <p:nvPr>
            <p:ph idx="1" type="subTitle"/>
          </p:nvPr>
        </p:nvSpPr>
        <p:spPr>
          <a:xfrm>
            <a:off x="609600" y="2706688"/>
            <a:ext cx="7772400" cy="1752600"/>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800"/>
              <a:buFont typeface="Noto Sans Symbols"/>
              <a:buNone/>
              <a:defRPr sz="1800">
                <a:solidFill>
                  <a:srgbClr val="CCCCCC"/>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3" name="Google Shape;23;p14"/>
          <p:cNvSpPr txBox="1"/>
          <p:nvPr>
            <p:ph type="ctrTitle"/>
          </p:nvPr>
        </p:nvSpPr>
        <p:spPr>
          <a:xfrm>
            <a:off x="609600" y="709613"/>
            <a:ext cx="7772400"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15"/>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lvl1pPr indent="0" lvl="0" marL="0" algn="l">
              <a:spcBef>
                <a:spcPts val="0"/>
              </a:spcBef>
              <a:spcAft>
                <a:spcPts val="0"/>
              </a:spcAft>
              <a:buNone/>
              <a:defRPr sz="1200">
                <a:solidFill>
                  <a:srgbClr val="CCCCCC"/>
                </a:solidFill>
                <a:latin typeface="Arial"/>
                <a:ea typeface="Arial"/>
                <a:cs typeface="Arial"/>
                <a:sym typeface="Arial"/>
              </a:defRPr>
            </a:lvl1pPr>
            <a:lvl2pPr indent="0" lvl="1" marL="0" algn="l">
              <a:spcBef>
                <a:spcPts val="0"/>
              </a:spcBef>
              <a:spcAft>
                <a:spcPts val="0"/>
              </a:spcAft>
              <a:buNone/>
              <a:defRPr sz="1200">
                <a:solidFill>
                  <a:srgbClr val="CCCCCC"/>
                </a:solidFill>
                <a:latin typeface="Arial"/>
                <a:ea typeface="Arial"/>
                <a:cs typeface="Arial"/>
                <a:sym typeface="Arial"/>
              </a:defRPr>
            </a:lvl2pPr>
            <a:lvl3pPr indent="0" lvl="2" marL="0" algn="l">
              <a:spcBef>
                <a:spcPts val="0"/>
              </a:spcBef>
              <a:spcAft>
                <a:spcPts val="0"/>
              </a:spcAft>
              <a:buNone/>
              <a:defRPr sz="1200">
                <a:solidFill>
                  <a:srgbClr val="CCCCCC"/>
                </a:solidFill>
                <a:latin typeface="Arial"/>
                <a:ea typeface="Arial"/>
                <a:cs typeface="Arial"/>
                <a:sym typeface="Arial"/>
              </a:defRPr>
            </a:lvl3pPr>
            <a:lvl4pPr indent="0" lvl="3" marL="0" algn="l">
              <a:spcBef>
                <a:spcPts val="0"/>
              </a:spcBef>
              <a:spcAft>
                <a:spcPts val="0"/>
              </a:spcAft>
              <a:buNone/>
              <a:defRPr sz="1200">
                <a:solidFill>
                  <a:srgbClr val="CCCCCC"/>
                </a:solidFill>
                <a:latin typeface="Arial"/>
                <a:ea typeface="Arial"/>
                <a:cs typeface="Arial"/>
                <a:sym typeface="Arial"/>
              </a:defRPr>
            </a:lvl4pPr>
            <a:lvl5pPr indent="0" lvl="4" marL="0" algn="l">
              <a:spcBef>
                <a:spcPts val="0"/>
              </a:spcBef>
              <a:spcAft>
                <a:spcPts val="0"/>
              </a:spcAft>
              <a:buNone/>
              <a:defRPr sz="1200">
                <a:solidFill>
                  <a:srgbClr val="CCCCCC"/>
                </a:solidFill>
                <a:latin typeface="Arial"/>
                <a:ea typeface="Arial"/>
                <a:cs typeface="Arial"/>
                <a:sym typeface="Arial"/>
              </a:defRPr>
            </a:lvl5pPr>
            <a:lvl6pPr indent="0" lvl="5" marL="0" algn="l">
              <a:spcBef>
                <a:spcPts val="0"/>
              </a:spcBef>
              <a:spcAft>
                <a:spcPts val="0"/>
              </a:spcAft>
              <a:buNone/>
              <a:defRPr sz="1200">
                <a:solidFill>
                  <a:srgbClr val="CCCCCC"/>
                </a:solidFill>
                <a:latin typeface="Arial"/>
                <a:ea typeface="Arial"/>
                <a:cs typeface="Arial"/>
                <a:sym typeface="Arial"/>
              </a:defRPr>
            </a:lvl6pPr>
            <a:lvl7pPr indent="0" lvl="6" marL="0" algn="l">
              <a:spcBef>
                <a:spcPts val="0"/>
              </a:spcBef>
              <a:spcAft>
                <a:spcPts val="0"/>
              </a:spcAft>
              <a:buNone/>
              <a:defRPr sz="1200">
                <a:solidFill>
                  <a:srgbClr val="CCCCCC"/>
                </a:solidFill>
                <a:latin typeface="Arial"/>
                <a:ea typeface="Arial"/>
                <a:cs typeface="Arial"/>
                <a:sym typeface="Arial"/>
              </a:defRPr>
            </a:lvl7pPr>
            <a:lvl8pPr indent="0" lvl="7" marL="0" algn="l">
              <a:spcBef>
                <a:spcPts val="0"/>
              </a:spcBef>
              <a:spcAft>
                <a:spcPts val="0"/>
              </a:spcAft>
              <a:buNone/>
              <a:defRPr sz="1200">
                <a:solidFill>
                  <a:srgbClr val="CCCCCC"/>
                </a:solidFill>
                <a:latin typeface="Arial"/>
                <a:ea typeface="Arial"/>
                <a:cs typeface="Arial"/>
                <a:sym typeface="Arial"/>
              </a:defRPr>
            </a:lvl8pPr>
            <a:lvl9pPr indent="0" lvl="8" marL="0" algn="l">
              <a:spcBef>
                <a:spcPts val="0"/>
              </a:spcBef>
              <a:spcAft>
                <a:spcPts val="0"/>
              </a:spcAft>
              <a:buNone/>
              <a:defRPr sz="1200">
                <a:solidFill>
                  <a:srgbClr val="CCCCC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33" name="Google Shape;33;p16"/>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lvl1pPr indent="0" lvl="0" marL="0" algn="l">
              <a:spcBef>
                <a:spcPts val="0"/>
              </a:spcBef>
              <a:spcAft>
                <a:spcPts val="0"/>
              </a:spcAft>
              <a:buNone/>
              <a:defRPr sz="1200">
                <a:solidFill>
                  <a:srgbClr val="CCCCCC"/>
                </a:solidFill>
                <a:latin typeface="Arial"/>
                <a:ea typeface="Arial"/>
                <a:cs typeface="Arial"/>
                <a:sym typeface="Arial"/>
              </a:defRPr>
            </a:lvl1pPr>
            <a:lvl2pPr indent="0" lvl="1" marL="0" algn="l">
              <a:spcBef>
                <a:spcPts val="0"/>
              </a:spcBef>
              <a:spcAft>
                <a:spcPts val="0"/>
              </a:spcAft>
              <a:buNone/>
              <a:defRPr sz="1200">
                <a:solidFill>
                  <a:srgbClr val="CCCCCC"/>
                </a:solidFill>
                <a:latin typeface="Arial"/>
                <a:ea typeface="Arial"/>
                <a:cs typeface="Arial"/>
                <a:sym typeface="Arial"/>
              </a:defRPr>
            </a:lvl2pPr>
            <a:lvl3pPr indent="0" lvl="2" marL="0" algn="l">
              <a:spcBef>
                <a:spcPts val="0"/>
              </a:spcBef>
              <a:spcAft>
                <a:spcPts val="0"/>
              </a:spcAft>
              <a:buNone/>
              <a:defRPr sz="1200">
                <a:solidFill>
                  <a:srgbClr val="CCCCCC"/>
                </a:solidFill>
                <a:latin typeface="Arial"/>
                <a:ea typeface="Arial"/>
                <a:cs typeface="Arial"/>
                <a:sym typeface="Arial"/>
              </a:defRPr>
            </a:lvl3pPr>
            <a:lvl4pPr indent="0" lvl="3" marL="0" algn="l">
              <a:spcBef>
                <a:spcPts val="0"/>
              </a:spcBef>
              <a:spcAft>
                <a:spcPts val="0"/>
              </a:spcAft>
              <a:buNone/>
              <a:defRPr sz="1200">
                <a:solidFill>
                  <a:srgbClr val="CCCCCC"/>
                </a:solidFill>
                <a:latin typeface="Arial"/>
                <a:ea typeface="Arial"/>
                <a:cs typeface="Arial"/>
                <a:sym typeface="Arial"/>
              </a:defRPr>
            </a:lvl4pPr>
            <a:lvl5pPr indent="0" lvl="4" marL="0" algn="l">
              <a:spcBef>
                <a:spcPts val="0"/>
              </a:spcBef>
              <a:spcAft>
                <a:spcPts val="0"/>
              </a:spcAft>
              <a:buNone/>
              <a:defRPr sz="1200">
                <a:solidFill>
                  <a:srgbClr val="CCCCCC"/>
                </a:solidFill>
                <a:latin typeface="Arial"/>
                <a:ea typeface="Arial"/>
                <a:cs typeface="Arial"/>
                <a:sym typeface="Arial"/>
              </a:defRPr>
            </a:lvl5pPr>
            <a:lvl6pPr indent="0" lvl="5" marL="0" algn="l">
              <a:spcBef>
                <a:spcPts val="0"/>
              </a:spcBef>
              <a:spcAft>
                <a:spcPts val="0"/>
              </a:spcAft>
              <a:buNone/>
              <a:defRPr sz="1200">
                <a:solidFill>
                  <a:srgbClr val="CCCCCC"/>
                </a:solidFill>
                <a:latin typeface="Arial"/>
                <a:ea typeface="Arial"/>
                <a:cs typeface="Arial"/>
                <a:sym typeface="Arial"/>
              </a:defRPr>
            </a:lvl6pPr>
            <a:lvl7pPr indent="0" lvl="6" marL="0" algn="l">
              <a:spcBef>
                <a:spcPts val="0"/>
              </a:spcBef>
              <a:spcAft>
                <a:spcPts val="0"/>
              </a:spcAft>
              <a:buNone/>
              <a:defRPr sz="1200">
                <a:solidFill>
                  <a:srgbClr val="CCCCCC"/>
                </a:solidFill>
                <a:latin typeface="Arial"/>
                <a:ea typeface="Arial"/>
                <a:cs typeface="Arial"/>
                <a:sym typeface="Arial"/>
              </a:defRPr>
            </a:lvl7pPr>
            <a:lvl8pPr indent="0" lvl="7" marL="0" algn="l">
              <a:spcBef>
                <a:spcPts val="0"/>
              </a:spcBef>
              <a:spcAft>
                <a:spcPts val="0"/>
              </a:spcAft>
              <a:buNone/>
              <a:defRPr sz="1200">
                <a:solidFill>
                  <a:srgbClr val="CCCCCC"/>
                </a:solidFill>
                <a:latin typeface="Arial"/>
                <a:ea typeface="Arial"/>
                <a:cs typeface="Arial"/>
                <a:sym typeface="Arial"/>
              </a:defRPr>
            </a:lvl8pPr>
            <a:lvl9pPr indent="0" lvl="8" marL="0" algn="l">
              <a:spcBef>
                <a:spcPts val="0"/>
              </a:spcBef>
              <a:spcAft>
                <a:spcPts val="0"/>
              </a:spcAft>
              <a:buNone/>
              <a:defRPr sz="1200">
                <a:solidFill>
                  <a:srgbClr val="CCCCC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0" y="-42863"/>
            <a:ext cx="9144000" cy="347663"/>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1" name="Google Shape;11;p13"/>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 name="Google Shape;12;p13"/>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3" name="Google Shape;13;p13"/>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3"/>
          <p:cNvSpPr txBox="1"/>
          <p:nvPr/>
        </p:nvSpPr>
        <p:spPr>
          <a:xfrm>
            <a:off x="609600" y="1524000"/>
            <a:ext cx="7924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Boston University</a:t>
            </a:r>
            <a:r>
              <a:rPr lang="en-US" sz="1200">
                <a:solidFill>
                  <a:schemeClr val="lt1"/>
                </a:solidFill>
                <a:latin typeface="Arial"/>
                <a:ea typeface="Arial"/>
                <a:cs typeface="Arial"/>
                <a:sym typeface="Arial"/>
              </a:rPr>
              <a:t> Slideshow Title Goes Here</a:t>
            </a:r>
            <a:endParaRPr/>
          </a:p>
        </p:txBody>
      </p:sp>
      <p:sp>
        <p:nvSpPr>
          <p:cNvPr id="15" name="Google Shape;15;p13"/>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lvl1pPr lvl="0" marR="0" rtl="0" algn="r">
              <a:spcBef>
                <a:spcPts val="0"/>
              </a:spcBef>
              <a:spcAft>
                <a:spcPts val="0"/>
              </a:spcAft>
              <a:buSzPts val="1400"/>
              <a:buNone/>
              <a:defRPr sz="1200">
                <a:solidFill>
                  <a:srgbClr val="CCCCCC"/>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6" name="Google Shape;16;p13"/>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lvl1pPr indent="0" lvl="0" marL="0" marR="0" rtl="0" algn="l">
              <a:spcBef>
                <a:spcPts val="0"/>
              </a:spcBef>
              <a:spcAft>
                <a:spcPts val="0"/>
              </a:spcAft>
              <a:buNone/>
              <a:defRPr b="0" sz="1200" u="none">
                <a:solidFill>
                  <a:srgbClr val="CCCCCC"/>
                </a:solidFill>
                <a:latin typeface="Arial"/>
                <a:ea typeface="Arial"/>
                <a:cs typeface="Arial"/>
                <a:sym typeface="Arial"/>
              </a:defRPr>
            </a:lvl1pPr>
            <a:lvl2pPr indent="0" lvl="1" marL="0" marR="0" rtl="0" algn="l">
              <a:spcBef>
                <a:spcPts val="0"/>
              </a:spcBef>
              <a:spcAft>
                <a:spcPts val="0"/>
              </a:spcAft>
              <a:buNone/>
              <a:defRPr b="0" sz="1200" u="none">
                <a:solidFill>
                  <a:srgbClr val="CCCCCC"/>
                </a:solidFill>
                <a:latin typeface="Arial"/>
                <a:ea typeface="Arial"/>
                <a:cs typeface="Arial"/>
                <a:sym typeface="Arial"/>
              </a:defRPr>
            </a:lvl2pPr>
            <a:lvl3pPr indent="0" lvl="2" marL="0" marR="0" rtl="0" algn="l">
              <a:spcBef>
                <a:spcPts val="0"/>
              </a:spcBef>
              <a:spcAft>
                <a:spcPts val="0"/>
              </a:spcAft>
              <a:buNone/>
              <a:defRPr b="0" sz="1200" u="none">
                <a:solidFill>
                  <a:srgbClr val="CCCCCC"/>
                </a:solidFill>
                <a:latin typeface="Arial"/>
                <a:ea typeface="Arial"/>
                <a:cs typeface="Arial"/>
                <a:sym typeface="Arial"/>
              </a:defRPr>
            </a:lvl3pPr>
            <a:lvl4pPr indent="0" lvl="3" marL="0" marR="0" rtl="0" algn="l">
              <a:spcBef>
                <a:spcPts val="0"/>
              </a:spcBef>
              <a:spcAft>
                <a:spcPts val="0"/>
              </a:spcAft>
              <a:buNone/>
              <a:defRPr b="0" sz="1200" u="none">
                <a:solidFill>
                  <a:srgbClr val="CCCCCC"/>
                </a:solidFill>
                <a:latin typeface="Arial"/>
                <a:ea typeface="Arial"/>
                <a:cs typeface="Arial"/>
                <a:sym typeface="Arial"/>
              </a:defRPr>
            </a:lvl4pPr>
            <a:lvl5pPr indent="0" lvl="4" marL="0" marR="0" rtl="0" algn="l">
              <a:spcBef>
                <a:spcPts val="0"/>
              </a:spcBef>
              <a:spcAft>
                <a:spcPts val="0"/>
              </a:spcAft>
              <a:buNone/>
              <a:defRPr b="0" sz="1200" u="none">
                <a:solidFill>
                  <a:srgbClr val="CCCCCC"/>
                </a:solidFill>
                <a:latin typeface="Arial"/>
                <a:ea typeface="Arial"/>
                <a:cs typeface="Arial"/>
                <a:sym typeface="Arial"/>
              </a:defRPr>
            </a:lvl5pPr>
            <a:lvl6pPr indent="0" lvl="5" marL="0" marR="0" rtl="0" algn="l">
              <a:spcBef>
                <a:spcPts val="0"/>
              </a:spcBef>
              <a:spcAft>
                <a:spcPts val="0"/>
              </a:spcAft>
              <a:buNone/>
              <a:defRPr b="0" sz="1200" u="none">
                <a:solidFill>
                  <a:srgbClr val="CCCCCC"/>
                </a:solidFill>
                <a:latin typeface="Arial"/>
                <a:ea typeface="Arial"/>
                <a:cs typeface="Arial"/>
                <a:sym typeface="Arial"/>
              </a:defRPr>
            </a:lvl6pPr>
            <a:lvl7pPr indent="0" lvl="6" marL="0" marR="0" rtl="0" algn="l">
              <a:spcBef>
                <a:spcPts val="0"/>
              </a:spcBef>
              <a:spcAft>
                <a:spcPts val="0"/>
              </a:spcAft>
              <a:buNone/>
              <a:defRPr b="0" sz="1200" u="none">
                <a:solidFill>
                  <a:srgbClr val="CCCCCC"/>
                </a:solidFill>
                <a:latin typeface="Arial"/>
                <a:ea typeface="Arial"/>
                <a:cs typeface="Arial"/>
                <a:sym typeface="Arial"/>
              </a:defRPr>
            </a:lvl7pPr>
            <a:lvl8pPr indent="0" lvl="7" marL="0" marR="0" rtl="0" algn="l">
              <a:spcBef>
                <a:spcPts val="0"/>
              </a:spcBef>
              <a:spcAft>
                <a:spcPts val="0"/>
              </a:spcAft>
              <a:buNone/>
              <a:defRPr b="0" sz="1200" u="none">
                <a:solidFill>
                  <a:srgbClr val="CCCCCC"/>
                </a:solidFill>
                <a:latin typeface="Arial"/>
                <a:ea typeface="Arial"/>
                <a:cs typeface="Arial"/>
                <a:sym typeface="Arial"/>
              </a:defRPr>
            </a:lvl8pPr>
            <a:lvl9pPr indent="0" lvl="8" marL="0" marR="0" rtl="0" algn="l">
              <a:spcBef>
                <a:spcPts val="0"/>
              </a:spcBef>
              <a:spcAft>
                <a:spcPts val="0"/>
              </a:spcAft>
              <a:buNone/>
              <a:defRPr b="0" sz="1200" u="none">
                <a:solidFill>
                  <a:srgbClr val="CCCCC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7" name="Google Shape;17;p13"/>
          <p:cNvCxnSpPr/>
          <p:nvPr/>
        </p:nvCxnSpPr>
        <p:spPr>
          <a:xfrm>
            <a:off x="8189913" y="76200"/>
            <a:ext cx="1587" cy="152400"/>
          </a:xfrm>
          <a:prstGeom prst="straightConnector1">
            <a:avLst/>
          </a:prstGeom>
          <a:noFill/>
          <a:ln cap="flat" cmpd="sng" w="12700">
            <a:solidFill>
              <a:srgbClr val="4D4D4D"/>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usef-kh/fer" TargetMode="External"/><Relationship Id="rId4" Type="http://schemas.openxmlformats.org/officeDocument/2006/relationships/hyperlink" Target="https://www.kaggle.com/c/challenges-in-representation-learning-facial-expression-recognition-challenge/data" TargetMode="External"/><Relationship Id="rId5" Type="http://schemas.openxmlformats.org/officeDocument/2006/relationships/hyperlink" Target="https://ruder.io/optimizing-gradient-descent/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idx="1" type="subTitle"/>
          </p:nvPr>
        </p:nvSpPr>
        <p:spPr>
          <a:xfrm>
            <a:off x="609600" y="2850704"/>
            <a:ext cx="7772400" cy="25225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solidFill>
                  <a:schemeClr val="lt2"/>
                </a:solidFill>
              </a:rPr>
              <a:t>Team </a:t>
            </a:r>
            <a:endParaRPr>
              <a:solidFill>
                <a:schemeClr val="lt2"/>
              </a:solidFill>
            </a:endParaRPr>
          </a:p>
          <a:p>
            <a:pPr indent="0" lvl="0" marL="0" rtl="0" algn="l">
              <a:spcBef>
                <a:spcPts val="360"/>
              </a:spcBef>
              <a:spcAft>
                <a:spcPts val="0"/>
              </a:spcAft>
              <a:buSzPts val="1800"/>
              <a:buNone/>
            </a:pPr>
            <a:r>
              <a:t/>
            </a:r>
            <a:endParaRPr>
              <a:solidFill>
                <a:schemeClr val="lt2"/>
              </a:solidFill>
            </a:endParaRPr>
          </a:p>
          <a:p>
            <a:pPr indent="0" lvl="0" marL="0" rtl="0" algn="l">
              <a:spcBef>
                <a:spcPts val="360"/>
              </a:spcBef>
              <a:spcAft>
                <a:spcPts val="0"/>
              </a:spcAft>
              <a:buSzPts val="1800"/>
              <a:buNone/>
            </a:pPr>
            <a:r>
              <a:rPr i="1" lang="en-US">
                <a:solidFill>
                  <a:schemeClr val="lt2"/>
                </a:solidFill>
              </a:rPr>
              <a:t>Jiaming Yu, jiamingy@bu.edu</a:t>
            </a:r>
            <a:endParaRPr i="1">
              <a:solidFill>
                <a:schemeClr val="lt2"/>
              </a:solidFill>
            </a:endParaRPr>
          </a:p>
          <a:p>
            <a:pPr indent="0" lvl="0" marL="0" rtl="0" algn="l">
              <a:spcBef>
                <a:spcPts val="360"/>
              </a:spcBef>
              <a:spcAft>
                <a:spcPts val="0"/>
              </a:spcAft>
              <a:buSzPts val="1800"/>
              <a:buNone/>
            </a:pPr>
            <a:r>
              <a:rPr i="1" lang="en-US">
                <a:solidFill>
                  <a:schemeClr val="lt2"/>
                </a:solidFill>
              </a:rPr>
              <a:t>Tengzi Zhao, tengzi@bu.edu</a:t>
            </a:r>
            <a:endParaRPr i="1">
              <a:solidFill>
                <a:schemeClr val="lt2"/>
              </a:solidFill>
            </a:endParaRPr>
          </a:p>
          <a:p>
            <a:pPr indent="0" lvl="0" marL="0" rtl="0" algn="l">
              <a:spcBef>
                <a:spcPts val="360"/>
              </a:spcBef>
              <a:spcAft>
                <a:spcPts val="0"/>
              </a:spcAft>
              <a:buSzPts val="1800"/>
              <a:buNone/>
            </a:pPr>
            <a:r>
              <a:t/>
            </a:r>
            <a:endParaRPr b="1">
              <a:solidFill>
                <a:schemeClr val="lt2"/>
              </a:solidFill>
            </a:endParaRPr>
          </a:p>
        </p:txBody>
      </p:sp>
      <p:sp>
        <p:nvSpPr>
          <p:cNvPr id="42" name="Google Shape;42;p1"/>
          <p:cNvSpPr txBox="1"/>
          <p:nvPr>
            <p:ph type="ctrTitle"/>
          </p:nvPr>
        </p:nvSpPr>
        <p:spPr>
          <a:xfrm>
            <a:off x="609600" y="620688"/>
            <a:ext cx="7772400" cy="16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200"/>
              <a:t>Facial Emotion Recognition on FER2013</a:t>
            </a:r>
            <a:endParaRPr sz="3200"/>
          </a:p>
          <a:p>
            <a:pPr indent="0" lvl="0" marL="0" rtl="0" algn="l">
              <a:spcBef>
                <a:spcPts val="0"/>
              </a:spcBef>
              <a:spcAft>
                <a:spcPts val="0"/>
              </a:spcAft>
              <a:buNone/>
            </a:pPr>
            <a:r>
              <a:rPr lang="en-US" sz="3200"/>
              <a:t>Using VGGNet</a:t>
            </a:r>
            <a:endParaRPr sz="3200"/>
          </a:p>
        </p:txBody>
      </p:sp>
      <p:sp>
        <p:nvSpPr>
          <p:cNvPr id="43" name="Google Shape;43;p1"/>
          <p:cNvSpPr txBox="1"/>
          <p:nvPr/>
        </p:nvSpPr>
        <p:spPr>
          <a:xfrm>
            <a:off x="436769" y="40043794"/>
            <a:ext cx="2937577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Arial"/>
                <a:ea typeface="Arial"/>
                <a:cs typeface="Arial"/>
                <a:sym typeface="Arial"/>
              </a:rPr>
              <a:t>REFERENCES:</a:t>
            </a:r>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[1] Zhang J., Bargal S. A., Lin Z., Brandt J., Shen X., &amp; Sclaroff S. (2018). Top-down neural attention by excitation backprop – International Journal of Computer Vision, 126(10), 1084-1102.</a:t>
            </a:r>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[2] Bargal S. A.*, Zunino A.*, Kim D., Zhang J., Murino V. and Sclaroff S. (2018). Excitation Backprop for RNNs – Proc. IEEE Conf. on Computer Vision and Pattern Recognition (CVPR).</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[3] Zunino A.*, Bargal S. A.*, Morerio P., Zhang J., Sclaroff S., &amp; Murino V. (2018). Excitation Dropout: Encouraging Plasticity in Deep Neural Networks – arXiv preprint arXiv:1805.09092</a:t>
            </a:r>
            <a:r>
              <a:rPr b="1" lang="en-US" sz="2800">
                <a:solidFill>
                  <a:schemeClr val="dk1"/>
                </a:solidFill>
                <a:latin typeface="Candara"/>
                <a:ea typeface="Candara"/>
                <a:cs typeface="Candara"/>
                <a:sym typeface="Candara"/>
              </a:rPr>
              <a:t>.</a:t>
            </a:r>
            <a:endParaRPr/>
          </a:p>
          <a:p>
            <a:pPr indent="0" lvl="0" marL="0" marR="0" rtl="0" algn="l">
              <a:spcBef>
                <a:spcPts val="0"/>
              </a:spcBef>
              <a:spcAft>
                <a:spcPts val="0"/>
              </a:spcAft>
              <a:buNone/>
            </a:pPr>
            <a:r>
              <a:t/>
            </a:r>
            <a:endParaRPr b="1" sz="200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Training Details</a:t>
            </a:r>
            <a:endParaRPr/>
          </a:p>
        </p:txBody>
      </p:sp>
      <p:sp>
        <p:nvSpPr>
          <p:cNvPr id="149" name="Google Shape;149;p7"/>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Video Representations for Action Recognition/Detection</a:t>
            </a:r>
            <a:endParaRPr/>
          </a:p>
        </p:txBody>
      </p:sp>
      <p:sp>
        <p:nvSpPr>
          <p:cNvPr id="150" name="Google Shape;150;p7"/>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151" name="Google Shape;151;p7"/>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52" name="Google Shape;152;p7"/>
          <p:cNvGraphicFramePr/>
          <p:nvPr/>
        </p:nvGraphicFramePr>
        <p:xfrm>
          <a:off x="819250" y="1891425"/>
          <a:ext cx="3000000" cy="3000000"/>
        </p:xfrm>
        <a:graphic>
          <a:graphicData uri="http://schemas.openxmlformats.org/drawingml/2006/table">
            <a:tbl>
              <a:tblPr>
                <a:noFill/>
                <a:tableStyleId>{FC7937D9-6947-448E-8C2F-31E3BDA2583D}</a:tableStyleId>
              </a:tblPr>
              <a:tblGrid>
                <a:gridCol w="2276275"/>
                <a:gridCol w="5438875"/>
              </a:tblGrid>
              <a:tr h="696600">
                <a:tc>
                  <a:txBody>
                    <a:bodyPr/>
                    <a:lstStyle/>
                    <a:p>
                      <a:pPr indent="0" lvl="0" marL="0" rtl="0" algn="l">
                        <a:spcBef>
                          <a:spcPts val="0"/>
                        </a:spcBef>
                        <a:spcAft>
                          <a:spcPts val="0"/>
                        </a:spcAft>
                        <a:buNone/>
                      </a:pPr>
                      <a:r>
                        <a:rPr lang="en-US" sz="1900"/>
                        <a:t>Optimizer</a:t>
                      </a:r>
                      <a:endParaRPr sz="1900"/>
                    </a:p>
                  </a:txBody>
                  <a:tcPr marT="91425" marB="91425" marR="91425" marL="91425"/>
                </a:tc>
                <a:tc>
                  <a:txBody>
                    <a:bodyPr/>
                    <a:lstStyle/>
                    <a:p>
                      <a:pPr indent="0" lvl="0" marL="0" rtl="0" algn="l">
                        <a:spcBef>
                          <a:spcPts val="0"/>
                        </a:spcBef>
                        <a:spcAft>
                          <a:spcPts val="0"/>
                        </a:spcAft>
                        <a:buNone/>
                      </a:pPr>
                      <a:r>
                        <a:rPr lang="en-US" sz="1900"/>
                        <a:t>SGD with Nesterov Momentum</a:t>
                      </a:r>
                      <a:endParaRPr sz="1900"/>
                    </a:p>
                  </a:txBody>
                  <a:tcPr marT="91425" marB="91425" marR="91425" marL="91425"/>
                </a:tc>
              </a:tr>
              <a:tr h="1123575">
                <a:tc>
                  <a:txBody>
                    <a:bodyPr/>
                    <a:lstStyle/>
                    <a:p>
                      <a:pPr indent="0" lvl="0" marL="0" rtl="0" algn="l">
                        <a:spcBef>
                          <a:spcPts val="0"/>
                        </a:spcBef>
                        <a:spcAft>
                          <a:spcPts val="0"/>
                        </a:spcAft>
                        <a:buNone/>
                      </a:pPr>
                      <a:r>
                        <a:rPr lang="en-US" sz="1900"/>
                        <a:t>LR Scheduler</a:t>
                      </a:r>
                      <a:endParaRPr sz="1900"/>
                    </a:p>
                  </a:txBody>
                  <a:tcPr marT="91425" marB="91425" marR="91425" marL="91425"/>
                </a:tc>
                <a:tc>
                  <a:txBody>
                    <a:bodyPr/>
                    <a:lstStyle/>
                    <a:p>
                      <a:pPr indent="0" lvl="0" marL="0" rtl="0" algn="l">
                        <a:spcBef>
                          <a:spcPts val="0"/>
                        </a:spcBef>
                        <a:spcAft>
                          <a:spcPts val="0"/>
                        </a:spcAft>
                        <a:buNone/>
                      </a:pPr>
                      <a:r>
                        <a:rPr lang="en-US" sz="1900"/>
                        <a:t>Reduce Learning Rate on Plateau, init LR=0.01</a:t>
                      </a:r>
                      <a:endParaRPr sz="1900"/>
                    </a:p>
                  </a:txBody>
                  <a:tcPr marT="91425" marB="91425" marR="91425" marL="91425"/>
                </a:tc>
              </a:tr>
              <a:tr h="696600">
                <a:tc>
                  <a:txBody>
                    <a:bodyPr/>
                    <a:lstStyle/>
                    <a:p>
                      <a:pPr indent="0" lvl="0" marL="0" rtl="0" algn="l">
                        <a:spcBef>
                          <a:spcPts val="0"/>
                        </a:spcBef>
                        <a:spcAft>
                          <a:spcPts val="0"/>
                        </a:spcAft>
                        <a:buNone/>
                      </a:pPr>
                      <a:r>
                        <a:rPr lang="en-US" sz="1900"/>
                        <a:t>Overfitting</a:t>
                      </a:r>
                      <a:endParaRPr sz="1900"/>
                    </a:p>
                  </a:txBody>
                  <a:tcPr marT="91425" marB="91425" marR="91425" marL="91425"/>
                </a:tc>
                <a:tc>
                  <a:txBody>
                    <a:bodyPr/>
                    <a:lstStyle/>
                    <a:p>
                      <a:pPr indent="0" lvl="0" marL="0" rtl="0" algn="l">
                        <a:spcBef>
                          <a:spcPts val="0"/>
                        </a:spcBef>
                        <a:spcAft>
                          <a:spcPts val="0"/>
                        </a:spcAft>
                        <a:buNone/>
                      </a:pPr>
                      <a:r>
                        <a:rPr lang="en-US" sz="1900"/>
                        <a:t>Dropout &amp; Data Augmentation</a:t>
                      </a:r>
                      <a:endParaRPr sz="1900"/>
                    </a:p>
                  </a:txBody>
                  <a:tcPr marT="91425" marB="91425" marR="91425" marL="91425"/>
                </a:tc>
              </a:tr>
              <a:tr h="696600">
                <a:tc>
                  <a:txBody>
                    <a:bodyPr/>
                    <a:lstStyle/>
                    <a:p>
                      <a:pPr indent="0" lvl="0" marL="0" rtl="0" algn="l">
                        <a:spcBef>
                          <a:spcPts val="0"/>
                        </a:spcBef>
                        <a:spcAft>
                          <a:spcPts val="0"/>
                        </a:spcAft>
                        <a:buNone/>
                      </a:pPr>
                      <a:r>
                        <a:rPr lang="en-US" sz="1900"/>
                        <a:t>Epoch numbers</a:t>
                      </a:r>
                      <a:endParaRPr sz="1900"/>
                    </a:p>
                  </a:txBody>
                  <a:tcPr marT="91425" marB="91425" marR="91425" marL="91425"/>
                </a:tc>
                <a:tc>
                  <a:txBody>
                    <a:bodyPr/>
                    <a:lstStyle/>
                    <a:p>
                      <a:pPr indent="0" lvl="0" marL="0" rtl="0" algn="l">
                        <a:spcBef>
                          <a:spcPts val="0"/>
                        </a:spcBef>
                        <a:spcAft>
                          <a:spcPts val="0"/>
                        </a:spcAft>
                        <a:buNone/>
                      </a:pPr>
                      <a:r>
                        <a:rPr lang="en-US" sz="1900"/>
                        <a:t>300 epochs training + 50 epochs fine tuning</a:t>
                      </a:r>
                      <a:endParaRPr sz="1900"/>
                    </a:p>
                  </a:txBody>
                  <a:tcPr marT="91425" marB="91425" marR="91425" marL="91425"/>
                </a:tc>
              </a:tr>
              <a:tr h="696600">
                <a:tc>
                  <a:txBody>
                    <a:bodyPr/>
                    <a:lstStyle/>
                    <a:p>
                      <a:pPr indent="0" lvl="0" marL="0" rtl="0" algn="l">
                        <a:spcBef>
                          <a:spcPts val="0"/>
                        </a:spcBef>
                        <a:spcAft>
                          <a:spcPts val="0"/>
                        </a:spcAft>
                        <a:buNone/>
                      </a:pPr>
                      <a:r>
                        <a:rPr lang="en-US" sz="1900"/>
                        <a:t>Loss function</a:t>
                      </a:r>
                      <a:endParaRPr sz="1900"/>
                    </a:p>
                  </a:txBody>
                  <a:tcPr marT="91425" marB="91425" marR="91425" marL="91425"/>
                </a:tc>
                <a:tc>
                  <a:txBody>
                    <a:bodyPr/>
                    <a:lstStyle/>
                    <a:p>
                      <a:pPr indent="0" lvl="0" marL="0" rtl="0" algn="l">
                        <a:spcBef>
                          <a:spcPts val="0"/>
                        </a:spcBef>
                        <a:spcAft>
                          <a:spcPts val="0"/>
                        </a:spcAft>
                        <a:buNone/>
                      </a:pPr>
                      <a:r>
                        <a:rPr lang="en-US" sz="1900"/>
                        <a:t>Cross-entropy loss</a:t>
                      </a:r>
                      <a:endParaRPr sz="19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Setup</a:t>
            </a:r>
            <a:endParaRPr/>
          </a:p>
        </p:txBody>
      </p:sp>
      <p:sp>
        <p:nvSpPr>
          <p:cNvPr id="158" name="Google Shape;158;p8"/>
          <p:cNvSpPr txBox="1"/>
          <p:nvPr>
            <p:ph idx="1" type="body"/>
          </p:nvPr>
        </p:nvSpPr>
        <p:spPr>
          <a:xfrm>
            <a:off x="609600" y="1600200"/>
            <a:ext cx="79248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Font typeface="Arial"/>
              <a:buChar char="▪"/>
            </a:pPr>
            <a:r>
              <a:rPr lang="en-US"/>
              <a:t>O</a:t>
            </a:r>
            <a:r>
              <a:rPr lang="en-US"/>
              <a:t>ptimizer</a:t>
            </a:r>
            <a:endParaRPr/>
          </a:p>
          <a:p>
            <a:pPr indent="-298450" lvl="1" marL="914400" rtl="0" algn="l">
              <a:lnSpc>
                <a:spcPct val="150000"/>
              </a:lnSpc>
              <a:spcBef>
                <a:spcPts val="0"/>
              </a:spcBef>
              <a:spcAft>
                <a:spcPts val="0"/>
              </a:spcAft>
              <a:buClr>
                <a:schemeClr val="dk1"/>
              </a:buClr>
              <a:buSzPts val="1100"/>
              <a:buFont typeface="Arial"/>
              <a:buChar char="○"/>
            </a:pPr>
            <a:r>
              <a:rPr lang="en-US" sz="2100"/>
              <a:t>Adadelta, Adagrad, Adam,Adam with AMSgrad, ASGD, SGD, SGD with Nesterov</a:t>
            </a:r>
            <a:endParaRPr sz="2100"/>
          </a:p>
          <a:p>
            <a:pPr indent="-342900" lvl="0" marL="342900" rtl="0" algn="l">
              <a:lnSpc>
                <a:spcPct val="150000"/>
              </a:lnSpc>
              <a:spcBef>
                <a:spcPts val="0"/>
              </a:spcBef>
              <a:spcAft>
                <a:spcPts val="0"/>
              </a:spcAft>
              <a:buClr>
                <a:schemeClr val="dk1"/>
              </a:buClr>
              <a:buSzPts val="2400"/>
              <a:buFont typeface="Arial"/>
              <a:buChar char="▪"/>
            </a:pPr>
            <a:r>
              <a:rPr lang="en-US"/>
              <a:t>Scheduler:</a:t>
            </a:r>
            <a:endParaRPr/>
          </a:p>
          <a:p>
            <a:pPr indent="-298450" lvl="1" marL="914400" rtl="0" algn="l">
              <a:lnSpc>
                <a:spcPct val="150000"/>
              </a:lnSpc>
              <a:spcBef>
                <a:spcPts val="0"/>
              </a:spcBef>
              <a:spcAft>
                <a:spcPts val="0"/>
              </a:spcAft>
              <a:buClr>
                <a:schemeClr val="dk1"/>
              </a:buClr>
              <a:buSzPts val="1100"/>
              <a:buFont typeface="Arial"/>
              <a:buChar char="○"/>
            </a:pPr>
            <a:r>
              <a:rPr lang="en-US" sz="2100"/>
              <a:t>OneCycleLR, StepLR, Cosine, CosineWR, RLRP, constant</a:t>
            </a:r>
            <a:endParaRPr sz="2100"/>
          </a:p>
          <a:p>
            <a:pPr indent="-342900" lvl="0" marL="342900" rtl="0" algn="l">
              <a:lnSpc>
                <a:spcPct val="150000"/>
              </a:lnSpc>
              <a:spcBef>
                <a:spcPts val="0"/>
              </a:spcBef>
              <a:spcAft>
                <a:spcPts val="0"/>
              </a:spcAft>
              <a:buClr>
                <a:schemeClr val="dk1"/>
              </a:buClr>
              <a:buSzPts val="2400"/>
              <a:buFont typeface="Arial"/>
              <a:buChar char="▪"/>
            </a:pPr>
            <a:r>
              <a:rPr lang="en-US"/>
              <a:t>A</a:t>
            </a:r>
            <a:r>
              <a:rPr lang="en-US"/>
              <a:t>rchitecture:</a:t>
            </a:r>
            <a:endParaRPr/>
          </a:p>
          <a:p>
            <a:pPr indent="-298450" lvl="1" marL="914400" rtl="0" algn="l">
              <a:lnSpc>
                <a:spcPct val="150000"/>
              </a:lnSpc>
              <a:spcBef>
                <a:spcPts val="0"/>
              </a:spcBef>
              <a:spcAft>
                <a:spcPts val="0"/>
              </a:spcAft>
              <a:buClr>
                <a:schemeClr val="dk1"/>
              </a:buClr>
              <a:buSzPts val="1100"/>
              <a:buFont typeface="Arial"/>
              <a:buChar char="○"/>
            </a:pPr>
            <a:r>
              <a:rPr lang="en-US" sz="2100"/>
              <a:t>Efficientnetb3, ResNet50, VGG16, VGG Varient</a:t>
            </a:r>
            <a:endParaRPr sz="2100"/>
          </a:p>
          <a:p>
            <a:pPr indent="-342900" lvl="0" marL="342900" rtl="0" algn="l">
              <a:lnSpc>
                <a:spcPct val="150000"/>
              </a:lnSpc>
              <a:spcBef>
                <a:spcPts val="0"/>
              </a:spcBef>
              <a:spcAft>
                <a:spcPts val="0"/>
              </a:spcAft>
              <a:buClr>
                <a:schemeClr val="dk1"/>
              </a:buClr>
              <a:buSzPts val="2400"/>
              <a:buFont typeface="Arial"/>
              <a:buChar char="▪"/>
            </a:pPr>
            <a:r>
              <a:rPr lang="en-US"/>
              <a:t>F</a:t>
            </a:r>
            <a:r>
              <a:rPr lang="en-US"/>
              <a:t>ine tuning:</a:t>
            </a:r>
            <a:endParaRPr/>
          </a:p>
          <a:p>
            <a:pPr indent="-298450" lvl="1" marL="914400" rtl="0" algn="l">
              <a:lnSpc>
                <a:spcPct val="150000"/>
              </a:lnSpc>
              <a:spcBef>
                <a:spcPts val="0"/>
              </a:spcBef>
              <a:spcAft>
                <a:spcPts val="0"/>
              </a:spcAft>
              <a:buClr>
                <a:schemeClr val="dk1"/>
              </a:buClr>
              <a:buSzPts val="1100"/>
              <a:buFont typeface="Arial"/>
              <a:buChar char="○"/>
            </a:pPr>
            <a:r>
              <a:rPr lang="en-US" sz="2100"/>
              <a:t>Cosine, CosineWR + training with validation data</a:t>
            </a:r>
            <a:endParaRPr sz="2100"/>
          </a:p>
          <a:p>
            <a:pPr indent="-190500" lvl="0" marL="342900" rtl="0" algn="l">
              <a:spcBef>
                <a:spcPts val="0"/>
              </a:spcBef>
              <a:spcAft>
                <a:spcPts val="0"/>
              </a:spcAft>
              <a:buSzPts val="2400"/>
              <a:buNone/>
            </a:pPr>
            <a:r>
              <a:t/>
            </a:r>
            <a:endParaRPr/>
          </a:p>
        </p:txBody>
      </p:sp>
      <p:sp>
        <p:nvSpPr>
          <p:cNvPr id="159" name="Google Shape;159;p8"/>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Video Representations for Action Recognition/Detection</a:t>
            </a:r>
            <a:endParaRPr/>
          </a:p>
        </p:txBody>
      </p:sp>
      <p:sp>
        <p:nvSpPr>
          <p:cNvPr id="160" name="Google Shape;160;p8"/>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161" name="Google Shape;161;p8"/>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e41a7a39a1_0_0"/>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a:t>
            </a:r>
            <a:r>
              <a:rPr lang="en-US"/>
              <a:t>Optimizer</a:t>
            </a:r>
            <a:endParaRPr/>
          </a:p>
        </p:txBody>
      </p:sp>
      <p:sp>
        <p:nvSpPr>
          <p:cNvPr id="168" name="Google Shape;168;ge41a7a39a1_0_0"/>
          <p:cNvSpPr txBox="1"/>
          <p:nvPr>
            <p:ph idx="1" type="body"/>
          </p:nvPr>
        </p:nvSpPr>
        <p:spPr>
          <a:xfrm>
            <a:off x="609600" y="4917375"/>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Left: Result the </a:t>
            </a:r>
            <a:r>
              <a:rPr lang="en-US"/>
              <a:t>paper got after training 300 epochs.</a:t>
            </a:r>
            <a:endParaRPr/>
          </a:p>
          <a:p>
            <a:pPr indent="0" lvl="0" marL="0" rtl="0" algn="l">
              <a:spcBef>
                <a:spcPts val="360"/>
              </a:spcBef>
              <a:spcAft>
                <a:spcPts val="0"/>
              </a:spcAft>
              <a:buNone/>
            </a:pPr>
            <a:r>
              <a:rPr lang="en-US"/>
              <a:t>Right: Result we got after training 100 epochs due to time limit.</a:t>
            </a:r>
            <a:endParaRPr/>
          </a:p>
        </p:txBody>
      </p:sp>
      <p:sp>
        <p:nvSpPr>
          <p:cNvPr id="169" name="Google Shape;169;ge41a7a39a1_0_0"/>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70" name="Google Shape;170;ge41a7a39a1_0_0"/>
          <p:cNvPicPr preferRelativeResize="0"/>
          <p:nvPr/>
        </p:nvPicPr>
        <p:blipFill>
          <a:blip r:embed="rId3">
            <a:alphaModFix/>
          </a:blip>
          <a:stretch>
            <a:fillRect/>
          </a:stretch>
        </p:blipFill>
        <p:spPr>
          <a:xfrm>
            <a:off x="4061198" y="1543625"/>
            <a:ext cx="4866751" cy="3087175"/>
          </a:xfrm>
          <a:prstGeom prst="rect">
            <a:avLst/>
          </a:prstGeom>
          <a:noFill/>
          <a:ln>
            <a:noFill/>
          </a:ln>
        </p:spPr>
      </p:pic>
      <p:pic>
        <p:nvPicPr>
          <p:cNvPr id="171" name="Google Shape;171;ge41a7a39a1_0_0"/>
          <p:cNvPicPr preferRelativeResize="0"/>
          <p:nvPr/>
        </p:nvPicPr>
        <p:blipFill>
          <a:blip r:embed="rId4">
            <a:alphaModFix/>
          </a:blip>
          <a:stretch>
            <a:fillRect/>
          </a:stretch>
        </p:blipFill>
        <p:spPr>
          <a:xfrm>
            <a:off x="152400" y="1371600"/>
            <a:ext cx="3998730" cy="338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e160048ebe_0_42"/>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SGD with Nesterov Momentum</a:t>
            </a:r>
            <a:endParaRPr/>
          </a:p>
        </p:txBody>
      </p:sp>
      <p:sp>
        <p:nvSpPr>
          <p:cNvPr id="178" name="Google Shape;178;ge160048ebe_0_42"/>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79" name="Google Shape;179;ge160048ebe_0_42"/>
          <p:cNvSpPr txBox="1"/>
          <p:nvPr>
            <p:ph idx="1" type="body"/>
          </p:nvPr>
        </p:nvSpPr>
        <p:spPr>
          <a:xfrm>
            <a:off x="564550" y="1675825"/>
            <a:ext cx="7924800" cy="3886200"/>
          </a:xfrm>
          <a:prstGeom prst="rect">
            <a:avLst/>
          </a:prstGeom>
          <a:noFill/>
          <a:ln>
            <a:noFill/>
          </a:ln>
        </p:spPr>
        <p:txBody>
          <a:bodyPr anchorCtr="0" anchor="t" bIns="45700" lIns="91425" spcFirstLastPara="1" rIns="91425" wrap="square" tIns="45700">
            <a:noAutofit/>
          </a:bodyPr>
          <a:lstStyle/>
          <a:p>
            <a:pPr indent="-381000" lvl="0" marL="457200" rtl="0" algn="l">
              <a:spcBef>
                <a:spcPts val="360"/>
              </a:spcBef>
              <a:spcAft>
                <a:spcPts val="0"/>
              </a:spcAft>
              <a:buClr>
                <a:schemeClr val="dk1"/>
              </a:buClr>
              <a:buSzPts val="2400"/>
              <a:buFont typeface="Arial"/>
              <a:buChar char="▪"/>
            </a:pPr>
            <a:r>
              <a:rPr lang="en-US"/>
              <a:t>SGD: </a:t>
            </a:r>
            <a:endParaRPr/>
          </a:p>
          <a:p>
            <a:pPr indent="-381000" lvl="1" marL="914400" rtl="0" algn="l">
              <a:spcBef>
                <a:spcPts val="360"/>
              </a:spcBef>
              <a:spcAft>
                <a:spcPts val="0"/>
              </a:spcAft>
              <a:buClr>
                <a:schemeClr val="dk1"/>
              </a:buClr>
              <a:buSzPts val="2400"/>
              <a:buFont typeface="Arial"/>
              <a:buChar char="○"/>
            </a:pPr>
            <a:r>
              <a:rPr lang="en-US"/>
              <a:t>S</a:t>
            </a:r>
            <a:r>
              <a:rPr lang="en-US"/>
              <a:t>imple technique that updates the parameters of a model based on the gradient of a single data point.</a:t>
            </a:r>
            <a:endParaRPr/>
          </a:p>
          <a:p>
            <a:pPr indent="-317500" lvl="0" marL="457200" rtl="0" algn="l">
              <a:spcBef>
                <a:spcPts val="360"/>
              </a:spcBef>
              <a:spcAft>
                <a:spcPts val="0"/>
              </a:spcAft>
              <a:buClr>
                <a:schemeClr val="dk1"/>
              </a:buClr>
              <a:buSzPts val="1400"/>
              <a:buFont typeface="Arial"/>
              <a:buChar char="▪"/>
            </a:pPr>
            <a:r>
              <a:rPr lang="en-US"/>
              <a:t>Momentum: </a:t>
            </a:r>
            <a:endParaRPr/>
          </a:p>
          <a:p>
            <a:pPr indent="-317500" lvl="1" marL="914400" rtl="0" algn="l">
              <a:spcBef>
                <a:spcPts val="360"/>
              </a:spcBef>
              <a:spcAft>
                <a:spcPts val="0"/>
              </a:spcAft>
              <a:buClr>
                <a:schemeClr val="dk1"/>
              </a:buClr>
              <a:buSzPts val="1400"/>
              <a:buFont typeface="Arial"/>
              <a:buChar char="○"/>
            </a:pPr>
            <a:r>
              <a:rPr lang="en-US"/>
              <a:t>Method that helps accelerate SGD in the relevant direction and dampens oscillations</a:t>
            </a:r>
            <a:endParaRPr/>
          </a:p>
          <a:p>
            <a:pPr indent="-317500" lvl="0" marL="457200" rtl="0" algn="l">
              <a:spcBef>
                <a:spcPts val="360"/>
              </a:spcBef>
              <a:spcAft>
                <a:spcPts val="0"/>
              </a:spcAft>
              <a:buClr>
                <a:schemeClr val="dk1"/>
              </a:buClr>
              <a:buSzPts val="1400"/>
              <a:buFont typeface="Arial"/>
              <a:buChar char="▪"/>
            </a:pPr>
            <a:r>
              <a:rPr lang="en-US"/>
              <a:t>Nesterov Momentum: </a:t>
            </a:r>
            <a:endParaRPr/>
          </a:p>
          <a:p>
            <a:pPr indent="-317500" lvl="1" marL="914400" rtl="0" algn="l">
              <a:spcBef>
                <a:spcPts val="360"/>
              </a:spcBef>
              <a:spcAft>
                <a:spcPts val="0"/>
              </a:spcAft>
              <a:buClr>
                <a:schemeClr val="dk1"/>
              </a:buClr>
              <a:buSzPts val="1400"/>
              <a:buFont typeface="Arial"/>
              <a:buChar char="○"/>
            </a:pPr>
            <a:r>
              <a:rPr lang="en-US"/>
              <a:t>Compute approximation of the next position of the parameters to effectively look ahead</a:t>
            </a:r>
            <a:endParaRPr/>
          </a:p>
        </p:txBody>
      </p:sp>
      <p:pic>
        <p:nvPicPr>
          <p:cNvPr id="180" name="Google Shape;180;ge160048ebe_0_42"/>
          <p:cNvPicPr preferRelativeResize="0"/>
          <p:nvPr/>
        </p:nvPicPr>
        <p:blipFill>
          <a:blip r:embed="rId3">
            <a:alphaModFix/>
          </a:blip>
          <a:stretch>
            <a:fillRect/>
          </a:stretch>
        </p:blipFill>
        <p:spPr>
          <a:xfrm>
            <a:off x="2356175" y="5684650"/>
            <a:ext cx="4086800" cy="99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41a7a39a1_0_8"/>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a:t>
            </a:r>
            <a:r>
              <a:rPr lang="en-US"/>
              <a:t>Scheduler</a:t>
            </a:r>
            <a:endParaRPr/>
          </a:p>
        </p:txBody>
      </p:sp>
      <p:sp>
        <p:nvSpPr>
          <p:cNvPr id="187" name="Google Shape;187;ge41a7a39a1_0_8"/>
          <p:cNvSpPr txBox="1"/>
          <p:nvPr>
            <p:ph idx="1" type="body"/>
          </p:nvPr>
        </p:nvSpPr>
        <p:spPr>
          <a:xfrm>
            <a:off x="990600" y="5081025"/>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a:t>Left: Result the paper got after training 300 epochs.</a:t>
            </a:r>
            <a:endParaRPr/>
          </a:p>
          <a:p>
            <a:pPr indent="0" lvl="0" marL="0" rtl="0" algn="l">
              <a:spcBef>
                <a:spcPts val="360"/>
              </a:spcBef>
              <a:spcAft>
                <a:spcPts val="0"/>
              </a:spcAft>
              <a:buClr>
                <a:schemeClr val="dk1"/>
              </a:buClr>
              <a:buSzPts val="1100"/>
              <a:buFont typeface="Arial"/>
              <a:buNone/>
            </a:pPr>
            <a:r>
              <a:rPr lang="en-US"/>
              <a:t>Right: Result we got after training 100 epochs due to time limit.</a:t>
            </a:r>
            <a:endParaRPr/>
          </a:p>
        </p:txBody>
      </p:sp>
      <p:sp>
        <p:nvSpPr>
          <p:cNvPr id="188" name="Google Shape;188;ge41a7a39a1_0_8"/>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89" name="Google Shape;189;ge41a7a39a1_0_8"/>
          <p:cNvPicPr preferRelativeResize="0"/>
          <p:nvPr/>
        </p:nvPicPr>
        <p:blipFill>
          <a:blip r:embed="rId3">
            <a:alphaModFix/>
          </a:blip>
          <a:stretch>
            <a:fillRect/>
          </a:stretch>
        </p:blipFill>
        <p:spPr>
          <a:xfrm>
            <a:off x="4063500" y="1809150"/>
            <a:ext cx="4640601" cy="2840125"/>
          </a:xfrm>
          <a:prstGeom prst="rect">
            <a:avLst/>
          </a:prstGeom>
          <a:noFill/>
          <a:ln>
            <a:noFill/>
          </a:ln>
        </p:spPr>
      </p:pic>
      <p:pic>
        <p:nvPicPr>
          <p:cNvPr id="190" name="Google Shape;190;ge41a7a39a1_0_8"/>
          <p:cNvPicPr preferRelativeResize="0"/>
          <p:nvPr/>
        </p:nvPicPr>
        <p:blipFill>
          <a:blip r:embed="rId4">
            <a:alphaModFix/>
          </a:blip>
          <a:stretch>
            <a:fillRect/>
          </a:stretch>
        </p:blipFill>
        <p:spPr>
          <a:xfrm>
            <a:off x="228600" y="1600200"/>
            <a:ext cx="3911100" cy="3424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e160048ebe_0_52"/>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Reduce Learning Rate on Plateau (</a:t>
            </a:r>
            <a:r>
              <a:rPr lang="en-US"/>
              <a:t>RLRP)</a:t>
            </a:r>
            <a:endParaRPr/>
          </a:p>
        </p:txBody>
      </p:sp>
      <p:sp>
        <p:nvSpPr>
          <p:cNvPr id="197" name="Google Shape;197;ge160048ebe_0_52"/>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98" name="Google Shape;198;ge160048ebe_0_52"/>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a:t>Reduce learning rate when a metric has stopped improving</a:t>
            </a:r>
            <a:endParaRPr/>
          </a:p>
          <a:p>
            <a:pPr indent="0" lvl="0" marL="457200" rtl="0" algn="l">
              <a:spcBef>
                <a:spcPts val="0"/>
              </a:spcBef>
              <a:spcAft>
                <a:spcPts val="0"/>
              </a:spcAft>
              <a:buNone/>
            </a:pPr>
            <a:r>
              <a:t/>
            </a:r>
            <a:endParaRPr/>
          </a:p>
          <a:p>
            <a:pPr indent="-279400" lvl="0" marL="342900" rtl="0" algn="l">
              <a:spcBef>
                <a:spcPts val="0"/>
              </a:spcBef>
              <a:spcAft>
                <a:spcPts val="0"/>
              </a:spcAft>
              <a:buClr>
                <a:schemeClr val="dk1"/>
              </a:buClr>
              <a:buSzPts val="1400"/>
              <a:buFont typeface="Arial"/>
              <a:buChar char="▪"/>
            </a:pPr>
            <a:r>
              <a:rPr lang="en-US"/>
              <a:t>Parameters: </a:t>
            </a:r>
            <a:endParaRPr/>
          </a:p>
          <a:p>
            <a:pPr indent="-317500" lvl="1" marL="914400" rtl="0" algn="l">
              <a:spcBef>
                <a:spcPts val="0"/>
              </a:spcBef>
              <a:spcAft>
                <a:spcPts val="0"/>
              </a:spcAft>
              <a:buClr>
                <a:schemeClr val="dk1"/>
              </a:buClr>
              <a:buSzPts val="1400"/>
              <a:buFont typeface="Arial"/>
              <a:buChar char="○"/>
            </a:pPr>
            <a:r>
              <a:rPr lang="en-US"/>
              <a:t>mode: ‘max’</a:t>
            </a:r>
            <a:endParaRPr/>
          </a:p>
          <a:p>
            <a:pPr indent="-317500" lvl="1" marL="914400" rtl="0" algn="l">
              <a:spcBef>
                <a:spcPts val="0"/>
              </a:spcBef>
              <a:spcAft>
                <a:spcPts val="0"/>
              </a:spcAft>
              <a:buClr>
                <a:schemeClr val="dk1"/>
              </a:buClr>
              <a:buSzPts val="1400"/>
              <a:buFont typeface="Arial"/>
              <a:buChar char="○"/>
            </a:pPr>
            <a:r>
              <a:rPr lang="en-US"/>
              <a:t>factor: new_lr=factor (0.75) * old_lr</a:t>
            </a:r>
            <a:endParaRPr/>
          </a:p>
          <a:p>
            <a:pPr indent="-317500" lvl="1" marL="914400" rtl="0" algn="l">
              <a:spcBef>
                <a:spcPts val="0"/>
              </a:spcBef>
              <a:spcAft>
                <a:spcPts val="0"/>
              </a:spcAft>
              <a:buClr>
                <a:schemeClr val="dk1"/>
              </a:buClr>
              <a:buSzPts val="1400"/>
              <a:buFont typeface="Arial"/>
              <a:buChar char="○"/>
            </a:pPr>
            <a:r>
              <a:rPr lang="en-US"/>
              <a:t>patience: 5</a:t>
            </a:r>
            <a:endParaRPr/>
          </a:p>
          <a:p>
            <a:pPr indent="-317500" lvl="1" marL="914400" rtl="0" algn="l">
              <a:spcBef>
                <a:spcPts val="0"/>
              </a:spcBef>
              <a:spcAft>
                <a:spcPts val="0"/>
              </a:spcAft>
              <a:buClr>
                <a:schemeClr val="dk1"/>
              </a:buClr>
              <a:buSzPts val="1400"/>
              <a:buFont typeface="Arial"/>
              <a:buChar char="○"/>
            </a:pPr>
            <a:r>
              <a:rPr lang="en-US"/>
              <a:t>verbose: True/1</a:t>
            </a:r>
            <a:endParaRPr/>
          </a:p>
        </p:txBody>
      </p:sp>
      <p:pic>
        <p:nvPicPr>
          <p:cNvPr id="199" name="Google Shape;199;ge160048ebe_0_52"/>
          <p:cNvPicPr preferRelativeResize="0"/>
          <p:nvPr/>
        </p:nvPicPr>
        <p:blipFill>
          <a:blip r:embed="rId3">
            <a:alphaModFix/>
          </a:blip>
          <a:stretch>
            <a:fillRect/>
          </a:stretch>
        </p:blipFill>
        <p:spPr>
          <a:xfrm>
            <a:off x="157150" y="5297925"/>
            <a:ext cx="8829675" cy="25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e1625c6ff7_0_45"/>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Architecture</a:t>
            </a:r>
            <a:endParaRPr/>
          </a:p>
        </p:txBody>
      </p:sp>
      <p:sp>
        <p:nvSpPr>
          <p:cNvPr id="206" name="Google Shape;206;ge1625c6ff7_0_45"/>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7" name="Google Shape;207;ge1625c6ff7_0_45"/>
          <p:cNvSpPr txBox="1"/>
          <p:nvPr>
            <p:ph idx="1" type="body"/>
          </p:nvPr>
        </p:nvSpPr>
        <p:spPr>
          <a:xfrm>
            <a:off x="534325" y="1797675"/>
            <a:ext cx="79248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42900" lvl="0" marL="457200" rtl="0" algn="l">
              <a:spcBef>
                <a:spcPts val="360"/>
              </a:spcBef>
              <a:spcAft>
                <a:spcPts val="0"/>
              </a:spcAft>
              <a:buClr>
                <a:schemeClr val="dk1"/>
              </a:buClr>
              <a:buSzPts val="1800"/>
              <a:buFont typeface="Arial"/>
              <a:buChar char="▪"/>
            </a:pPr>
            <a:r>
              <a:rPr lang="en-US" sz="1800">
                <a:solidFill>
                  <a:srgbClr val="24292E"/>
                </a:solidFill>
                <a:highlight>
                  <a:schemeClr val="lt1"/>
                </a:highlight>
              </a:rPr>
              <a:t>We also explore the influence of different architecture on the validation accuracy and test accuracy</a:t>
            </a:r>
            <a:endParaRPr sz="1800">
              <a:solidFill>
                <a:srgbClr val="24292E"/>
              </a:solidFill>
              <a:highlight>
                <a:schemeClr val="lt1"/>
              </a:highlight>
            </a:endParaRPr>
          </a:p>
          <a:p>
            <a:pPr indent="-342900" lvl="0" marL="457200" rtl="0" algn="l">
              <a:spcBef>
                <a:spcPts val="360"/>
              </a:spcBef>
              <a:spcAft>
                <a:spcPts val="0"/>
              </a:spcAft>
              <a:buClr>
                <a:srgbClr val="24292E"/>
              </a:buClr>
              <a:buSzPts val="1800"/>
              <a:buFont typeface="Arial"/>
              <a:buChar char="▪"/>
            </a:pPr>
            <a:r>
              <a:rPr lang="en-US" sz="1800">
                <a:solidFill>
                  <a:srgbClr val="24292E"/>
                </a:solidFill>
                <a:highlight>
                  <a:schemeClr val="lt1"/>
                </a:highlight>
              </a:rPr>
              <a:t>The following form shows the result on 100 epochs</a:t>
            </a:r>
            <a:endParaRPr sz="1800">
              <a:solidFill>
                <a:srgbClr val="24292E"/>
              </a:solidFill>
              <a:highlight>
                <a:schemeClr val="lt1"/>
              </a:highlight>
            </a:endParaRPr>
          </a:p>
          <a:p>
            <a:pPr indent="-342900" lvl="0" marL="457200" rtl="0" algn="l">
              <a:spcBef>
                <a:spcPts val="360"/>
              </a:spcBef>
              <a:spcAft>
                <a:spcPts val="0"/>
              </a:spcAft>
              <a:buClr>
                <a:srgbClr val="24292E"/>
              </a:buClr>
              <a:buSzPts val="1800"/>
              <a:buFont typeface="Arial"/>
              <a:buChar char="▪"/>
            </a:pPr>
            <a:r>
              <a:rPr lang="en-US" sz="1800">
                <a:solidFill>
                  <a:srgbClr val="24292E"/>
                </a:solidFill>
                <a:highlight>
                  <a:schemeClr val="lt1"/>
                </a:highlight>
              </a:rPr>
              <a:t>VGGNet proposed by the paper referenced is comparably good</a:t>
            </a:r>
            <a:endParaRPr sz="1800">
              <a:solidFill>
                <a:srgbClr val="24292E"/>
              </a:solidFill>
              <a:highlight>
                <a:schemeClr val="lt1"/>
              </a:highlight>
            </a:endParaRPr>
          </a:p>
          <a:p>
            <a:pPr indent="0" lvl="0" marL="0" rtl="0" algn="l">
              <a:spcBef>
                <a:spcPts val="0"/>
              </a:spcBef>
              <a:spcAft>
                <a:spcPts val="0"/>
              </a:spcAft>
              <a:buNone/>
            </a:pPr>
            <a:r>
              <a:t/>
            </a:r>
            <a:endParaRPr sz="1800">
              <a:solidFill>
                <a:srgbClr val="24292E"/>
              </a:solidFill>
              <a:highlight>
                <a:schemeClr val="lt1"/>
              </a:highlight>
            </a:endParaRPr>
          </a:p>
          <a:p>
            <a:pPr indent="0" lvl="0" marL="0" rtl="0" algn="l">
              <a:spcBef>
                <a:spcPts val="0"/>
              </a:spcBef>
              <a:spcAft>
                <a:spcPts val="0"/>
              </a:spcAft>
              <a:buNone/>
            </a:pPr>
            <a:r>
              <a:t/>
            </a:r>
            <a:endParaRPr/>
          </a:p>
        </p:txBody>
      </p:sp>
      <p:pic>
        <p:nvPicPr>
          <p:cNvPr id="208" name="Google Shape;208;ge1625c6ff7_0_45"/>
          <p:cNvPicPr preferRelativeResize="0"/>
          <p:nvPr/>
        </p:nvPicPr>
        <p:blipFill>
          <a:blip r:embed="rId3">
            <a:alphaModFix/>
          </a:blip>
          <a:stretch>
            <a:fillRect/>
          </a:stretch>
        </p:blipFill>
        <p:spPr>
          <a:xfrm>
            <a:off x="1348575" y="4108575"/>
            <a:ext cx="6446850" cy="1220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160048ebe_2_6"/>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a:t>
            </a:r>
            <a:r>
              <a:rPr lang="en-US"/>
              <a:t>Fine tuning</a:t>
            </a:r>
            <a:endParaRPr/>
          </a:p>
        </p:txBody>
      </p:sp>
      <p:sp>
        <p:nvSpPr>
          <p:cNvPr id="215" name="Google Shape;215;ge160048ebe_2_6"/>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6" name="Google Shape;216;ge160048ebe_2_6"/>
          <p:cNvSpPr txBox="1"/>
          <p:nvPr>
            <p:ph idx="1" type="body"/>
          </p:nvPr>
        </p:nvSpPr>
        <p:spPr>
          <a:xfrm>
            <a:off x="523575" y="2274400"/>
            <a:ext cx="79248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42900" lvl="0" marL="457200" rtl="0" algn="l">
              <a:spcBef>
                <a:spcPts val="360"/>
              </a:spcBef>
              <a:spcAft>
                <a:spcPts val="0"/>
              </a:spcAft>
              <a:buClr>
                <a:schemeClr val="dk1"/>
              </a:buClr>
              <a:buSzPts val="1800"/>
              <a:buFont typeface="Arial"/>
              <a:buChar char="▪"/>
            </a:pPr>
            <a:r>
              <a:rPr lang="en-US" sz="1800">
                <a:solidFill>
                  <a:srgbClr val="24292E"/>
                </a:solidFill>
                <a:highlight>
                  <a:schemeClr val="lt1"/>
                </a:highlight>
              </a:rPr>
              <a:t>Fine tuning: After training 300 epoches, we trained another 50 epochs using two different scheduler: Cosine Annealing (Cosine), Cosine Annealing with Warm Restarts (CosineWR) and furthermore used validation data to train.</a:t>
            </a:r>
            <a:endParaRPr sz="1800">
              <a:solidFill>
                <a:srgbClr val="24292E"/>
              </a:solidFill>
              <a:highlight>
                <a:schemeClr val="lt1"/>
              </a:highlight>
            </a:endParaRPr>
          </a:p>
          <a:p>
            <a:pPr indent="-342900" lvl="0" marL="457200" rtl="0" algn="l">
              <a:spcBef>
                <a:spcPts val="360"/>
              </a:spcBef>
              <a:spcAft>
                <a:spcPts val="0"/>
              </a:spcAft>
              <a:buClr>
                <a:schemeClr val="dk1"/>
              </a:buClr>
              <a:buSzPts val="1800"/>
              <a:buFont typeface="Arial"/>
              <a:buChar char="▪"/>
            </a:pPr>
            <a:r>
              <a:rPr lang="en-US" sz="1800">
                <a:solidFill>
                  <a:srgbClr val="24292E"/>
                </a:solidFill>
                <a:highlight>
                  <a:schemeClr val="lt1"/>
                </a:highlight>
              </a:rPr>
              <a:t>However, the accuracy is not good since I guess the result is already kind of overfitting for dropout rate 0.2</a:t>
            </a:r>
            <a:endParaRPr sz="1800">
              <a:solidFill>
                <a:srgbClr val="24292E"/>
              </a:solidFill>
              <a:highlight>
                <a:schemeClr val="lt1"/>
              </a:highlight>
            </a:endParaRPr>
          </a:p>
          <a:p>
            <a:pPr indent="-342900" lvl="0" marL="457200" rtl="0" algn="l">
              <a:spcBef>
                <a:spcPts val="360"/>
              </a:spcBef>
              <a:spcAft>
                <a:spcPts val="0"/>
              </a:spcAft>
              <a:buClr>
                <a:schemeClr val="dk1"/>
              </a:buClr>
              <a:buSzPts val="1800"/>
              <a:buFont typeface="Arial"/>
              <a:buChar char="▪"/>
            </a:pPr>
            <a:r>
              <a:rPr lang="en-US" sz="1800">
                <a:solidFill>
                  <a:srgbClr val="24292E"/>
                </a:solidFill>
                <a:highlight>
                  <a:schemeClr val="lt1"/>
                </a:highlight>
              </a:rPr>
              <a:t>Therefore, we also explore the effect of fine tuning when we set the drop out rate to be 0.3 and 0.4</a:t>
            </a:r>
            <a:endParaRPr sz="1800"/>
          </a:p>
          <a:p>
            <a:pPr indent="0" lvl="0" marL="0" rtl="0" algn="l">
              <a:spcBef>
                <a:spcPts val="0"/>
              </a:spcBef>
              <a:spcAft>
                <a:spcPts val="0"/>
              </a:spcAft>
              <a:buNone/>
            </a:pPr>
            <a:r>
              <a:t/>
            </a:r>
            <a:endParaRPr sz="1800">
              <a:solidFill>
                <a:srgbClr val="24292E"/>
              </a:solidFill>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1625c6ff7_0_52"/>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Experimental Results - Fine tuning</a:t>
            </a:r>
            <a:endParaRPr/>
          </a:p>
        </p:txBody>
      </p:sp>
      <p:sp>
        <p:nvSpPr>
          <p:cNvPr id="223" name="Google Shape;223;ge1625c6ff7_0_52"/>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24" name="Google Shape;224;ge1625c6ff7_0_52"/>
          <p:cNvPicPr preferRelativeResize="0"/>
          <p:nvPr/>
        </p:nvPicPr>
        <p:blipFill>
          <a:blip r:embed="rId3">
            <a:alphaModFix/>
          </a:blip>
          <a:stretch>
            <a:fillRect/>
          </a:stretch>
        </p:blipFill>
        <p:spPr>
          <a:xfrm>
            <a:off x="1246563" y="1944175"/>
            <a:ext cx="6650875" cy="2409250"/>
          </a:xfrm>
          <a:prstGeom prst="rect">
            <a:avLst/>
          </a:prstGeom>
          <a:noFill/>
          <a:ln>
            <a:noFill/>
          </a:ln>
        </p:spPr>
      </p:pic>
      <p:sp>
        <p:nvSpPr>
          <p:cNvPr id="225" name="Google Shape;225;ge1625c6ff7_0_52"/>
          <p:cNvSpPr txBox="1"/>
          <p:nvPr>
            <p:ph idx="1" type="body"/>
          </p:nvPr>
        </p:nvSpPr>
        <p:spPr>
          <a:xfrm>
            <a:off x="752450" y="4768225"/>
            <a:ext cx="79248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42900" lvl="0" marL="457200" rtl="0" algn="l">
              <a:spcBef>
                <a:spcPts val="0"/>
              </a:spcBef>
              <a:spcAft>
                <a:spcPts val="0"/>
              </a:spcAft>
              <a:buClr>
                <a:schemeClr val="dk1"/>
              </a:buClr>
              <a:buSzPts val="1800"/>
              <a:buFont typeface="Arial"/>
              <a:buChar char="▪"/>
            </a:pPr>
            <a:r>
              <a:rPr lang="en-US" sz="1800"/>
              <a:t>After increasing dropout rate to prevent overfitting, fine tuning has a positive effect compared to original 300 epochs </a:t>
            </a:r>
            <a:endParaRPr sz="1800"/>
          </a:p>
          <a:p>
            <a:pPr indent="-342900" lvl="0" marL="457200" rtl="0" algn="l">
              <a:spcBef>
                <a:spcPts val="360"/>
              </a:spcBef>
              <a:spcAft>
                <a:spcPts val="0"/>
              </a:spcAft>
              <a:buClr>
                <a:srgbClr val="24292E"/>
              </a:buClr>
              <a:buSzPts val="1800"/>
              <a:buFont typeface="Arial"/>
              <a:buChar char="▪"/>
            </a:pPr>
            <a:r>
              <a:rPr lang="en-US" sz="1800">
                <a:solidFill>
                  <a:srgbClr val="24292E"/>
                </a:solidFill>
                <a:highlight>
                  <a:schemeClr val="lt1"/>
                </a:highlight>
              </a:rPr>
              <a:t>However, we still did not derive the result better than we derived at 160 epochs with dropout rate 0.2</a:t>
            </a:r>
            <a:endParaRPr sz="1800">
              <a:solidFill>
                <a:srgbClr val="24292E"/>
              </a:solidFill>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Demos</a:t>
            </a:r>
            <a:endParaRPr/>
          </a:p>
        </p:txBody>
      </p:sp>
      <p:sp>
        <p:nvSpPr>
          <p:cNvPr id="231" name="Google Shape;231;p10"/>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Confusion matrix</a:t>
            </a:r>
            <a:endParaRPr/>
          </a:p>
          <a:p>
            <a:pPr indent="-304800" lvl="0" marL="342900" rtl="0" algn="l">
              <a:spcBef>
                <a:spcPts val="0"/>
              </a:spcBef>
              <a:spcAft>
                <a:spcPts val="0"/>
              </a:spcAft>
              <a:buSzPts val="1800"/>
              <a:buChar char="▪"/>
            </a:pPr>
            <a:r>
              <a:rPr lang="en-US"/>
              <a:t>Saliency map</a:t>
            </a:r>
            <a:endParaRPr/>
          </a:p>
        </p:txBody>
      </p:sp>
      <p:sp>
        <p:nvSpPr>
          <p:cNvPr id="232" name="Google Shape;232;p10"/>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Video Representations for Action Recognition/Detection</a:t>
            </a:r>
            <a:endParaRPr/>
          </a:p>
        </p:txBody>
      </p:sp>
      <p:sp>
        <p:nvSpPr>
          <p:cNvPr id="233" name="Google Shape;233;p10"/>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234" name="Google Shape;234;p10"/>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35" name="Google Shape;235;p10"/>
          <p:cNvPicPr preferRelativeResize="0"/>
          <p:nvPr/>
        </p:nvPicPr>
        <p:blipFill>
          <a:blip r:embed="rId3">
            <a:alphaModFix/>
          </a:blip>
          <a:stretch>
            <a:fillRect/>
          </a:stretch>
        </p:blipFill>
        <p:spPr>
          <a:xfrm>
            <a:off x="4984550" y="856594"/>
            <a:ext cx="3413274" cy="2664600"/>
          </a:xfrm>
          <a:prstGeom prst="rect">
            <a:avLst/>
          </a:prstGeom>
          <a:noFill/>
          <a:ln>
            <a:noFill/>
          </a:ln>
        </p:spPr>
      </p:pic>
      <p:pic>
        <p:nvPicPr>
          <p:cNvPr id="236" name="Google Shape;236;p10"/>
          <p:cNvPicPr preferRelativeResize="0"/>
          <p:nvPr/>
        </p:nvPicPr>
        <p:blipFill>
          <a:blip r:embed="rId4">
            <a:alphaModFix/>
          </a:blip>
          <a:stretch>
            <a:fillRect/>
          </a:stretch>
        </p:blipFill>
        <p:spPr>
          <a:xfrm>
            <a:off x="1170700" y="3922498"/>
            <a:ext cx="6697726" cy="257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539552" y="726976"/>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Motivation</a:t>
            </a:r>
            <a:endParaRPr/>
          </a:p>
        </p:txBody>
      </p:sp>
      <p:sp>
        <p:nvSpPr>
          <p:cNvPr id="50" name="Google Shape;50;p2"/>
          <p:cNvSpPr txBox="1"/>
          <p:nvPr>
            <p:ph idx="1" type="body"/>
          </p:nvPr>
        </p:nvSpPr>
        <p:spPr>
          <a:xfrm>
            <a:off x="609600" y="1484784"/>
            <a:ext cx="7924800" cy="38862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a:p>
            <a:pPr indent="-190500" lvl="0" marL="342900" rtl="0" algn="l">
              <a:spcBef>
                <a:spcPts val="480"/>
              </a:spcBef>
              <a:spcAft>
                <a:spcPts val="0"/>
              </a:spcAft>
              <a:buSzPts val="2400"/>
              <a:buNone/>
            </a:pPr>
            <a:r>
              <a:t/>
            </a:r>
            <a:endParaRPr/>
          </a:p>
          <a:p>
            <a:pPr indent="-190500" lvl="0" marL="342900" rtl="0" algn="l">
              <a:spcBef>
                <a:spcPts val="480"/>
              </a:spcBef>
              <a:spcAft>
                <a:spcPts val="0"/>
              </a:spcAft>
              <a:buSzPts val="2400"/>
              <a:buNone/>
            </a:pPr>
            <a:r>
              <a:t/>
            </a:r>
            <a:endParaRPr/>
          </a:p>
        </p:txBody>
      </p:sp>
      <p:sp>
        <p:nvSpPr>
          <p:cNvPr id="51" name="Google Shape;51;p2"/>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Grounding Deep Models of Visual Data</a:t>
            </a:r>
            <a:endParaRPr/>
          </a:p>
        </p:txBody>
      </p:sp>
      <p:sp>
        <p:nvSpPr>
          <p:cNvPr id="52" name="Google Shape;52;p2"/>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53" name="Google Shape;53;p2"/>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 name="Google Shape;54;p2"/>
          <p:cNvSpPr txBox="1"/>
          <p:nvPr/>
        </p:nvSpPr>
        <p:spPr>
          <a:xfrm>
            <a:off x="485124" y="1415846"/>
            <a:ext cx="8284800" cy="402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rgbClr val="24292E"/>
                </a:solidFill>
                <a:highlight>
                  <a:schemeClr val="lt1"/>
                </a:highlight>
              </a:rPr>
              <a:t>F</a:t>
            </a:r>
            <a:r>
              <a:rPr lang="en-US" sz="1800">
                <a:solidFill>
                  <a:srgbClr val="24292E"/>
                </a:solidFill>
                <a:highlight>
                  <a:schemeClr val="lt1"/>
                </a:highlight>
              </a:rPr>
              <a:t>acial emotion recognition(</a:t>
            </a:r>
            <a:r>
              <a:rPr lang="en-US" sz="1800">
                <a:solidFill>
                  <a:schemeClr val="dk1"/>
                </a:solidFill>
              </a:rPr>
              <a:t>FER) </a:t>
            </a:r>
            <a:r>
              <a:rPr lang="en-US" sz="1800">
                <a:solidFill>
                  <a:schemeClr val="dk1"/>
                </a:solidFill>
              </a:rPr>
              <a:t>refers</a:t>
            </a:r>
            <a:r>
              <a:rPr lang="en-US" sz="1800">
                <a:solidFill>
                  <a:schemeClr val="dk1"/>
                </a:solidFill>
              </a:rPr>
              <a:t> to </a:t>
            </a:r>
            <a:r>
              <a:rPr lang="en-US" sz="1800">
                <a:solidFill>
                  <a:srgbClr val="24292E"/>
                </a:solidFill>
                <a:highlight>
                  <a:schemeClr val="lt1"/>
                </a:highlight>
              </a:rPr>
              <a:t>identifying expressions that convey basic emotions</a:t>
            </a:r>
            <a:endParaRPr sz="1800">
              <a:solidFill>
                <a:srgbClr val="24292E"/>
              </a:solidFill>
              <a:highlight>
                <a:schemeClr val="lt1"/>
              </a:highlight>
            </a:endParaRPr>
          </a:p>
          <a:p>
            <a:pPr indent="0" lvl="0" marL="457200" rtl="0" algn="l">
              <a:spcBef>
                <a:spcPts val="0"/>
              </a:spcBef>
              <a:spcAft>
                <a:spcPts val="0"/>
              </a:spcAft>
              <a:buClr>
                <a:schemeClr val="dk1"/>
              </a:buClr>
              <a:buSzPts val="1100"/>
              <a:buFont typeface="Arial"/>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FER has broad research prospects in human-computer interaction and emotional computing</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Applications: intelligent medical care, market research, online game testing</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However, accurate and robust FER by computer models remains challenging</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Therefore, it is important to explore the CNN network to help extract features for FER</a:t>
            </a:r>
            <a:endParaRPr sz="1800">
              <a:solidFill>
                <a:srgbClr val="24292E"/>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e1625c6ff7_0_14"/>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242" name="Google Shape;242;ge1625c6ff7_0_14"/>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1800"/>
              <a:buChar char="▪"/>
            </a:pPr>
            <a:r>
              <a:rPr lang="en-US"/>
              <a:t>What we did using reference code:</a:t>
            </a:r>
            <a:endParaRPr/>
          </a:p>
          <a:p>
            <a:pPr indent="0" lvl="0" marL="0" rtl="0" algn="l">
              <a:spcBef>
                <a:spcPts val="0"/>
              </a:spcBef>
              <a:spcAft>
                <a:spcPts val="0"/>
              </a:spcAft>
              <a:buNone/>
            </a:pPr>
            <a:r>
              <a:t/>
            </a:r>
            <a:endParaRPr sz="1800"/>
          </a:p>
          <a:p>
            <a:pPr indent="-342900" lvl="0" marL="457200" rtl="0" algn="l">
              <a:spcBef>
                <a:spcPts val="0"/>
              </a:spcBef>
              <a:spcAft>
                <a:spcPts val="0"/>
              </a:spcAft>
              <a:buClr>
                <a:schemeClr val="dk1"/>
              </a:buClr>
              <a:buSzPts val="1800"/>
              <a:buFont typeface="Arial"/>
              <a:buChar char="▪"/>
            </a:pPr>
            <a:r>
              <a:rPr lang="en-US" sz="1800">
                <a:solidFill>
                  <a:srgbClr val="24292E"/>
                </a:solidFill>
                <a:highlight>
                  <a:schemeClr val="lt1"/>
                </a:highlight>
              </a:rPr>
              <a:t>Reorganize the code from py file to jupyter notebook to train 300 epochs on VGGNet to achieve 72.1%</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Font typeface="Arial"/>
              <a:buChar char="▪"/>
            </a:pPr>
            <a:r>
              <a:rPr lang="en-US" sz="1800">
                <a:solidFill>
                  <a:srgbClr val="24292E"/>
                </a:solidFill>
                <a:highlight>
                  <a:schemeClr val="lt1"/>
                </a:highlight>
              </a:rPr>
              <a:t>Modify code to experiment on optimizer, scheduler, fine tuning which are discussed in paper</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Font typeface="Arial"/>
              <a:buChar char="▪"/>
            </a:pPr>
            <a:r>
              <a:rPr lang="en-US" sz="1800">
                <a:solidFill>
                  <a:srgbClr val="24292E"/>
                </a:solidFill>
                <a:highlight>
                  <a:schemeClr val="lt1"/>
                </a:highlight>
              </a:rPr>
              <a:t>Modify code to experiment on architecture, drop out rate which are not discussed</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Font typeface="Arial"/>
              <a:buChar char="▪"/>
            </a:pPr>
            <a:r>
              <a:rPr lang="en-US" sz="1800">
                <a:solidFill>
                  <a:srgbClr val="24292E"/>
                </a:solidFill>
                <a:highlight>
                  <a:schemeClr val="lt1"/>
                </a:highlight>
              </a:rPr>
              <a:t>Add plot_confusion_matrix function to demo part</a:t>
            </a:r>
            <a:endParaRPr sz="1800">
              <a:solidFill>
                <a:srgbClr val="24292E"/>
              </a:solidFill>
              <a:highlight>
                <a:schemeClr val="lt1"/>
              </a:highlight>
            </a:endParaRPr>
          </a:p>
          <a:p>
            <a:pPr indent="0" lvl="0" marL="0" rtl="0" algn="l">
              <a:spcBef>
                <a:spcPts val="0"/>
              </a:spcBef>
              <a:spcAft>
                <a:spcPts val="0"/>
              </a:spcAft>
              <a:buNone/>
            </a:pPr>
            <a:r>
              <a:t/>
            </a:r>
            <a:endParaRPr sz="1800">
              <a:solidFill>
                <a:srgbClr val="24292E"/>
              </a:solidFill>
              <a:highlight>
                <a:schemeClr val="lt1"/>
              </a:highlight>
            </a:endParaRPr>
          </a:p>
          <a:p>
            <a:pPr indent="-304800" lvl="0" marL="342900" rtl="0" algn="l">
              <a:spcBef>
                <a:spcPts val="0"/>
              </a:spcBef>
              <a:spcAft>
                <a:spcPts val="0"/>
              </a:spcAft>
              <a:buSzPts val="1800"/>
              <a:buChar char="▪"/>
            </a:pPr>
            <a:r>
              <a:rPr lang="en-US"/>
              <a:t>Highest test accuracy we achieve: 72.4% while the best of the paper is 73.2%</a:t>
            </a:r>
            <a:endParaRPr/>
          </a:p>
          <a:p>
            <a:pPr indent="0" lvl="0" marL="342900" rtl="0" algn="l">
              <a:spcBef>
                <a:spcPts val="0"/>
              </a:spcBef>
              <a:spcAft>
                <a:spcPts val="0"/>
              </a:spcAft>
              <a:buNone/>
            </a:pPr>
            <a:r>
              <a:t/>
            </a:r>
            <a:endParaRPr/>
          </a:p>
          <a:p>
            <a:pPr indent="-304800" lvl="0" marL="342900" rtl="0" algn="l">
              <a:spcBef>
                <a:spcPts val="0"/>
              </a:spcBef>
              <a:spcAft>
                <a:spcPts val="0"/>
              </a:spcAft>
              <a:buSzPts val="1800"/>
              <a:buChar char="▪"/>
            </a:pPr>
            <a:r>
              <a:rPr lang="en-US"/>
              <a:t>Ethic problem: privacy problem</a:t>
            </a:r>
            <a:endParaRPr/>
          </a:p>
          <a:p>
            <a:pPr indent="0" lvl="0" marL="0" rtl="0" algn="l">
              <a:spcBef>
                <a:spcPts val="0"/>
              </a:spcBef>
              <a:spcAft>
                <a:spcPts val="0"/>
              </a:spcAft>
              <a:buNone/>
            </a:pPr>
            <a:r>
              <a:t/>
            </a:r>
            <a:endParaRPr/>
          </a:p>
        </p:txBody>
      </p:sp>
      <p:sp>
        <p:nvSpPr>
          <p:cNvPr id="243" name="Google Shape;243;ge1625c6ff7_0_14"/>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Video Representations for Action Recognition/Detection</a:t>
            </a:r>
            <a:endParaRPr/>
          </a:p>
        </p:txBody>
      </p:sp>
      <p:sp>
        <p:nvSpPr>
          <p:cNvPr id="244" name="Google Shape;244;ge1625c6ff7_0_14"/>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245" name="Google Shape;245;ge1625c6ff7_0_14"/>
          <p:cNvSpPr txBox="1"/>
          <p:nvPr>
            <p:ph idx="12" type="sldNum"/>
          </p:nvPr>
        </p:nvSpPr>
        <p:spPr>
          <a:xfrm>
            <a:off x="8289925" y="0"/>
            <a:ext cx="854100"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1"/>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Github Link</a:t>
            </a:r>
            <a:endParaRPr/>
          </a:p>
        </p:txBody>
      </p:sp>
      <p:sp>
        <p:nvSpPr>
          <p:cNvPr id="251" name="Google Shape;251;p11"/>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rPr lang="en-US"/>
              <a:t>https://github.com/JimY233/CS523_Project</a:t>
            </a:r>
            <a:endParaRPr/>
          </a:p>
        </p:txBody>
      </p:sp>
      <p:sp>
        <p:nvSpPr>
          <p:cNvPr id="252" name="Google Shape;252;p11"/>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Video Representations for Action Recognition/Detection</a:t>
            </a:r>
            <a:endParaRPr/>
          </a:p>
        </p:txBody>
      </p:sp>
      <p:sp>
        <p:nvSpPr>
          <p:cNvPr id="253" name="Google Shape;253;p11"/>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254" name="Google Shape;254;p11"/>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QUESTIONS?</a:t>
            </a:r>
            <a:endParaRPr/>
          </a:p>
        </p:txBody>
      </p:sp>
      <p:sp>
        <p:nvSpPr>
          <p:cNvPr id="261" name="Google Shape;261;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rPr lang="en-US"/>
              <a:t>Thank you!</a:t>
            </a:r>
            <a:endParaRPr/>
          </a:p>
        </p:txBody>
      </p:sp>
      <p:sp>
        <p:nvSpPr>
          <p:cNvPr id="262" name="Google Shape;262;p12"/>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263" name="Google Shape;263;p12"/>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4" name="Google Shape;264;p12"/>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Grounding Deep Models of Visual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539552" y="726976"/>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Goal</a:t>
            </a:r>
            <a:endParaRPr i="1"/>
          </a:p>
        </p:txBody>
      </p:sp>
      <p:sp>
        <p:nvSpPr>
          <p:cNvPr id="61" name="Google Shape;61;p3"/>
          <p:cNvSpPr txBox="1"/>
          <p:nvPr>
            <p:ph idx="1" type="body"/>
          </p:nvPr>
        </p:nvSpPr>
        <p:spPr>
          <a:xfrm>
            <a:off x="539550" y="1079084"/>
            <a:ext cx="7924800" cy="38862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a:p>
            <a:pPr indent="-190500" lvl="0" marL="342900" rtl="0" algn="l">
              <a:spcBef>
                <a:spcPts val="480"/>
              </a:spcBef>
              <a:spcAft>
                <a:spcPts val="0"/>
              </a:spcAft>
              <a:buSzPts val="2400"/>
              <a:buNone/>
            </a:pPr>
            <a:r>
              <a:t/>
            </a:r>
            <a:endParaRPr/>
          </a:p>
          <a:p>
            <a:pPr indent="-190500" lvl="0" marL="342900" rtl="0" algn="l">
              <a:spcBef>
                <a:spcPts val="480"/>
              </a:spcBef>
              <a:spcAft>
                <a:spcPts val="0"/>
              </a:spcAft>
              <a:buSzPts val="2400"/>
              <a:buNone/>
            </a:pPr>
            <a:r>
              <a:t/>
            </a:r>
            <a:endParaRPr/>
          </a:p>
        </p:txBody>
      </p:sp>
      <p:sp>
        <p:nvSpPr>
          <p:cNvPr id="62" name="Google Shape;62;p3"/>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Grounding Deep Models of Visual Data</a:t>
            </a:r>
            <a:endParaRPr/>
          </a:p>
        </p:txBody>
      </p:sp>
      <p:sp>
        <p:nvSpPr>
          <p:cNvPr id="63" name="Google Shape;63;p3"/>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64" name="Google Shape;64;p3"/>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 name="Google Shape;65;p3"/>
          <p:cNvSpPr txBox="1"/>
          <p:nvPr/>
        </p:nvSpPr>
        <p:spPr>
          <a:xfrm>
            <a:off x="539549" y="1551184"/>
            <a:ext cx="8284800" cy="10716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US" sz="1800">
                <a:solidFill>
                  <a:schemeClr val="dk1"/>
                </a:solidFill>
              </a:rPr>
              <a:t>Reproduce the paper to achieve highest </a:t>
            </a:r>
            <a:r>
              <a:rPr lang="en-US" sz="1800">
                <a:solidFill>
                  <a:srgbClr val="24292E"/>
                </a:solidFill>
                <a:highlight>
                  <a:schemeClr val="lt1"/>
                </a:highlight>
              </a:rPr>
              <a:t>state-of-art single-network accuracy of 73.28% on FER2013 without using extra training data</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Experiment on optimizer, scheduler, fine tuning as the paper discusses  and dropout rate which is not discussed by the paper</a:t>
            </a:r>
            <a:endParaRPr sz="1800">
              <a:solidFill>
                <a:srgbClr val="24292E"/>
              </a:solidFill>
              <a:highlight>
                <a:schemeClr val="lt1"/>
              </a:highlight>
            </a:endParaRPr>
          </a:p>
          <a:p>
            <a:pPr indent="0" lvl="0" marL="457200" rtl="0" algn="l">
              <a:spcBef>
                <a:spcPts val="0"/>
              </a:spcBef>
              <a:spcAft>
                <a:spcPts val="0"/>
              </a:spcAft>
              <a:buNone/>
            </a:pPr>
            <a:r>
              <a:t/>
            </a:r>
            <a:endParaRPr sz="1800">
              <a:solidFill>
                <a:srgbClr val="24292E"/>
              </a:solidFill>
              <a:highlight>
                <a:schemeClr val="lt1"/>
              </a:highlight>
            </a:endParaRPr>
          </a:p>
          <a:p>
            <a:pPr indent="-342900" lvl="0" marL="457200" rtl="0" algn="l">
              <a:spcBef>
                <a:spcPts val="0"/>
              </a:spcBef>
              <a:spcAft>
                <a:spcPts val="0"/>
              </a:spcAft>
              <a:buClr>
                <a:srgbClr val="24292E"/>
              </a:buClr>
              <a:buSzPts val="1800"/>
              <a:buChar char="▪"/>
            </a:pPr>
            <a:r>
              <a:rPr lang="en-US" sz="1800">
                <a:solidFill>
                  <a:srgbClr val="24292E"/>
                </a:solidFill>
                <a:highlight>
                  <a:schemeClr val="lt1"/>
                </a:highlight>
              </a:rPr>
              <a:t>Evaluate the result with confusion matrix and saliency map</a:t>
            </a:r>
            <a:endParaRPr sz="1800">
              <a:solidFill>
                <a:srgbClr val="24292E"/>
              </a:solidFill>
              <a:highlight>
                <a:schemeClr val="lt1"/>
              </a:highlight>
            </a:endParaRPr>
          </a:p>
          <a:p>
            <a:pPr indent="0" lvl="0" marL="1524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i="1" sz="1800">
              <a:solidFill>
                <a:schemeClr val="dk1"/>
              </a:solidFill>
              <a:latin typeface="Arial"/>
              <a:ea typeface="Arial"/>
              <a:cs typeface="Arial"/>
              <a:sym typeface="Arial"/>
            </a:endParaRPr>
          </a:p>
          <a:p>
            <a:pPr indent="-190500" lvl="0" marL="342900" marR="0" rtl="0" algn="l">
              <a:spcBef>
                <a:spcPts val="480"/>
              </a:spcBef>
              <a:spcAft>
                <a:spcPts val="0"/>
              </a:spcAft>
              <a:buClr>
                <a:srgbClr val="CC0000"/>
              </a:buClr>
              <a:buSzPts val="2400"/>
              <a:buFont typeface="Noto Sans Symbols"/>
              <a:buNone/>
            </a:pPr>
            <a:r>
              <a:t/>
            </a:r>
            <a:endParaRPr sz="1800">
              <a:solidFill>
                <a:schemeClr val="dk1"/>
              </a:solidFill>
              <a:latin typeface="Arial"/>
              <a:ea typeface="Arial"/>
              <a:cs typeface="Arial"/>
              <a:sym typeface="Arial"/>
            </a:endParaRPr>
          </a:p>
        </p:txBody>
      </p:sp>
      <p:pic>
        <p:nvPicPr>
          <p:cNvPr id="66" name="Google Shape;66;p3"/>
          <p:cNvPicPr preferRelativeResize="0"/>
          <p:nvPr/>
        </p:nvPicPr>
        <p:blipFill>
          <a:blip r:embed="rId3">
            <a:alphaModFix/>
          </a:blip>
          <a:stretch>
            <a:fillRect/>
          </a:stretch>
        </p:blipFill>
        <p:spPr>
          <a:xfrm>
            <a:off x="2494450" y="2675200"/>
            <a:ext cx="4015003" cy="220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Main Reference Work</a:t>
            </a:r>
            <a:endParaRPr/>
          </a:p>
        </p:txBody>
      </p:sp>
      <p:sp>
        <p:nvSpPr>
          <p:cNvPr id="72" name="Google Shape;72;p4"/>
          <p:cNvSpPr txBox="1"/>
          <p:nvPr>
            <p:ph idx="1" type="body"/>
          </p:nvPr>
        </p:nvSpPr>
        <p:spPr>
          <a:xfrm>
            <a:off x="609600" y="1828800"/>
            <a:ext cx="7924800" cy="38862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spcBef>
                <a:spcPts val="0"/>
              </a:spcBef>
              <a:spcAft>
                <a:spcPts val="0"/>
              </a:spcAft>
              <a:buClr>
                <a:srgbClr val="24292E"/>
              </a:buClr>
              <a:buSzPts val="1800"/>
              <a:buAutoNum type="arabicPeriod"/>
            </a:pPr>
            <a:r>
              <a:rPr lang="en-US" sz="1800">
                <a:solidFill>
                  <a:srgbClr val="24292E"/>
                </a:solidFill>
                <a:highlight>
                  <a:srgbClr val="FFFFFF"/>
                </a:highlight>
              </a:rPr>
              <a:t>Khaireddin, Y., &amp; Chen, Z. (2021): </a:t>
            </a:r>
            <a:r>
              <a:rPr i="1" lang="en-US" sz="1800">
                <a:solidFill>
                  <a:srgbClr val="24292E"/>
                </a:solidFill>
                <a:highlight>
                  <a:srgbClr val="FFFFFF"/>
                </a:highlight>
              </a:rPr>
              <a:t>Facial Emotion Recognition: State of the Art Performance on FER2013</a:t>
            </a:r>
            <a:r>
              <a:rPr lang="en-US" sz="1800">
                <a:solidFill>
                  <a:srgbClr val="24292E"/>
                </a:solidFill>
                <a:highlight>
                  <a:srgbClr val="FFFFFF"/>
                </a:highlight>
              </a:rPr>
              <a:t>. arXiv preprint arXiv:2105.03588.</a:t>
            </a:r>
            <a:endParaRPr sz="1800">
              <a:solidFill>
                <a:srgbClr val="24292E"/>
              </a:solidFill>
              <a:highlight>
                <a:srgbClr val="FFFFFF"/>
              </a:highlight>
            </a:endParaRPr>
          </a:p>
          <a:p>
            <a:pPr indent="0" lvl="0" marL="457200" rtl="0" algn="l">
              <a:spcBef>
                <a:spcPts val="0"/>
              </a:spcBef>
              <a:spcAft>
                <a:spcPts val="0"/>
              </a:spcAft>
              <a:buNone/>
            </a:pPr>
            <a:r>
              <a:rPr lang="en-US" sz="1800">
                <a:solidFill>
                  <a:schemeClr val="hlink"/>
                </a:solidFill>
                <a:highlight>
                  <a:srgbClr val="FFFFFF"/>
                </a:highlight>
                <a:uFill>
                  <a:noFill/>
                </a:uFill>
                <a:hlinkClick r:id="rId3"/>
              </a:rPr>
              <a:t>https://github.com/usef-kh/fer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US" sz="1800"/>
              <a:t>FER2013 Dataset: </a:t>
            </a:r>
            <a:endParaRPr sz="1800"/>
          </a:p>
          <a:p>
            <a:pPr indent="0" lvl="0" marL="457200" rtl="0" algn="l">
              <a:spcBef>
                <a:spcPts val="0"/>
              </a:spcBef>
              <a:spcAft>
                <a:spcPts val="0"/>
              </a:spcAft>
              <a:buNone/>
            </a:pPr>
            <a:r>
              <a:rPr lang="en-US" sz="1800" u="sng">
                <a:solidFill>
                  <a:schemeClr val="hlink"/>
                </a:solidFill>
                <a:hlinkClick r:id="rId4"/>
              </a:rPr>
              <a:t>https://www.kaggle.com/c/challenges-in-representation-learning-facial-expression-recognition-challenge/data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US" sz="1800"/>
              <a:t>Sebastian Ruder: An overview of gradient descent optimization algorithms. </a:t>
            </a:r>
            <a:r>
              <a:rPr lang="en-US" sz="1800"/>
              <a:t>19 JAN 2016:</a:t>
            </a:r>
            <a:endParaRPr sz="1800"/>
          </a:p>
          <a:p>
            <a:pPr indent="0" lvl="0" marL="457200" rtl="0" algn="l">
              <a:spcBef>
                <a:spcPts val="0"/>
              </a:spcBef>
              <a:spcAft>
                <a:spcPts val="0"/>
              </a:spcAft>
              <a:buNone/>
            </a:pPr>
            <a:r>
              <a:rPr lang="en-US" sz="1800" u="sng">
                <a:solidFill>
                  <a:schemeClr val="hlink"/>
                </a:solidFill>
                <a:hlinkClick r:id="rId5"/>
              </a:rPr>
              <a:t>https://ruder.io/optimizing-gradient-descent/index.html</a:t>
            </a:r>
            <a:endParaRPr sz="1800"/>
          </a:p>
        </p:txBody>
      </p:sp>
      <p:sp>
        <p:nvSpPr>
          <p:cNvPr id="73" name="Google Shape;73;p4"/>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Video Representations for Action Recognition/Detection</a:t>
            </a:r>
            <a:endParaRPr/>
          </a:p>
        </p:txBody>
      </p:sp>
      <p:sp>
        <p:nvSpPr>
          <p:cNvPr id="74" name="Google Shape;74;p4"/>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75" name="Google Shape;75;p4"/>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e160048ebe_0_18"/>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Method</a:t>
            </a:r>
            <a:endParaRPr/>
          </a:p>
        </p:txBody>
      </p:sp>
      <p:sp>
        <p:nvSpPr>
          <p:cNvPr id="82" name="Google Shape;82;ge160048ebe_0_18"/>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a:t>Dataset:</a:t>
            </a:r>
            <a:endParaRPr/>
          </a:p>
          <a:p>
            <a:pPr indent="-381000" lvl="1" marL="914400" rtl="0" algn="l">
              <a:spcBef>
                <a:spcPts val="0"/>
              </a:spcBef>
              <a:spcAft>
                <a:spcPts val="0"/>
              </a:spcAft>
              <a:buClr>
                <a:schemeClr val="dk1"/>
              </a:buClr>
              <a:buSzPts val="2400"/>
              <a:buFont typeface="Arial"/>
              <a:buChar char="○"/>
            </a:pPr>
            <a:r>
              <a:rPr lang="en-US"/>
              <a:t>FER2013:</a:t>
            </a:r>
            <a:endParaRPr/>
          </a:p>
          <a:p>
            <a:pPr indent="-381000" lvl="2" marL="1371600" rtl="0" algn="l">
              <a:spcBef>
                <a:spcPts val="0"/>
              </a:spcBef>
              <a:spcAft>
                <a:spcPts val="0"/>
              </a:spcAft>
              <a:buClr>
                <a:schemeClr val="dk1"/>
              </a:buClr>
              <a:buSzPts val="2400"/>
              <a:buFont typeface="Arial"/>
              <a:buChar char="■"/>
            </a:pPr>
            <a:r>
              <a:rPr lang="en-US"/>
              <a:t>Classify facial expressions from 35,685 examples of 48x48 pixel grayscale images of faces. </a:t>
            </a:r>
            <a:endParaRPr/>
          </a:p>
          <a:p>
            <a:pPr indent="-381000" lvl="2" marL="1371600" rtl="0" algn="l">
              <a:spcBef>
                <a:spcPts val="0"/>
              </a:spcBef>
              <a:spcAft>
                <a:spcPts val="0"/>
              </a:spcAft>
              <a:buClr>
                <a:schemeClr val="dk1"/>
              </a:buClr>
              <a:buSzPts val="2400"/>
              <a:buFont typeface="Arial"/>
              <a:buChar char="■"/>
            </a:pPr>
            <a:r>
              <a:rPr lang="en-US"/>
              <a:t>emotion_mapping = {0: 'Angry', 1: 'Disgust', 2: 'Fear', 3: 'Happy', 4: 'Sad', 5: 'Surprise', 6: 'Neutral'}</a:t>
            </a:r>
            <a:endParaRPr/>
          </a:p>
        </p:txBody>
      </p:sp>
      <p:sp>
        <p:nvSpPr>
          <p:cNvPr id="83" name="Google Shape;83;ge160048ebe_0_18"/>
          <p:cNvSpPr txBox="1"/>
          <p:nvPr>
            <p:ph idx="12" type="sldNum"/>
          </p:nvPr>
        </p:nvSpPr>
        <p:spPr>
          <a:xfrm>
            <a:off x="8289925" y="0"/>
            <a:ext cx="854100" cy="304800"/>
          </a:xfrm>
          <a:prstGeom prst="rect">
            <a:avLst/>
          </a:prstGeom>
        </p:spPr>
        <p:txBody>
          <a:bodyPr anchorCtr="0" anchor="ctr" bIns="45700" lIns="0" spcFirstLastPara="1" rIns="0"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84" name="Google Shape;84;ge160048ebe_0_18"/>
          <p:cNvPicPr preferRelativeResize="0"/>
          <p:nvPr/>
        </p:nvPicPr>
        <p:blipFill>
          <a:blip r:embed="rId3">
            <a:alphaModFix/>
          </a:blip>
          <a:stretch>
            <a:fillRect/>
          </a:stretch>
        </p:blipFill>
        <p:spPr>
          <a:xfrm>
            <a:off x="2764975" y="5018325"/>
            <a:ext cx="3614050" cy="1408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539552" y="620688"/>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Method</a:t>
            </a:r>
            <a:endParaRPr/>
          </a:p>
        </p:txBody>
      </p:sp>
      <p:sp>
        <p:nvSpPr>
          <p:cNvPr id="91" name="Google Shape;91;p5"/>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Grounding Deep Models of Visual Data</a:t>
            </a:r>
            <a:endParaRPr/>
          </a:p>
        </p:txBody>
      </p:sp>
      <p:sp>
        <p:nvSpPr>
          <p:cNvPr id="92" name="Google Shape;92;p5"/>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93" name="Google Shape;93;p5"/>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4" name="Google Shape;94;p5"/>
          <p:cNvSpPr txBox="1"/>
          <p:nvPr/>
        </p:nvSpPr>
        <p:spPr>
          <a:xfrm>
            <a:off x="179549" y="1147709"/>
            <a:ext cx="8284800" cy="4024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Char char="▪"/>
            </a:pPr>
            <a:r>
              <a:rPr lang="en-US" sz="2400">
                <a:solidFill>
                  <a:schemeClr val="dk1"/>
                </a:solidFill>
              </a:rPr>
              <a:t>Overall method graph</a:t>
            </a:r>
            <a:endParaRPr sz="2400">
              <a:solidFill>
                <a:schemeClr val="dk1"/>
              </a:solidFill>
            </a:endParaRPr>
          </a:p>
          <a:p>
            <a:pPr indent="-190500" lvl="0" marL="342900" marR="0" rtl="0" algn="l">
              <a:spcBef>
                <a:spcPts val="480"/>
              </a:spcBef>
              <a:spcAft>
                <a:spcPts val="0"/>
              </a:spcAft>
              <a:buClr>
                <a:srgbClr val="CC0000"/>
              </a:buClr>
              <a:buSzPts val="2400"/>
              <a:buFont typeface="Noto Sans Symbols"/>
              <a:buNone/>
            </a:pPr>
            <a:r>
              <a:t/>
            </a:r>
            <a:endParaRPr sz="2400">
              <a:solidFill>
                <a:schemeClr val="dk1"/>
              </a:solidFill>
              <a:latin typeface="Arial"/>
              <a:ea typeface="Arial"/>
              <a:cs typeface="Arial"/>
              <a:sym typeface="Arial"/>
            </a:endParaRPr>
          </a:p>
        </p:txBody>
      </p:sp>
      <p:sp>
        <p:nvSpPr>
          <p:cNvPr id="95" name="Google Shape;95;p5"/>
          <p:cNvSpPr/>
          <p:nvPr/>
        </p:nvSpPr>
        <p:spPr>
          <a:xfrm>
            <a:off x="365075" y="2708225"/>
            <a:ext cx="1327200" cy="1298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Image</a:t>
            </a:r>
            <a:endParaRPr sz="1800"/>
          </a:p>
        </p:txBody>
      </p:sp>
      <p:sp>
        <p:nvSpPr>
          <p:cNvPr id="96" name="Google Shape;96;p5"/>
          <p:cNvSpPr/>
          <p:nvPr/>
        </p:nvSpPr>
        <p:spPr>
          <a:xfrm>
            <a:off x="3291150" y="2708225"/>
            <a:ext cx="1507200" cy="1298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VGGnet</a:t>
            </a:r>
            <a:endParaRPr sz="1800"/>
          </a:p>
        </p:txBody>
      </p:sp>
      <p:sp>
        <p:nvSpPr>
          <p:cNvPr id="97" name="Google Shape;97;p5"/>
          <p:cNvSpPr/>
          <p:nvPr/>
        </p:nvSpPr>
        <p:spPr>
          <a:xfrm>
            <a:off x="5439700" y="2603675"/>
            <a:ext cx="1507200" cy="15078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Emotion</a:t>
            </a:r>
            <a:endParaRPr sz="1800"/>
          </a:p>
        </p:txBody>
      </p:sp>
      <p:cxnSp>
        <p:nvCxnSpPr>
          <p:cNvPr id="98" name="Google Shape;98;p5"/>
          <p:cNvCxnSpPr>
            <a:stCxn id="95" idx="6"/>
            <a:endCxn id="96" idx="1"/>
          </p:cNvCxnSpPr>
          <p:nvPr/>
        </p:nvCxnSpPr>
        <p:spPr>
          <a:xfrm>
            <a:off x="1692275" y="3357575"/>
            <a:ext cx="1599000" cy="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5"/>
          <p:cNvCxnSpPr>
            <a:stCxn id="96" idx="3"/>
            <a:endCxn id="97" idx="2"/>
          </p:cNvCxnSpPr>
          <p:nvPr/>
        </p:nvCxnSpPr>
        <p:spPr>
          <a:xfrm>
            <a:off x="4798350" y="3357575"/>
            <a:ext cx="641400" cy="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5"/>
          <p:cNvSpPr txBox="1"/>
          <p:nvPr/>
        </p:nvSpPr>
        <p:spPr>
          <a:xfrm>
            <a:off x="1617725" y="2957375"/>
            <a:ext cx="18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Data Augmentation</a:t>
            </a:r>
            <a:endParaRPr/>
          </a:p>
        </p:txBody>
      </p:sp>
      <p:sp>
        <p:nvSpPr>
          <p:cNvPr id="101" name="Google Shape;101;p5"/>
          <p:cNvSpPr txBox="1"/>
          <p:nvPr/>
        </p:nvSpPr>
        <p:spPr>
          <a:xfrm>
            <a:off x="2881650" y="4111475"/>
            <a:ext cx="2313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Optimizer: SGD Nesterov</a:t>
            </a:r>
            <a:endParaRPr/>
          </a:p>
          <a:p>
            <a:pPr indent="0" lvl="0" marL="0" rtl="0" algn="ctr">
              <a:spcBef>
                <a:spcPts val="0"/>
              </a:spcBef>
              <a:spcAft>
                <a:spcPts val="0"/>
              </a:spcAft>
              <a:buNone/>
            </a:pPr>
            <a:r>
              <a:rPr lang="en-US"/>
              <a:t>Scheduler: RLRP</a:t>
            </a:r>
            <a:endParaRPr/>
          </a:p>
          <a:p>
            <a:pPr indent="0" lvl="0" marL="0" rtl="0" algn="ctr">
              <a:spcBef>
                <a:spcPts val="0"/>
              </a:spcBef>
              <a:spcAft>
                <a:spcPts val="0"/>
              </a:spcAft>
              <a:buNone/>
            </a:pPr>
            <a:r>
              <a:rPr lang="en-US"/>
              <a:t>Dropout: 0.2</a:t>
            </a:r>
            <a:endParaRPr/>
          </a:p>
        </p:txBody>
      </p:sp>
      <p:sp>
        <p:nvSpPr>
          <p:cNvPr id="102" name="Google Shape;102;p5"/>
          <p:cNvSpPr txBox="1"/>
          <p:nvPr/>
        </p:nvSpPr>
        <p:spPr>
          <a:xfrm>
            <a:off x="4642100" y="5644900"/>
            <a:ext cx="7336800" cy="8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3" name="Google Shape;103;p5"/>
          <p:cNvSpPr/>
          <p:nvPr/>
        </p:nvSpPr>
        <p:spPr>
          <a:xfrm>
            <a:off x="7509875" y="2747900"/>
            <a:ext cx="1209900" cy="12591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Loss</a:t>
            </a:r>
            <a:endParaRPr sz="1800"/>
          </a:p>
        </p:txBody>
      </p:sp>
      <p:cxnSp>
        <p:nvCxnSpPr>
          <p:cNvPr id="104" name="Google Shape;104;p5"/>
          <p:cNvCxnSpPr>
            <a:stCxn id="97" idx="6"/>
            <a:endCxn id="103" idx="2"/>
          </p:cNvCxnSpPr>
          <p:nvPr/>
        </p:nvCxnSpPr>
        <p:spPr>
          <a:xfrm>
            <a:off x="6946900" y="3357575"/>
            <a:ext cx="563100" cy="198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5"/>
          <p:cNvSpPr txBox="1"/>
          <p:nvPr/>
        </p:nvSpPr>
        <p:spPr>
          <a:xfrm>
            <a:off x="7294525" y="4039650"/>
            <a:ext cx="192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Classification Loss:</a:t>
            </a:r>
            <a:endParaRPr/>
          </a:p>
          <a:p>
            <a:pPr indent="0" lvl="0" marL="0" rtl="0" algn="l">
              <a:spcBef>
                <a:spcPts val="0"/>
              </a:spcBef>
              <a:spcAft>
                <a:spcPts val="0"/>
              </a:spcAft>
              <a:buNone/>
            </a:pPr>
            <a:r>
              <a:rPr lang="en-US"/>
              <a:t>Cross-entropy</a:t>
            </a:r>
            <a:endParaRPr/>
          </a:p>
        </p:txBody>
      </p:sp>
      <p:cxnSp>
        <p:nvCxnSpPr>
          <p:cNvPr id="106" name="Google Shape;106;p5"/>
          <p:cNvCxnSpPr>
            <a:stCxn id="105" idx="2"/>
            <a:endCxn id="101" idx="2"/>
          </p:cNvCxnSpPr>
          <p:nvPr/>
        </p:nvCxnSpPr>
        <p:spPr>
          <a:xfrm rot="5400000">
            <a:off x="6004225" y="2689500"/>
            <a:ext cx="287400" cy="4218900"/>
          </a:xfrm>
          <a:prstGeom prst="curvedConnector3">
            <a:avLst>
              <a:gd fmla="val 182898" name="adj1"/>
            </a:avLst>
          </a:prstGeom>
          <a:noFill/>
          <a:ln cap="flat" cmpd="sng" w="9525">
            <a:solidFill>
              <a:schemeClr val="dk2"/>
            </a:solidFill>
            <a:prstDash val="solid"/>
            <a:round/>
            <a:headEnd len="med" w="med" type="none"/>
            <a:tailEnd len="med" w="med" type="none"/>
          </a:ln>
        </p:spPr>
      </p:cxnSp>
      <p:sp>
        <p:nvSpPr>
          <p:cNvPr id="107" name="Google Shape;107;p5"/>
          <p:cNvSpPr txBox="1"/>
          <p:nvPr/>
        </p:nvSpPr>
        <p:spPr>
          <a:xfrm>
            <a:off x="5308725" y="5125175"/>
            <a:ext cx="19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Backpropagation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e27b4ddcf6_0_0"/>
          <p:cNvSpPr txBox="1"/>
          <p:nvPr>
            <p:ph type="title"/>
          </p:nvPr>
        </p:nvSpPr>
        <p:spPr>
          <a:xfrm>
            <a:off x="539552" y="620688"/>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Method</a:t>
            </a:r>
            <a:endParaRPr/>
          </a:p>
        </p:txBody>
      </p:sp>
      <p:sp>
        <p:nvSpPr>
          <p:cNvPr id="114" name="Google Shape;114;ge27b4ddcf6_0_0"/>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Grounding Deep Models of Visual Data</a:t>
            </a:r>
            <a:endParaRPr/>
          </a:p>
        </p:txBody>
      </p:sp>
      <p:sp>
        <p:nvSpPr>
          <p:cNvPr id="115" name="Google Shape;115;ge27b4ddcf6_0_0"/>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116" name="Google Shape;116;ge27b4ddcf6_0_0"/>
          <p:cNvSpPr txBox="1"/>
          <p:nvPr>
            <p:ph idx="12" type="sldNum"/>
          </p:nvPr>
        </p:nvSpPr>
        <p:spPr>
          <a:xfrm>
            <a:off x="8289925" y="0"/>
            <a:ext cx="854100"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7" name="Google Shape;117;ge27b4ddcf6_0_0"/>
          <p:cNvSpPr txBox="1"/>
          <p:nvPr/>
        </p:nvSpPr>
        <p:spPr>
          <a:xfrm>
            <a:off x="429599" y="1883709"/>
            <a:ext cx="8284800" cy="4024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Char char="▪"/>
            </a:pPr>
            <a:r>
              <a:rPr lang="en-US" sz="2400">
                <a:solidFill>
                  <a:schemeClr val="dk1"/>
                </a:solidFill>
              </a:rPr>
              <a:t>VGGnet: Convolutional Neural Network (CNN)</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VGG characteristics: </a:t>
            </a:r>
            <a:endParaRPr sz="2400">
              <a:solidFill>
                <a:schemeClr val="dk1"/>
              </a:solidFill>
            </a:endParaRPr>
          </a:p>
          <a:p>
            <a:pPr indent="-381000" lvl="2" marL="1371600" rtl="0" algn="l">
              <a:lnSpc>
                <a:spcPct val="150000"/>
              </a:lnSpc>
              <a:spcBef>
                <a:spcPts val="0"/>
              </a:spcBef>
              <a:spcAft>
                <a:spcPts val="0"/>
              </a:spcAft>
              <a:buClr>
                <a:schemeClr val="dk1"/>
              </a:buClr>
              <a:buSzPts val="2400"/>
              <a:buChar char="■"/>
            </a:pPr>
            <a:r>
              <a:rPr lang="en-US" sz="2400">
                <a:solidFill>
                  <a:schemeClr val="dk1"/>
                </a:solidFill>
              </a:rPr>
              <a:t>Conv kernels: 3x3</a:t>
            </a:r>
            <a:endParaRPr sz="2400">
              <a:solidFill>
                <a:schemeClr val="dk1"/>
              </a:solidFill>
            </a:endParaRPr>
          </a:p>
          <a:p>
            <a:pPr indent="-381000" lvl="2" marL="1371600" rtl="0" algn="l">
              <a:lnSpc>
                <a:spcPct val="150000"/>
              </a:lnSpc>
              <a:spcBef>
                <a:spcPts val="0"/>
              </a:spcBef>
              <a:spcAft>
                <a:spcPts val="0"/>
              </a:spcAft>
              <a:buClr>
                <a:schemeClr val="dk1"/>
              </a:buClr>
              <a:buSzPts val="2400"/>
              <a:buChar char="■"/>
            </a:pPr>
            <a:r>
              <a:rPr lang="en-US" sz="2400">
                <a:solidFill>
                  <a:schemeClr val="dk1"/>
                </a:solidFill>
              </a:rPr>
              <a:t>Maxpool kernels: 2x2, stride: 2</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VGG </a:t>
            </a:r>
            <a:r>
              <a:rPr lang="en-US" sz="2400">
                <a:solidFill>
                  <a:schemeClr val="dk1"/>
                </a:solidFill>
              </a:rPr>
              <a:t>variant: batch normalization</a:t>
            </a:r>
            <a:endParaRPr sz="2400">
              <a:solidFill>
                <a:schemeClr val="dk1"/>
              </a:solidFill>
            </a:endParaRPr>
          </a:p>
        </p:txBody>
      </p:sp>
      <p:sp>
        <p:nvSpPr>
          <p:cNvPr id="118" name="Google Shape;118;ge27b4ddcf6_0_0"/>
          <p:cNvSpPr txBox="1"/>
          <p:nvPr/>
        </p:nvSpPr>
        <p:spPr>
          <a:xfrm>
            <a:off x="1042675" y="3357575"/>
            <a:ext cx="64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e27b4ddcf6_0_9"/>
          <p:cNvSpPr txBox="1"/>
          <p:nvPr>
            <p:ph type="title"/>
          </p:nvPr>
        </p:nvSpPr>
        <p:spPr>
          <a:xfrm>
            <a:off x="539552" y="620688"/>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Method</a:t>
            </a:r>
            <a:endParaRPr/>
          </a:p>
        </p:txBody>
      </p:sp>
      <p:sp>
        <p:nvSpPr>
          <p:cNvPr id="125" name="Google Shape;125;ge27b4ddcf6_0_9"/>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Grounding Deep Models of Visual Data</a:t>
            </a:r>
            <a:endParaRPr/>
          </a:p>
        </p:txBody>
      </p:sp>
      <p:sp>
        <p:nvSpPr>
          <p:cNvPr id="126" name="Google Shape;126;ge27b4ddcf6_0_9"/>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127" name="Google Shape;127;ge27b4ddcf6_0_9"/>
          <p:cNvSpPr txBox="1"/>
          <p:nvPr>
            <p:ph idx="12" type="sldNum"/>
          </p:nvPr>
        </p:nvSpPr>
        <p:spPr>
          <a:xfrm>
            <a:off x="8289925" y="0"/>
            <a:ext cx="854100"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8" name="Google Shape;128;ge27b4ddcf6_0_9"/>
          <p:cNvSpPr txBox="1"/>
          <p:nvPr/>
        </p:nvSpPr>
        <p:spPr>
          <a:xfrm>
            <a:off x="463624" y="1637184"/>
            <a:ext cx="8284800" cy="4024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Char char="▪"/>
            </a:pPr>
            <a:r>
              <a:rPr lang="en-US" sz="2400">
                <a:solidFill>
                  <a:schemeClr val="dk1"/>
                </a:solidFill>
              </a:rPr>
              <a:t>Prevent overfitting</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Data augmentation</a:t>
            </a:r>
            <a:endParaRPr sz="2400">
              <a:solidFill>
                <a:schemeClr val="dk1"/>
              </a:solidFill>
            </a:endParaRPr>
          </a:p>
          <a:p>
            <a:pPr indent="0" lvl="0" marL="457200" rtl="0" algn="l">
              <a:lnSpc>
                <a:spcPct val="150000"/>
              </a:lnSpc>
              <a:spcBef>
                <a:spcPts val="0"/>
              </a:spcBef>
              <a:spcAft>
                <a:spcPts val="0"/>
              </a:spcAft>
              <a:buNone/>
            </a:pPr>
            <a:r>
              <a:t/>
            </a:r>
            <a:endParaRPr sz="2400">
              <a:solidFill>
                <a:schemeClr val="dk1"/>
              </a:solidFill>
            </a:endParaRPr>
          </a:p>
          <a:p>
            <a:pPr indent="0" lvl="0" marL="457200" rtl="0" algn="l">
              <a:lnSpc>
                <a:spcPct val="150000"/>
              </a:lnSpc>
              <a:spcBef>
                <a:spcPts val="0"/>
              </a:spcBef>
              <a:spcAft>
                <a:spcPts val="0"/>
              </a:spcAft>
              <a:buNone/>
            </a:pPr>
            <a:r>
              <a:t/>
            </a:r>
            <a:endParaRPr sz="2400">
              <a:solidFill>
                <a:schemeClr val="dk1"/>
              </a:solidFill>
            </a:endParaRPr>
          </a:p>
          <a:p>
            <a:pPr indent="0" lvl="0" marL="457200" rtl="0" algn="l">
              <a:lnSpc>
                <a:spcPct val="150000"/>
              </a:lnSpc>
              <a:spcBef>
                <a:spcPts val="0"/>
              </a:spcBef>
              <a:spcAft>
                <a:spcPts val="0"/>
              </a:spcAft>
              <a:buNone/>
            </a:pPr>
            <a:r>
              <a:t/>
            </a:r>
            <a:endParaRPr sz="2400">
              <a:solidFill>
                <a:schemeClr val="dk1"/>
              </a:solidFill>
            </a:endParaRPr>
          </a:p>
          <a:p>
            <a:pPr indent="0" lvl="0" marL="457200" rtl="0" algn="l">
              <a:lnSpc>
                <a:spcPct val="150000"/>
              </a:lnSpc>
              <a:spcBef>
                <a:spcPts val="0"/>
              </a:spcBef>
              <a:spcAft>
                <a:spcPts val="0"/>
              </a:spcAft>
              <a:buNone/>
            </a:pPr>
            <a:r>
              <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Dropout</a:t>
            </a:r>
            <a:endParaRPr sz="2400">
              <a:solidFill>
                <a:schemeClr val="dk1"/>
              </a:solidFill>
            </a:endParaRPr>
          </a:p>
        </p:txBody>
      </p:sp>
      <p:pic>
        <p:nvPicPr>
          <p:cNvPr id="129" name="Google Shape;129;ge27b4ddcf6_0_9"/>
          <p:cNvPicPr preferRelativeResize="0"/>
          <p:nvPr/>
        </p:nvPicPr>
        <p:blipFill>
          <a:blip r:embed="rId3">
            <a:alphaModFix/>
          </a:blip>
          <a:stretch>
            <a:fillRect/>
          </a:stretch>
        </p:blipFill>
        <p:spPr>
          <a:xfrm>
            <a:off x="34025" y="2669782"/>
            <a:ext cx="9144001" cy="1958986"/>
          </a:xfrm>
          <a:prstGeom prst="rect">
            <a:avLst/>
          </a:prstGeom>
          <a:noFill/>
          <a:ln>
            <a:noFill/>
          </a:ln>
        </p:spPr>
      </p:pic>
      <p:pic>
        <p:nvPicPr>
          <p:cNvPr id="130" name="Google Shape;130;ge27b4ddcf6_0_9"/>
          <p:cNvPicPr preferRelativeResize="0"/>
          <p:nvPr/>
        </p:nvPicPr>
        <p:blipFill>
          <a:blip r:embed="rId4">
            <a:alphaModFix/>
          </a:blip>
          <a:stretch>
            <a:fillRect/>
          </a:stretch>
        </p:blipFill>
        <p:spPr>
          <a:xfrm>
            <a:off x="2781300" y="5564809"/>
            <a:ext cx="3581400" cy="42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539552" y="620688"/>
            <a:ext cx="79248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Architecture</a:t>
            </a:r>
            <a:endParaRPr/>
          </a:p>
        </p:txBody>
      </p:sp>
      <p:sp>
        <p:nvSpPr>
          <p:cNvPr id="137" name="Google Shape;137;p6"/>
          <p:cNvSpPr txBox="1"/>
          <p:nvPr>
            <p:ph idx="11" type="ftr"/>
          </p:nvPr>
        </p:nvSpPr>
        <p:spPr>
          <a:xfrm>
            <a:off x="625475" y="0"/>
            <a:ext cx="5105400"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Grounding Deep Models of Visual Data</a:t>
            </a:r>
            <a:endParaRPr/>
          </a:p>
        </p:txBody>
      </p:sp>
      <p:sp>
        <p:nvSpPr>
          <p:cNvPr id="138" name="Google Shape;138;p6"/>
          <p:cNvSpPr txBox="1"/>
          <p:nvPr>
            <p:ph idx="10" type="dt"/>
          </p:nvPr>
        </p:nvSpPr>
        <p:spPr>
          <a:xfrm>
            <a:off x="7023100" y="0"/>
            <a:ext cx="1066800" cy="3048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r>
              <a:rPr lang="en-US"/>
              <a:t>6/23/2021</a:t>
            </a:r>
            <a:endParaRPr/>
          </a:p>
        </p:txBody>
      </p:sp>
      <p:sp>
        <p:nvSpPr>
          <p:cNvPr id="139" name="Google Shape;139;p6"/>
          <p:cNvSpPr txBox="1"/>
          <p:nvPr>
            <p:ph idx="12" type="sldNum"/>
          </p:nvPr>
        </p:nvSpPr>
        <p:spPr>
          <a:xfrm>
            <a:off x="8289925" y="0"/>
            <a:ext cx="854075" cy="3048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0" name="Google Shape;140;p6"/>
          <p:cNvSpPr txBox="1"/>
          <p:nvPr/>
        </p:nvSpPr>
        <p:spPr>
          <a:xfrm>
            <a:off x="463624" y="1637184"/>
            <a:ext cx="8284840" cy="4024064"/>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t/>
            </a:r>
            <a:endParaRPr sz="2400">
              <a:solidFill>
                <a:schemeClr val="dk1"/>
              </a:solidFill>
            </a:endParaRPr>
          </a:p>
        </p:txBody>
      </p:sp>
      <p:pic>
        <p:nvPicPr>
          <p:cNvPr id="141" name="Google Shape;141;p6"/>
          <p:cNvPicPr preferRelativeResize="0"/>
          <p:nvPr/>
        </p:nvPicPr>
        <p:blipFill>
          <a:blip r:embed="rId3">
            <a:alphaModFix/>
          </a:blip>
          <a:stretch>
            <a:fillRect/>
          </a:stretch>
        </p:blipFill>
        <p:spPr>
          <a:xfrm>
            <a:off x="1210489" y="1851000"/>
            <a:ext cx="6582926" cy="3100554"/>
          </a:xfrm>
          <a:prstGeom prst="rect">
            <a:avLst/>
          </a:prstGeom>
          <a:noFill/>
          <a:ln>
            <a:noFill/>
          </a:ln>
        </p:spPr>
      </p:pic>
      <p:sp>
        <p:nvSpPr>
          <p:cNvPr id="142" name="Google Shape;142;p6"/>
          <p:cNvSpPr txBox="1"/>
          <p:nvPr/>
        </p:nvSpPr>
        <p:spPr>
          <a:xfrm>
            <a:off x="730950" y="4686650"/>
            <a:ext cx="79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3" name="Google Shape;143;p6"/>
          <p:cNvSpPr txBox="1"/>
          <p:nvPr/>
        </p:nvSpPr>
        <p:spPr>
          <a:xfrm>
            <a:off x="-2106850" y="3891225"/>
            <a:ext cx="6191400" cy="72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2008-01-28T19:49:47Z</dcterms:created>
  <dc:creator>user</dc:creator>
</cp:coreProperties>
</file>