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83" r:id="rId2"/>
    <p:sldId id="282" r:id="rId3"/>
    <p:sldId id="284" r:id="rId4"/>
    <p:sldId id="258" r:id="rId5"/>
    <p:sldId id="278" r:id="rId6"/>
    <p:sldId id="259" r:id="rId7"/>
    <p:sldId id="260" r:id="rId8"/>
    <p:sldId id="261" r:id="rId9"/>
    <p:sldId id="262" r:id="rId10"/>
    <p:sldId id="279" r:id="rId11"/>
    <p:sldId id="263" r:id="rId12"/>
    <p:sldId id="264" r:id="rId13"/>
    <p:sldId id="265" r:id="rId14"/>
    <p:sldId id="280" r:id="rId15"/>
    <p:sldId id="266" r:id="rId16"/>
    <p:sldId id="267" r:id="rId17"/>
    <p:sldId id="268" r:id="rId18"/>
    <p:sldId id="269" r:id="rId19"/>
    <p:sldId id="281" r:id="rId20"/>
    <p:sldId id="270" r:id="rId21"/>
    <p:sldId id="271" r:id="rId22"/>
    <p:sldId id="272" r:id="rId23"/>
    <p:sldId id="273" r:id="rId24"/>
    <p:sldId id="274" r:id="rId25"/>
    <p:sldId id="275" r:id="rId26"/>
    <p:sldId id="276" r:id="rId27"/>
    <p:sldId id="285" r:id="rId28"/>
    <p:sldId id="27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7" name="Date Placeholder 6"/>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371748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100688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361691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ltLang="zh-CN"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936DC-6A7F-49CC-8C2E-BA0FD18FECE8}" type="slidenum">
              <a:rPr lang="zh-CN" altLang="en-US" smtClean="0"/>
              <a:t>‹#›</a:t>
            </a:fld>
            <a:endParaRPr lang="zh-CN" alt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062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1910849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ltLang="zh-CN"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4079996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ltLang="zh-CN"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4233318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25162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370879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186333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344612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178126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84882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406921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63234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387517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2CE45B0-EED3-4686-99C4-62B7989A4953}" type="datetimeFigureOut">
              <a:rPr lang="zh-CN" altLang="en-US" smtClean="0"/>
              <a:t>2015/11/6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213178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2CE45B0-EED3-4686-99C4-62B7989A4953}" type="datetimeFigureOut">
              <a:rPr lang="zh-CN" altLang="en-US" smtClean="0"/>
              <a:t>2015/11/6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A7936DC-6A7F-49CC-8C2E-BA0FD18FECE8}" type="slidenum">
              <a:rPr lang="zh-CN" altLang="en-US" smtClean="0"/>
              <a:t>‹#›</a:t>
            </a:fld>
            <a:endParaRPr lang="zh-CN" altLang="en-US"/>
          </a:p>
        </p:txBody>
      </p:sp>
    </p:spTree>
    <p:extLst>
      <p:ext uri="{BB962C8B-B14F-4D97-AF65-F5344CB8AC3E}">
        <p14:creationId xmlns:p14="http://schemas.microsoft.com/office/powerpoint/2010/main" val="143396992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oogle-styleguide.googlecode.com/svn/trunk/cppguide.html#Write_Short_Func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oogle-styleguide.googlecode.com/svn/trunk/cppguide.html#Use_of_con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7424" y="2050012"/>
            <a:ext cx="9144000" cy="1641490"/>
          </a:xfrm>
        </p:spPr>
        <p:txBody>
          <a:bodyPr/>
          <a:lstStyle/>
          <a:p>
            <a:pPr algn="ctr"/>
            <a:r>
              <a:rPr lang="en-US" altLang="zh-CN" b="1" i="1" dirty="0" smtClean="0"/>
              <a:t>Refactoring</a:t>
            </a:r>
            <a:endParaRPr lang="zh-CN" altLang="en-US" dirty="0"/>
          </a:p>
        </p:txBody>
      </p:sp>
      <p:sp>
        <p:nvSpPr>
          <p:cNvPr id="4" name="Subtitle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90166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Do I Tell My Manager? P52</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273714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Do I Tell My Manager</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Don't tell! </a:t>
            </a:r>
            <a:endParaRPr lang="en-US" altLang="zh-CN" dirty="0" smtClean="0"/>
          </a:p>
          <a:p>
            <a:endParaRPr lang="zh-CN" altLang="en-US" dirty="0"/>
          </a:p>
        </p:txBody>
      </p:sp>
    </p:spTree>
    <p:extLst>
      <p:ext uri="{BB962C8B-B14F-4D97-AF65-F5344CB8AC3E}">
        <p14:creationId xmlns:p14="http://schemas.microsoft.com/office/powerpoint/2010/main" val="3979686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Do I Tell My Manager</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Of course, many people </a:t>
            </a:r>
            <a:r>
              <a:rPr lang="en-US" altLang="zh-CN" dirty="0">
                <a:solidFill>
                  <a:srgbClr val="FF0000"/>
                </a:solidFill>
              </a:rPr>
              <a:t>say</a:t>
            </a:r>
            <a:r>
              <a:rPr lang="en-US" altLang="zh-CN" dirty="0"/>
              <a:t> they are driven by quality but are more driven by schedule. In these cases I give my more controversial advice: Don't tell! </a:t>
            </a:r>
            <a:endParaRPr lang="zh-CN" altLang="en-US" dirty="0"/>
          </a:p>
        </p:txBody>
      </p:sp>
    </p:spTree>
    <p:extLst>
      <p:ext uri="{BB962C8B-B14F-4D97-AF65-F5344CB8AC3E}">
        <p14:creationId xmlns:p14="http://schemas.microsoft.com/office/powerpoint/2010/main" val="1606689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重构必须要有好的测试</a:t>
            </a:r>
            <a:r>
              <a:rPr lang="zh-CN" altLang="en-US" dirty="0" smtClean="0"/>
              <a:t>来保障 </a:t>
            </a:r>
            <a:r>
              <a:rPr lang="en-US" altLang="zh-CN" dirty="0" smtClean="0"/>
              <a:t>P18</a:t>
            </a:r>
            <a:endParaRPr lang="zh-CN" altLang="en-US" dirty="0"/>
          </a:p>
        </p:txBody>
      </p:sp>
      <p:sp>
        <p:nvSpPr>
          <p:cNvPr id="3" name="Content Placeholder 2"/>
          <p:cNvSpPr>
            <a:spLocks noGrp="1"/>
          </p:cNvSpPr>
          <p:nvPr>
            <p:ph idx="1"/>
          </p:nvPr>
        </p:nvSpPr>
        <p:spPr/>
        <p:txBody>
          <a:bodyPr/>
          <a:lstStyle/>
          <a:p>
            <a:r>
              <a:rPr lang="en-US" altLang="zh-CN" dirty="0" smtClean="0"/>
              <a:t>Before </a:t>
            </a:r>
            <a:r>
              <a:rPr lang="en-US" altLang="zh-CN" dirty="0"/>
              <a:t>you start refactoring, check that you have a solid suite of tests. These tests must be self-checking.</a:t>
            </a:r>
          </a:p>
          <a:p>
            <a:endParaRPr lang="zh-CN" altLang="en-US" dirty="0"/>
          </a:p>
        </p:txBody>
      </p:sp>
    </p:spTree>
    <p:extLst>
      <p:ext uri="{BB962C8B-B14F-4D97-AF65-F5344CB8AC3E}">
        <p14:creationId xmlns:p14="http://schemas.microsoft.com/office/powerpoint/2010/main" val="1415551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具体的重构方法</a:t>
            </a:r>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0611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具体的重构方法</a:t>
            </a:r>
          </a:p>
        </p:txBody>
      </p:sp>
      <p:sp>
        <p:nvSpPr>
          <p:cNvPr id="3" name="Content Placeholder 2"/>
          <p:cNvSpPr>
            <a:spLocks noGrp="1"/>
          </p:cNvSpPr>
          <p:nvPr>
            <p:ph idx="1"/>
          </p:nvPr>
        </p:nvSpPr>
        <p:spPr/>
        <p:txBody>
          <a:bodyPr/>
          <a:lstStyle/>
          <a:p>
            <a:endParaRPr lang="zh-CN" altLang="en-US" dirty="0"/>
          </a:p>
        </p:txBody>
      </p:sp>
      <p:pic>
        <p:nvPicPr>
          <p:cNvPr id="5" name="Picture 4"/>
          <p:cNvPicPr>
            <a:picLocks noChangeAspect="1"/>
          </p:cNvPicPr>
          <p:nvPr/>
        </p:nvPicPr>
        <p:blipFill>
          <a:blip r:embed="rId2"/>
          <a:stretch>
            <a:fillRect/>
          </a:stretch>
        </p:blipFill>
        <p:spPr>
          <a:xfrm>
            <a:off x="1878952" y="1690688"/>
            <a:ext cx="7685145" cy="4453276"/>
          </a:xfrm>
          <a:prstGeom prst="rect">
            <a:avLst/>
          </a:prstGeom>
        </p:spPr>
      </p:pic>
    </p:spTree>
    <p:extLst>
      <p:ext uri="{BB962C8B-B14F-4D97-AF65-F5344CB8AC3E}">
        <p14:creationId xmlns:p14="http://schemas.microsoft.com/office/powerpoint/2010/main" val="4236381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Duplicated Code P63</a:t>
            </a:r>
            <a:endParaRPr lang="zh-CN" altLang="en-US" dirty="0"/>
          </a:p>
        </p:txBody>
      </p:sp>
      <p:sp>
        <p:nvSpPr>
          <p:cNvPr id="3" name="Content Placeholder 2"/>
          <p:cNvSpPr>
            <a:spLocks noGrp="1"/>
          </p:cNvSpPr>
          <p:nvPr>
            <p:ph idx="1"/>
          </p:nvPr>
        </p:nvSpPr>
        <p:spPr/>
        <p:txBody>
          <a:bodyPr/>
          <a:lstStyle/>
          <a:p>
            <a:r>
              <a:rPr lang="en-US" altLang="zh-CN" dirty="0" smtClean="0"/>
              <a:t>If </a:t>
            </a:r>
            <a:r>
              <a:rPr lang="en-US" altLang="zh-CN" dirty="0"/>
              <a:t>you see the same code structure in more than one place, you can be sure that your program will be better if you find a way to unify them. </a:t>
            </a:r>
            <a:endParaRPr lang="en-US" altLang="zh-CN" dirty="0" smtClean="0"/>
          </a:p>
          <a:p>
            <a:endParaRPr lang="en-US" altLang="zh-CN" dirty="0" smtClean="0"/>
          </a:p>
          <a:p>
            <a:r>
              <a:rPr lang="zh-CN" altLang="en-US" dirty="0"/>
              <a:t>同一个类的两个函</a:t>
            </a:r>
            <a:r>
              <a:rPr lang="zh-CN" altLang="en-US" dirty="0" smtClean="0"/>
              <a:t>数</a:t>
            </a:r>
            <a:endParaRPr lang="en-US" altLang="zh-CN" dirty="0" smtClean="0"/>
          </a:p>
          <a:p>
            <a:r>
              <a:rPr lang="zh-CN" altLang="en-US" dirty="0" smtClean="0"/>
              <a:t>两</a:t>
            </a:r>
            <a:r>
              <a:rPr lang="zh-CN" altLang="en-US" dirty="0"/>
              <a:t>个互为兄弟的子</a:t>
            </a:r>
            <a:r>
              <a:rPr lang="zh-CN" altLang="en-US" dirty="0" smtClean="0"/>
              <a:t>类</a:t>
            </a:r>
            <a:endParaRPr lang="en-US" altLang="zh-CN" dirty="0" smtClean="0"/>
          </a:p>
          <a:p>
            <a:r>
              <a:rPr lang="zh-CN" altLang="en-US" dirty="0" smtClean="0"/>
              <a:t>互</a:t>
            </a:r>
            <a:r>
              <a:rPr lang="zh-CN" altLang="en-US" dirty="0"/>
              <a:t>不相关的类</a:t>
            </a:r>
          </a:p>
        </p:txBody>
      </p:sp>
    </p:spTree>
    <p:extLst>
      <p:ext uri="{BB962C8B-B14F-4D97-AF65-F5344CB8AC3E}">
        <p14:creationId xmlns:p14="http://schemas.microsoft.com/office/powerpoint/2010/main" val="1067952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Long Method P64</a:t>
            </a:r>
            <a:endParaRPr lang="zh-CN" altLang="en-US" dirty="0"/>
          </a:p>
        </p:txBody>
      </p:sp>
      <p:sp>
        <p:nvSpPr>
          <p:cNvPr id="3" name="Content Placeholder 2"/>
          <p:cNvSpPr>
            <a:spLocks noGrp="1"/>
          </p:cNvSpPr>
          <p:nvPr>
            <p:ph idx="1"/>
          </p:nvPr>
        </p:nvSpPr>
        <p:spPr/>
        <p:txBody>
          <a:bodyPr/>
          <a:lstStyle/>
          <a:p>
            <a:r>
              <a:rPr lang="en-US" altLang="zh-CN" dirty="0"/>
              <a:t>Prefer small and focused </a:t>
            </a:r>
            <a:r>
              <a:rPr lang="en-US" altLang="zh-CN" dirty="0" smtClean="0"/>
              <a:t>functions</a:t>
            </a:r>
          </a:p>
          <a:p>
            <a:r>
              <a:rPr lang="en-US" altLang="zh-CN" dirty="0" smtClean="0">
                <a:hlinkClick r:id="rId2"/>
              </a:rPr>
              <a:t>https</a:t>
            </a:r>
            <a:r>
              <a:rPr lang="en-US" altLang="zh-CN" dirty="0">
                <a:hlinkClick r:id="rId2"/>
              </a:rPr>
              <a:t>://</a:t>
            </a:r>
            <a:r>
              <a:rPr lang="en-US" altLang="zh-CN" dirty="0" smtClean="0">
                <a:hlinkClick r:id="rId2"/>
              </a:rPr>
              <a:t>google-styleguide.googlecode.com/svn/trunk/cppguide.html#Write_Short_Functions</a:t>
            </a:r>
            <a:endParaRPr lang="en-US" altLang="zh-CN" dirty="0" smtClean="0"/>
          </a:p>
          <a:p>
            <a:endParaRPr lang="zh-CN" altLang="en-US" dirty="0"/>
          </a:p>
        </p:txBody>
      </p:sp>
    </p:spTree>
    <p:extLst>
      <p:ext uri="{BB962C8B-B14F-4D97-AF65-F5344CB8AC3E}">
        <p14:creationId xmlns:p14="http://schemas.microsoft.com/office/powerpoint/2010/main" val="1415946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Comments P71</a:t>
            </a:r>
            <a:endParaRPr lang="zh-CN" altLang="en-US" dirty="0"/>
          </a:p>
        </p:txBody>
      </p:sp>
      <p:sp>
        <p:nvSpPr>
          <p:cNvPr id="3" name="Content Placeholder 2"/>
          <p:cNvSpPr>
            <a:spLocks noGrp="1"/>
          </p:cNvSpPr>
          <p:nvPr>
            <p:ph idx="1"/>
          </p:nvPr>
        </p:nvSpPr>
        <p:spPr/>
        <p:txBody>
          <a:bodyPr/>
          <a:lstStyle/>
          <a:p>
            <a:r>
              <a:rPr lang="en-US" altLang="zh-CN" dirty="0"/>
              <a:t>When you feel the need to write a comment, first try to refactor the code so that any comment becomes superfluous. </a:t>
            </a:r>
            <a:endParaRPr lang="zh-CN" altLang="en-US" dirty="0"/>
          </a:p>
        </p:txBody>
      </p:sp>
    </p:spTree>
    <p:extLst>
      <p:ext uri="{BB962C8B-B14F-4D97-AF65-F5344CB8AC3E}">
        <p14:creationId xmlns:p14="http://schemas.microsoft.com/office/powerpoint/2010/main" val="2434361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Replace Magic Number with Symbolic Constant P166</a:t>
            </a:r>
            <a:endParaRPr lang="zh-CN" altLang="en-US" dirty="0"/>
          </a:p>
        </p:txBody>
      </p:sp>
      <p:pic>
        <p:nvPicPr>
          <p:cNvPr id="4" name="Content Placeholder 3"/>
          <p:cNvPicPr>
            <a:picLocks noGrp="1" noChangeAspect="1"/>
          </p:cNvPicPr>
          <p:nvPr>
            <p:ph idx="1"/>
          </p:nvPr>
        </p:nvPicPr>
        <p:blipFill>
          <a:blip r:embed="rId2"/>
          <a:stretch>
            <a:fillRect/>
          </a:stretch>
        </p:blipFill>
        <p:spPr>
          <a:xfrm>
            <a:off x="3172968" y="2266262"/>
            <a:ext cx="5092135" cy="3394757"/>
          </a:xfrm>
          <a:prstGeom prst="rect">
            <a:avLst/>
          </a:prstGeom>
        </p:spPr>
      </p:pic>
    </p:spTree>
    <p:extLst>
      <p:ext uri="{BB962C8B-B14F-4D97-AF65-F5344CB8AC3E}">
        <p14:creationId xmlns:p14="http://schemas.microsoft.com/office/powerpoint/2010/main" val="1566146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0113" y="1354348"/>
            <a:ext cx="10105213" cy="2165230"/>
          </a:xfrm>
        </p:spPr>
        <p:txBody>
          <a:bodyPr>
            <a:noAutofit/>
          </a:bodyPr>
          <a:lstStyle/>
          <a:p>
            <a:pPr algn="l"/>
            <a:r>
              <a:rPr lang="en-US" altLang="zh-CN" sz="6600" b="1" i="1" dirty="0"/>
              <a:t>Refactoring</a:t>
            </a:r>
            <a:r>
              <a:rPr lang="en-US" altLang="zh-CN" sz="6000" dirty="0"/>
              <a:t>  </a:t>
            </a:r>
            <a:r>
              <a:rPr lang="en-US" altLang="zh-CN" sz="6000" dirty="0" smtClean="0"/>
              <a:t/>
            </a:r>
            <a:br>
              <a:rPr lang="en-US" altLang="zh-CN" sz="6000" dirty="0" smtClean="0"/>
            </a:br>
            <a:r>
              <a:rPr lang="en-US" altLang="zh-CN" sz="5400" dirty="0" smtClean="0"/>
              <a:t>Improving </a:t>
            </a:r>
            <a:r>
              <a:rPr lang="en-US" altLang="zh-CN" sz="5400" dirty="0"/>
              <a:t>the Design of </a:t>
            </a:r>
            <a:r>
              <a:rPr lang="en-US" altLang="zh-CN" sz="5400" dirty="0" smtClean="0"/>
              <a:t>Existing Code</a:t>
            </a:r>
            <a:br>
              <a:rPr lang="en-US" altLang="zh-CN" sz="5400" dirty="0" smtClean="0"/>
            </a:br>
            <a:endParaRPr lang="zh-CN" altLang="en-US" sz="5400" dirty="0"/>
          </a:p>
        </p:txBody>
      </p:sp>
      <p:sp>
        <p:nvSpPr>
          <p:cNvPr id="3" name="Subtitle 2"/>
          <p:cNvSpPr>
            <a:spLocks noGrp="1"/>
          </p:cNvSpPr>
          <p:nvPr>
            <p:ph type="subTitle" idx="1"/>
          </p:nvPr>
        </p:nvSpPr>
        <p:spPr>
          <a:xfrm>
            <a:off x="1352506" y="4169492"/>
            <a:ext cx="9144000" cy="1371600"/>
          </a:xfrm>
        </p:spPr>
        <p:txBody>
          <a:bodyPr/>
          <a:lstStyle/>
          <a:p>
            <a:pPr algn="ctr"/>
            <a:r>
              <a:rPr lang="zh-CN" altLang="en-US" dirty="0" smtClean="0"/>
              <a:t>杨奇 </a:t>
            </a:r>
            <a:r>
              <a:rPr lang="en-US" altLang="zh-CN" dirty="0" smtClean="0"/>
              <a:t>2015/10</a:t>
            </a:r>
            <a:endParaRPr lang="zh-CN" altLang="en-US" dirty="0"/>
          </a:p>
        </p:txBody>
      </p:sp>
      <p:sp>
        <p:nvSpPr>
          <p:cNvPr id="4" name="TextBox 3"/>
          <p:cNvSpPr txBox="1"/>
          <p:nvPr/>
        </p:nvSpPr>
        <p:spPr>
          <a:xfrm>
            <a:off x="7815532" y="3605842"/>
            <a:ext cx="2378159" cy="769441"/>
          </a:xfrm>
          <a:prstGeom prst="rect">
            <a:avLst/>
          </a:prstGeom>
          <a:noFill/>
        </p:spPr>
        <p:txBody>
          <a:bodyPr wrap="square" rtlCol="0">
            <a:spAutoFit/>
          </a:bodyPr>
          <a:lstStyle/>
          <a:p>
            <a:pPr algn="r"/>
            <a:r>
              <a:rPr lang="zh-CN" altLang="en-US" sz="4400" dirty="0"/>
              <a:t>读后感</a:t>
            </a:r>
          </a:p>
        </p:txBody>
      </p:sp>
    </p:spTree>
    <p:extLst>
      <p:ext uri="{BB962C8B-B14F-4D97-AF65-F5344CB8AC3E}">
        <p14:creationId xmlns:p14="http://schemas.microsoft.com/office/powerpoint/2010/main" val="3953994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Remove Assignments to Parameters P107</a:t>
            </a:r>
            <a:endParaRPr lang="zh-CN" altLang="en-US" dirty="0"/>
          </a:p>
        </p:txBody>
      </p:sp>
      <p:pic>
        <p:nvPicPr>
          <p:cNvPr id="4" name="Content Placeholder 3"/>
          <p:cNvPicPr>
            <a:picLocks noGrp="1" noChangeAspect="1"/>
          </p:cNvPicPr>
          <p:nvPr>
            <p:ph idx="1"/>
          </p:nvPr>
        </p:nvPicPr>
        <p:blipFill>
          <a:blip r:embed="rId2"/>
          <a:stretch>
            <a:fillRect/>
          </a:stretch>
        </p:blipFill>
        <p:spPr>
          <a:xfrm>
            <a:off x="1993392" y="2095915"/>
            <a:ext cx="6161243" cy="2858713"/>
          </a:xfrm>
          <a:prstGeom prst="rect">
            <a:avLst/>
          </a:prstGeom>
        </p:spPr>
      </p:pic>
    </p:spTree>
    <p:extLst>
      <p:ext uri="{BB962C8B-B14F-4D97-AF65-F5344CB8AC3E}">
        <p14:creationId xmlns:p14="http://schemas.microsoft.com/office/powerpoint/2010/main" val="2689720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Change Value to Reference P144</a:t>
            </a:r>
            <a:endParaRPr lang="zh-CN" altLang="en-US" dirty="0"/>
          </a:p>
        </p:txBody>
      </p:sp>
      <p:sp>
        <p:nvSpPr>
          <p:cNvPr id="3" name="Content Placeholder 2"/>
          <p:cNvSpPr>
            <a:spLocks noGrp="1"/>
          </p:cNvSpPr>
          <p:nvPr>
            <p:ph idx="1"/>
          </p:nvPr>
        </p:nvSpPr>
        <p:spPr/>
        <p:txBody>
          <a:bodyPr/>
          <a:lstStyle/>
          <a:p>
            <a:r>
              <a:rPr lang="en-US" altLang="zh-CN" dirty="0"/>
              <a:t>Use of </a:t>
            </a:r>
            <a:r>
              <a:rPr lang="en-US" altLang="zh-CN" dirty="0" err="1"/>
              <a:t>const</a:t>
            </a:r>
            <a:endParaRPr lang="en-US" altLang="zh-CN" dirty="0"/>
          </a:p>
          <a:p>
            <a:r>
              <a:rPr lang="en-US" altLang="zh-CN" dirty="0">
                <a:hlinkClick r:id="rId2"/>
              </a:rPr>
              <a:t>https://</a:t>
            </a:r>
            <a:r>
              <a:rPr lang="en-US" altLang="zh-CN" dirty="0" smtClean="0">
                <a:hlinkClick r:id="rId2"/>
              </a:rPr>
              <a:t>google-styleguide.googlecode.com/svn/trunk/cppguide.html#Use_of_const</a:t>
            </a:r>
            <a:endParaRPr lang="en-US" altLang="zh-CN" dirty="0" smtClean="0"/>
          </a:p>
          <a:p>
            <a:endParaRPr lang="zh-CN" altLang="en-US" dirty="0"/>
          </a:p>
        </p:txBody>
      </p:sp>
    </p:spTree>
    <p:extLst>
      <p:ext uri="{BB962C8B-B14F-4D97-AF65-F5344CB8AC3E}">
        <p14:creationId xmlns:p14="http://schemas.microsoft.com/office/powerpoint/2010/main" val="2540789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ltLang="zh-CN" dirty="0" err="1"/>
              <a:t>Simplifying</a:t>
            </a:r>
            <a:r>
              <a:rPr lang="fr-FR" altLang="zh-CN" dirty="0"/>
              <a:t> </a:t>
            </a:r>
            <a:r>
              <a:rPr lang="fr-FR" altLang="zh-CN" dirty="0" err="1"/>
              <a:t>Conditional</a:t>
            </a:r>
            <a:r>
              <a:rPr lang="fr-FR" altLang="zh-CN" dirty="0"/>
              <a:t> Expressions </a:t>
            </a:r>
            <a:r>
              <a:rPr lang="fr-FR" altLang="zh-CN" dirty="0" smtClean="0"/>
              <a:t>P192</a:t>
            </a:r>
            <a:endParaRPr lang="zh-CN" altLang="en-US" dirty="0"/>
          </a:p>
        </p:txBody>
      </p:sp>
      <p:sp>
        <p:nvSpPr>
          <p:cNvPr id="3" name="Content Placeholder 2"/>
          <p:cNvSpPr>
            <a:spLocks noGrp="1"/>
          </p:cNvSpPr>
          <p:nvPr>
            <p:ph idx="1"/>
          </p:nvPr>
        </p:nvSpPr>
        <p:spPr/>
        <p:txBody>
          <a:bodyPr/>
          <a:lstStyle/>
          <a:p>
            <a:r>
              <a:rPr lang="fr-FR" altLang="zh-CN" dirty="0" err="1" smtClean="0"/>
              <a:t>Decompose</a:t>
            </a:r>
            <a:r>
              <a:rPr lang="fr-FR" altLang="zh-CN" dirty="0" smtClean="0"/>
              <a:t> </a:t>
            </a:r>
            <a:r>
              <a:rPr lang="fr-FR" altLang="zh-CN" dirty="0" err="1" smtClean="0"/>
              <a:t>Conditional</a:t>
            </a:r>
            <a:endParaRPr lang="fr-FR" altLang="zh-CN" dirty="0" smtClean="0"/>
          </a:p>
          <a:p>
            <a:r>
              <a:rPr lang="fr-FR" altLang="zh-CN" dirty="0" err="1" smtClean="0"/>
              <a:t>Consolidate</a:t>
            </a:r>
            <a:r>
              <a:rPr lang="fr-FR" altLang="zh-CN" dirty="0" smtClean="0"/>
              <a:t> </a:t>
            </a:r>
            <a:r>
              <a:rPr lang="fr-FR" altLang="zh-CN" dirty="0" err="1" smtClean="0"/>
              <a:t>Conditional</a:t>
            </a:r>
            <a:r>
              <a:rPr lang="fr-FR" altLang="zh-CN" dirty="0" smtClean="0"/>
              <a:t> Expression </a:t>
            </a:r>
          </a:p>
          <a:p>
            <a:r>
              <a:rPr lang="fr-FR" altLang="zh-CN" dirty="0" err="1" smtClean="0"/>
              <a:t>Consolidate</a:t>
            </a:r>
            <a:r>
              <a:rPr lang="fr-FR" altLang="zh-CN" dirty="0" smtClean="0"/>
              <a:t> </a:t>
            </a:r>
            <a:r>
              <a:rPr lang="fr-FR" altLang="zh-CN" dirty="0"/>
              <a:t>Duplicate </a:t>
            </a:r>
            <a:r>
              <a:rPr lang="fr-FR" altLang="zh-CN" dirty="0" err="1"/>
              <a:t>Conditional</a:t>
            </a:r>
            <a:r>
              <a:rPr lang="fr-FR" altLang="zh-CN" dirty="0"/>
              <a:t> </a:t>
            </a:r>
            <a:r>
              <a:rPr lang="fr-FR" altLang="zh-CN" dirty="0" smtClean="0"/>
              <a:t>Fragments</a:t>
            </a:r>
          </a:p>
          <a:p>
            <a:endParaRPr lang="fr-FR" altLang="zh-CN" dirty="0"/>
          </a:p>
          <a:p>
            <a:r>
              <a:rPr lang="fr-FR" altLang="zh-CN" dirty="0" err="1"/>
              <a:t>Introduce</a:t>
            </a:r>
            <a:r>
              <a:rPr lang="fr-FR" altLang="zh-CN" dirty="0"/>
              <a:t> Assertion </a:t>
            </a:r>
          </a:p>
          <a:p>
            <a:endParaRPr lang="zh-CN" altLang="en-US" dirty="0"/>
          </a:p>
        </p:txBody>
      </p:sp>
    </p:spTree>
    <p:extLst>
      <p:ext uri="{BB962C8B-B14F-4D97-AF65-F5344CB8AC3E}">
        <p14:creationId xmlns:p14="http://schemas.microsoft.com/office/powerpoint/2010/main" val="959934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ltLang="zh-CN" dirty="0" err="1"/>
              <a:t>Decompose</a:t>
            </a:r>
            <a:r>
              <a:rPr lang="fr-FR" altLang="zh-CN" dirty="0"/>
              <a:t> </a:t>
            </a:r>
            <a:r>
              <a:rPr lang="fr-FR" altLang="zh-CN" dirty="0" err="1" smtClean="0"/>
              <a:t>Conditional</a:t>
            </a:r>
            <a:endParaRPr lang="zh-CN" altLang="en-US" dirty="0"/>
          </a:p>
        </p:txBody>
      </p:sp>
      <p:pic>
        <p:nvPicPr>
          <p:cNvPr id="4" name="Content Placeholder 3"/>
          <p:cNvPicPr>
            <a:picLocks noGrp="1" noChangeAspect="1"/>
          </p:cNvPicPr>
          <p:nvPr>
            <p:ph idx="1"/>
          </p:nvPr>
        </p:nvPicPr>
        <p:blipFill>
          <a:blip r:embed="rId2"/>
          <a:stretch>
            <a:fillRect/>
          </a:stretch>
        </p:blipFill>
        <p:spPr>
          <a:xfrm>
            <a:off x="1322969" y="2203704"/>
            <a:ext cx="8597273" cy="2689195"/>
          </a:xfrm>
          <a:prstGeom prst="rect">
            <a:avLst/>
          </a:prstGeom>
        </p:spPr>
      </p:pic>
    </p:spTree>
    <p:extLst>
      <p:ext uri="{BB962C8B-B14F-4D97-AF65-F5344CB8AC3E}">
        <p14:creationId xmlns:p14="http://schemas.microsoft.com/office/powerpoint/2010/main" val="3936982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Consolidate Conditional Expression</a:t>
            </a:r>
            <a:endParaRPr lang="zh-CN" altLang="en-US" dirty="0"/>
          </a:p>
        </p:txBody>
      </p:sp>
      <p:pic>
        <p:nvPicPr>
          <p:cNvPr id="4" name="Content Placeholder 3"/>
          <p:cNvPicPr>
            <a:picLocks noGrp="1" noChangeAspect="1"/>
          </p:cNvPicPr>
          <p:nvPr>
            <p:ph idx="1"/>
          </p:nvPr>
        </p:nvPicPr>
        <p:blipFill>
          <a:blip r:embed="rId2"/>
          <a:stretch>
            <a:fillRect/>
          </a:stretch>
        </p:blipFill>
        <p:spPr>
          <a:xfrm>
            <a:off x="2075688" y="2201476"/>
            <a:ext cx="6702552" cy="3171248"/>
          </a:xfrm>
          <a:prstGeom prst="rect">
            <a:avLst/>
          </a:prstGeom>
        </p:spPr>
      </p:pic>
    </p:spTree>
    <p:extLst>
      <p:ext uri="{BB962C8B-B14F-4D97-AF65-F5344CB8AC3E}">
        <p14:creationId xmlns:p14="http://schemas.microsoft.com/office/powerpoint/2010/main" val="2227483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Consolidate Duplicate Conditional Fragments</a:t>
            </a:r>
            <a:endParaRPr lang="zh-CN" altLang="en-US" dirty="0"/>
          </a:p>
        </p:txBody>
      </p:sp>
      <p:pic>
        <p:nvPicPr>
          <p:cNvPr id="4" name="Content Placeholder 3"/>
          <p:cNvPicPr>
            <a:picLocks noGrp="1" noChangeAspect="1"/>
          </p:cNvPicPr>
          <p:nvPr>
            <p:ph idx="1"/>
          </p:nvPr>
        </p:nvPicPr>
        <p:blipFill>
          <a:blip r:embed="rId2"/>
          <a:stretch>
            <a:fillRect/>
          </a:stretch>
        </p:blipFill>
        <p:spPr>
          <a:xfrm>
            <a:off x="3767328" y="2171184"/>
            <a:ext cx="4471416" cy="3855870"/>
          </a:xfrm>
          <a:prstGeom prst="rect">
            <a:avLst/>
          </a:prstGeom>
        </p:spPr>
      </p:pic>
    </p:spTree>
    <p:extLst>
      <p:ext uri="{BB962C8B-B14F-4D97-AF65-F5344CB8AC3E}">
        <p14:creationId xmlns:p14="http://schemas.microsoft.com/office/powerpoint/2010/main" val="3206129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Introduce Assertion</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2492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zh-CN" altLang="en-US" dirty="0"/>
              <a:t>重构</a:t>
            </a:r>
            <a:r>
              <a:rPr lang="en-US" altLang="zh-CN" dirty="0"/>
              <a:t>-</a:t>
            </a:r>
            <a:r>
              <a:rPr lang="zh-CN" altLang="en-US" dirty="0"/>
              <a:t>改善既有代码的设计</a:t>
            </a:r>
          </a:p>
          <a:p>
            <a:r>
              <a:rPr lang="zh-CN" altLang="en-US" dirty="0"/>
              <a:t>链接</a:t>
            </a:r>
            <a:r>
              <a:rPr lang="en-US" altLang="zh-CN" dirty="0"/>
              <a:t>: http://pan.baidu.com/s/1dDDcnwX</a:t>
            </a:r>
          </a:p>
          <a:p>
            <a:r>
              <a:rPr lang="zh-CN" altLang="en-US" dirty="0"/>
              <a:t>密码</a:t>
            </a:r>
            <a:r>
              <a:rPr lang="en-US" altLang="zh-CN" dirty="0"/>
              <a:t>: t636</a:t>
            </a:r>
          </a:p>
          <a:p>
            <a:endParaRPr lang="zh-CN" altLang="en-US" dirty="0"/>
          </a:p>
        </p:txBody>
      </p:sp>
    </p:spTree>
    <p:extLst>
      <p:ext uri="{BB962C8B-B14F-4D97-AF65-F5344CB8AC3E}">
        <p14:creationId xmlns:p14="http://schemas.microsoft.com/office/powerpoint/2010/main" val="2352977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zh-CN" altLang="en-US" dirty="0"/>
          </a:p>
        </p:txBody>
      </p:sp>
      <p:sp>
        <p:nvSpPr>
          <p:cNvPr id="3" name="Content Placeholder 2"/>
          <p:cNvSpPr>
            <a:spLocks noGrp="1"/>
          </p:cNvSpPr>
          <p:nvPr>
            <p:ph idx="1"/>
          </p:nvPr>
        </p:nvSpPr>
        <p:spPr/>
        <p:txBody>
          <a:bodyPr/>
          <a:lstStyle/>
          <a:p>
            <a:pPr algn="ctr"/>
            <a:endParaRPr lang="en-US" altLang="zh-CN" dirty="0" smtClean="0"/>
          </a:p>
          <a:p>
            <a:pPr algn="ctr"/>
            <a:endParaRPr lang="en-US" altLang="zh-CN" dirty="0" smtClean="0"/>
          </a:p>
          <a:p>
            <a:pPr marL="0" indent="0" algn="ctr">
              <a:buNone/>
            </a:pPr>
            <a:r>
              <a:rPr lang="en-US" altLang="zh-CN" dirty="0" smtClean="0"/>
              <a:t>The </a:t>
            </a:r>
            <a:r>
              <a:rPr lang="en-US" altLang="zh-CN" dirty="0"/>
              <a:t>end</a:t>
            </a:r>
            <a:endParaRPr lang="zh-CN" altLang="en-US" dirty="0"/>
          </a:p>
          <a:p>
            <a:endParaRPr lang="zh-CN" altLang="en-US" dirty="0"/>
          </a:p>
        </p:txBody>
      </p:sp>
    </p:spTree>
    <p:extLst>
      <p:ext uri="{BB962C8B-B14F-4D97-AF65-F5344CB8AC3E}">
        <p14:creationId xmlns:p14="http://schemas.microsoft.com/office/powerpoint/2010/main" val="3077601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normAutofit/>
          </a:bodyPr>
          <a:lstStyle/>
          <a:p>
            <a:r>
              <a:rPr lang="en-US" altLang="zh-CN" sz="5400" i="1" dirty="0"/>
              <a:t>Any fool can write code that a computer can understand. Good programmers write</a:t>
            </a:r>
            <a:r>
              <a:rPr lang="en-US" altLang="zh-CN" sz="5400" dirty="0"/>
              <a:t/>
            </a:r>
            <a:br>
              <a:rPr lang="en-US" altLang="zh-CN" sz="5400" dirty="0"/>
            </a:br>
            <a:r>
              <a:rPr lang="en-US" altLang="zh-CN" sz="5400" i="1" dirty="0"/>
              <a:t>code that humans can understand.</a:t>
            </a:r>
            <a:r>
              <a:rPr lang="en-US" altLang="zh-CN" sz="5400" dirty="0"/>
              <a:t/>
            </a:r>
            <a:br>
              <a:rPr lang="en-US" altLang="zh-CN" sz="5400" dirty="0"/>
            </a:br>
            <a:endParaRPr lang="zh-CN" altLang="en-US" sz="5400" dirty="0"/>
          </a:p>
        </p:txBody>
      </p:sp>
    </p:spTree>
    <p:extLst>
      <p:ext uri="{BB962C8B-B14F-4D97-AF65-F5344CB8AC3E}">
        <p14:creationId xmlns:p14="http://schemas.microsoft.com/office/powerpoint/2010/main" val="923508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Refactoring P46</a:t>
            </a:r>
            <a:endParaRPr lang="zh-CN" altLang="en-US" dirty="0"/>
          </a:p>
        </p:txBody>
      </p:sp>
      <p:sp>
        <p:nvSpPr>
          <p:cNvPr id="3" name="Content Placeholder 2"/>
          <p:cNvSpPr>
            <a:spLocks noGrp="1"/>
          </p:cNvSpPr>
          <p:nvPr>
            <p:ph idx="1"/>
          </p:nvPr>
        </p:nvSpPr>
        <p:spPr/>
        <p:txBody>
          <a:bodyPr/>
          <a:lstStyle/>
          <a:p>
            <a:r>
              <a:rPr lang="en-US" altLang="zh-CN" dirty="0"/>
              <a:t>Refactoring (noun): a change made to the internal structure of software to make it easier to understand and cheaper to modify without changing its observable behavior. </a:t>
            </a:r>
            <a:endParaRPr lang="zh-CN" altLang="en-US" dirty="0"/>
          </a:p>
        </p:txBody>
      </p:sp>
    </p:spTree>
    <p:extLst>
      <p:ext uri="{BB962C8B-B14F-4D97-AF65-F5344CB8AC3E}">
        <p14:creationId xmlns:p14="http://schemas.microsoft.com/office/powerpoint/2010/main" val="2159899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重构是有风险的</a:t>
            </a:r>
          </a:p>
        </p:txBody>
      </p:sp>
      <p:sp>
        <p:nvSpPr>
          <p:cNvPr id="3" name="Content Placeholder 2"/>
          <p:cNvSpPr>
            <a:spLocks noGrp="1"/>
          </p:cNvSpPr>
          <p:nvPr>
            <p:ph idx="1"/>
          </p:nvPr>
        </p:nvSpPr>
        <p:spPr>
          <a:xfrm>
            <a:off x="1120000" y="4974335"/>
            <a:ext cx="10233800" cy="1202627"/>
          </a:xfrm>
        </p:spPr>
        <p:txBody>
          <a:bodyPr/>
          <a:lstStyle/>
          <a:p>
            <a:r>
              <a:rPr lang="en-US" altLang="zh-CN" dirty="0"/>
              <a:t>If it works, don't fix it.</a:t>
            </a:r>
          </a:p>
          <a:p>
            <a:endParaRPr lang="zh-CN" altLang="en-US" dirty="0"/>
          </a:p>
        </p:txBody>
      </p:sp>
      <p:pic>
        <p:nvPicPr>
          <p:cNvPr id="4" name="Picture 3"/>
          <p:cNvPicPr>
            <a:picLocks noChangeAspect="1"/>
          </p:cNvPicPr>
          <p:nvPr/>
        </p:nvPicPr>
        <p:blipFill>
          <a:blip r:embed="rId2"/>
          <a:stretch>
            <a:fillRect/>
          </a:stretch>
        </p:blipFill>
        <p:spPr>
          <a:xfrm>
            <a:off x="1451991" y="1953641"/>
            <a:ext cx="2228850" cy="1857375"/>
          </a:xfrm>
          <a:prstGeom prst="rect">
            <a:avLst/>
          </a:prstGeom>
        </p:spPr>
      </p:pic>
    </p:spTree>
    <p:extLst>
      <p:ext uri="{BB962C8B-B14F-4D97-AF65-F5344CB8AC3E}">
        <p14:creationId xmlns:p14="http://schemas.microsoft.com/office/powerpoint/2010/main" val="1730729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为何不愿意进行重构</a:t>
            </a:r>
            <a:endParaRPr lang="zh-CN" altLang="en-US" dirty="0"/>
          </a:p>
        </p:txBody>
      </p:sp>
      <p:sp>
        <p:nvSpPr>
          <p:cNvPr id="3" name="Content Placeholder 2"/>
          <p:cNvSpPr>
            <a:spLocks noGrp="1"/>
          </p:cNvSpPr>
          <p:nvPr>
            <p:ph idx="1"/>
          </p:nvPr>
        </p:nvSpPr>
        <p:spPr/>
        <p:txBody>
          <a:bodyPr/>
          <a:lstStyle/>
          <a:p>
            <a:r>
              <a:rPr lang="zh-CN" altLang="en-US" dirty="0" smtClean="0"/>
              <a:t>不知道如何重构</a:t>
            </a:r>
            <a:endParaRPr lang="en-US" altLang="zh-CN" dirty="0" smtClean="0"/>
          </a:p>
          <a:p>
            <a:r>
              <a:rPr lang="zh-CN" altLang="en-US" dirty="0"/>
              <a:t>老板付钱，希望开发新功</a:t>
            </a:r>
            <a:r>
              <a:rPr lang="zh-CN" altLang="en-US" dirty="0" smtClean="0"/>
              <a:t>能，</a:t>
            </a:r>
            <a:r>
              <a:rPr lang="zh-CN" altLang="en-US" dirty="0"/>
              <a:t>开发者自己也喜欢做新东</a:t>
            </a:r>
            <a:r>
              <a:rPr lang="zh-CN" altLang="en-US" dirty="0" smtClean="0"/>
              <a:t>西</a:t>
            </a:r>
            <a:endParaRPr lang="en-US" altLang="zh-CN" dirty="0" smtClean="0"/>
          </a:p>
          <a:p>
            <a:r>
              <a:rPr lang="zh-CN" altLang="en-US" dirty="0" smtClean="0"/>
              <a:t>短</a:t>
            </a:r>
            <a:r>
              <a:rPr lang="zh-CN" altLang="en-US" dirty="0"/>
              <a:t>期内看不到收益，不被项目经理</a:t>
            </a:r>
            <a:r>
              <a:rPr lang="en-US" altLang="zh-CN" dirty="0"/>
              <a:t>/</a:t>
            </a:r>
            <a:r>
              <a:rPr lang="zh-CN" altLang="en-US" dirty="0"/>
              <a:t>老板接</a:t>
            </a:r>
            <a:r>
              <a:rPr lang="zh-CN" altLang="en-US" dirty="0" smtClean="0"/>
              <a:t>受</a:t>
            </a:r>
            <a:endParaRPr lang="en-US" altLang="zh-CN" dirty="0" smtClean="0"/>
          </a:p>
          <a:p>
            <a:r>
              <a:rPr lang="zh-CN" altLang="en-US" dirty="0"/>
              <a:t>长</a:t>
            </a:r>
            <a:r>
              <a:rPr lang="zh-CN" altLang="en-US" dirty="0" smtClean="0"/>
              <a:t>期收益，重构者自己都未必看得到</a:t>
            </a:r>
            <a:endParaRPr lang="en-US" altLang="zh-CN" dirty="0" smtClean="0"/>
          </a:p>
          <a:p>
            <a:r>
              <a:rPr lang="zh-CN" altLang="en-US" dirty="0" smtClean="0"/>
              <a:t>重构可能会引入错误，破坏现有程序</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val="151822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Should You Refactor? P47</a:t>
            </a:r>
            <a:endParaRPr lang="zh-CN" altLang="en-US" dirty="0"/>
          </a:p>
        </p:txBody>
      </p:sp>
      <p:sp>
        <p:nvSpPr>
          <p:cNvPr id="3" name="Content Placeholder 2"/>
          <p:cNvSpPr>
            <a:spLocks noGrp="1"/>
          </p:cNvSpPr>
          <p:nvPr>
            <p:ph idx="1"/>
          </p:nvPr>
        </p:nvSpPr>
        <p:spPr/>
        <p:txBody>
          <a:bodyPr/>
          <a:lstStyle/>
          <a:p>
            <a:r>
              <a:rPr lang="en-US" altLang="zh-CN" dirty="0" smtClean="0"/>
              <a:t>Refactoring </a:t>
            </a:r>
            <a:r>
              <a:rPr lang="en-US" altLang="zh-CN" dirty="0"/>
              <a:t>Improves the Design of Software</a:t>
            </a:r>
          </a:p>
          <a:p>
            <a:r>
              <a:rPr lang="en-US" altLang="zh-CN" dirty="0" smtClean="0"/>
              <a:t>Refactoring </a:t>
            </a:r>
            <a:r>
              <a:rPr lang="en-US" altLang="zh-CN" dirty="0"/>
              <a:t>Makes Software Easier to Understand</a:t>
            </a:r>
          </a:p>
          <a:p>
            <a:r>
              <a:rPr lang="en-US" altLang="zh-CN" dirty="0" smtClean="0"/>
              <a:t>Refactoring </a:t>
            </a:r>
            <a:r>
              <a:rPr lang="en-US" altLang="zh-CN" dirty="0"/>
              <a:t>Helps You Find Bugs</a:t>
            </a:r>
          </a:p>
          <a:p>
            <a:r>
              <a:rPr lang="en-US" altLang="zh-CN" dirty="0" smtClean="0"/>
              <a:t>Refactoring </a:t>
            </a:r>
            <a:r>
              <a:rPr lang="en-US" altLang="zh-CN" dirty="0"/>
              <a:t>Helps You Program Faster </a:t>
            </a:r>
            <a:endParaRPr lang="en-US" altLang="zh-CN" dirty="0" smtClean="0"/>
          </a:p>
          <a:p>
            <a:endParaRPr lang="en-US" altLang="zh-CN" dirty="0"/>
          </a:p>
          <a:p>
            <a:r>
              <a:rPr lang="zh-CN" altLang="en-US" dirty="0"/>
              <a:t>以重构的方式改进软件质量</a:t>
            </a:r>
          </a:p>
        </p:txBody>
      </p:sp>
    </p:spTree>
    <p:extLst>
      <p:ext uri="{BB962C8B-B14F-4D97-AF65-F5344CB8AC3E}">
        <p14:creationId xmlns:p14="http://schemas.microsoft.com/office/powerpoint/2010/main" val="4230807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When Should You Refactor? P49</a:t>
            </a:r>
            <a:endParaRPr lang="zh-CN" altLang="en-US" dirty="0"/>
          </a:p>
        </p:txBody>
      </p:sp>
      <p:sp>
        <p:nvSpPr>
          <p:cNvPr id="3" name="Content Placeholder 2"/>
          <p:cNvSpPr>
            <a:spLocks noGrp="1"/>
          </p:cNvSpPr>
          <p:nvPr>
            <p:ph idx="1"/>
          </p:nvPr>
        </p:nvSpPr>
        <p:spPr/>
        <p:txBody>
          <a:bodyPr/>
          <a:lstStyle/>
          <a:p>
            <a:r>
              <a:rPr lang="en-US" altLang="zh-CN" dirty="0"/>
              <a:t>The Rule of Three </a:t>
            </a:r>
          </a:p>
          <a:p>
            <a:r>
              <a:rPr lang="en-US" altLang="zh-CN" dirty="0"/>
              <a:t>Here's a guideline Don Roberts gave me: The first time you do something, you just do it. The second time you do something similar, you wince at the duplication, but you do the duplicate thing anyway. The third time you do something similar, you refactor. </a:t>
            </a:r>
          </a:p>
          <a:p>
            <a:r>
              <a:rPr lang="en-US" altLang="zh-CN" dirty="0"/>
              <a:t>Tip </a:t>
            </a:r>
            <a:r>
              <a:rPr lang="en-US" altLang="zh-CN" dirty="0" smtClean="0"/>
              <a:t>  Three </a:t>
            </a:r>
            <a:r>
              <a:rPr lang="en-US" altLang="zh-CN" dirty="0"/>
              <a:t>strikes and you refactor. </a:t>
            </a:r>
          </a:p>
          <a:p>
            <a:endParaRPr lang="zh-CN" altLang="en-US" dirty="0"/>
          </a:p>
        </p:txBody>
      </p:sp>
    </p:spTree>
    <p:extLst>
      <p:ext uri="{BB962C8B-B14F-4D97-AF65-F5344CB8AC3E}">
        <p14:creationId xmlns:p14="http://schemas.microsoft.com/office/powerpoint/2010/main" val="2937520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When Should You Refactor</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Refactor When You Add Function </a:t>
            </a:r>
          </a:p>
          <a:p>
            <a:r>
              <a:rPr lang="en-US" altLang="zh-CN" dirty="0"/>
              <a:t>Refactor When You Need to Fix a Bug </a:t>
            </a:r>
          </a:p>
          <a:p>
            <a:r>
              <a:rPr lang="en-US" altLang="zh-CN" dirty="0"/>
              <a:t>Refactor As You Do a Code Review </a:t>
            </a:r>
          </a:p>
          <a:p>
            <a:endParaRPr lang="zh-CN" altLang="en-US" dirty="0"/>
          </a:p>
        </p:txBody>
      </p:sp>
    </p:spTree>
    <p:extLst>
      <p:ext uri="{BB962C8B-B14F-4D97-AF65-F5344CB8AC3E}">
        <p14:creationId xmlns:p14="http://schemas.microsoft.com/office/powerpoint/2010/main" val="22132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94</TotalTime>
  <Words>572</Words>
  <Application>Microsoft Office PowerPoint</Application>
  <PresentationFormat>Widescreen</PresentationFormat>
  <Paragraphs>72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华文楷体</vt:lpstr>
      <vt:lpstr>Arial</vt:lpstr>
      <vt:lpstr>Corbel</vt:lpstr>
      <vt:lpstr>Depth</vt:lpstr>
      <vt:lpstr>Refactoring</vt:lpstr>
      <vt:lpstr>Refactoring   Improving the Design of Existing Code </vt:lpstr>
      <vt:lpstr>PowerPoint Presentation</vt:lpstr>
      <vt:lpstr>What Is Refactoring P46</vt:lpstr>
      <vt:lpstr>重构是有风险的</vt:lpstr>
      <vt:lpstr>为何不愿意进行重构</vt:lpstr>
      <vt:lpstr>Why Should You Refactor? P47</vt:lpstr>
      <vt:lpstr>When Should You Refactor? P49</vt:lpstr>
      <vt:lpstr>When Should You Refactor?</vt:lpstr>
      <vt:lpstr>What Do I Tell My Manager? P52</vt:lpstr>
      <vt:lpstr>What Do I Tell My Manager?</vt:lpstr>
      <vt:lpstr>What Do I Tell My Manager?</vt:lpstr>
      <vt:lpstr>重构必须要有好的测试来保障 P18</vt:lpstr>
      <vt:lpstr>具体的重构方法</vt:lpstr>
      <vt:lpstr>具体的重构方法</vt:lpstr>
      <vt:lpstr>Duplicated Code P63</vt:lpstr>
      <vt:lpstr>Long Method P64</vt:lpstr>
      <vt:lpstr>Comments P71</vt:lpstr>
      <vt:lpstr>Replace Magic Number with Symbolic Constant P166</vt:lpstr>
      <vt:lpstr>Remove Assignments to Parameters P107</vt:lpstr>
      <vt:lpstr>Change Value to Reference P144</vt:lpstr>
      <vt:lpstr>Simplifying Conditional Expressions P192</vt:lpstr>
      <vt:lpstr>Decompose Conditional</vt:lpstr>
      <vt:lpstr>Consolidate Conditional Expression</vt:lpstr>
      <vt:lpstr>Consolidate Duplicate Conditional Fragments</vt:lpstr>
      <vt:lpstr>Introduce Assertion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《重构》读后感</dc:title>
  <dc:creator>Qi Yang</dc:creator>
  <cp:lastModifiedBy>Qi Yang</cp:lastModifiedBy>
  <cp:revision>48</cp:revision>
  <dcterms:created xsi:type="dcterms:W3CDTF">2015-09-28T08:04:48Z</dcterms:created>
  <dcterms:modified xsi:type="dcterms:W3CDTF">2015-11-06T01:14:19Z</dcterms:modified>
</cp:coreProperties>
</file>