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174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75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76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19EE2FB-C998-4DF5-8A1D-8B716A867B91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085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Arial"/>
              </a:rPr>
              <a:t>Оригинальные шаблоны для презентаций: </a:t>
            </a:r>
            <a:r>
              <a:rPr lang="ru-RU" sz="12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https://presentation-creation.ru/powerpoint-templates.html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1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Arial"/>
              </a:rPr>
              <a:t>Бесплатно и без регистрации.</a:t>
            </a:r>
          </a:p>
          <a:p>
            <a:pPr marL="216000" indent="0">
              <a:lnSpc>
                <a:spcPct val="100000"/>
              </a:lnSpc>
              <a:buNone/>
            </a:pPr>
            <a:endParaRPr lang="ru-RU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07AE171-84E7-44EE-BCE6-27F67421E43C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F5770E-8B0C-4E3A-9F7A-0E60E2FC0FC8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96E0A5-65AE-420F-BADF-9BFD23E2693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119D3A-FC81-475B-843B-40977BA32E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B702F9-0817-4447-B52A-3292684058F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19752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1430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2516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19752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1430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8E2BDC-79BB-4B6F-9887-DF7CD814A63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CF5C35-D6CB-4FF9-8E74-9057E5CB8A5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F040F6-1BB0-41E3-B0E8-6BB06BF577C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475C09-01D1-4AF9-A5B1-3E1968FB517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B8EF10A-497A-4455-9045-2DD4E254281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1ED9E8-1B42-4FE0-BDAF-FC320A974D0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339640" y="228240"/>
            <a:ext cx="6552360" cy="533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59BFD48-E79C-43EA-82E9-8335620D15D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7647F82-ECF8-402A-8683-E9BF42718E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EA4CC0-1E3A-4B62-8CF1-9A7FEAA28629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5960EB-74F0-44C8-AB09-5E4A5C173E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EA6FF6-ADF5-437A-8B6F-EBE8C2785CE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59E4656-B41B-44CA-BD48-F292060F91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32E12D-5DFC-4E36-B6F1-DFB2E909547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19752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1430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2516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19752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1430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6C52C1-220E-4B85-89B5-E5D571FEECB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B9906CE-83D2-4931-9235-FB33CAA0EE8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6D6395F-4BAF-46C4-9F50-01BB38CF39A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6038341-9724-4ECA-9273-10C94069C3E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80F5458-1A5E-4350-A475-F67DFB4CF5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3B0946C-061B-482B-9241-21D5698B89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06AC60-315E-4DFC-AEB2-98F7CCFB1B5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339640" y="228240"/>
            <a:ext cx="6552360" cy="533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BF7CD0F-A132-4D5E-9FFF-29EA02A49A3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A57A1DB-09E7-4ED0-B3A3-CA2592F4BC0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E9D2D36-36D4-4FE8-B0BE-00EB0FC0E22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5DE181F-C771-4191-8F1A-D0AD563F46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144856D-F7E6-4D74-91A6-67D0F7BFD02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CDA0CA4-ABC1-4B3E-B815-4150EA0E42E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19752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1430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2516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19752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1430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14E35E5-9DC9-4FC2-97AB-544EF828927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166578-3543-456A-8A35-B289610BEFD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D5AFEA-3859-49A2-9AE2-9CDF95F642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09E120E-FDD5-4236-A70D-250D9B2B1EC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E2E900-EFC6-4859-B247-E1B3E958AF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1B5C9D-34CB-499F-8BD5-72BD7315C38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DBB515A-E9A6-46B4-8006-CC84147E6B7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2339640" y="228240"/>
            <a:ext cx="6552360" cy="533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4DFABD8-57D0-49EE-AB3D-7ABAB5CA71D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EF76CA2-C233-4070-9F83-14719B43686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8B74A95-59DC-4A3F-8172-D659B489C2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8E6C3A7-2A05-4058-A219-96F5FD4F0C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DA9FE0D-FB27-4F73-BFB4-7CA7AF7F23F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2115BE5-0FDD-4C7F-B6C8-EBFF6ED765C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19752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1430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2516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319752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61430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648640-D8E0-4DE1-8BBD-83744209677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F356B9-4E06-4FC1-80DA-51902D651B0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39640" y="228240"/>
            <a:ext cx="6552360" cy="533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5AFDAB-0343-41FA-B0AE-7E2BC58DB9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D3B176-AEFE-429B-A3B1-1730CCFA6F3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EBC542-23D3-4B9E-838B-15C0B52F1F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446DF3-88AA-49E9-A8E3-B75B75627C5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>
            <a:hlinkClick r:id="rId15"/>
          </p:cNvPr>
          <p:cNvPicPr/>
          <p:nvPr/>
        </p:nvPicPr>
        <p:blipFill>
          <a:blip r:embed="rId16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68000" y="5490000"/>
            <a:ext cx="6372000" cy="136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1">
                    <a:lumMod val="20000"/>
                    <a:lumOff val="80000"/>
                  </a:schemeClr>
                </a:solidFill>
                <a:latin typeface="Calibri"/>
              </a:rPr>
              <a:t>Образец</a:t>
            </a:r>
            <a:r>
              <a:rPr lang="en-US" sz="4400" b="1" strike="noStrike" spc="-1">
                <a:solidFill>
                  <a:schemeClr val="accent1">
                    <a:lumMod val="20000"/>
                    <a:lumOff val="80000"/>
                  </a:schemeClr>
                </a:solidFill>
                <a:latin typeface="Calibri"/>
              </a:rPr>
              <a:t> </a:t>
            </a:r>
            <a:r>
              <a:rPr lang="ru-RU" sz="4400" b="1" strike="noStrike" spc="-1">
                <a:solidFill>
                  <a:schemeClr val="accent1">
                    <a:lumMod val="20000"/>
                    <a:lumOff val="80000"/>
                  </a:schemeClr>
                </a:solidFill>
                <a:latin typeface="Calibri"/>
              </a:rPr>
              <a:t>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ru-RU" sz="1200" b="0" strike="noStrike" spc="-1">
                <a:solidFill>
                  <a:schemeClr val="accent2">
                    <a:lumMod val="75000"/>
                  </a:schemeClr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accent2">
                    <a:lumMod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chemeClr val="accent2">
                    <a:lumMod val="75000"/>
                  </a:schemeClr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D8E160A-AD9E-4523-B52D-08E2078718E4}" type="slidenum">
              <a:rPr lang="ru-RU" sz="1200" b="0" strike="noStrike" spc="-1">
                <a:solidFill>
                  <a:schemeClr val="accent2">
                    <a:lumMod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FFFFFF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FFFFFF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6">
            <a:hlinkClick r:id="rId15"/>
          </p:cNvPr>
          <p:cNvPicPr/>
          <p:nvPr/>
        </p:nvPicPr>
        <p:blipFill>
          <a:blip r:embed="rId16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dt" idx="4"/>
          </p:nvPr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ru-RU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FFFFFF"/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5"/>
          </p:nvPr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sldNum" idx="6"/>
          </p:nvPr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190CE8C-9EA5-49F1-B48D-8EE245836019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Номер слайда 5"/>
          <p:cNvSpPr/>
          <p:nvPr/>
        </p:nvSpPr>
        <p:spPr>
          <a:xfrm>
            <a:off x="6705720" y="6508800"/>
            <a:ext cx="2133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ru-RU" sz="1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FFFFFF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FFFFFF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Рисунок 6">
            <a:hlinkClick r:id="rId15"/>
          </p:cNvPr>
          <p:cNvPicPr/>
          <p:nvPr/>
        </p:nvPicPr>
        <p:blipFill>
          <a:blip r:embed="rId16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79640" y="2061000"/>
            <a:ext cx="4320000" cy="409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lang="ru-RU" sz="2400" b="0" strike="noStrike" spc="-1">
                <a:solidFill>
                  <a:srgbClr val="FFFFFF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–"/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»"/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44000" y="2071440"/>
            <a:ext cx="4320000" cy="409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lang="ru-RU" sz="2400" b="0" strike="noStrike" spc="-1">
                <a:solidFill>
                  <a:srgbClr val="FFFFFF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–"/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»"/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 idx="7"/>
          </p:nvPr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ru-RU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FFFFFF"/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8"/>
          </p:nvPr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 idx="9"/>
          </p:nvPr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F0498E6-B03D-46A0-A4E6-CC5961B618AE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Рисунок 6">
            <a:hlinkClick r:id="rId15"/>
          </p:cNvPr>
          <p:cNvPicPr/>
          <p:nvPr/>
        </p:nvPicPr>
        <p:blipFill>
          <a:blip r:embed="rId16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dt" idx="10"/>
          </p:nvPr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ru-RU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FFFFFF"/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11"/>
          </p:nvPr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31" name="PlaceHolder 3"/>
          <p:cNvSpPr>
            <a:spLocks noGrp="1"/>
          </p:cNvSpPr>
          <p:nvPr>
            <p:ph type="sldNum" idx="12"/>
          </p:nvPr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CE5CDE-30D2-4DD6-BD93-6C7DDA2D77AA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Номер слайда 5"/>
          <p:cNvSpPr/>
          <p:nvPr/>
        </p:nvSpPr>
        <p:spPr>
          <a:xfrm>
            <a:off x="6705720" y="6508800"/>
            <a:ext cx="2133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endParaRPr lang="ru-RU" sz="1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FFFFFF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FFFFFF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68000" y="5490000"/>
            <a:ext cx="6372000" cy="136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/>
              </a:rPr>
              <a:t>Голосовой ассистент Импульс N2+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907640" y="18000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Наша команда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Picture 3"/>
          <p:cNvPicPr/>
          <p:nvPr/>
        </p:nvPicPr>
        <p:blipFill>
          <a:blip r:embed="rId2"/>
          <a:stretch/>
        </p:blipFill>
        <p:spPr>
          <a:xfrm>
            <a:off x="900000" y="1378800"/>
            <a:ext cx="1686960" cy="182376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10"/>
          <p:cNvPicPr/>
          <p:nvPr/>
        </p:nvPicPr>
        <p:blipFill>
          <a:blip r:embed="rId3"/>
          <a:stretch/>
        </p:blipFill>
        <p:spPr>
          <a:xfrm>
            <a:off x="5040000" y="1281600"/>
            <a:ext cx="1803960" cy="213840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8"/>
          <p:cNvPicPr/>
          <p:nvPr/>
        </p:nvPicPr>
        <p:blipFill>
          <a:blip r:embed="rId4"/>
          <a:stretch/>
        </p:blipFill>
        <p:spPr>
          <a:xfrm>
            <a:off x="5040000" y="4140000"/>
            <a:ext cx="1830960" cy="189072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5"/>
          <p:cNvPicPr/>
          <p:nvPr/>
        </p:nvPicPr>
        <p:blipFill>
          <a:blip r:embed="rId5"/>
          <a:stretch/>
        </p:blipFill>
        <p:spPr>
          <a:xfrm>
            <a:off x="720000" y="4032000"/>
            <a:ext cx="1831320" cy="1908000"/>
          </a:xfrm>
          <a:prstGeom prst="rect">
            <a:avLst/>
          </a:prstGeom>
          <a:ln w="0">
            <a:noFill/>
          </a:ln>
        </p:spPr>
      </p:pic>
      <p:sp>
        <p:nvSpPr>
          <p:cNvPr id="183" name="TextBox 182"/>
          <p:cNvSpPr txBox="1"/>
          <p:nvPr/>
        </p:nvSpPr>
        <p:spPr>
          <a:xfrm>
            <a:off x="2731320" y="2156400"/>
            <a:ext cx="1768680" cy="90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200" b="1" strike="noStrike" spc="-1">
                <a:solidFill>
                  <a:srgbClr val="FFFFFF"/>
                </a:solidFill>
                <a:latin typeface="Times New Roman"/>
              </a:rPr>
              <a:t>Митченко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r>
              <a:rPr lang="ru-RU" sz="1200" b="1" strike="noStrike" spc="-1">
                <a:solidFill>
                  <a:srgbClr val="FFFFFF"/>
                </a:solidFill>
                <a:latin typeface="Times New Roman"/>
              </a:rPr>
              <a:t>Богдан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r>
              <a:rPr lang="ru-RU" sz="1200" b="1" strike="noStrike" spc="-1">
                <a:solidFill>
                  <a:srgbClr val="FFFFFF"/>
                </a:solidFill>
                <a:latin typeface="Times New Roman"/>
              </a:rPr>
              <a:t>Сергеевич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Прекрасный ,молодой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специалист-IT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Box 36"/>
          <p:cNvSpPr/>
          <p:nvPr/>
        </p:nvSpPr>
        <p:spPr>
          <a:xfrm>
            <a:off x="6929280" y="2259720"/>
            <a:ext cx="1530720" cy="100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Быков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Александр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Сергеевич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Palatino Linotype"/>
              </a:rPr>
              <a:t>IT-</a:t>
            </a: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специалист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Очень средний </a:t>
            </a:r>
            <a:r>
              <a:rPr lang="en-US" sz="1200" b="1" strike="noStrike" spc="-1">
                <a:solidFill>
                  <a:srgbClr val="FFFFFF"/>
                </a:solidFill>
                <a:latin typeface="Palatino Linotype"/>
              </a:rPr>
              <a:t>IQ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TextBox 13"/>
          <p:cNvSpPr/>
          <p:nvPr/>
        </p:nvSpPr>
        <p:spPr>
          <a:xfrm>
            <a:off x="7046280" y="4680000"/>
            <a:ext cx="1773720" cy="11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Рыбалкина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Екатерина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Сергеевна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Молодой </a:t>
            </a:r>
            <a:r>
              <a:rPr lang="en-US" sz="1200" b="1" strike="noStrike" spc="-1">
                <a:solidFill>
                  <a:srgbClr val="FFFFFF"/>
                </a:solidFill>
                <a:latin typeface="Palatino Linotype"/>
              </a:rPr>
              <a:t>IT-</a:t>
            </a: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специалист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(девушка) 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Заголовок 5"/>
          <p:cNvSpPr/>
          <p:nvPr/>
        </p:nvSpPr>
        <p:spPr>
          <a:xfrm>
            <a:off x="2700000" y="4860000"/>
            <a:ext cx="4123440" cy="27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FFFFFF"/>
                </a:solidFill>
                <a:latin typeface="Palatino Linotype"/>
              </a:rPr>
              <a:t>Шалихманов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FFFFFF"/>
                </a:solidFill>
                <a:latin typeface="Palatino Linotype"/>
              </a:rPr>
              <a:t>Дмитрий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FFFFFF"/>
                </a:solidFill>
                <a:latin typeface="Palatino Linotype"/>
              </a:rPr>
              <a:t>Сергеевич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FFFFFF"/>
                </a:solidFill>
                <a:latin typeface="Palatino Linotype"/>
              </a:rPr>
              <a:t>Сообразительный,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FFFFFF"/>
                </a:solidFill>
                <a:latin typeface="Palatino Linotype"/>
              </a:rPr>
              <a:t>очень даже ничего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FFFFFF"/>
                </a:solidFill>
                <a:latin typeface="Palatino Linotype"/>
              </a:rPr>
              <a:t>специалист-IT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5400"/>
              <a:t/>
            </a:r>
            <a:br>
              <a:rPr sz="5400"/>
            </a:br>
            <a:endParaRPr lang="ru-RU" sz="5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 Архитектура проекта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Line 253"/>
          <p:cNvSpPr/>
          <p:nvPr/>
        </p:nvSpPr>
        <p:spPr>
          <a:xfrm>
            <a:off x="2147400" y="5277600"/>
            <a:ext cx="4800600" cy="360"/>
          </a:xfrm>
          <a:prstGeom prst="line">
            <a:avLst/>
          </a:prstGeom>
          <a:ln w="25400">
            <a:solidFill>
              <a:srgbClr val="5ECCF3">
                <a:lumMod val="20000"/>
                <a:lumOff val="80000"/>
              </a:srgbClr>
            </a:solidFill>
            <a:prstDash val="sysDot"/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ctr" anchorCtr="1">
            <a:noAutofit/>
          </a:bodyPr>
          <a:lstStyle/>
          <a:p>
            <a:endParaRPr lang="ru-RU" sz="1800" b="0" strike="noStrike" spc="-1">
              <a:solidFill>
                <a:srgbClr val="073C65"/>
              </a:solidFill>
              <a:latin typeface="Calibri"/>
            </a:endParaRPr>
          </a:p>
        </p:txBody>
      </p:sp>
      <p:sp>
        <p:nvSpPr>
          <p:cNvPr id="189" name="Rectangle 254"/>
          <p:cNvSpPr/>
          <p:nvPr/>
        </p:nvSpPr>
        <p:spPr>
          <a:xfrm rot="3419400">
            <a:off x="1863720" y="4701600"/>
            <a:ext cx="479160" cy="520200"/>
          </a:xfrm>
          <a:prstGeom prst="rect">
            <a:avLst/>
          </a:prstGeom>
          <a:gradFill rotWithShape="0">
            <a:gsLst>
              <a:gs pos="0">
                <a:srgbClr val="59A8D1"/>
              </a:gs>
              <a:gs pos="100000">
                <a:srgbClr val="294D60"/>
              </a:gs>
            </a:gsLst>
            <a:lin ang="8814000"/>
          </a:gradFill>
          <a:ln w="9525">
            <a:noFill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 Box 255"/>
          <p:cNvSpPr/>
          <p:nvPr/>
        </p:nvSpPr>
        <p:spPr>
          <a:xfrm>
            <a:off x="1920600" y="4744440"/>
            <a:ext cx="3502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4</a:t>
            </a:r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Line 256"/>
          <p:cNvSpPr/>
          <p:nvPr/>
        </p:nvSpPr>
        <p:spPr>
          <a:xfrm>
            <a:off x="2147400" y="2763000"/>
            <a:ext cx="4800600" cy="360"/>
          </a:xfrm>
          <a:prstGeom prst="line">
            <a:avLst/>
          </a:prstGeom>
          <a:ln w="25400">
            <a:solidFill>
              <a:srgbClr val="5ECCF3">
                <a:lumMod val="20000"/>
                <a:lumOff val="80000"/>
              </a:srgbClr>
            </a:solidFill>
            <a:prstDash val="sysDot"/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ctr" anchorCtr="1">
            <a:noAutofit/>
          </a:bodyPr>
          <a:lstStyle/>
          <a:p>
            <a:endParaRPr lang="ru-RU" sz="1800" b="0" strike="noStrike" spc="-1">
              <a:solidFill>
                <a:srgbClr val="073C65"/>
              </a:solidFill>
              <a:latin typeface="Calibri"/>
            </a:endParaRPr>
          </a:p>
        </p:txBody>
      </p:sp>
      <p:sp>
        <p:nvSpPr>
          <p:cNvPr id="192" name="Rectangle 257"/>
          <p:cNvSpPr/>
          <p:nvPr/>
        </p:nvSpPr>
        <p:spPr>
          <a:xfrm rot="3419400">
            <a:off x="1791720" y="2187000"/>
            <a:ext cx="479160" cy="520200"/>
          </a:xfrm>
          <a:prstGeom prst="rect">
            <a:avLst/>
          </a:prstGeom>
          <a:gradFill rotWithShape="0">
            <a:gsLst>
              <a:gs pos="0">
                <a:srgbClr val="4E67C8"/>
              </a:gs>
              <a:gs pos="100000">
                <a:srgbClr val="242F5C"/>
              </a:gs>
            </a:gsLst>
            <a:lin ang="8814000"/>
          </a:gradFill>
          <a:ln w="9525">
            <a:noFill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3" name="Text Box 258"/>
          <p:cNvSpPr/>
          <p:nvPr/>
        </p:nvSpPr>
        <p:spPr>
          <a:xfrm>
            <a:off x="3173040" y="2274480"/>
            <a:ext cx="30826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Распознавание речи</a:t>
            </a:r>
          </a:p>
        </p:txBody>
      </p:sp>
      <p:sp>
        <p:nvSpPr>
          <p:cNvPr id="194" name="Text Box 259"/>
          <p:cNvSpPr/>
          <p:nvPr/>
        </p:nvSpPr>
        <p:spPr>
          <a:xfrm>
            <a:off x="1920600" y="2229840"/>
            <a:ext cx="3502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1</a:t>
            </a:r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Line 260"/>
          <p:cNvSpPr/>
          <p:nvPr/>
        </p:nvSpPr>
        <p:spPr>
          <a:xfrm>
            <a:off x="2147400" y="3601440"/>
            <a:ext cx="4800600" cy="360"/>
          </a:xfrm>
          <a:prstGeom prst="line">
            <a:avLst/>
          </a:prstGeom>
          <a:ln w="25400">
            <a:solidFill>
              <a:srgbClr val="5ECCF3">
                <a:lumMod val="20000"/>
                <a:lumOff val="80000"/>
              </a:srgbClr>
            </a:solidFill>
            <a:prstDash val="sysDot"/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ctr" anchorCtr="1">
            <a:noAutofit/>
          </a:bodyPr>
          <a:lstStyle/>
          <a:p>
            <a:endParaRPr lang="ru-RU" sz="1800" b="0" strike="noStrike" spc="-1">
              <a:solidFill>
                <a:srgbClr val="073C65"/>
              </a:solidFill>
              <a:latin typeface="Calibri"/>
            </a:endParaRPr>
          </a:p>
        </p:txBody>
      </p:sp>
      <p:sp>
        <p:nvSpPr>
          <p:cNvPr id="196" name="Rectangle 261"/>
          <p:cNvSpPr/>
          <p:nvPr/>
        </p:nvSpPr>
        <p:spPr>
          <a:xfrm rot="3419400">
            <a:off x="1863720" y="3025080"/>
            <a:ext cx="479160" cy="520200"/>
          </a:xfrm>
          <a:prstGeom prst="rect">
            <a:avLst/>
          </a:prstGeom>
          <a:gradFill rotWithShape="0">
            <a:gsLst>
              <a:gs pos="0">
                <a:srgbClr val="5ECCF3"/>
              </a:gs>
              <a:gs pos="100000">
                <a:srgbClr val="2B5E70"/>
              </a:gs>
            </a:gsLst>
            <a:lin ang="8814000"/>
          </a:gradFill>
          <a:ln w="9525">
            <a:noFill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 Box 262"/>
          <p:cNvSpPr/>
          <p:nvPr/>
        </p:nvSpPr>
        <p:spPr>
          <a:xfrm>
            <a:off x="1920600" y="3068280"/>
            <a:ext cx="3502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Line 263"/>
          <p:cNvSpPr/>
          <p:nvPr/>
        </p:nvSpPr>
        <p:spPr>
          <a:xfrm>
            <a:off x="2149200" y="4438080"/>
            <a:ext cx="4798800" cy="1440"/>
          </a:xfrm>
          <a:prstGeom prst="line">
            <a:avLst/>
          </a:prstGeom>
          <a:ln w="25400">
            <a:solidFill>
              <a:srgbClr val="5ECCF3">
                <a:lumMod val="20000"/>
                <a:lumOff val="80000"/>
              </a:srgbClr>
            </a:solidFill>
            <a:prstDash val="sysDot"/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3560" rIns="90000" bIns="-43560" anchor="ctr" anchorCtr="1">
            <a:noAutofit/>
          </a:bodyPr>
          <a:lstStyle/>
          <a:p>
            <a:endParaRPr lang="ru-RU" sz="1800" b="0" strike="noStrike" spc="-1">
              <a:solidFill>
                <a:srgbClr val="073C65"/>
              </a:solidFill>
              <a:latin typeface="Calibri"/>
            </a:endParaRPr>
          </a:p>
        </p:txBody>
      </p:sp>
      <p:sp>
        <p:nvSpPr>
          <p:cNvPr id="199" name="Rectangle 264"/>
          <p:cNvSpPr/>
          <p:nvPr/>
        </p:nvSpPr>
        <p:spPr>
          <a:xfrm rot="3419400">
            <a:off x="1863720" y="3863520"/>
            <a:ext cx="479160" cy="520200"/>
          </a:xfrm>
          <a:prstGeom prst="rect">
            <a:avLst/>
          </a:prstGeom>
          <a:gradFill rotWithShape="0">
            <a:gsLst>
              <a:gs pos="0">
                <a:srgbClr val="56C7AA"/>
              </a:gs>
              <a:gs pos="100000">
                <a:srgbClr val="275C4E"/>
              </a:gs>
            </a:gsLst>
            <a:lin ang="8814000"/>
          </a:gradFill>
          <a:ln w="9525">
            <a:noFill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 Box 265"/>
          <p:cNvSpPr/>
          <p:nvPr/>
        </p:nvSpPr>
        <p:spPr>
          <a:xfrm>
            <a:off x="1920600" y="3906360"/>
            <a:ext cx="3502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3</a:t>
            </a:r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Line 266"/>
          <p:cNvSpPr/>
          <p:nvPr/>
        </p:nvSpPr>
        <p:spPr>
          <a:xfrm>
            <a:off x="2147400" y="6138360"/>
            <a:ext cx="4800600" cy="360"/>
          </a:xfrm>
          <a:prstGeom prst="line">
            <a:avLst/>
          </a:prstGeom>
          <a:ln w="25400">
            <a:solidFill>
              <a:srgbClr val="5ECCF3">
                <a:lumMod val="20000"/>
                <a:lumOff val="80000"/>
              </a:srgbClr>
            </a:solidFill>
            <a:prstDash val="sysDot"/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ctr" anchorCtr="1">
            <a:noAutofit/>
          </a:bodyPr>
          <a:lstStyle/>
          <a:p>
            <a:endParaRPr lang="ru-RU" sz="1800" b="0" strike="noStrike" spc="-1">
              <a:solidFill>
                <a:srgbClr val="073C65"/>
              </a:solidFill>
              <a:latin typeface="Calibri"/>
            </a:endParaRPr>
          </a:p>
        </p:txBody>
      </p:sp>
      <p:sp>
        <p:nvSpPr>
          <p:cNvPr id="202" name="Rectangle 267"/>
          <p:cNvSpPr/>
          <p:nvPr/>
        </p:nvSpPr>
        <p:spPr>
          <a:xfrm rot="3419400">
            <a:off x="1863720" y="5562000"/>
            <a:ext cx="479160" cy="520200"/>
          </a:xfrm>
          <a:prstGeom prst="rect">
            <a:avLst/>
          </a:prstGeom>
          <a:gradFill rotWithShape="0">
            <a:gsLst>
              <a:gs pos="0">
                <a:srgbClr val="990099"/>
              </a:gs>
              <a:gs pos="100000">
                <a:srgbClr val="460046"/>
              </a:gs>
            </a:gsLst>
            <a:lin ang="8814000"/>
          </a:gradFill>
          <a:ln w="9525">
            <a:noFill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 Box 268"/>
          <p:cNvSpPr/>
          <p:nvPr/>
        </p:nvSpPr>
        <p:spPr>
          <a:xfrm>
            <a:off x="1920600" y="5604840"/>
            <a:ext cx="3502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Text Box 269"/>
          <p:cNvSpPr/>
          <p:nvPr/>
        </p:nvSpPr>
        <p:spPr>
          <a:xfrm>
            <a:off x="3754080" y="3136320"/>
            <a:ext cx="19198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Синтез речи</a:t>
            </a:r>
          </a:p>
        </p:txBody>
      </p:sp>
      <p:sp>
        <p:nvSpPr>
          <p:cNvPr id="205" name="Text Box 270"/>
          <p:cNvSpPr/>
          <p:nvPr/>
        </p:nvSpPr>
        <p:spPr>
          <a:xfrm>
            <a:off x="3517920" y="3976200"/>
            <a:ext cx="239256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АИ Импульс N2</a:t>
            </a:r>
          </a:p>
        </p:txBody>
      </p:sp>
      <p:sp>
        <p:nvSpPr>
          <p:cNvPr id="206" name="Text Box 271"/>
          <p:cNvSpPr/>
          <p:nvPr/>
        </p:nvSpPr>
        <p:spPr>
          <a:xfrm>
            <a:off x="3428280" y="4817520"/>
            <a:ext cx="25693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АИ Импульс N2+</a:t>
            </a:r>
          </a:p>
        </p:txBody>
      </p:sp>
      <p:sp>
        <p:nvSpPr>
          <p:cNvPr id="207" name="Text Box 272"/>
          <p:cNvSpPr/>
          <p:nvPr/>
        </p:nvSpPr>
        <p:spPr>
          <a:xfrm>
            <a:off x="2778480" y="5668560"/>
            <a:ext cx="387216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Предложение на будущее</a:t>
            </a:r>
          </a:p>
        </p:txBody>
      </p:sp>
      <p:pic>
        <p:nvPicPr>
          <p:cNvPr id="23" name="Picture 2" descr="C:\Users\Александр\Downloads\q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12074"/>
            <a:ext cx="1330550" cy="12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84368" y="4961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Tg.Bot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Распознавание речи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" name="Рисунок 208"/>
          <p:cNvPicPr/>
          <p:nvPr/>
        </p:nvPicPr>
        <p:blipFill>
          <a:blip r:embed="rId2"/>
          <a:stretch/>
        </p:blipFill>
        <p:spPr>
          <a:xfrm>
            <a:off x="5400640" y="2159292"/>
            <a:ext cx="3237480" cy="21600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209"/>
          <p:cNvPicPr/>
          <p:nvPr/>
        </p:nvPicPr>
        <p:blipFill>
          <a:blip r:embed="rId3"/>
          <a:stretch/>
        </p:blipFill>
        <p:spPr>
          <a:xfrm>
            <a:off x="1115616" y="908720"/>
            <a:ext cx="3797640" cy="3797640"/>
          </a:xfrm>
          <a:prstGeom prst="rect">
            <a:avLst/>
          </a:prstGeom>
          <a:ln w="0">
            <a:noFill/>
          </a:ln>
        </p:spPr>
      </p:pic>
      <p:pic>
        <p:nvPicPr>
          <p:cNvPr id="5" name="Picture 2" descr="C:\Users\Александр\Downloads\q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5104"/>
            <a:ext cx="2321731" cy="226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4313" y="384188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Tg.Bot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229200"/>
            <a:ext cx="3535889" cy="109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Синтез речи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Рисунок 211"/>
          <p:cNvPicPr/>
          <p:nvPr/>
        </p:nvPicPr>
        <p:blipFill>
          <a:blip r:embed="rId2"/>
          <a:stretch/>
        </p:blipFill>
        <p:spPr>
          <a:xfrm>
            <a:off x="900000" y="1620000"/>
            <a:ext cx="3237480" cy="2160000"/>
          </a:xfrm>
          <a:prstGeom prst="rect">
            <a:avLst/>
          </a:prstGeom>
          <a:ln w="0">
            <a:noFill/>
          </a:ln>
        </p:spPr>
      </p:pic>
      <p:pic>
        <p:nvPicPr>
          <p:cNvPr id="213" name="Рисунок 212"/>
          <p:cNvPicPr/>
          <p:nvPr/>
        </p:nvPicPr>
        <p:blipFill>
          <a:blip r:embed="rId3"/>
          <a:stretch/>
        </p:blipFill>
        <p:spPr>
          <a:xfrm>
            <a:off x="4700880" y="3758798"/>
            <a:ext cx="3939120" cy="1702800"/>
          </a:xfrm>
          <a:prstGeom prst="rect">
            <a:avLst/>
          </a:prstGeom>
          <a:ln w="0"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93096"/>
            <a:ext cx="4104456" cy="2435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Александр\Downloads\q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61" y="1620000"/>
            <a:ext cx="1986339" cy="175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42774" y="11888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Tg.Bot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Архитектура</a:t>
            </a:r>
            <a:r>
              <a:rPr sz="4400"/>
              <a:t/>
            </a:r>
            <a:br>
              <a:rPr sz="4400"/>
            </a:b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Импульс N2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6" name="Picture 2" descr="C:\Users\Александр\Desktop\Без имени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602308"/>
            <a:ext cx="7416824" cy="525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Александр\Downloads\q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153780"/>
            <a:ext cx="2321731" cy="232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61683" y="3611991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Tg.Bot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"/>
              </a:rPr>
              <a:t>Архитектура</a:t>
            </a:r>
            <a:r>
              <a:rPr sz="4400" dirty="0"/>
              <a:t/>
            </a:r>
            <a:br>
              <a:rPr sz="4400" dirty="0"/>
            </a:br>
            <a:r>
              <a:rPr lang="ru-RU" sz="4400" b="0" strike="noStrike" spc="-1" dirty="0">
                <a:solidFill>
                  <a:srgbClr val="FFFFFF"/>
                </a:solidFill>
                <a:latin typeface="Calibri"/>
              </a:rPr>
              <a:t>Импульс N2+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50" name="Picture 2" descr="C:\Users\Александр\Desktop\3123213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7200800" cy="532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Александр\Downloads\q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33" y="4149080"/>
            <a:ext cx="2321731" cy="232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350100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Tg.Bot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Предложения на будущее</a:t>
            </a: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254880" y="1980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FFFFFF"/>
                </a:solidFill>
                <a:latin typeface="Calibri"/>
              </a:rPr>
              <a:t>Компьютерное </a:t>
            </a:r>
            <a:r>
              <a:rPr lang="ru-RU" sz="2000" b="0" strike="noStrike" spc="-1" dirty="0" smtClean="0">
                <a:solidFill>
                  <a:srgbClr val="FFFFFF"/>
                </a:solidFill>
                <a:latin typeface="Calibri"/>
              </a:rPr>
              <a:t>зрение.</a:t>
            </a:r>
            <a:endParaRPr lang="ru-RU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319752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 err="1">
                <a:solidFill>
                  <a:srgbClr val="FFFFFF"/>
                </a:solidFill>
                <a:latin typeface="Calibri"/>
              </a:rPr>
              <a:t>Сказачно</a:t>
            </a:r>
            <a:r>
              <a:rPr lang="ru-RU" sz="2000" b="0" strike="noStrike" spc="-1" dirty="0">
                <a:solidFill>
                  <a:srgbClr val="FFFFFF"/>
                </a:solidFill>
                <a:latin typeface="Calibri"/>
              </a:rPr>
              <a:t> разговорный </a:t>
            </a:r>
            <a:r>
              <a:rPr lang="ru-RU" sz="2000" b="0" strike="noStrike" spc="-1" dirty="0" smtClean="0">
                <a:solidFill>
                  <a:srgbClr val="FFFFFF"/>
                </a:solidFill>
                <a:latin typeface="Calibri"/>
              </a:rPr>
              <a:t>стиль.</a:t>
            </a:r>
            <a:endParaRPr lang="ru-RU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5940000" y="1917000"/>
            <a:ext cx="32400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FFFFFF"/>
                </a:solidFill>
                <a:latin typeface="Calibri"/>
              </a:rPr>
              <a:t>Инструмент расстановки </a:t>
            </a:r>
            <a:r>
              <a:rPr lang="ru-RU" sz="2000" b="0" strike="noStrike" spc="-1" dirty="0" smtClean="0">
                <a:solidFill>
                  <a:srgbClr val="FFFFFF"/>
                </a:solidFill>
                <a:latin typeface="Calibri"/>
              </a:rPr>
              <a:t>фонем.</a:t>
            </a:r>
            <a:endParaRPr lang="ru-RU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0" y="4140000"/>
            <a:ext cx="32400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FFFFFF"/>
                </a:solidFill>
                <a:latin typeface="Calibri"/>
              </a:rPr>
              <a:t>Усложнение архитектуры</a:t>
            </a: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3060000" y="4140000"/>
            <a:ext cx="30600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Увеличение вопросной </a:t>
            </a:r>
            <a:r>
              <a:rPr lang="ru-RU" sz="2000" b="0" strike="noStrike" spc="-1" dirty="0" smtClean="0">
                <a:solidFill>
                  <a:srgbClr val="FFFFFF"/>
                </a:solidFill>
                <a:latin typeface="Calibri"/>
              </a:rPr>
              <a:t>базы.</a:t>
            </a:r>
            <a:endParaRPr lang="ru-RU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6120000" y="4136040"/>
            <a:ext cx="32040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FFFFFF"/>
                </a:solidFill>
                <a:latin typeface="Calibri"/>
              </a:rPr>
              <a:t>Интеграции ИИ в информационные системы </a:t>
            </a:r>
            <a:r>
              <a:rPr lang="ru-RU" sz="2000" b="0" strike="noStrike" spc="-1" dirty="0" smtClean="0">
                <a:solidFill>
                  <a:srgbClr val="FFFFFF"/>
                </a:solidFill>
                <a:latin typeface="Calibri"/>
              </a:rPr>
              <a:t>РО.</a:t>
            </a:r>
            <a:endParaRPr lang="ru-RU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" name="Picture 2" descr="C:\Users\Александр\Downloads\q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3" y="5085184"/>
            <a:ext cx="1601077" cy="155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2069" y="469910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Tg.Bot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420888"/>
            <a:ext cx="1449528" cy="149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QR и Github</a:t>
            </a:r>
          </a:p>
        </p:txBody>
      </p:sp>
      <p:pic>
        <p:nvPicPr>
          <p:cNvPr id="5122" name="Picture 2" descr="C:\Users\Александр\Downloads\QR-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96070"/>
            <a:ext cx="2262023" cy="226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286796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 descr="C:\Users\Александр\Downloads\q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75" y="3396069"/>
            <a:ext cx="2321731" cy="226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0192" y="280641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Tg.Bot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3501</TotalTime>
  <Words>121</Words>
  <Application>Microsoft Office PowerPoint</Application>
  <PresentationFormat>Экран (4:3)</PresentationFormat>
  <Paragraphs>59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Тема Office</vt:lpstr>
      <vt:lpstr>Тема Office</vt:lpstr>
      <vt:lpstr>Тема Office</vt:lpstr>
      <vt:lpstr>Office Theme</vt:lpstr>
      <vt:lpstr>Голосовой ассистент Импульс N2+</vt:lpstr>
      <vt:lpstr>Наша команда</vt:lpstr>
      <vt:lpstr> Архитектура проекта</vt:lpstr>
      <vt:lpstr>Распознавание речи</vt:lpstr>
      <vt:lpstr>Синтез речи</vt:lpstr>
      <vt:lpstr>Архитектура Импульс N2</vt:lpstr>
      <vt:lpstr>Архитектура Импульс N2+</vt:lpstr>
      <vt:lpstr>Предложения на будущее</vt:lpstr>
      <vt:lpstr>QR и Github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Цифровое будущее</dc:title>
  <dc:creator>obstinate</dc:creator>
  <dc:description>Шаблон презентации с сайта https://presentation-creation.ru/</dc:description>
  <cp:lastModifiedBy>Александр</cp:lastModifiedBy>
  <cp:revision>1401</cp:revision>
  <dcterms:created xsi:type="dcterms:W3CDTF">2018-02-25T09:09:03Z</dcterms:created>
  <dcterms:modified xsi:type="dcterms:W3CDTF">2023-12-22T09:44:06Z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Экран (4:3)</vt:lpwstr>
  </property>
  <property fmtid="{D5CDD505-2E9C-101B-9397-08002B2CF9AE}" pid="4" name="Slides">
    <vt:i4>5</vt:i4>
  </property>
</Properties>
</file>