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58" r:id="rId5"/>
    <p:sldId id="261" r:id="rId6"/>
    <p:sldId id="265" r:id="rId7"/>
    <p:sldId id="260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3E14"/>
    <a:srgbClr val="D34817"/>
    <a:srgbClr val="EA6E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5/7/2020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664CB4-B2D2-4732-AB2C-939321E99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3168EC-D910-4109-8158-A433124BB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EB50A5-ED88-4DB9-A0A0-1370FEEE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3" y="1110053"/>
            <a:ext cx="663143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F05B40-52B4-4880-90CF-700D73A80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156" y="1500469"/>
            <a:ext cx="6631431" cy="1894213"/>
          </a:xfrm>
        </p:spPr>
        <p:txBody>
          <a:bodyPr anchor="ctr">
            <a:normAutofit fontScale="90000"/>
          </a:bodyPr>
          <a:lstStyle/>
          <a:p>
            <a:r>
              <a:rPr lang="it-IT" sz="5400" b="1" dirty="0" err="1">
                <a:effectLst/>
                <a:latin typeface="Calibri" panose="020F0502020204030204" pitchFamily="34" charset="0"/>
              </a:rPr>
              <a:t>Person</a:t>
            </a:r>
            <a:r>
              <a:rPr lang="it-IT" sz="5400" b="1" dirty="0">
                <a:effectLst/>
                <a:latin typeface="Calibri" panose="020F0502020204030204" pitchFamily="34" charset="0"/>
              </a:rPr>
              <a:t> </a:t>
            </a:r>
            <a:r>
              <a:rPr lang="it-IT" sz="5400" b="1" dirty="0" err="1">
                <a:effectLst/>
                <a:latin typeface="Calibri" panose="020F0502020204030204" pitchFamily="34" charset="0"/>
              </a:rPr>
              <a:t>Detection</a:t>
            </a:r>
            <a:r>
              <a:rPr lang="it-IT" sz="5400" b="1" dirty="0">
                <a:effectLst/>
                <a:latin typeface="Calibri" panose="020F0502020204030204" pitchFamily="34" charset="0"/>
              </a:rPr>
              <a:t> from a Top-</a:t>
            </a:r>
            <a:r>
              <a:rPr lang="it-IT" sz="5400" b="1" dirty="0" err="1">
                <a:effectLst/>
                <a:latin typeface="Calibri" panose="020F0502020204030204" pitchFamily="34" charset="0"/>
              </a:rPr>
              <a:t>View</a:t>
            </a:r>
            <a:r>
              <a:rPr lang="it-IT" sz="5400" b="1" dirty="0">
                <a:effectLst/>
                <a:latin typeface="Calibri" panose="020F0502020204030204" pitchFamily="34" charset="0"/>
              </a:rPr>
              <a:t> </a:t>
            </a:r>
            <a:r>
              <a:rPr lang="it-IT" sz="5400" b="1" dirty="0" err="1">
                <a:effectLst/>
                <a:latin typeface="Calibri" panose="020F0502020204030204" pitchFamily="34" charset="0"/>
              </a:rPr>
              <a:t>Perspective</a:t>
            </a:r>
            <a:r>
              <a:rPr lang="it-IT" sz="5400" b="1" dirty="0">
                <a:effectLst/>
                <a:latin typeface="Calibri" panose="020F0502020204030204" pitchFamily="34" charset="0"/>
              </a:rPr>
              <a:t> </a:t>
            </a:r>
            <a:endParaRPr lang="it-IT" sz="5400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9FE2D9A-62E4-4FD6-8E6B-C9A51A382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5117" y="1702032"/>
            <a:ext cx="3416725" cy="341672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AA47C27-8894-42A7-8D01-C902DA9B7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B4BD81D-EAC7-4C48-A5FD-A1156EC84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CAF43F4-8892-4C5D-A8ED-C423F5175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D028E2F-5F35-49A4-86F5-81814931E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ottotitolo 2">
            <a:extLst>
              <a:ext uri="{FF2B5EF4-FFF2-40B4-BE49-F238E27FC236}">
                <a16:creationId xmlns:a16="http://schemas.microsoft.com/office/drawing/2014/main" id="{E15B1218-04D1-499A-AA6A-C52427153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2402" y="1129945"/>
            <a:ext cx="6629185" cy="432554"/>
          </a:xfrm>
        </p:spPr>
        <p:txBody>
          <a:bodyPr>
            <a:normAutofit/>
          </a:bodyPr>
          <a:lstStyle/>
          <a:p>
            <a:r>
              <a:rPr lang="it-IT" sz="1800" b="1" dirty="0">
                <a:solidFill>
                  <a:srgbClr val="000000"/>
                </a:solidFill>
              </a:rPr>
              <a:t>Computer </a:t>
            </a:r>
            <a:r>
              <a:rPr lang="it-IT" sz="1800" b="1" dirty="0" err="1">
                <a:solidFill>
                  <a:srgbClr val="000000"/>
                </a:solidFill>
              </a:rPr>
              <a:t>vision</a:t>
            </a:r>
            <a:r>
              <a:rPr lang="it-IT" sz="1800" b="1" dirty="0">
                <a:solidFill>
                  <a:srgbClr val="000000"/>
                </a:solidFill>
              </a:rPr>
              <a:t> and deep learning project: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30FA9B5-4337-4A13-B8B9-75E5C1046EA0}"/>
              </a:ext>
            </a:extLst>
          </p:cNvPr>
          <p:cNvSpPr txBox="1"/>
          <p:nvPr/>
        </p:nvSpPr>
        <p:spPr>
          <a:xfrm>
            <a:off x="920156" y="4937918"/>
            <a:ext cx="3438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Baldascino Giovanni 1097405</a:t>
            </a:r>
          </a:p>
          <a:p>
            <a:r>
              <a:rPr lang="it-IT" dirty="0" err="1"/>
              <a:t>Squarcella</a:t>
            </a:r>
            <a:r>
              <a:rPr lang="it-IT" dirty="0"/>
              <a:t> Loisi 1096539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180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48FDEBDB-5859-4B9E-8810-2C5CFED0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F05B40-52B4-4880-90CF-700D73A80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942975"/>
            <a:ext cx="9966960" cy="3525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/>
              </a:rPr>
              <a:t>GRAZIE PER L’ATTENZIONE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1D1A340-723B-4014-B5FE-204F0627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58589"/>
            <a:ext cx="9144000" cy="0"/>
          </a:xfrm>
          <a:prstGeom prst="line">
            <a:avLst/>
          </a:prstGeom>
          <a:ln w="28575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48BB03E-A2D1-4450-BA77-64BAC758CE18}"/>
              </a:ext>
            </a:extLst>
          </p:cNvPr>
          <p:cNvSpPr txBox="1"/>
          <p:nvPr/>
        </p:nvSpPr>
        <p:spPr>
          <a:xfrm>
            <a:off x="3048" y="6349283"/>
            <a:ext cx="1218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rgbClr val="B43E14"/>
                </a:solidFill>
              </a:rPr>
              <a:t>YOLOLOLOLOLOLOLOLOLOLOLOLOLOLO</a:t>
            </a:r>
          </a:p>
        </p:txBody>
      </p:sp>
    </p:spTree>
    <p:extLst>
      <p:ext uri="{BB962C8B-B14F-4D97-AF65-F5344CB8AC3E}">
        <p14:creationId xmlns:p14="http://schemas.microsoft.com/office/powerpoint/2010/main" val="3127922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5B1218-04D1-499A-AA6A-C52427153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5330" y="1832465"/>
            <a:ext cx="3555781" cy="3193069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b="1" dirty="0">
                <a:solidFill>
                  <a:schemeClr val="tx2"/>
                </a:solidFill>
              </a:rPr>
              <a:t>Person Detection </a:t>
            </a:r>
            <a:r>
              <a:rPr lang="en-US" sz="1600" dirty="0">
                <a:solidFill>
                  <a:schemeClr val="tx2"/>
                </a:solidFill>
              </a:rPr>
              <a:t>from a Top-View Perspective by using most recent object detection frameworks.</a:t>
            </a:r>
          </a:p>
          <a:p>
            <a:r>
              <a:rPr lang="en-US" sz="1600" dirty="0">
                <a:solidFill>
                  <a:schemeClr val="tx2"/>
                </a:solidFill>
              </a:rPr>
              <a:t>The </a:t>
            </a:r>
            <a:r>
              <a:rPr lang="en-US" sz="1600" b="1" dirty="0">
                <a:solidFill>
                  <a:schemeClr val="tx2"/>
                </a:solidFill>
              </a:rPr>
              <a:t>aim</a:t>
            </a:r>
            <a:r>
              <a:rPr lang="en-US" sz="1600" dirty="0">
                <a:solidFill>
                  <a:schemeClr val="tx2"/>
                </a:solidFill>
              </a:rPr>
              <a:t> is to build an efficient model to detect the people in the scene. The provided scenario is a retail environment.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EEF05B40-52B4-4880-90CF-700D73A80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7507" y="1316890"/>
            <a:ext cx="4606394" cy="422421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  <a:effectLst/>
              </a:rPr>
              <a:t>Person Detection from a Top-View Perspective </a:t>
            </a:r>
            <a:endParaRPr lang="en-US" sz="6000">
              <a:solidFill>
                <a:srgbClr val="FFFFFF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7180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F05B40-52B4-4880-90CF-700D73A80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697" y="651118"/>
            <a:ext cx="5356371" cy="8862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  <a:effectLst/>
              </a:rPr>
              <a:t>State of th</a:t>
            </a:r>
            <a:r>
              <a:rPr lang="en-US" sz="5400" dirty="0">
                <a:solidFill>
                  <a:schemeClr val="tx1"/>
                </a:solidFill>
              </a:rPr>
              <a:t>e art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5B1218-04D1-499A-AA6A-C52427153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8956" y="2283905"/>
            <a:ext cx="5356370" cy="1347937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r>
              <a:rPr lang="en-US" sz="8000" b="1" dirty="0">
                <a:solidFill>
                  <a:srgbClr val="FFFFFF"/>
                </a:solidFill>
              </a:rPr>
              <a:t>PERSON DETECTION:</a:t>
            </a:r>
          </a:p>
          <a:p>
            <a:endParaRPr lang="en-US" sz="8000" dirty="0">
              <a:solidFill>
                <a:srgbClr val="FFFFFF"/>
              </a:solidFill>
            </a:endParaRPr>
          </a:p>
          <a:p>
            <a:r>
              <a:rPr lang="en-US" sz="8000" dirty="0">
                <a:solidFill>
                  <a:srgbClr val="FFFFFF"/>
                </a:solidFill>
              </a:rPr>
              <a:t>- </a:t>
            </a:r>
            <a:r>
              <a:rPr lang="en-US" sz="8000" b="1" dirty="0">
                <a:solidFill>
                  <a:srgbClr val="FFFFFF"/>
                </a:solidFill>
              </a:rPr>
              <a:t>Blob</a:t>
            </a:r>
            <a:r>
              <a:rPr lang="en-US" sz="8000" dirty="0">
                <a:solidFill>
                  <a:srgbClr val="FFFFFF"/>
                </a:solidFill>
              </a:rPr>
              <a:t> based Techniques</a:t>
            </a:r>
          </a:p>
          <a:p>
            <a:r>
              <a:rPr lang="en-US" sz="8000" dirty="0">
                <a:solidFill>
                  <a:srgbClr val="FFFFFF"/>
                </a:solidFill>
              </a:rPr>
              <a:t>- </a:t>
            </a:r>
            <a:r>
              <a:rPr lang="en-US" sz="8000" b="1" dirty="0">
                <a:solidFill>
                  <a:srgbClr val="FFFFFF"/>
                </a:solidFill>
              </a:rPr>
              <a:t>Feature</a:t>
            </a:r>
            <a:r>
              <a:rPr lang="en-US" sz="8000" dirty="0">
                <a:solidFill>
                  <a:srgbClr val="FFFFFF"/>
                </a:solidFill>
              </a:rPr>
              <a:t> based Techniques</a:t>
            </a:r>
          </a:p>
          <a:p>
            <a:pPr marL="1303020" indent="-1143000">
              <a:buFont typeface="Wingdings" panose="05000000000000000000" pitchFamily="2" charset="2"/>
              <a:buChar char="§"/>
            </a:pPr>
            <a:endParaRPr lang="en-US" sz="8000" dirty="0">
              <a:solidFill>
                <a:srgbClr val="FFFFFF"/>
              </a:solidFill>
            </a:endParaRPr>
          </a:p>
          <a:p>
            <a:pPr marL="342900" indent="-182880">
              <a:buFont typeface="Wingdings" pitchFamily="2" charset="2"/>
              <a:buChar char="§"/>
            </a:pPr>
            <a:endParaRPr lang="en-US" sz="600" dirty="0">
              <a:solidFill>
                <a:srgbClr val="FFFFFF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4A1598B-1957-47CF-AAF4-F7A36DA0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CC4E2BB-1495-490F-9559-4DF6F9365D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6214" y="1094251"/>
            <a:ext cx="4168502" cy="519907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502C568C-B8AA-4888-94CC-9026008ABBCA}"/>
              </a:ext>
            </a:extLst>
          </p:cNvPr>
          <p:cNvSpPr txBox="1"/>
          <p:nvPr/>
        </p:nvSpPr>
        <p:spPr>
          <a:xfrm>
            <a:off x="6708956" y="4350315"/>
            <a:ext cx="51868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FFFFFF"/>
                </a:solidFill>
              </a:rPr>
              <a:t>MAIN STEPS:</a:t>
            </a:r>
          </a:p>
          <a:p>
            <a:endParaRPr lang="it-IT" dirty="0"/>
          </a:p>
          <a:p>
            <a:r>
              <a:rPr lang="it-IT" sz="2000" dirty="0">
                <a:solidFill>
                  <a:srgbClr val="FFFFFF"/>
                </a:solidFill>
              </a:rPr>
              <a:t>I. Definition of the ROI (</a:t>
            </a:r>
            <a:r>
              <a:rPr lang="it-IT" sz="2000" dirty="0" err="1">
                <a:solidFill>
                  <a:srgbClr val="FFFFFF"/>
                </a:solidFill>
              </a:rPr>
              <a:t>Region</a:t>
            </a:r>
            <a:r>
              <a:rPr lang="it-IT" sz="2000" dirty="0">
                <a:solidFill>
                  <a:srgbClr val="FFFFFF"/>
                </a:solidFill>
              </a:rPr>
              <a:t> of </a:t>
            </a:r>
            <a:r>
              <a:rPr lang="it-IT" sz="2000" dirty="0" err="1">
                <a:solidFill>
                  <a:srgbClr val="FFFFFF"/>
                </a:solidFill>
              </a:rPr>
              <a:t>Interest</a:t>
            </a:r>
            <a:r>
              <a:rPr lang="it-IT" sz="2000" dirty="0">
                <a:solidFill>
                  <a:srgbClr val="FFFFFF"/>
                </a:solidFill>
              </a:rPr>
              <a:t>)</a:t>
            </a:r>
          </a:p>
          <a:p>
            <a:r>
              <a:rPr lang="it-IT" sz="2000" dirty="0">
                <a:solidFill>
                  <a:srgbClr val="FFFFFF"/>
                </a:solidFill>
              </a:rPr>
              <a:t>II. People </a:t>
            </a:r>
            <a:r>
              <a:rPr lang="it-IT" sz="2000" dirty="0" err="1">
                <a:solidFill>
                  <a:srgbClr val="FFFFFF"/>
                </a:solidFill>
              </a:rPr>
              <a:t>localization</a:t>
            </a:r>
            <a:endParaRPr lang="it-IT" sz="2000" dirty="0">
              <a:solidFill>
                <a:srgbClr val="FFFFFF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1943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9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ottotitolo 2">
            <a:extLst>
              <a:ext uri="{FF2B5EF4-FFF2-40B4-BE49-F238E27FC236}">
                <a16:creationId xmlns:a16="http://schemas.microsoft.com/office/drawing/2014/main" id="{E15B1218-04D1-499A-AA6A-C52427153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5469" y="476502"/>
            <a:ext cx="3386371" cy="4516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>
                <a:solidFill>
                  <a:srgbClr val="000000"/>
                </a:solidFill>
              </a:rPr>
              <a:t>FEATURE BASED TECHNIQUES:</a:t>
            </a:r>
          </a:p>
          <a:p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CC4E2BB-1495-490F-9559-4DF6F9365D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>
          <a:xfrm>
            <a:off x="920158" y="639046"/>
            <a:ext cx="6421294" cy="552231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7231EF0-3B6B-44D1-B95A-98DC4DF0E401}"/>
              </a:ext>
            </a:extLst>
          </p:cNvPr>
          <p:cNvSpPr txBox="1"/>
          <p:nvPr/>
        </p:nvSpPr>
        <p:spPr>
          <a:xfrm>
            <a:off x="7884795" y="1297871"/>
            <a:ext cx="33863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Two-stage detectors </a:t>
            </a:r>
            <a:r>
              <a:rPr lang="en-US" sz="1600" dirty="0">
                <a:solidFill>
                  <a:srgbClr val="000000"/>
                </a:solidFill>
              </a:rPr>
              <a:t>(R-CNN, Faster R-CNN, etc..) use a Region Proposal Network to generate regions of interests and send the region proposals down the pipeline for object classification and bounding-box regression.</a:t>
            </a:r>
            <a:endParaRPr lang="it-IT" sz="1600" dirty="0">
              <a:solidFill>
                <a:srgbClr val="000000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337ABCE-19C6-4A87-BFD6-73D66D7C88EA}"/>
              </a:ext>
            </a:extLst>
          </p:cNvPr>
          <p:cNvSpPr txBox="1"/>
          <p:nvPr/>
        </p:nvSpPr>
        <p:spPr>
          <a:xfrm>
            <a:off x="7884795" y="3634613"/>
            <a:ext cx="338569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One-stage</a:t>
            </a:r>
            <a:r>
              <a:rPr lang="en-US" b="1" dirty="0"/>
              <a:t> </a:t>
            </a:r>
            <a:r>
              <a:rPr lang="en-US" sz="1600" b="1" dirty="0">
                <a:solidFill>
                  <a:srgbClr val="000000"/>
                </a:solidFill>
              </a:rPr>
              <a:t>detectors</a:t>
            </a:r>
            <a:r>
              <a:rPr lang="en-US" sz="1600" dirty="0">
                <a:solidFill>
                  <a:srgbClr val="000000"/>
                </a:solidFill>
              </a:rPr>
              <a:t> (YOLO, SSD, etc..) treat object detection as a simple regression problem by taking an input image and learning the class probabilities and bounding box coordinates.</a:t>
            </a:r>
            <a:endParaRPr lang="it-IT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802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E2D3DCD-4716-40AA-90C0-6F2F9F116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37BACED-9574-4AAE-9D04-510030835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4225845"/>
            <a:ext cx="12192000" cy="2610465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5B1218-04D1-499A-AA6A-C52427153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295" y="4467348"/>
            <a:ext cx="10599314" cy="7149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SSD</a:t>
            </a:r>
            <a:r>
              <a:rPr lang="en-US" sz="2000" dirty="0">
                <a:solidFill>
                  <a:srgbClr val="FFFFFF"/>
                </a:solidFill>
              </a:rPr>
              <a:t> (single-shot detector) discretizes the output space of bounding boxes into a set of default boxes over different aspect ratios and scales per feature map location.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CC4E2BB-1495-490F-9559-4DF6F9365D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" b="1"/>
          <a:stretch/>
        </p:blipFill>
        <p:spPr>
          <a:xfrm>
            <a:off x="20" y="10"/>
            <a:ext cx="12191980" cy="424336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EF05B40-52B4-4880-90CF-700D73A80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1113" y="21690"/>
            <a:ext cx="1283678" cy="10730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dirty="0">
                <a:solidFill>
                  <a:schemeClr val="bg1"/>
                </a:solidFill>
                <a:effectLst/>
              </a:rPr>
              <a:t>SSD</a:t>
            </a:r>
            <a:endParaRPr lang="en-US" sz="5600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DB0CE67-5388-439C-9A88-2E8C47F5630D}"/>
              </a:ext>
            </a:extLst>
          </p:cNvPr>
          <p:cNvSpPr txBox="1"/>
          <p:nvPr/>
        </p:nvSpPr>
        <p:spPr>
          <a:xfrm>
            <a:off x="793295" y="5320561"/>
            <a:ext cx="10599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In SSD the prediction layer is acting on fused features of different levels. Head module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consists of a series of convolutional layers followed by several classification layers and localization layers.</a:t>
            </a:r>
            <a:endParaRPr lang="it-IT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736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9C5EC292-991E-4C8F-9F55-D72971A4B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90B7573-D2CD-4589-B099-E8254726A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4">
              <a:alphaModFix amt="5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C26A041F-C32D-4E9C-AD9A-6F8F9710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1" y="480059"/>
            <a:ext cx="11237976" cy="589788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CC4E2BB-1495-490F-9559-4DF6F9365D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/>
        </p:blipFill>
        <p:spPr>
          <a:xfrm>
            <a:off x="2501536" y="480058"/>
            <a:ext cx="6649358" cy="373146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4095970-234F-46EF-9AE0-F5F838AB8C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6769" y="4211523"/>
            <a:ext cx="6378892" cy="216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384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F05B40-52B4-4880-90CF-700D73A80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7868" y="231430"/>
            <a:ext cx="3896264" cy="10698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dirty="0" err="1">
                <a:effectLst/>
              </a:rPr>
              <a:t>LABEling</a:t>
            </a:r>
            <a:endParaRPr lang="en-US" sz="5600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CC4E2BB-1495-490F-9559-4DF6F9365D7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0682" y="1558466"/>
            <a:ext cx="7830918" cy="393016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DAA9397-B6E2-46CA-99BF-7BADC37DF8EB}"/>
              </a:ext>
            </a:extLst>
          </p:cNvPr>
          <p:cNvSpPr txBox="1"/>
          <p:nvPr/>
        </p:nvSpPr>
        <p:spPr>
          <a:xfrm>
            <a:off x="8292282" y="1676886"/>
            <a:ext cx="33766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annotation using </a:t>
            </a:r>
            <a:r>
              <a:rPr lang="en-US" b="1" dirty="0" err="1"/>
              <a:t>labelImg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LabelImg</a:t>
            </a:r>
            <a:r>
              <a:rPr lang="en-US" dirty="0"/>
              <a:t> is a graphical image annotation tool.</a:t>
            </a:r>
          </a:p>
          <a:p>
            <a:endParaRPr lang="en-US" dirty="0"/>
          </a:p>
          <a:p>
            <a:r>
              <a:rPr lang="en-US" dirty="0"/>
              <a:t>It is written in Python and uses Qt for its graphical interface.</a:t>
            </a:r>
          </a:p>
          <a:p>
            <a:endParaRPr lang="en-US" dirty="0"/>
          </a:p>
          <a:p>
            <a:r>
              <a:rPr lang="en-US" dirty="0"/>
              <a:t>Annotations are saved as XML files in PASCAL VOC format.</a:t>
            </a:r>
          </a:p>
          <a:p>
            <a:endParaRPr lang="en-US" dirty="0"/>
          </a:p>
          <a:p>
            <a:r>
              <a:rPr lang="en-US" dirty="0"/>
              <a:t>It also supports YOLO format.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00049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44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46">
            <a:extLst>
              <a:ext uri="{FF2B5EF4-FFF2-40B4-BE49-F238E27FC236}">
                <a16:creationId xmlns:a16="http://schemas.microsoft.com/office/drawing/2014/main" id="{14A1598B-1957-47CF-AAF4-F7A36DA0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5B1218-04D1-499A-AA6A-C52427153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625" y="1153551"/>
            <a:ext cx="4614202" cy="555729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Steps: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I. Build and launch using the instructions above;</a:t>
            </a:r>
          </a:p>
          <a:p>
            <a:r>
              <a:rPr lang="en-US" sz="1800" dirty="0">
                <a:solidFill>
                  <a:schemeClr val="bg1"/>
                </a:solidFill>
              </a:rPr>
              <a:t>II. Click 'Change save </a:t>
            </a:r>
            <a:r>
              <a:rPr lang="en-US" sz="1800" dirty="0" err="1">
                <a:solidFill>
                  <a:schemeClr val="bg1"/>
                </a:solidFill>
              </a:rPr>
              <a:t>dir</a:t>
            </a:r>
            <a:r>
              <a:rPr lang="en-US" sz="1800" dirty="0">
                <a:solidFill>
                  <a:schemeClr val="bg1"/>
                </a:solidFill>
              </a:rPr>
              <a:t>' in Menu/File;</a:t>
            </a:r>
          </a:p>
          <a:p>
            <a:r>
              <a:rPr lang="en-US" sz="1800" dirty="0">
                <a:solidFill>
                  <a:schemeClr val="bg1"/>
                </a:solidFill>
              </a:rPr>
              <a:t>III. Click 'Open Dir’;</a:t>
            </a:r>
          </a:p>
          <a:p>
            <a:r>
              <a:rPr lang="en-US" sz="1800" dirty="0">
                <a:solidFill>
                  <a:schemeClr val="bg1"/>
                </a:solidFill>
              </a:rPr>
              <a:t>IV. Click 'Create </a:t>
            </a:r>
            <a:r>
              <a:rPr lang="en-US" sz="1800" dirty="0" err="1">
                <a:solidFill>
                  <a:schemeClr val="bg1"/>
                </a:solidFill>
              </a:rPr>
              <a:t>RectBox</a:t>
            </a:r>
            <a:r>
              <a:rPr lang="en-US" sz="1800" dirty="0">
                <a:solidFill>
                  <a:schemeClr val="bg1"/>
                </a:solidFill>
              </a:rPr>
              <a:t>’;</a:t>
            </a:r>
          </a:p>
          <a:p>
            <a:r>
              <a:rPr lang="en-US" sz="1800" dirty="0">
                <a:solidFill>
                  <a:schemeClr val="bg1"/>
                </a:solidFill>
              </a:rPr>
              <a:t>V. Click and release left mouse to select a region to annotate the </a:t>
            </a:r>
            <a:r>
              <a:rPr lang="en-US" sz="1800" dirty="0" err="1">
                <a:solidFill>
                  <a:schemeClr val="bg1"/>
                </a:solidFill>
              </a:rPr>
              <a:t>rect</a:t>
            </a:r>
            <a:r>
              <a:rPr lang="en-US" sz="1800" dirty="0">
                <a:solidFill>
                  <a:schemeClr val="bg1"/>
                </a:solidFill>
              </a:rPr>
              <a:t> box and add a label;</a:t>
            </a:r>
          </a:p>
          <a:p>
            <a:r>
              <a:rPr lang="en-US" sz="1800" dirty="0">
                <a:solidFill>
                  <a:schemeClr val="bg1"/>
                </a:solidFill>
              </a:rPr>
              <a:t>VI. Use right mouse to drag the </a:t>
            </a:r>
            <a:r>
              <a:rPr lang="en-US" sz="1800" dirty="0" err="1">
                <a:solidFill>
                  <a:schemeClr val="bg1"/>
                </a:solidFill>
              </a:rPr>
              <a:t>rect</a:t>
            </a:r>
            <a:r>
              <a:rPr lang="en-US" sz="1800" dirty="0">
                <a:solidFill>
                  <a:schemeClr val="bg1"/>
                </a:solidFill>
              </a:rPr>
              <a:t> box to copy or move it.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CC4E2BB-1495-490F-9559-4DF6F9365D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74" r="20806" b="5315"/>
          <a:stretch/>
        </p:blipFill>
        <p:spPr>
          <a:xfrm>
            <a:off x="4951827" y="1328660"/>
            <a:ext cx="7155461" cy="465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32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F05B40-52B4-4880-90CF-700D73A80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7868" y="264513"/>
            <a:ext cx="3896264" cy="10698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dirty="0">
                <a:effectLst/>
              </a:rPr>
              <a:t>Future tasks</a:t>
            </a:r>
            <a:endParaRPr lang="en-US" sz="56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5B1218-04D1-499A-AA6A-C52427153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696" y="2230588"/>
            <a:ext cx="8654093" cy="23968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What we are going to do?</a:t>
            </a:r>
          </a:p>
          <a:p>
            <a:endParaRPr lang="en-US" dirty="0"/>
          </a:p>
          <a:p>
            <a:pPr marL="342900" indent="-342900">
              <a:buFontTx/>
              <a:buChar char="-"/>
            </a:pPr>
            <a:r>
              <a:rPr lang="en-US" sz="2000" dirty="0"/>
              <a:t>Get familiar with SSD networks;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Use one-stage possibly other approaches like YOLO, YOLOV3, </a:t>
            </a:r>
            <a:r>
              <a:rPr lang="en-US" sz="2000" dirty="0" err="1"/>
              <a:t>etc</a:t>
            </a:r>
            <a:r>
              <a:rPr lang="en-US" sz="2000" dirty="0"/>
              <a:t>…;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Improve the network after testing;</a:t>
            </a:r>
          </a:p>
          <a:p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7085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gno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383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6" baseType="lpstr">
      <vt:lpstr>Calibri</vt:lpstr>
      <vt:lpstr>Rockwell</vt:lpstr>
      <vt:lpstr>Rockwell Condensed</vt:lpstr>
      <vt:lpstr>Rockwell Extra Bold</vt:lpstr>
      <vt:lpstr>Wingdings</vt:lpstr>
      <vt:lpstr>Legno</vt:lpstr>
      <vt:lpstr>Person Detection from a Top-View Perspective </vt:lpstr>
      <vt:lpstr>Person Detection from a Top-View Perspective </vt:lpstr>
      <vt:lpstr>State of the art</vt:lpstr>
      <vt:lpstr>Presentazione standard di PowerPoint</vt:lpstr>
      <vt:lpstr>SSD</vt:lpstr>
      <vt:lpstr>Presentazione standard di PowerPoint</vt:lpstr>
      <vt:lpstr>LABEling</vt:lpstr>
      <vt:lpstr>Presentazione standard di PowerPoint</vt:lpstr>
      <vt:lpstr>Future tasks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 Detection from a Top-View Perspective </dc:title>
  <dc:creator>Loisi Jimbo</dc:creator>
  <cp:lastModifiedBy>Loisi Jimbo</cp:lastModifiedBy>
  <cp:revision>3</cp:revision>
  <dcterms:created xsi:type="dcterms:W3CDTF">2020-05-07T12:33:35Z</dcterms:created>
  <dcterms:modified xsi:type="dcterms:W3CDTF">2020-05-07T12:47:33Z</dcterms:modified>
</cp:coreProperties>
</file>