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67" r:id="rId3"/>
    <p:sldId id="257" r:id="rId4"/>
    <p:sldId id="268" r:id="rId5"/>
    <p:sldId id="269" r:id="rId6"/>
    <p:sldId id="258" r:id="rId7"/>
    <p:sldId id="261" r:id="rId8"/>
    <p:sldId id="265" r:id="rId9"/>
    <p:sldId id="260" r:id="rId10"/>
    <p:sldId id="262" r:id="rId11"/>
    <p:sldId id="270" r:id="rId12"/>
    <p:sldId id="263" r:id="rId13"/>
    <p:sldId id="264"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43E14"/>
    <a:srgbClr val="D34817"/>
    <a:srgbClr val="EA6E0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5/21/2020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‹N›</a:t>
            </a:fld>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Char"/>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5/21/2020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a:t>
            </a:fld>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Char"/>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5/21/2020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a:t>
            </a:fld>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Char"/>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5/21/2020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a:t>
            </a:fld>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Char"/>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5/21/2020</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‹N›</a:t>
            </a:fld>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Char"/>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5/21/2020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a:t>
            </a:fld>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Char"/>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5/21/2020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‹N›</a:t>
            </a:fld>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Char"/>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5/21/2020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‹N›</a:t>
            </a:fld>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Char"/>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5/21/2020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‹N›</a:t>
            </a:fld>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Char"/>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to con didascalia">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it-IT"/>
              <a:t>Fare clic per modificare lo stile del titolo dello schema</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DA16AA21-1863-4931-97CB-99D0A168701B}" type="datetimeFigureOut">
              <a:rPr lang="en-US" dirty="0"/>
              <a:t>5/21/2020</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‹N›</a:t>
            </a:fld>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Char"/>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3772C379-9A7C-4C87-A116-CBE9F58B04C5}" type="datetimeFigureOut">
              <a:rPr lang="en-US" dirty="0"/>
              <a:t>5/21/2020</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‹N›</a:t>
            </a:fld>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Char"/>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5/21/2020</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‹N›</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mc:AlternateContent xmlns:mc="http://schemas.openxmlformats.org/markup-compatibility/2006" xmlns:p159="http://schemas.microsoft.com/office/powerpoint/2015/09/main">
    <mc:Choice Requires="p159">
      <p:transition xmlns:p14="http://schemas.microsoft.com/office/powerpoint/2010/main" spd="slow" p14:dur="1250">
        <p159:morph option="byChar"/>
      </p:transition>
    </mc:Choice>
    <mc:Fallback xmlns="">
      <p:transition spd="slow">
        <p:fade/>
      </p:transition>
    </mc:Fallback>
  </mc:AlternateConten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6.PNG"/><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17.PNG"/><Relationship Id="rId4" Type="http://schemas.microsoft.com/office/2007/relationships/hdphoto" Target="../media/hdphoto2.wdp"/></Relationships>
</file>

<file path=ppt/slides/_rels/slide1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Layout" Target="../slideLayouts/slideLayout1.xml"/><Relationship Id="rId4" Type="http://schemas.microsoft.com/office/2007/relationships/hdphoto" Target="../media/hdphoto2.wdp"/></Relationships>
</file>

<file path=ppt/slides/_rels/slide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2.png"/><Relationship Id="rId5" Type="http://schemas.microsoft.com/office/2007/relationships/hdphoto" Target="../media/hdphoto2.wdp"/><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4.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4664CB4-B2D2-4732-AB2C-939321E99D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 name="Rectangle 11">
            <a:extLst>
              <a:ext uri="{FF2B5EF4-FFF2-40B4-BE49-F238E27FC236}">
                <a16:creationId xmlns:a16="http://schemas.microsoft.com/office/drawing/2014/main" id="{D03168EC-D910-4109-8158-A433124BB0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928117"/>
            <a:ext cx="10351008"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2EB50A5-ED88-4DB9-A0A0-1370FEEE6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3" y="1110053"/>
            <a:ext cx="6631431" cy="4580301"/>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EEF05B40-52B4-4880-90CF-700D73A807B5}"/>
              </a:ext>
            </a:extLst>
          </p:cNvPr>
          <p:cNvSpPr>
            <a:spLocks noGrp="1"/>
          </p:cNvSpPr>
          <p:nvPr>
            <p:ph type="ctrTitle"/>
          </p:nvPr>
        </p:nvSpPr>
        <p:spPr>
          <a:xfrm>
            <a:off x="920156" y="1500469"/>
            <a:ext cx="6631431" cy="1894213"/>
          </a:xfrm>
        </p:spPr>
        <p:txBody>
          <a:bodyPr anchor="ctr">
            <a:normAutofit fontScale="90000"/>
          </a:bodyPr>
          <a:lstStyle/>
          <a:p>
            <a:r>
              <a:rPr lang="it-IT" sz="5400" b="1" dirty="0" err="1">
                <a:effectLst/>
                <a:latin typeface="Calibri" panose="020F0502020204030204" pitchFamily="34" charset="0"/>
              </a:rPr>
              <a:t>Person</a:t>
            </a:r>
            <a:r>
              <a:rPr lang="it-IT" sz="5400" b="1" dirty="0">
                <a:effectLst/>
                <a:latin typeface="Calibri" panose="020F0502020204030204" pitchFamily="34" charset="0"/>
              </a:rPr>
              <a:t> </a:t>
            </a:r>
            <a:r>
              <a:rPr lang="it-IT" sz="5400" b="1" dirty="0" err="1">
                <a:effectLst/>
                <a:latin typeface="Calibri" panose="020F0502020204030204" pitchFamily="34" charset="0"/>
              </a:rPr>
              <a:t>Detection</a:t>
            </a:r>
            <a:r>
              <a:rPr lang="it-IT" sz="5400" b="1" dirty="0">
                <a:effectLst/>
                <a:latin typeface="Calibri" panose="020F0502020204030204" pitchFamily="34" charset="0"/>
              </a:rPr>
              <a:t> from a Top-</a:t>
            </a:r>
            <a:r>
              <a:rPr lang="it-IT" sz="5400" b="1" dirty="0" err="1">
                <a:effectLst/>
                <a:latin typeface="Calibri" panose="020F0502020204030204" pitchFamily="34" charset="0"/>
              </a:rPr>
              <a:t>View</a:t>
            </a:r>
            <a:r>
              <a:rPr lang="it-IT" sz="5400" b="1" dirty="0">
                <a:effectLst/>
                <a:latin typeface="Calibri" panose="020F0502020204030204" pitchFamily="34" charset="0"/>
              </a:rPr>
              <a:t> </a:t>
            </a:r>
            <a:r>
              <a:rPr lang="it-IT" sz="5400" b="1" dirty="0" err="1">
                <a:effectLst/>
                <a:latin typeface="Calibri" panose="020F0502020204030204" pitchFamily="34" charset="0"/>
              </a:rPr>
              <a:t>Perspective</a:t>
            </a:r>
            <a:r>
              <a:rPr lang="it-IT" sz="5400" b="1" dirty="0">
                <a:effectLst/>
                <a:latin typeface="Calibri" panose="020F0502020204030204" pitchFamily="34" charset="0"/>
              </a:rPr>
              <a:t> </a:t>
            </a:r>
            <a:endParaRPr lang="it-IT" sz="5400" b="1" dirty="0"/>
          </a:p>
        </p:txBody>
      </p:sp>
      <p:pic>
        <p:nvPicPr>
          <p:cNvPr id="5" name="Immagine 4">
            <a:extLst>
              <a:ext uri="{FF2B5EF4-FFF2-40B4-BE49-F238E27FC236}">
                <a16:creationId xmlns:a16="http://schemas.microsoft.com/office/drawing/2014/main" id="{C9FE2D9A-62E4-4FD6-8E6B-C9A51A382937}"/>
              </a:ext>
            </a:extLst>
          </p:cNvPr>
          <p:cNvPicPr>
            <a:picLocks noChangeAspect="1"/>
          </p:cNvPicPr>
          <p:nvPr/>
        </p:nvPicPr>
        <p:blipFill>
          <a:blip r:embed="rId4"/>
          <a:stretch>
            <a:fillRect/>
          </a:stretch>
        </p:blipFill>
        <p:spPr>
          <a:xfrm>
            <a:off x="7855117" y="1702032"/>
            <a:ext cx="3416725" cy="3416725"/>
          </a:xfrm>
          <a:prstGeom prst="rect">
            <a:avLst/>
          </a:prstGeom>
        </p:spPr>
      </p:pic>
      <p:sp>
        <p:nvSpPr>
          <p:cNvPr id="16" name="Rectangle 15">
            <a:extLst>
              <a:ext uri="{FF2B5EF4-FFF2-40B4-BE49-F238E27FC236}">
                <a16:creationId xmlns:a16="http://schemas.microsoft.com/office/drawing/2014/main" id="{0AA47C27-8894-42A7-8D01-C902DA9B70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5780565"/>
            <a:ext cx="10351008"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8B4BD81D-EAC7-4C48-A5FD-A1156EC849E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6920" y="5257800"/>
            <a:ext cx="1080904" cy="1080902"/>
            <a:chOff x="9685338" y="4460675"/>
            <a:chExt cx="1080904" cy="1080902"/>
          </a:xfrm>
        </p:grpSpPr>
        <p:sp>
          <p:nvSpPr>
            <p:cNvPr id="19" name="Oval 18">
              <a:extLst>
                <a:ext uri="{FF2B5EF4-FFF2-40B4-BE49-F238E27FC236}">
                  <a16:creationId xmlns:a16="http://schemas.microsoft.com/office/drawing/2014/main" id="{9CAF43F4-8892-4C5D-A8ED-C423F51756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5">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0" name="Oval 19">
              <a:extLst>
                <a:ext uri="{FF2B5EF4-FFF2-40B4-BE49-F238E27FC236}">
                  <a16:creationId xmlns:a16="http://schemas.microsoft.com/office/drawing/2014/main" id="{2D028E2F-5F35-49A4-86F5-81814931EB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3" name="Sottotitolo 2">
            <a:extLst>
              <a:ext uri="{FF2B5EF4-FFF2-40B4-BE49-F238E27FC236}">
                <a16:creationId xmlns:a16="http://schemas.microsoft.com/office/drawing/2014/main" id="{E15B1218-04D1-499A-AA6A-C52427153D31}"/>
              </a:ext>
            </a:extLst>
          </p:cNvPr>
          <p:cNvSpPr>
            <a:spLocks noGrp="1"/>
          </p:cNvSpPr>
          <p:nvPr>
            <p:ph type="subTitle" idx="1"/>
          </p:nvPr>
        </p:nvSpPr>
        <p:spPr>
          <a:xfrm>
            <a:off x="922402" y="1129945"/>
            <a:ext cx="6629185" cy="432554"/>
          </a:xfrm>
        </p:spPr>
        <p:txBody>
          <a:bodyPr>
            <a:normAutofit/>
          </a:bodyPr>
          <a:lstStyle/>
          <a:p>
            <a:r>
              <a:rPr lang="it-IT" sz="1800" b="1" dirty="0">
                <a:solidFill>
                  <a:srgbClr val="000000"/>
                </a:solidFill>
              </a:rPr>
              <a:t>Computer </a:t>
            </a:r>
            <a:r>
              <a:rPr lang="it-IT" sz="1800" b="1" dirty="0" err="1">
                <a:solidFill>
                  <a:srgbClr val="000000"/>
                </a:solidFill>
              </a:rPr>
              <a:t>vision</a:t>
            </a:r>
            <a:r>
              <a:rPr lang="it-IT" sz="1800" b="1" dirty="0">
                <a:solidFill>
                  <a:srgbClr val="000000"/>
                </a:solidFill>
              </a:rPr>
              <a:t> and deep learning project:</a:t>
            </a:r>
          </a:p>
        </p:txBody>
      </p:sp>
      <p:sp>
        <p:nvSpPr>
          <p:cNvPr id="6" name="CasellaDiTesto 5">
            <a:extLst>
              <a:ext uri="{FF2B5EF4-FFF2-40B4-BE49-F238E27FC236}">
                <a16:creationId xmlns:a16="http://schemas.microsoft.com/office/drawing/2014/main" id="{730FA9B5-4337-4A13-B8B9-75E5C1046EA0}"/>
              </a:ext>
            </a:extLst>
          </p:cNvPr>
          <p:cNvSpPr txBox="1"/>
          <p:nvPr/>
        </p:nvSpPr>
        <p:spPr>
          <a:xfrm>
            <a:off x="920156" y="4937918"/>
            <a:ext cx="3438659" cy="923330"/>
          </a:xfrm>
          <a:prstGeom prst="rect">
            <a:avLst/>
          </a:prstGeom>
          <a:noFill/>
        </p:spPr>
        <p:txBody>
          <a:bodyPr wrap="square" rtlCol="0">
            <a:spAutoFit/>
          </a:bodyPr>
          <a:lstStyle/>
          <a:p>
            <a:r>
              <a:rPr lang="it-IT" dirty="0"/>
              <a:t>Baldascino Giovanni 1097405</a:t>
            </a:r>
          </a:p>
          <a:p>
            <a:r>
              <a:rPr lang="it-IT" dirty="0" err="1"/>
              <a:t>Squarcella</a:t>
            </a:r>
            <a:r>
              <a:rPr lang="it-IT" dirty="0"/>
              <a:t> Loisi 1096539</a:t>
            </a:r>
          </a:p>
          <a:p>
            <a:endParaRPr lang="it-IT" dirty="0"/>
          </a:p>
        </p:txBody>
      </p:sp>
    </p:spTree>
    <p:extLst>
      <p:ext uri="{BB962C8B-B14F-4D97-AF65-F5344CB8AC3E}">
        <p14:creationId xmlns:p14="http://schemas.microsoft.com/office/powerpoint/2010/main" val="2031800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Char"/>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tint val="75000"/>
                <a:shade val="58000"/>
                <a:satMod val="120000"/>
              </a:schemeClr>
              <a:schemeClr val="bg1">
                <a:tint val="50000"/>
                <a:shade val="96000"/>
              </a:schemeClr>
            </a:duotone>
          </a:blip>
          <a:tile tx="0" ty="0" sx="100000" sy="100000" flip="none" algn="tl"/>
        </a:blipFill>
        <a:effectLst/>
      </p:bgPr>
    </p:bg>
    <p:spTree>
      <p:nvGrpSpPr>
        <p:cNvPr id="1" name=""/>
        <p:cNvGrpSpPr/>
        <p:nvPr/>
      </p:nvGrpSpPr>
      <p:grpSpPr>
        <a:xfrm>
          <a:off x="0" y="0"/>
          <a:ext cx="0" cy="0"/>
          <a:chOff x="0" y="0"/>
          <a:chExt cx="0" cy="0"/>
        </a:xfrm>
      </p:grpSpPr>
      <p:sp useBgFill="1">
        <p:nvSpPr>
          <p:cNvPr id="51" name="Rectangle 44">
            <a:extLst>
              <a:ext uri="{FF2B5EF4-FFF2-40B4-BE49-F238E27FC236}">
                <a16:creationId xmlns:a16="http://schemas.microsoft.com/office/drawing/2014/main" id="{2A0E4E09-FC02-4ADC-951A-3FFA90B6FE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Shape 46">
            <a:extLst>
              <a:ext uri="{FF2B5EF4-FFF2-40B4-BE49-F238E27FC236}">
                <a16:creationId xmlns:a16="http://schemas.microsoft.com/office/drawing/2014/main" id="{14A1598B-1957-47CF-AAF4-F7A36DA0E7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3"/>
            <a:ext cx="6095695" cy="6857997"/>
          </a:xfrm>
          <a:custGeom>
            <a:avLst/>
            <a:gdLst>
              <a:gd name="connsiteX0" fmla="*/ 3435036 w 6095695"/>
              <a:gd name="connsiteY0" fmla="*/ 0 h 6857997"/>
              <a:gd name="connsiteX1" fmla="*/ 4198562 w 6095695"/>
              <a:gd name="connsiteY1" fmla="*/ 0 h 6857997"/>
              <a:gd name="connsiteX2" fmla="*/ 4365987 w 6095695"/>
              <a:gd name="connsiteY2" fmla="*/ 128761 h 6857997"/>
              <a:gd name="connsiteX3" fmla="*/ 6095695 w 6095695"/>
              <a:gd name="connsiteY3" fmla="*/ 3718209 h 6857997"/>
              <a:gd name="connsiteX4" fmla="*/ 4860911 w 6095695"/>
              <a:gd name="connsiteY4" fmla="*/ 6845880 h 6857997"/>
              <a:gd name="connsiteX5" fmla="*/ 4849107 w 6095695"/>
              <a:gd name="connsiteY5" fmla="*/ 6857997 h 6857997"/>
              <a:gd name="connsiteX6" fmla="*/ 4253869 w 6095695"/>
              <a:gd name="connsiteY6" fmla="*/ 6857997 h 6857997"/>
              <a:gd name="connsiteX7" fmla="*/ 4409441 w 6095695"/>
              <a:gd name="connsiteY7" fmla="*/ 6719623 h 6857997"/>
              <a:gd name="connsiteX8" fmla="*/ 5679794 w 6095695"/>
              <a:gd name="connsiteY8" fmla="*/ 3718209 h 6857997"/>
              <a:gd name="connsiteX9" fmla="*/ 3591563 w 6095695"/>
              <a:gd name="connsiteY9" fmla="*/ 88079 h 6857997"/>
              <a:gd name="connsiteX10" fmla="*/ 0 w 6095695"/>
              <a:gd name="connsiteY10" fmla="*/ 0 h 6857997"/>
              <a:gd name="connsiteX11" fmla="*/ 3177466 w 6095695"/>
              <a:gd name="connsiteY11" fmla="*/ 0 h 6857997"/>
              <a:gd name="connsiteX12" fmla="*/ 3353291 w 6095695"/>
              <a:gd name="connsiteY12" fmla="*/ 88129 h 6857997"/>
              <a:gd name="connsiteX13" fmla="*/ 5560965 w 6095695"/>
              <a:gd name="connsiteY13" fmla="*/ 3718209 h 6857997"/>
              <a:gd name="connsiteX14" fmla="*/ 4325417 w 6095695"/>
              <a:gd name="connsiteY14" fmla="*/ 6637392 h 6857997"/>
              <a:gd name="connsiteX15" fmla="*/ 4077394 w 6095695"/>
              <a:gd name="connsiteY15" fmla="*/ 6857997 h 6857997"/>
              <a:gd name="connsiteX16" fmla="*/ 0 w 6095695"/>
              <a:gd name="connsiteY16" fmla="*/ 6857997 h 6857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095695" h="6857997">
                <a:moveTo>
                  <a:pt x="3435036" y="0"/>
                </a:moveTo>
                <a:lnTo>
                  <a:pt x="4198562" y="0"/>
                </a:lnTo>
                <a:lnTo>
                  <a:pt x="4365987" y="128761"/>
                </a:lnTo>
                <a:cubicBezTo>
                  <a:pt x="5422363" y="981944"/>
                  <a:pt x="6095695" y="2273123"/>
                  <a:pt x="6095695" y="3718209"/>
                </a:cubicBezTo>
                <a:cubicBezTo>
                  <a:pt x="6095695" y="4922447"/>
                  <a:pt x="5628104" y="6019805"/>
                  <a:pt x="4860911" y="6845880"/>
                </a:cubicBezTo>
                <a:lnTo>
                  <a:pt x="4849107" y="6857997"/>
                </a:lnTo>
                <a:lnTo>
                  <a:pt x="4253869" y="6857997"/>
                </a:lnTo>
                <a:lnTo>
                  <a:pt x="4409441" y="6719623"/>
                </a:lnTo>
                <a:cubicBezTo>
                  <a:pt x="5194330" y="5951494"/>
                  <a:pt x="5679794" y="4890334"/>
                  <a:pt x="5679794" y="3718209"/>
                </a:cubicBezTo>
                <a:cubicBezTo>
                  <a:pt x="5679794" y="2179795"/>
                  <a:pt x="4843506" y="832535"/>
                  <a:pt x="3591563" y="88079"/>
                </a:cubicBezTo>
                <a:close/>
                <a:moveTo>
                  <a:pt x="0" y="0"/>
                </a:moveTo>
                <a:lnTo>
                  <a:pt x="3177466" y="0"/>
                </a:lnTo>
                <a:lnTo>
                  <a:pt x="3353291" y="88129"/>
                </a:lnTo>
                <a:cubicBezTo>
                  <a:pt x="4668281" y="787221"/>
                  <a:pt x="5560965" y="2150692"/>
                  <a:pt x="5560965" y="3718209"/>
                </a:cubicBezTo>
                <a:cubicBezTo>
                  <a:pt x="5560965" y="4858221"/>
                  <a:pt x="5088802" y="5890308"/>
                  <a:pt x="4325417" y="6637392"/>
                </a:cubicBezTo>
                <a:lnTo>
                  <a:pt x="4077394" y="6857997"/>
                </a:lnTo>
                <a:lnTo>
                  <a:pt x="0" y="6857997"/>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Sottotitolo 2">
            <a:extLst>
              <a:ext uri="{FF2B5EF4-FFF2-40B4-BE49-F238E27FC236}">
                <a16:creationId xmlns:a16="http://schemas.microsoft.com/office/drawing/2014/main" id="{E15B1218-04D1-499A-AA6A-C52427153D31}"/>
              </a:ext>
            </a:extLst>
          </p:cNvPr>
          <p:cNvSpPr>
            <a:spLocks noGrp="1"/>
          </p:cNvSpPr>
          <p:nvPr>
            <p:ph type="subTitle" idx="1"/>
          </p:nvPr>
        </p:nvSpPr>
        <p:spPr>
          <a:xfrm>
            <a:off x="337625" y="1153551"/>
            <a:ext cx="4614202" cy="5557290"/>
          </a:xfrm>
        </p:spPr>
        <p:txBody>
          <a:bodyPr vert="horz" lIns="91440" tIns="45720" rIns="91440" bIns="45720" rtlCol="0">
            <a:normAutofit/>
          </a:bodyPr>
          <a:lstStyle/>
          <a:p>
            <a:r>
              <a:rPr lang="en-US" sz="2400" b="1" dirty="0">
                <a:solidFill>
                  <a:schemeClr val="bg1"/>
                </a:solidFill>
              </a:rPr>
              <a:t>     STEPS:</a:t>
            </a:r>
          </a:p>
          <a:p>
            <a:endParaRPr lang="en-US" sz="1800" dirty="0">
              <a:solidFill>
                <a:schemeClr val="bg1"/>
              </a:solidFill>
            </a:endParaRPr>
          </a:p>
          <a:p>
            <a:pPr marL="400050" indent="-400050">
              <a:buFont typeface="+mj-lt"/>
              <a:buAutoNum type="romanLcPeriod"/>
            </a:pPr>
            <a:r>
              <a:rPr lang="en-US" sz="1800" dirty="0">
                <a:solidFill>
                  <a:schemeClr val="bg1"/>
                </a:solidFill>
              </a:rPr>
              <a:t>Build and launch using the instructions above;</a:t>
            </a:r>
          </a:p>
          <a:p>
            <a:pPr marL="400050" indent="-400050">
              <a:buFont typeface="+mj-lt"/>
              <a:buAutoNum type="romanLcPeriod"/>
            </a:pPr>
            <a:r>
              <a:rPr lang="en-US" sz="1800" dirty="0">
                <a:solidFill>
                  <a:schemeClr val="bg1"/>
                </a:solidFill>
              </a:rPr>
              <a:t>Click 'Change save </a:t>
            </a:r>
            <a:r>
              <a:rPr lang="en-US" sz="1800" dirty="0" err="1">
                <a:solidFill>
                  <a:schemeClr val="bg1"/>
                </a:solidFill>
              </a:rPr>
              <a:t>dir</a:t>
            </a:r>
            <a:r>
              <a:rPr lang="en-US" sz="1800" dirty="0">
                <a:solidFill>
                  <a:schemeClr val="bg1"/>
                </a:solidFill>
              </a:rPr>
              <a:t>' in Menu/File;</a:t>
            </a:r>
          </a:p>
          <a:p>
            <a:pPr marL="400050" indent="-400050">
              <a:buFont typeface="+mj-lt"/>
              <a:buAutoNum type="romanLcPeriod"/>
            </a:pPr>
            <a:r>
              <a:rPr lang="en-US" sz="1800" dirty="0">
                <a:solidFill>
                  <a:schemeClr val="bg1"/>
                </a:solidFill>
              </a:rPr>
              <a:t>Click 'Open Dir’;</a:t>
            </a:r>
          </a:p>
          <a:p>
            <a:pPr marL="400050" indent="-400050">
              <a:buFont typeface="+mj-lt"/>
              <a:buAutoNum type="romanLcPeriod"/>
            </a:pPr>
            <a:r>
              <a:rPr lang="en-US" sz="1800" dirty="0">
                <a:solidFill>
                  <a:schemeClr val="bg1"/>
                </a:solidFill>
              </a:rPr>
              <a:t>Click 'Create </a:t>
            </a:r>
            <a:r>
              <a:rPr lang="en-US" sz="1800" dirty="0" err="1">
                <a:solidFill>
                  <a:schemeClr val="bg1"/>
                </a:solidFill>
              </a:rPr>
              <a:t>RectBox</a:t>
            </a:r>
            <a:r>
              <a:rPr lang="en-US" sz="1800" dirty="0">
                <a:solidFill>
                  <a:schemeClr val="bg1"/>
                </a:solidFill>
              </a:rPr>
              <a:t>’;</a:t>
            </a:r>
          </a:p>
          <a:p>
            <a:pPr marL="400050" indent="-400050">
              <a:buFont typeface="+mj-lt"/>
              <a:buAutoNum type="romanLcPeriod"/>
            </a:pPr>
            <a:r>
              <a:rPr lang="en-US" sz="1800" dirty="0">
                <a:solidFill>
                  <a:schemeClr val="bg1"/>
                </a:solidFill>
              </a:rPr>
              <a:t>Click and release left mouse to select a region to annotate the </a:t>
            </a:r>
            <a:r>
              <a:rPr lang="en-US" sz="1800" dirty="0" err="1">
                <a:solidFill>
                  <a:schemeClr val="bg1"/>
                </a:solidFill>
              </a:rPr>
              <a:t>rect</a:t>
            </a:r>
            <a:r>
              <a:rPr lang="en-US" sz="1800" dirty="0">
                <a:solidFill>
                  <a:schemeClr val="bg1"/>
                </a:solidFill>
              </a:rPr>
              <a:t> box and add a label;</a:t>
            </a:r>
          </a:p>
          <a:p>
            <a:pPr marL="400050" indent="-400050">
              <a:buFont typeface="+mj-lt"/>
              <a:buAutoNum type="romanLcPeriod"/>
            </a:pPr>
            <a:r>
              <a:rPr lang="en-US" sz="1800" dirty="0">
                <a:solidFill>
                  <a:schemeClr val="bg1"/>
                </a:solidFill>
              </a:rPr>
              <a:t>Use right mouse to drag the </a:t>
            </a:r>
            <a:r>
              <a:rPr lang="en-US" sz="1800" dirty="0" err="1">
                <a:solidFill>
                  <a:schemeClr val="bg1"/>
                </a:solidFill>
              </a:rPr>
              <a:t>rect</a:t>
            </a:r>
            <a:r>
              <a:rPr lang="en-US" sz="1800" dirty="0">
                <a:solidFill>
                  <a:schemeClr val="bg1"/>
                </a:solidFill>
              </a:rPr>
              <a:t> box to copy or move it.</a:t>
            </a:r>
          </a:p>
        </p:txBody>
      </p:sp>
      <p:pic>
        <p:nvPicPr>
          <p:cNvPr id="7" name="Graphic 6">
            <a:extLst>
              <a:ext uri="{FF2B5EF4-FFF2-40B4-BE49-F238E27FC236}">
                <a16:creationId xmlns:a16="http://schemas.microsoft.com/office/drawing/2014/main" id="{ECC4E2BB-1495-490F-9559-4DF6F9365D7D}"/>
              </a:ext>
            </a:extLst>
          </p:cNvPr>
          <p:cNvPicPr>
            <a:picLocks noChangeAspect="1"/>
          </p:cNvPicPr>
          <p:nvPr/>
        </p:nvPicPr>
        <p:blipFill rotWithShape="1">
          <a:blip r:embed="rId3"/>
          <a:srcRect t="3174" r="20806" b="5315"/>
          <a:stretch/>
        </p:blipFill>
        <p:spPr>
          <a:xfrm>
            <a:off x="4951827" y="1328660"/>
            <a:ext cx="7155461" cy="4650845"/>
          </a:xfrm>
          <a:prstGeom prst="rect">
            <a:avLst/>
          </a:prstGeom>
        </p:spPr>
      </p:pic>
    </p:spTree>
    <p:extLst>
      <p:ext uri="{BB962C8B-B14F-4D97-AF65-F5344CB8AC3E}">
        <p14:creationId xmlns:p14="http://schemas.microsoft.com/office/powerpoint/2010/main" val="27358327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1250">
        <p159:morph option="byChar"/>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 name="Rectangle 56">
            <a:extLst>
              <a:ext uri="{FF2B5EF4-FFF2-40B4-BE49-F238E27FC236}">
                <a16:creationId xmlns:a16="http://schemas.microsoft.com/office/drawing/2014/main" id="{D3942243-EB87-47B0-A725-FB513F644A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620" y="-1"/>
            <a:ext cx="12207240"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 name="Immagine 3">
            <a:extLst>
              <a:ext uri="{FF2B5EF4-FFF2-40B4-BE49-F238E27FC236}">
                <a16:creationId xmlns:a16="http://schemas.microsoft.com/office/drawing/2014/main" id="{00D72E68-F034-4885-B0FE-E7D480296331}"/>
              </a:ext>
            </a:extLst>
          </p:cNvPr>
          <p:cNvPicPr>
            <a:picLocks noChangeAspect="1"/>
          </p:cNvPicPr>
          <p:nvPr/>
        </p:nvPicPr>
        <p:blipFill>
          <a:blip r:embed="rId2"/>
          <a:srcRect/>
          <a:stretch/>
        </p:blipFill>
        <p:spPr>
          <a:xfrm>
            <a:off x="510594" y="1394398"/>
            <a:ext cx="4007732" cy="2302059"/>
          </a:xfrm>
          <a:prstGeom prst="rect">
            <a:avLst/>
          </a:prstGeom>
        </p:spPr>
      </p:pic>
      <p:sp>
        <p:nvSpPr>
          <p:cNvPr id="59" name="Rectangle 58">
            <a:extLst>
              <a:ext uri="{FF2B5EF4-FFF2-40B4-BE49-F238E27FC236}">
                <a16:creationId xmlns:a16="http://schemas.microsoft.com/office/drawing/2014/main" id="{51EA2B2F-0614-4D69-B22A-E70BCFCAD7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57367"/>
            <a:ext cx="12192000" cy="2610464"/>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ottotitolo 2">
            <a:extLst>
              <a:ext uri="{FF2B5EF4-FFF2-40B4-BE49-F238E27FC236}">
                <a16:creationId xmlns:a16="http://schemas.microsoft.com/office/drawing/2014/main" id="{E15B1218-04D1-499A-AA6A-C52427153D31}"/>
              </a:ext>
            </a:extLst>
          </p:cNvPr>
          <p:cNvSpPr>
            <a:spLocks noGrp="1"/>
          </p:cNvSpPr>
          <p:nvPr>
            <p:ph type="subTitle" idx="1"/>
          </p:nvPr>
        </p:nvSpPr>
        <p:spPr>
          <a:xfrm>
            <a:off x="914460" y="479967"/>
            <a:ext cx="4122079" cy="707655"/>
          </a:xfrm>
        </p:spPr>
        <p:txBody>
          <a:bodyPr vert="horz" lIns="91440" tIns="45720" rIns="91440" bIns="45720" rtlCol="0">
            <a:normAutofit/>
          </a:bodyPr>
          <a:lstStyle/>
          <a:p>
            <a:r>
              <a:rPr lang="en-US" sz="4000" b="1" dirty="0"/>
              <a:t>LABEL</a:t>
            </a:r>
          </a:p>
        </p:txBody>
      </p:sp>
      <p:pic>
        <p:nvPicPr>
          <p:cNvPr id="7" name="Graphic 6">
            <a:extLst>
              <a:ext uri="{FF2B5EF4-FFF2-40B4-BE49-F238E27FC236}">
                <a16:creationId xmlns:a16="http://schemas.microsoft.com/office/drawing/2014/main" id="{ECC4E2BB-1495-490F-9559-4DF6F9365D7D}"/>
              </a:ext>
            </a:extLst>
          </p:cNvPr>
          <p:cNvPicPr>
            <a:picLocks noChangeAspect="1"/>
          </p:cNvPicPr>
          <p:nvPr/>
        </p:nvPicPr>
        <p:blipFill>
          <a:blip r:embed="rId5"/>
          <a:srcRect/>
          <a:stretch/>
        </p:blipFill>
        <p:spPr>
          <a:xfrm>
            <a:off x="5036539" y="297497"/>
            <a:ext cx="7155461" cy="3961356"/>
          </a:xfrm>
          <a:prstGeom prst="rect">
            <a:avLst/>
          </a:prstGeom>
        </p:spPr>
      </p:pic>
      <p:grpSp>
        <p:nvGrpSpPr>
          <p:cNvPr id="61" name="Group 60">
            <a:extLst>
              <a:ext uri="{FF2B5EF4-FFF2-40B4-BE49-F238E27FC236}">
                <a16:creationId xmlns:a16="http://schemas.microsoft.com/office/drawing/2014/main" id="{74F14128-2B23-48F2-BD56-EA0849FACCD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45590" y="5111496"/>
            <a:ext cx="1080904" cy="1080902"/>
            <a:chOff x="9685338" y="4460675"/>
            <a:chExt cx="1080904" cy="1080902"/>
          </a:xfrm>
        </p:grpSpPr>
        <p:sp>
          <p:nvSpPr>
            <p:cNvPr id="62" name="Oval 61">
              <a:extLst>
                <a:ext uri="{FF2B5EF4-FFF2-40B4-BE49-F238E27FC236}">
                  <a16:creationId xmlns:a16="http://schemas.microsoft.com/office/drawing/2014/main" id="{1E646914-1486-4A28-BF54-E138E8A7A2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6">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63" name="Oval 62">
              <a:extLst>
                <a:ext uri="{FF2B5EF4-FFF2-40B4-BE49-F238E27FC236}">
                  <a16:creationId xmlns:a16="http://schemas.microsoft.com/office/drawing/2014/main" id="{DD627D15-B201-4E06-B8F9-73B6A6D1E0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5" name="CasellaDiTesto 4">
            <a:extLst>
              <a:ext uri="{FF2B5EF4-FFF2-40B4-BE49-F238E27FC236}">
                <a16:creationId xmlns:a16="http://schemas.microsoft.com/office/drawing/2014/main" id="{AAC27A08-544A-440D-B761-C28FDA62E8A6}"/>
              </a:ext>
            </a:extLst>
          </p:cNvPr>
          <p:cNvSpPr txBox="1"/>
          <p:nvPr/>
        </p:nvSpPr>
        <p:spPr>
          <a:xfrm>
            <a:off x="684407" y="4823935"/>
            <a:ext cx="9453093" cy="1477328"/>
          </a:xfrm>
          <a:prstGeom prst="rect">
            <a:avLst/>
          </a:prstGeom>
          <a:noFill/>
        </p:spPr>
        <p:txBody>
          <a:bodyPr wrap="square" rtlCol="0">
            <a:spAutoFit/>
          </a:bodyPr>
          <a:lstStyle/>
          <a:p>
            <a:r>
              <a:rPr lang="en-US" dirty="0"/>
              <a:t>The </a:t>
            </a:r>
            <a:r>
              <a:rPr lang="en-US" b="1" dirty="0"/>
              <a:t>&lt;</a:t>
            </a:r>
            <a:r>
              <a:rPr lang="en-US" b="1" i="1" dirty="0"/>
              <a:t>object</a:t>
            </a:r>
            <a:r>
              <a:rPr lang="en-US" b="1" dirty="0"/>
              <a:t>&gt;</a:t>
            </a:r>
            <a:r>
              <a:rPr lang="en-US" dirty="0"/>
              <a:t> tag defines the label, in this case the only class, person, is identified by the </a:t>
            </a:r>
            <a:r>
              <a:rPr lang="en-US" b="1" dirty="0"/>
              <a:t>&lt;</a:t>
            </a:r>
            <a:r>
              <a:rPr lang="en-US" b="1" i="1" dirty="0"/>
              <a:t>name</a:t>
            </a:r>
            <a:r>
              <a:rPr lang="en-US" b="1" dirty="0"/>
              <a:t>&gt;</a:t>
            </a:r>
            <a:r>
              <a:rPr lang="en-US" dirty="0"/>
              <a:t> tag.</a:t>
            </a:r>
          </a:p>
          <a:p>
            <a:endParaRPr lang="en-US" dirty="0"/>
          </a:p>
          <a:p>
            <a:r>
              <a:rPr lang="en-US" dirty="0"/>
              <a:t>The bounding box is located inside the </a:t>
            </a:r>
            <a:r>
              <a:rPr lang="en-US" b="1" dirty="0"/>
              <a:t>&lt;</a:t>
            </a:r>
            <a:r>
              <a:rPr lang="en-US" b="1" i="1" dirty="0" err="1"/>
              <a:t>bndbox</a:t>
            </a:r>
            <a:r>
              <a:rPr lang="en-US" b="1" dirty="0"/>
              <a:t>&gt;</a:t>
            </a:r>
            <a:r>
              <a:rPr lang="en-US" dirty="0"/>
              <a:t> tag, through 4 coordinates </a:t>
            </a:r>
            <a:r>
              <a:rPr lang="en-US" b="1" dirty="0"/>
              <a:t>&lt;</a:t>
            </a:r>
            <a:r>
              <a:rPr lang="en-US" b="1" i="1" dirty="0" err="1"/>
              <a:t>xmin</a:t>
            </a:r>
            <a:r>
              <a:rPr lang="en-US" b="1" dirty="0"/>
              <a:t>&gt; &lt;</a:t>
            </a:r>
            <a:r>
              <a:rPr lang="en-US" b="1" i="1" dirty="0" err="1"/>
              <a:t>ymin</a:t>
            </a:r>
            <a:r>
              <a:rPr lang="en-US" b="1" dirty="0"/>
              <a:t>&gt; &lt;</a:t>
            </a:r>
            <a:r>
              <a:rPr lang="en-US" b="1" i="1" dirty="0" err="1"/>
              <a:t>xmax</a:t>
            </a:r>
            <a:r>
              <a:rPr lang="en-US" b="1" dirty="0"/>
              <a:t>&gt; &lt;</a:t>
            </a:r>
            <a:r>
              <a:rPr lang="en-US" b="1" i="1" dirty="0" err="1"/>
              <a:t>ymax</a:t>
            </a:r>
            <a:r>
              <a:rPr lang="en-US" b="1" dirty="0"/>
              <a:t>&gt;</a:t>
            </a:r>
            <a:r>
              <a:rPr lang="en-US" dirty="0"/>
              <a:t>.</a:t>
            </a:r>
            <a:endParaRPr lang="it-IT" dirty="0"/>
          </a:p>
        </p:txBody>
      </p:sp>
      <p:sp>
        <p:nvSpPr>
          <p:cNvPr id="2" name="Rettangolo 1">
            <a:extLst>
              <a:ext uri="{FF2B5EF4-FFF2-40B4-BE49-F238E27FC236}">
                <a16:creationId xmlns:a16="http://schemas.microsoft.com/office/drawing/2014/main" id="{27567C4D-1A98-4AC1-A54C-83AB395B5B39}"/>
              </a:ext>
            </a:extLst>
          </p:cNvPr>
          <p:cNvSpPr/>
          <p:nvPr/>
        </p:nvSpPr>
        <p:spPr>
          <a:xfrm>
            <a:off x="6096000" y="724266"/>
            <a:ext cx="2094963" cy="15149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t-IT"/>
          </a:p>
        </p:txBody>
      </p:sp>
    </p:spTree>
    <p:extLst>
      <p:ext uri="{BB962C8B-B14F-4D97-AF65-F5344CB8AC3E}">
        <p14:creationId xmlns:p14="http://schemas.microsoft.com/office/powerpoint/2010/main" val="24623481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Char"/>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19A1D830-E73C-47A9-A534-323CEEFF5B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8F69FBEC-4C47-4288-962D-3FC20C79F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EEF05B40-52B4-4880-90CF-700D73A807B5}"/>
              </a:ext>
            </a:extLst>
          </p:cNvPr>
          <p:cNvSpPr>
            <a:spLocks noGrp="1"/>
          </p:cNvSpPr>
          <p:nvPr>
            <p:ph type="ctrTitle"/>
          </p:nvPr>
        </p:nvSpPr>
        <p:spPr>
          <a:xfrm>
            <a:off x="4147868" y="264513"/>
            <a:ext cx="3896264" cy="1069848"/>
          </a:xfrm>
        </p:spPr>
        <p:txBody>
          <a:bodyPr vert="horz" lIns="91440" tIns="45720" rIns="91440" bIns="45720" rtlCol="0" anchor="b">
            <a:normAutofit/>
          </a:bodyPr>
          <a:lstStyle/>
          <a:p>
            <a:pPr algn="ctr"/>
            <a:r>
              <a:rPr lang="en-US" sz="5600" dirty="0">
                <a:effectLst/>
              </a:rPr>
              <a:t>Future tasks</a:t>
            </a:r>
            <a:endParaRPr lang="en-US" sz="5600" dirty="0"/>
          </a:p>
        </p:txBody>
      </p:sp>
      <p:sp>
        <p:nvSpPr>
          <p:cNvPr id="3" name="Sottotitolo 2">
            <a:extLst>
              <a:ext uri="{FF2B5EF4-FFF2-40B4-BE49-F238E27FC236}">
                <a16:creationId xmlns:a16="http://schemas.microsoft.com/office/drawing/2014/main" id="{E15B1218-04D1-499A-AA6A-C52427153D31}"/>
              </a:ext>
            </a:extLst>
          </p:cNvPr>
          <p:cNvSpPr>
            <a:spLocks noGrp="1"/>
          </p:cNvSpPr>
          <p:nvPr>
            <p:ph type="subTitle" idx="1"/>
          </p:nvPr>
        </p:nvSpPr>
        <p:spPr>
          <a:xfrm>
            <a:off x="618696" y="2230588"/>
            <a:ext cx="8654093" cy="2396823"/>
          </a:xfrm>
        </p:spPr>
        <p:txBody>
          <a:bodyPr vert="horz" lIns="91440" tIns="45720" rIns="91440" bIns="45720" rtlCol="0">
            <a:normAutofit/>
          </a:bodyPr>
          <a:lstStyle/>
          <a:p>
            <a:r>
              <a:rPr lang="en-US" b="1" dirty="0"/>
              <a:t>What we are going to do?</a:t>
            </a:r>
          </a:p>
          <a:p>
            <a:endParaRPr lang="en-US" dirty="0"/>
          </a:p>
          <a:p>
            <a:pPr marL="342900" indent="-342900">
              <a:buFontTx/>
              <a:buChar char="-"/>
            </a:pPr>
            <a:r>
              <a:rPr lang="en-US" sz="2000" dirty="0"/>
              <a:t>Get familiar with SSD networks (again);</a:t>
            </a:r>
          </a:p>
          <a:p>
            <a:pPr marL="342900" indent="-342900">
              <a:buFontTx/>
              <a:buChar char="-"/>
            </a:pPr>
            <a:r>
              <a:rPr lang="en-US" sz="2000" dirty="0"/>
              <a:t>Use one-stage possibly other approaches like YOLO, YOLOV3, etc.…;</a:t>
            </a:r>
          </a:p>
          <a:p>
            <a:pPr marL="342900" indent="-342900">
              <a:buFontTx/>
              <a:buChar char="-"/>
            </a:pPr>
            <a:r>
              <a:rPr lang="en-US" sz="2000" dirty="0"/>
              <a:t>Improve the network after testing;</a:t>
            </a:r>
          </a:p>
          <a:p>
            <a:endParaRPr lang="en-US" dirty="0"/>
          </a:p>
        </p:txBody>
      </p:sp>
      <p:grpSp>
        <p:nvGrpSpPr>
          <p:cNvPr id="38" name="Group 37">
            <a:extLst>
              <a:ext uri="{FF2B5EF4-FFF2-40B4-BE49-F238E27FC236}">
                <a16:creationId xmlns:a16="http://schemas.microsoft.com/office/drawing/2014/main" id="{54F6FC82-E588-4DA0-8096-0C3BD54F17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4" y="6229681"/>
            <a:ext cx="457200" cy="457200"/>
            <a:chOff x="11361456" y="6195813"/>
            <a:chExt cx="548640" cy="548640"/>
          </a:xfrm>
        </p:grpSpPr>
        <p:sp>
          <p:nvSpPr>
            <p:cNvPr id="39" name="Oval 38">
              <a:extLst>
                <a:ext uri="{FF2B5EF4-FFF2-40B4-BE49-F238E27FC236}">
                  <a16:creationId xmlns:a16="http://schemas.microsoft.com/office/drawing/2014/main" id="{E8898E90-044F-45FF-8B4D-CE0F6A630A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40" name="Oval 39">
              <a:extLst>
                <a:ext uri="{FF2B5EF4-FFF2-40B4-BE49-F238E27FC236}">
                  <a16:creationId xmlns:a16="http://schemas.microsoft.com/office/drawing/2014/main" id="{923BF161-A852-4DA5-BB4C-2DFC336B77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7170857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Char"/>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48FDEBDB-5859-4B9E-8810-2C5CFED093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EEF05B40-52B4-4880-90CF-700D73A807B5}"/>
              </a:ext>
            </a:extLst>
          </p:cNvPr>
          <p:cNvSpPr>
            <a:spLocks noGrp="1"/>
          </p:cNvSpPr>
          <p:nvPr>
            <p:ph type="ctrTitle"/>
          </p:nvPr>
        </p:nvSpPr>
        <p:spPr>
          <a:xfrm>
            <a:off x="1051560" y="942975"/>
            <a:ext cx="9966960" cy="3525056"/>
          </a:xfrm>
        </p:spPr>
        <p:txBody>
          <a:bodyPr vert="horz" lIns="91440" tIns="45720" rIns="91440" bIns="45720" rtlCol="0" anchor="b">
            <a:normAutofit/>
          </a:bodyPr>
          <a:lstStyle/>
          <a:p>
            <a:pPr algn="ctr"/>
            <a:r>
              <a:rPr lang="en-US" dirty="0">
                <a:solidFill>
                  <a:srgbClr val="FFFFFF"/>
                </a:solidFill>
                <a:effectLst/>
              </a:rPr>
              <a:t>GRAZIE PER L’ATTENZIONE</a:t>
            </a:r>
            <a:endParaRPr lang="en-US" dirty="0">
              <a:solidFill>
                <a:srgbClr val="FFFFFF"/>
              </a:solidFill>
            </a:endParaRPr>
          </a:p>
        </p:txBody>
      </p:sp>
      <p:cxnSp>
        <p:nvCxnSpPr>
          <p:cNvPr id="47" name="Straight Connector 46">
            <a:extLst>
              <a:ext uri="{FF2B5EF4-FFF2-40B4-BE49-F238E27FC236}">
                <a16:creationId xmlns:a16="http://schemas.microsoft.com/office/drawing/2014/main" id="{B1D1A340-723B-4014-B5FE-204F062731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4558589"/>
            <a:ext cx="9144000" cy="0"/>
          </a:xfrm>
          <a:prstGeom prst="line">
            <a:avLst/>
          </a:prstGeom>
          <a:ln w="28575">
            <a:solidFill>
              <a:srgbClr val="FFFFFF">
                <a:alpha val="50000"/>
              </a:srgbClr>
            </a:solidFill>
          </a:ln>
        </p:spPr>
        <p:style>
          <a:lnRef idx="1">
            <a:schemeClr val="accent1"/>
          </a:lnRef>
          <a:fillRef idx="0">
            <a:schemeClr val="accent1"/>
          </a:fillRef>
          <a:effectRef idx="0">
            <a:schemeClr val="accent1"/>
          </a:effectRef>
          <a:fontRef idx="minor">
            <a:schemeClr val="tx1"/>
          </a:fontRef>
        </p:style>
      </p:cxnSp>
      <p:sp>
        <p:nvSpPr>
          <p:cNvPr id="6" name="CasellaDiTesto 5">
            <a:extLst>
              <a:ext uri="{FF2B5EF4-FFF2-40B4-BE49-F238E27FC236}">
                <a16:creationId xmlns:a16="http://schemas.microsoft.com/office/drawing/2014/main" id="{F48BB03E-A2D1-4450-BA77-64BAC758CE18}"/>
              </a:ext>
            </a:extLst>
          </p:cNvPr>
          <p:cNvSpPr txBox="1"/>
          <p:nvPr/>
        </p:nvSpPr>
        <p:spPr>
          <a:xfrm>
            <a:off x="3048" y="6349283"/>
            <a:ext cx="12188952" cy="400110"/>
          </a:xfrm>
          <a:prstGeom prst="rect">
            <a:avLst/>
          </a:prstGeom>
          <a:noFill/>
        </p:spPr>
        <p:txBody>
          <a:bodyPr wrap="square" rtlCol="0">
            <a:spAutoFit/>
          </a:bodyPr>
          <a:lstStyle/>
          <a:p>
            <a:pPr algn="ctr"/>
            <a:r>
              <a:rPr lang="it-IT" sz="2000" dirty="0">
                <a:solidFill>
                  <a:srgbClr val="B43E14"/>
                </a:solidFill>
              </a:rPr>
              <a:t>YOLOLOLOLOLOLOLOLOLOLOLOLOLOLO</a:t>
            </a:r>
          </a:p>
        </p:txBody>
      </p:sp>
    </p:spTree>
    <p:extLst>
      <p:ext uri="{BB962C8B-B14F-4D97-AF65-F5344CB8AC3E}">
        <p14:creationId xmlns:p14="http://schemas.microsoft.com/office/powerpoint/2010/main" val="31279224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Cha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xit" presetSubtype="0" fill="hold" grpId="0" nodeType="clickEffect">
                                  <p:stCondLst>
                                    <p:cond delay="0"/>
                                  </p:stCondLst>
                                  <p:childTnLst>
                                    <p:animEffect transition="out" filter="fade">
                                      <p:cBhvr>
                                        <p:cTn id="6" dur="1000"/>
                                        <p:tgtEl>
                                          <p:spTgt spid="6"/>
                                        </p:tgtEl>
                                      </p:cBhvr>
                                    </p:animEffect>
                                    <p:anim calcmode="lin" valueType="num">
                                      <p:cBhvr>
                                        <p:cTn id="7" dur="1000"/>
                                        <p:tgtEl>
                                          <p:spTgt spid="6"/>
                                        </p:tgtEl>
                                        <p:attrNameLst>
                                          <p:attrName>ppt_x</p:attrName>
                                        </p:attrNameLst>
                                      </p:cBhvr>
                                      <p:tavLst>
                                        <p:tav tm="0">
                                          <p:val>
                                            <p:strVal val="ppt_x"/>
                                          </p:val>
                                        </p:tav>
                                        <p:tav tm="100000">
                                          <p:val>
                                            <p:strVal val="ppt_x"/>
                                          </p:val>
                                        </p:tav>
                                      </p:tavLst>
                                    </p:anim>
                                    <p:anim calcmode="lin" valueType="num">
                                      <p:cBhvr>
                                        <p:cTn id="8" dur="1000"/>
                                        <p:tgtEl>
                                          <p:spTgt spid="6"/>
                                        </p:tgtEl>
                                        <p:attrNameLst>
                                          <p:attrName>ppt_y</p:attrName>
                                        </p:attrNameLst>
                                      </p:cBhvr>
                                      <p:tavLst>
                                        <p:tav tm="0">
                                          <p:val>
                                            <p:strVal val="ppt_y"/>
                                          </p:val>
                                        </p:tav>
                                        <p:tav tm="100000">
                                          <p:val>
                                            <p:strVal val="ppt_y+.1"/>
                                          </p:val>
                                        </p:tav>
                                      </p:tavLst>
                                    </p:anim>
                                    <p:set>
                                      <p:cBhvr>
                                        <p:cTn id="9" dur="1" fill="hold">
                                          <p:stCondLst>
                                            <p:cond delay="9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5" name="Rectangle 64">
            <a:extLst>
              <a:ext uri="{FF2B5EF4-FFF2-40B4-BE49-F238E27FC236}">
                <a16:creationId xmlns:a16="http://schemas.microsoft.com/office/drawing/2014/main" id="{8363C3DA-5063-4048-965B-F5FDB35CCC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7" name="Rectangle 66">
            <a:extLst>
              <a:ext uri="{FF2B5EF4-FFF2-40B4-BE49-F238E27FC236}">
                <a16:creationId xmlns:a16="http://schemas.microsoft.com/office/drawing/2014/main" id="{4BE79ECB-20D1-486E-B39D-0F98D69BEB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928117"/>
            <a:ext cx="10351008" cy="80683"/>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E2F1DBD8-7930-4EF6-AF8F-F6A674303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85470" y="1110053"/>
            <a:ext cx="3386371" cy="4580301"/>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EEF05B40-52B4-4880-90CF-700D73A807B5}"/>
              </a:ext>
            </a:extLst>
          </p:cNvPr>
          <p:cNvSpPr>
            <a:spLocks noGrp="1"/>
          </p:cNvSpPr>
          <p:nvPr>
            <p:ph type="ctrTitle"/>
          </p:nvPr>
        </p:nvSpPr>
        <p:spPr>
          <a:xfrm>
            <a:off x="7884796" y="1099012"/>
            <a:ext cx="3386371" cy="2220964"/>
          </a:xfrm>
        </p:spPr>
        <p:txBody>
          <a:bodyPr vert="horz" lIns="91440" tIns="45720" rIns="91440" bIns="45720" rtlCol="0">
            <a:normAutofit fontScale="90000"/>
          </a:bodyPr>
          <a:lstStyle/>
          <a:p>
            <a:r>
              <a:rPr lang="en-US" sz="4400" dirty="0">
                <a:effectLst/>
              </a:rPr>
              <a:t>Person Detection from a Top-View Perspective </a:t>
            </a:r>
            <a:endParaRPr lang="en-US" sz="4400" dirty="0"/>
          </a:p>
        </p:txBody>
      </p:sp>
      <p:sp>
        <p:nvSpPr>
          <p:cNvPr id="71" name="Rectangle 70">
            <a:extLst>
              <a:ext uri="{FF2B5EF4-FFF2-40B4-BE49-F238E27FC236}">
                <a16:creationId xmlns:a16="http://schemas.microsoft.com/office/drawing/2014/main" id="{F39044D3-8725-4D57-BD64-A96E7C271A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5780565"/>
            <a:ext cx="10351008" cy="80683"/>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3" name="Group 72">
            <a:extLst>
              <a:ext uri="{FF2B5EF4-FFF2-40B4-BE49-F238E27FC236}">
                <a16:creationId xmlns:a16="http://schemas.microsoft.com/office/drawing/2014/main" id="{8DCC089B-F750-4C12-822F-DF53F4DD36B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6920" y="5257800"/>
            <a:ext cx="1080904" cy="1080902"/>
            <a:chOff x="9685338" y="4460675"/>
            <a:chExt cx="1080904" cy="1080902"/>
          </a:xfrm>
        </p:grpSpPr>
        <p:sp>
          <p:nvSpPr>
            <p:cNvPr id="74" name="Oval 73">
              <a:extLst>
                <a:ext uri="{FF2B5EF4-FFF2-40B4-BE49-F238E27FC236}">
                  <a16:creationId xmlns:a16="http://schemas.microsoft.com/office/drawing/2014/main" id="{3CDC7132-9021-4F21-AE5A-9B9B90C982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3">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75" name="Oval 74">
              <a:extLst>
                <a:ext uri="{FF2B5EF4-FFF2-40B4-BE49-F238E27FC236}">
                  <a16:creationId xmlns:a16="http://schemas.microsoft.com/office/drawing/2014/main" id="{00D011B8-BF69-4B6B-B3D2-F1BA771086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3" name="Sottotitolo 2">
            <a:extLst>
              <a:ext uri="{FF2B5EF4-FFF2-40B4-BE49-F238E27FC236}">
                <a16:creationId xmlns:a16="http://schemas.microsoft.com/office/drawing/2014/main" id="{E15B1218-04D1-499A-AA6A-C52427153D31}"/>
              </a:ext>
            </a:extLst>
          </p:cNvPr>
          <p:cNvSpPr>
            <a:spLocks noGrp="1"/>
          </p:cNvSpPr>
          <p:nvPr>
            <p:ph type="subTitle" idx="1"/>
          </p:nvPr>
        </p:nvSpPr>
        <p:spPr>
          <a:xfrm>
            <a:off x="7897100" y="3222926"/>
            <a:ext cx="3361761" cy="2080185"/>
          </a:xfrm>
        </p:spPr>
        <p:txBody>
          <a:bodyPr vert="horz" lIns="91440" tIns="45720" rIns="91440" bIns="45720" rtlCol="0">
            <a:normAutofit/>
          </a:bodyPr>
          <a:lstStyle/>
          <a:p>
            <a:r>
              <a:rPr lang="en-US" sz="1600" b="1" dirty="0"/>
              <a:t>Person Detection </a:t>
            </a:r>
            <a:r>
              <a:rPr lang="en-US" sz="1600" dirty="0"/>
              <a:t>from a         Top-View Perspective by using most recent object detection frameworks.</a:t>
            </a:r>
          </a:p>
          <a:p>
            <a:r>
              <a:rPr lang="en-US" sz="1600" dirty="0"/>
              <a:t>The </a:t>
            </a:r>
            <a:r>
              <a:rPr lang="en-US" sz="1600" b="1" dirty="0"/>
              <a:t>aim</a:t>
            </a:r>
            <a:r>
              <a:rPr lang="en-US" sz="1600" dirty="0"/>
              <a:t> is to build an efficient  model to detect the people in the scene. The provided scenario is a retail environment.</a:t>
            </a:r>
          </a:p>
        </p:txBody>
      </p:sp>
      <p:pic>
        <p:nvPicPr>
          <p:cNvPr id="5" name="Immagine 4">
            <a:extLst>
              <a:ext uri="{FF2B5EF4-FFF2-40B4-BE49-F238E27FC236}">
                <a16:creationId xmlns:a16="http://schemas.microsoft.com/office/drawing/2014/main" id="{B41A392B-3BA3-4DB3-9724-7EECA00E14B2}"/>
              </a:ext>
            </a:extLst>
          </p:cNvPr>
          <p:cNvPicPr>
            <a:picLocks noChangeAspect="1"/>
          </p:cNvPicPr>
          <p:nvPr/>
        </p:nvPicPr>
        <p:blipFill rotWithShape="1">
          <a:blip r:embed="rId4"/>
          <a:srcRect t="8431" r="-3" b="2455"/>
          <a:stretch/>
        </p:blipFill>
        <p:spPr>
          <a:xfrm>
            <a:off x="920833" y="1328839"/>
            <a:ext cx="6647395" cy="4131686"/>
          </a:xfrm>
          <a:prstGeom prst="rect">
            <a:avLst/>
          </a:prstGeom>
        </p:spPr>
      </p:pic>
    </p:spTree>
    <p:extLst>
      <p:ext uri="{BB962C8B-B14F-4D97-AF65-F5344CB8AC3E}">
        <p14:creationId xmlns:p14="http://schemas.microsoft.com/office/powerpoint/2010/main" val="40838123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Char"/>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9818A645-2267-4F2E-9342-266D4D1DC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9" name="Graphic 6">
            <a:extLst>
              <a:ext uri="{FF2B5EF4-FFF2-40B4-BE49-F238E27FC236}">
                <a16:creationId xmlns:a16="http://schemas.microsoft.com/office/drawing/2014/main" id="{5B57EB82-27EA-48C5-BA49-19697D0B913F}"/>
              </a:ext>
            </a:extLst>
          </p:cNvPr>
          <p:cNvPicPr>
            <a:picLocks noChangeAspect="1"/>
          </p:cNvPicPr>
          <p:nvPr/>
        </p:nvPicPr>
        <p:blipFill>
          <a:blip r:embed="rId2"/>
          <a:stretch/>
        </p:blipFill>
        <p:spPr>
          <a:xfrm>
            <a:off x="3425125" y="4641"/>
            <a:ext cx="7782371" cy="3832818"/>
          </a:xfrm>
          <a:prstGeom prst="rect">
            <a:avLst/>
          </a:prstGeom>
        </p:spPr>
      </p:pic>
      <p:sp>
        <p:nvSpPr>
          <p:cNvPr id="45" name="Rectangle 44">
            <a:extLst>
              <a:ext uri="{FF2B5EF4-FFF2-40B4-BE49-F238E27FC236}">
                <a16:creationId xmlns:a16="http://schemas.microsoft.com/office/drawing/2014/main" id="{CD60390C-0E4C-4682-8246-AFA2E4985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3837459"/>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7" name="Rectangle 46">
            <a:extLst>
              <a:ext uri="{FF2B5EF4-FFF2-40B4-BE49-F238E27FC236}">
                <a16:creationId xmlns:a16="http://schemas.microsoft.com/office/drawing/2014/main" id="{CEBA87F4-FB8A-4D91-B3F3-DFA78E0CC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3981573"/>
            <a:ext cx="10222992" cy="2078335"/>
          </a:xfrm>
          <a:prstGeom prst="rect">
            <a:avLst/>
          </a:prstGeom>
          <a:blipFill dpi="0" rotWithShape="1">
            <a:blip r:embed="rId3">
              <a:alphaModFix amt="9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olo 1">
            <a:extLst>
              <a:ext uri="{FF2B5EF4-FFF2-40B4-BE49-F238E27FC236}">
                <a16:creationId xmlns:a16="http://schemas.microsoft.com/office/drawing/2014/main" id="{EEF05B40-52B4-4880-90CF-700D73A807B5}"/>
              </a:ext>
            </a:extLst>
          </p:cNvPr>
          <p:cNvSpPr>
            <a:spLocks noGrp="1"/>
          </p:cNvSpPr>
          <p:nvPr>
            <p:ph type="ctrTitle"/>
          </p:nvPr>
        </p:nvSpPr>
        <p:spPr>
          <a:xfrm>
            <a:off x="984504" y="490599"/>
            <a:ext cx="2698854" cy="3278098"/>
          </a:xfrm>
        </p:spPr>
        <p:txBody>
          <a:bodyPr vert="horz" lIns="91440" tIns="45720" rIns="91440" bIns="45720" rtlCol="0">
            <a:normAutofit/>
          </a:bodyPr>
          <a:lstStyle/>
          <a:p>
            <a:r>
              <a:rPr lang="en-US" sz="6000" dirty="0"/>
              <a:t>State</a:t>
            </a:r>
            <a:br>
              <a:rPr lang="en-US" sz="6000" dirty="0"/>
            </a:br>
            <a:r>
              <a:rPr lang="en-US" sz="6000" dirty="0"/>
              <a:t>of </a:t>
            </a:r>
            <a:br>
              <a:rPr lang="en-US" sz="6000" dirty="0"/>
            </a:br>
            <a:r>
              <a:rPr lang="en-US" sz="6000" dirty="0"/>
              <a:t>the</a:t>
            </a:r>
            <a:br>
              <a:rPr lang="en-US" sz="6000" dirty="0"/>
            </a:br>
            <a:r>
              <a:rPr lang="en-US" sz="6000" dirty="0"/>
              <a:t>art</a:t>
            </a:r>
          </a:p>
        </p:txBody>
      </p:sp>
      <p:sp>
        <p:nvSpPr>
          <p:cNvPr id="3" name="Sottotitolo 2">
            <a:extLst>
              <a:ext uri="{FF2B5EF4-FFF2-40B4-BE49-F238E27FC236}">
                <a16:creationId xmlns:a16="http://schemas.microsoft.com/office/drawing/2014/main" id="{E15B1218-04D1-499A-AA6A-C52427153D31}"/>
              </a:ext>
            </a:extLst>
          </p:cNvPr>
          <p:cNvSpPr>
            <a:spLocks noGrp="1"/>
          </p:cNvSpPr>
          <p:nvPr>
            <p:ph type="subTitle" idx="1"/>
          </p:nvPr>
        </p:nvSpPr>
        <p:spPr>
          <a:xfrm>
            <a:off x="1280790" y="3981574"/>
            <a:ext cx="4483400" cy="2078334"/>
          </a:xfrm>
        </p:spPr>
        <p:txBody>
          <a:bodyPr vert="horz" lIns="91440" tIns="45720" rIns="91440" bIns="45720" rtlCol="0" anchor="ctr">
            <a:normAutofit/>
          </a:bodyPr>
          <a:lstStyle/>
          <a:p>
            <a:endParaRPr lang="en-US" sz="1000" b="1" dirty="0"/>
          </a:p>
          <a:p>
            <a:r>
              <a:rPr lang="en-US" sz="1800" b="1" dirty="0"/>
              <a:t>PERSON DETECTION:</a:t>
            </a:r>
          </a:p>
          <a:p>
            <a:endParaRPr lang="en-US" sz="1700" b="1" dirty="0"/>
          </a:p>
          <a:p>
            <a:pPr marL="285750" indent="-285750">
              <a:buFont typeface="Arial" panose="020B0604020202020204" pitchFamily="34" charset="0"/>
              <a:buChar char="•"/>
            </a:pPr>
            <a:r>
              <a:rPr lang="it-IT" sz="1800" dirty="0"/>
              <a:t>Blob </a:t>
            </a:r>
            <a:r>
              <a:rPr lang="it-IT" sz="1800" dirty="0" err="1"/>
              <a:t>based</a:t>
            </a:r>
            <a:r>
              <a:rPr lang="it-IT" sz="1800" dirty="0"/>
              <a:t> Techniques</a:t>
            </a:r>
          </a:p>
          <a:p>
            <a:pPr marL="285750" indent="-285750">
              <a:buFont typeface="Arial" panose="020B0604020202020204" pitchFamily="34" charset="0"/>
              <a:buChar char="•"/>
            </a:pPr>
            <a:r>
              <a:rPr lang="it-IT" sz="1800" dirty="0"/>
              <a:t>Feature </a:t>
            </a:r>
            <a:r>
              <a:rPr lang="it-IT" sz="1800" dirty="0" err="1"/>
              <a:t>based</a:t>
            </a:r>
            <a:r>
              <a:rPr lang="it-IT" sz="1800" dirty="0"/>
              <a:t> Techniques</a:t>
            </a:r>
          </a:p>
          <a:p>
            <a:endParaRPr lang="en-US" sz="1200" b="1" dirty="0"/>
          </a:p>
        </p:txBody>
      </p:sp>
      <p:sp>
        <p:nvSpPr>
          <p:cNvPr id="49" name="Rectangle 48">
            <a:extLst>
              <a:ext uri="{FF2B5EF4-FFF2-40B4-BE49-F238E27FC236}">
                <a16:creationId xmlns:a16="http://schemas.microsoft.com/office/drawing/2014/main" id="{D012A90F-45C2-4C9B-BAF6-9CE1F546C7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128670"/>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Sottotitolo 2">
            <a:extLst>
              <a:ext uri="{FF2B5EF4-FFF2-40B4-BE49-F238E27FC236}">
                <a16:creationId xmlns:a16="http://schemas.microsoft.com/office/drawing/2014/main" id="{B2A42362-7145-4ED9-B3BB-A7BCB9C4DF8A}"/>
              </a:ext>
            </a:extLst>
          </p:cNvPr>
          <p:cNvSpPr txBox="1">
            <a:spLocks/>
          </p:cNvSpPr>
          <p:nvPr/>
        </p:nvSpPr>
        <p:spPr>
          <a:xfrm>
            <a:off x="6060476" y="3981573"/>
            <a:ext cx="5147020" cy="2078335"/>
          </a:xfrm>
          <a:prstGeom prst="rect">
            <a:avLst/>
          </a:prstGeom>
        </p:spPr>
        <p:txBody>
          <a:bodyPr vert="horz" lIns="91440" tIns="45720" rIns="91440" bIns="45720" rtlCol="0" anchor="ctr">
            <a:normAutofit fontScale="92500"/>
          </a:bodyPr>
          <a:lstStyle>
            <a:lvl1pPr marL="0" indent="0" algn="l" defTabSz="914400" rtl="0" eaLnBrk="1" latinLnBrk="0" hangingPunct="1">
              <a:lnSpc>
                <a:spcPct val="90000"/>
              </a:lnSpc>
              <a:spcBef>
                <a:spcPts val="1200"/>
              </a:spcBef>
              <a:buClr>
                <a:schemeClr val="accent1">
                  <a:lumMod val="75000"/>
                </a:schemeClr>
              </a:buClr>
              <a:buSzPct val="85000"/>
              <a:buFont typeface="Wingdings" pitchFamily="2" charset="2"/>
              <a:buNone/>
              <a:defRPr sz="2200" kern="1200">
                <a:solidFill>
                  <a:schemeClr val="tx1"/>
                </a:solidFill>
                <a:latin typeface="+mn-lt"/>
                <a:ea typeface="+mn-ea"/>
                <a:cs typeface="+mn-cs"/>
              </a:defRPr>
            </a:lvl1pPr>
            <a:lvl2pPr marL="457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200" kern="1200">
                <a:solidFill>
                  <a:schemeClr val="tx1"/>
                </a:solidFill>
                <a:latin typeface="+mn-lt"/>
                <a:ea typeface="+mn-ea"/>
                <a:cs typeface="+mn-cs"/>
              </a:defRPr>
            </a:lvl2pPr>
            <a:lvl3pPr marL="914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200" kern="1200">
                <a:solidFill>
                  <a:schemeClr val="tx1"/>
                </a:solidFill>
                <a:latin typeface="+mn-lt"/>
                <a:ea typeface="+mn-ea"/>
                <a:cs typeface="+mn-cs"/>
              </a:defRPr>
            </a:lvl3pPr>
            <a:lvl4pPr marL="1371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5pPr>
            <a:lvl6pPr marL="22860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6pPr>
            <a:lvl7pPr marL="2743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7pPr>
            <a:lvl8pPr marL="3200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8pPr>
            <a:lvl9pPr marL="3657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9pPr>
          </a:lstStyle>
          <a:p>
            <a:endParaRPr lang="en-US" sz="1100" b="1" dirty="0"/>
          </a:p>
          <a:p>
            <a:r>
              <a:rPr lang="en-US" sz="2100" b="1" dirty="0"/>
              <a:t>MAIN STEPS:</a:t>
            </a:r>
          </a:p>
          <a:p>
            <a:endParaRPr lang="en-US" sz="1800" b="1" dirty="0"/>
          </a:p>
          <a:p>
            <a:pPr marL="285750" indent="-285750">
              <a:buFont typeface="Arial" panose="020B0604020202020204" pitchFamily="34" charset="0"/>
              <a:buChar char="•"/>
            </a:pPr>
            <a:r>
              <a:rPr lang="en-US" sz="2100" dirty="0"/>
              <a:t>Definition of the ROI (Region of Interest)</a:t>
            </a:r>
          </a:p>
          <a:p>
            <a:pPr marL="285750" indent="-285750">
              <a:buFont typeface="Arial" panose="020B0604020202020204" pitchFamily="34" charset="0"/>
              <a:buChar char="•"/>
            </a:pPr>
            <a:r>
              <a:rPr lang="it-IT" sz="2100" dirty="0"/>
              <a:t>People </a:t>
            </a:r>
            <a:r>
              <a:rPr lang="it-IT" sz="2100" dirty="0" err="1"/>
              <a:t>localization</a:t>
            </a:r>
            <a:endParaRPr lang="it-IT" sz="2100" dirty="0"/>
          </a:p>
          <a:p>
            <a:endParaRPr lang="en-US" sz="1200" b="1" dirty="0"/>
          </a:p>
        </p:txBody>
      </p:sp>
    </p:spTree>
    <p:extLst>
      <p:ext uri="{BB962C8B-B14F-4D97-AF65-F5344CB8AC3E}">
        <p14:creationId xmlns:p14="http://schemas.microsoft.com/office/powerpoint/2010/main" val="32671809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Char"/>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 name="Rectangle 53">
            <a:extLst>
              <a:ext uri="{FF2B5EF4-FFF2-40B4-BE49-F238E27FC236}">
                <a16:creationId xmlns:a16="http://schemas.microsoft.com/office/drawing/2014/main" id="{5AAA0D94-BFF0-44AF-9E04-13800A6194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620" y="-1"/>
            <a:ext cx="12207240"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6" name="Rectangle 55">
            <a:extLst>
              <a:ext uri="{FF2B5EF4-FFF2-40B4-BE49-F238E27FC236}">
                <a16:creationId xmlns:a16="http://schemas.microsoft.com/office/drawing/2014/main" id="{4E0242FF-80FA-4D90-877A-E17E422406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928117"/>
            <a:ext cx="10351008"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Graphic 6">
            <a:extLst>
              <a:ext uri="{FF2B5EF4-FFF2-40B4-BE49-F238E27FC236}">
                <a16:creationId xmlns:a16="http://schemas.microsoft.com/office/drawing/2014/main" id="{5B57EB82-27EA-48C5-BA49-19697D0B913F}"/>
              </a:ext>
            </a:extLst>
          </p:cNvPr>
          <p:cNvPicPr>
            <a:picLocks noChangeAspect="1"/>
          </p:cNvPicPr>
          <p:nvPr/>
        </p:nvPicPr>
        <p:blipFill>
          <a:blip r:embed="rId4"/>
          <a:srcRect/>
          <a:stretch/>
        </p:blipFill>
        <p:spPr>
          <a:xfrm>
            <a:off x="447790" y="1008800"/>
            <a:ext cx="4260264" cy="4772573"/>
          </a:xfrm>
          <a:prstGeom prst="rect">
            <a:avLst/>
          </a:prstGeom>
        </p:spPr>
      </p:pic>
      <p:sp>
        <p:nvSpPr>
          <p:cNvPr id="58" name="Rectangle 57">
            <a:extLst>
              <a:ext uri="{FF2B5EF4-FFF2-40B4-BE49-F238E27FC236}">
                <a16:creationId xmlns:a16="http://schemas.microsoft.com/office/drawing/2014/main" id="{1B92E287-CC3E-48F7-B435-D232FB9006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1336" y="1110053"/>
            <a:ext cx="6630506" cy="4580301"/>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EEF05B40-52B4-4880-90CF-700D73A807B5}"/>
              </a:ext>
            </a:extLst>
          </p:cNvPr>
          <p:cNvSpPr>
            <a:spLocks noGrp="1"/>
          </p:cNvSpPr>
          <p:nvPr>
            <p:ph type="ctrTitle"/>
          </p:nvPr>
        </p:nvSpPr>
        <p:spPr>
          <a:xfrm>
            <a:off x="4816144" y="1456610"/>
            <a:ext cx="6371084" cy="1097252"/>
          </a:xfrm>
        </p:spPr>
        <p:txBody>
          <a:bodyPr vert="horz" lIns="91440" tIns="45720" rIns="91440" bIns="45720" rtlCol="0">
            <a:normAutofit/>
          </a:bodyPr>
          <a:lstStyle/>
          <a:p>
            <a:r>
              <a:rPr lang="en-US" sz="6000" dirty="0"/>
              <a:t>State of the art</a:t>
            </a:r>
          </a:p>
        </p:txBody>
      </p:sp>
      <p:sp>
        <p:nvSpPr>
          <p:cNvPr id="60" name="Rectangle 59">
            <a:extLst>
              <a:ext uri="{FF2B5EF4-FFF2-40B4-BE49-F238E27FC236}">
                <a16:creationId xmlns:a16="http://schemas.microsoft.com/office/drawing/2014/main" id="{B354BB7A-6D45-494D-90A8-2F497C01F6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5780565"/>
            <a:ext cx="10351008"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2" name="Group 61">
            <a:extLst>
              <a:ext uri="{FF2B5EF4-FFF2-40B4-BE49-F238E27FC236}">
                <a16:creationId xmlns:a16="http://schemas.microsoft.com/office/drawing/2014/main" id="{A12E4495-24BE-4FFE-91E5-5BA7727EF10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6920" y="5257800"/>
            <a:ext cx="1080904" cy="1080902"/>
            <a:chOff x="9685338" y="4460675"/>
            <a:chExt cx="1080904" cy="1080902"/>
          </a:xfrm>
        </p:grpSpPr>
        <p:sp>
          <p:nvSpPr>
            <p:cNvPr id="63" name="Oval 62">
              <a:extLst>
                <a:ext uri="{FF2B5EF4-FFF2-40B4-BE49-F238E27FC236}">
                  <a16:creationId xmlns:a16="http://schemas.microsoft.com/office/drawing/2014/main" id="{C71644A3-12B1-4F51-BB08-FDD391EF57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5">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64" name="Oval 63">
              <a:extLst>
                <a:ext uri="{FF2B5EF4-FFF2-40B4-BE49-F238E27FC236}">
                  <a16:creationId xmlns:a16="http://schemas.microsoft.com/office/drawing/2014/main" id="{1A6658C1-CF92-4E90-A775-D0D64A3D32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3" name="Sottotitolo 2">
            <a:extLst>
              <a:ext uri="{FF2B5EF4-FFF2-40B4-BE49-F238E27FC236}">
                <a16:creationId xmlns:a16="http://schemas.microsoft.com/office/drawing/2014/main" id="{E15B1218-04D1-499A-AA6A-C52427153D31}"/>
              </a:ext>
            </a:extLst>
          </p:cNvPr>
          <p:cNvSpPr>
            <a:spLocks noGrp="1"/>
          </p:cNvSpPr>
          <p:nvPr>
            <p:ph type="subTitle" idx="1"/>
          </p:nvPr>
        </p:nvSpPr>
        <p:spPr>
          <a:xfrm>
            <a:off x="4816144" y="2374600"/>
            <a:ext cx="5911680" cy="2765856"/>
          </a:xfrm>
        </p:spPr>
        <p:txBody>
          <a:bodyPr vert="horz" lIns="91440" tIns="45720" rIns="91440" bIns="45720" rtlCol="0">
            <a:normAutofit/>
          </a:bodyPr>
          <a:lstStyle/>
          <a:p>
            <a:endParaRPr lang="en-US" sz="700" b="1" dirty="0"/>
          </a:p>
          <a:p>
            <a:r>
              <a:rPr lang="en-US" sz="1800" dirty="0"/>
              <a:t>In </a:t>
            </a:r>
            <a:r>
              <a:rPr lang="en-US" sz="1800" b="1" dirty="0"/>
              <a:t>Blob based Techniques</a:t>
            </a:r>
            <a:r>
              <a:rPr lang="en-US" sz="1800" dirty="0"/>
              <a:t> a foreground image is obtained from background subtraction. Different pre-processing techniques are also used to remove noise, shadow and illumination.</a:t>
            </a:r>
          </a:p>
          <a:p>
            <a:r>
              <a:rPr lang="en-US" sz="1800" dirty="0"/>
              <a:t>A threshold is set to get the desired foreground image. From the foreground image the blob is extracted which is further classified into categories. The classification is based on the shape, color, motion or other feature of the blob.</a:t>
            </a:r>
            <a:r>
              <a:rPr lang="en-US" sz="600" dirty="0"/>
              <a:t>.</a:t>
            </a:r>
          </a:p>
        </p:txBody>
      </p:sp>
    </p:spTree>
    <p:extLst>
      <p:ext uri="{BB962C8B-B14F-4D97-AF65-F5344CB8AC3E}">
        <p14:creationId xmlns:p14="http://schemas.microsoft.com/office/powerpoint/2010/main" val="19409570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Char"/>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 name="Rectangle 53">
            <a:extLst>
              <a:ext uri="{FF2B5EF4-FFF2-40B4-BE49-F238E27FC236}">
                <a16:creationId xmlns:a16="http://schemas.microsoft.com/office/drawing/2014/main" id="{5AAA0D94-BFF0-44AF-9E04-13800A6194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620" y="-1"/>
            <a:ext cx="12207240"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6" name="Rectangle 55">
            <a:extLst>
              <a:ext uri="{FF2B5EF4-FFF2-40B4-BE49-F238E27FC236}">
                <a16:creationId xmlns:a16="http://schemas.microsoft.com/office/drawing/2014/main" id="{4E0242FF-80FA-4D90-877A-E17E422406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928117"/>
            <a:ext cx="10351008"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1B92E287-CC3E-48F7-B435-D232FB9006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1336" y="1110053"/>
            <a:ext cx="6630506" cy="4580301"/>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EEF05B40-52B4-4880-90CF-700D73A807B5}"/>
              </a:ext>
            </a:extLst>
          </p:cNvPr>
          <p:cNvSpPr>
            <a:spLocks noGrp="1"/>
          </p:cNvSpPr>
          <p:nvPr>
            <p:ph type="ctrTitle"/>
          </p:nvPr>
        </p:nvSpPr>
        <p:spPr>
          <a:xfrm>
            <a:off x="4816144" y="1456610"/>
            <a:ext cx="6371084" cy="1097252"/>
          </a:xfrm>
        </p:spPr>
        <p:txBody>
          <a:bodyPr vert="horz" lIns="91440" tIns="45720" rIns="91440" bIns="45720" rtlCol="0">
            <a:normAutofit/>
          </a:bodyPr>
          <a:lstStyle/>
          <a:p>
            <a:r>
              <a:rPr lang="en-US" sz="6000" dirty="0"/>
              <a:t>State of the art</a:t>
            </a:r>
          </a:p>
        </p:txBody>
      </p:sp>
      <p:sp>
        <p:nvSpPr>
          <p:cNvPr id="60" name="Rectangle 59">
            <a:extLst>
              <a:ext uri="{FF2B5EF4-FFF2-40B4-BE49-F238E27FC236}">
                <a16:creationId xmlns:a16="http://schemas.microsoft.com/office/drawing/2014/main" id="{B354BB7A-6D45-494D-90A8-2F497C01F6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5780565"/>
            <a:ext cx="10351008"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2" name="Group 61">
            <a:extLst>
              <a:ext uri="{FF2B5EF4-FFF2-40B4-BE49-F238E27FC236}">
                <a16:creationId xmlns:a16="http://schemas.microsoft.com/office/drawing/2014/main" id="{A12E4495-24BE-4FFE-91E5-5BA7727EF10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6920" y="5257800"/>
            <a:ext cx="1080904" cy="1080902"/>
            <a:chOff x="9685338" y="4460675"/>
            <a:chExt cx="1080904" cy="1080902"/>
          </a:xfrm>
        </p:grpSpPr>
        <p:sp>
          <p:nvSpPr>
            <p:cNvPr id="63" name="Oval 62">
              <a:extLst>
                <a:ext uri="{FF2B5EF4-FFF2-40B4-BE49-F238E27FC236}">
                  <a16:creationId xmlns:a16="http://schemas.microsoft.com/office/drawing/2014/main" id="{C71644A3-12B1-4F51-BB08-FDD391EF57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64" name="Oval 63">
              <a:extLst>
                <a:ext uri="{FF2B5EF4-FFF2-40B4-BE49-F238E27FC236}">
                  <a16:creationId xmlns:a16="http://schemas.microsoft.com/office/drawing/2014/main" id="{1A6658C1-CF92-4E90-A775-D0D64A3D32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3" name="Sottotitolo 2">
            <a:extLst>
              <a:ext uri="{FF2B5EF4-FFF2-40B4-BE49-F238E27FC236}">
                <a16:creationId xmlns:a16="http://schemas.microsoft.com/office/drawing/2014/main" id="{E15B1218-04D1-499A-AA6A-C52427153D31}"/>
              </a:ext>
            </a:extLst>
          </p:cNvPr>
          <p:cNvSpPr>
            <a:spLocks noGrp="1"/>
          </p:cNvSpPr>
          <p:nvPr>
            <p:ph type="subTitle" idx="1"/>
          </p:nvPr>
        </p:nvSpPr>
        <p:spPr>
          <a:xfrm>
            <a:off x="4816144" y="2374600"/>
            <a:ext cx="5911680" cy="2765856"/>
          </a:xfrm>
        </p:spPr>
        <p:txBody>
          <a:bodyPr vert="horz" lIns="91440" tIns="45720" rIns="91440" bIns="45720" rtlCol="0">
            <a:normAutofit/>
          </a:bodyPr>
          <a:lstStyle/>
          <a:p>
            <a:endParaRPr lang="en-US" sz="700" b="1" dirty="0"/>
          </a:p>
          <a:p>
            <a:pPr>
              <a:lnSpc>
                <a:spcPct val="100000"/>
              </a:lnSpc>
            </a:pPr>
            <a:r>
              <a:rPr lang="en-US" sz="1800" dirty="0"/>
              <a:t>These </a:t>
            </a:r>
            <a:r>
              <a:rPr lang="en-US" sz="1800" b="1" dirty="0"/>
              <a:t>Feature based Techniques </a:t>
            </a:r>
            <a:r>
              <a:rPr lang="en-US" sz="1800" dirty="0"/>
              <a:t>operate on features extracted from overhead view videos and images. The extracted features are further used to classify person and non-person images.</a:t>
            </a:r>
          </a:p>
          <a:p>
            <a:pPr>
              <a:lnSpc>
                <a:spcPct val="100000"/>
              </a:lnSpc>
            </a:pPr>
            <a:r>
              <a:rPr lang="en-US" sz="1800" dirty="0"/>
              <a:t>The extracted features contain shape, color, texture, etc.… Including SIFT and HOG algorithms to detect person. The images are often divided into samples for training and testing.</a:t>
            </a:r>
          </a:p>
        </p:txBody>
      </p:sp>
      <p:pic>
        <p:nvPicPr>
          <p:cNvPr id="4" name="Immagine 3">
            <a:extLst>
              <a:ext uri="{FF2B5EF4-FFF2-40B4-BE49-F238E27FC236}">
                <a16:creationId xmlns:a16="http://schemas.microsoft.com/office/drawing/2014/main" id="{0F2516EC-774B-4E36-AD80-321CD8E5F073}"/>
              </a:ext>
            </a:extLst>
          </p:cNvPr>
          <p:cNvPicPr>
            <a:picLocks noChangeAspect="1"/>
          </p:cNvPicPr>
          <p:nvPr/>
        </p:nvPicPr>
        <p:blipFill>
          <a:blip r:embed="rId5"/>
          <a:stretch>
            <a:fillRect/>
          </a:stretch>
        </p:blipFill>
        <p:spPr>
          <a:xfrm>
            <a:off x="834969" y="1099011"/>
            <a:ext cx="3698277" cy="4613371"/>
          </a:xfrm>
          <a:prstGeom prst="rect">
            <a:avLst/>
          </a:prstGeom>
        </p:spPr>
      </p:pic>
    </p:spTree>
    <p:extLst>
      <p:ext uri="{BB962C8B-B14F-4D97-AF65-F5344CB8AC3E}">
        <p14:creationId xmlns:p14="http://schemas.microsoft.com/office/powerpoint/2010/main" val="40472962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Char"/>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0680B5D0-24EC-465A-A0E6-C4DF951E00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6" name="Rectangle 35">
            <a:extLst>
              <a:ext uri="{FF2B5EF4-FFF2-40B4-BE49-F238E27FC236}">
                <a16:creationId xmlns:a16="http://schemas.microsoft.com/office/drawing/2014/main" id="{30BF1B50-A83E-4ED6-A2AA-C943C1F89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928117"/>
            <a:ext cx="10351008"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1F31E8B2-210B-4B90-83BB-3B180732EF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85470" y="1110053"/>
            <a:ext cx="3386371" cy="4580301"/>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9">
            <a:extLst>
              <a:ext uri="{FF2B5EF4-FFF2-40B4-BE49-F238E27FC236}">
                <a16:creationId xmlns:a16="http://schemas.microsoft.com/office/drawing/2014/main" id="{6B387409-2B98-40F8-A65F-EF7CF989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5780565"/>
            <a:ext cx="10351008"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Group 41">
            <a:extLst>
              <a:ext uri="{FF2B5EF4-FFF2-40B4-BE49-F238E27FC236}">
                <a16:creationId xmlns:a16="http://schemas.microsoft.com/office/drawing/2014/main" id="{C9E5F284-A588-4AE7-A36D-1C93E4FD02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6920" y="5257800"/>
            <a:ext cx="1080904" cy="1080902"/>
            <a:chOff x="9685338" y="4460675"/>
            <a:chExt cx="1080904" cy="1080902"/>
          </a:xfrm>
        </p:grpSpPr>
        <p:sp>
          <p:nvSpPr>
            <p:cNvPr id="43" name="Oval 42">
              <a:extLst>
                <a:ext uri="{FF2B5EF4-FFF2-40B4-BE49-F238E27FC236}">
                  <a16:creationId xmlns:a16="http://schemas.microsoft.com/office/drawing/2014/main" id="{45D7D540-5CF2-4FC1-BE53-277CC22C0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44" name="Oval 43">
              <a:extLst>
                <a:ext uri="{FF2B5EF4-FFF2-40B4-BE49-F238E27FC236}">
                  <a16:creationId xmlns:a16="http://schemas.microsoft.com/office/drawing/2014/main" id="{916C9AA0-DC0C-49A1-ACDF-10BD6D7399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9" name="CasellaDiTesto 8">
            <a:extLst>
              <a:ext uri="{FF2B5EF4-FFF2-40B4-BE49-F238E27FC236}">
                <a16:creationId xmlns:a16="http://schemas.microsoft.com/office/drawing/2014/main" id="{C7231EF0-3B6B-44D1-B95A-98DC4DF0E401}"/>
              </a:ext>
            </a:extLst>
          </p:cNvPr>
          <p:cNvSpPr txBox="1"/>
          <p:nvPr/>
        </p:nvSpPr>
        <p:spPr>
          <a:xfrm>
            <a:off x="7884121" y="1407505"/>
            <a:ext cx="3386371" cy="1815882"/>
          </a:xfrm>
          <a:prstGeom prst="rect">
            <a:avLst/>
          </a:prstGeom>
          <a:noFill/>
        </p:spPr>
        <p:txBody>
          <a:bodyPr wrap="square" rtlCol="0">
            <a:spAutoFit/>
          </a:bodyPr>
          <a:lstStyle/>
          <a:p>
            <a:r>
              <a:rPr lang="en-US" sz="1600" b="1" dirty="0">
                <a:solidFill>
                  <a:srgbClr val="000000"/>
                </a:solidFill>
              </a:rPr>
              <a:t>Two-stage detectors </a:t>
            </a:r>
            <a:r>
              <a:rPr lang="en-US" sz="1600" dirty="0">
                <a:solidFill>
                  <a:srgbClr val="000000"/>
                </a:solidFill>
              </a:rPr>
              <a:t>(R-CNN, Faster R-CNN, etc..) use a Region Proposal Network to generate regions of interests and send the region proposals down the pipeline for object classification and bounding-box regression.</a:t>
            </a:r>
            <a:endParaRPr lang="it-IT" sz="1600" dirty="0">
              <a:solidFill>
                <a:srgbClr val="000000"/>
              </a:solidFill>
            </a:endParaRPr>
          </a:p>
        </p:txBody>
      </p:sp>
      <p:sp>
        <p:nvSpPr>
          <p:cNvPr id="10" name="CasellaDiTesto 9">
            <a:extLst>
              <a:ext uri="{FF2B5EF4-FFF2-40B4-BE49-F238E27FC236}">
                <a16:creationId xmlns:a16="http://schemas.microsoft.com/office/drawing/2014/main" id="{E337ABCE-19C6-4A87-BFD6-73D66D7C88EA}"/>
              </a:ext>
            </a:extLst>
          </p:cNvPr>
          <p:cNvSpPr txBox="1"/>
          <p:nvPr/>
        </p:nvSpPr>
        <p:spPr>
          <a:xfrm>
            <a:off x="7884795" y="3634613"/>
            <a:ext cx="3385697" cy="1600438"/>
          </a:xfrm>
          <a:prstGeom prst="rect">
            <a:avLst/>
          </a:prstGeom>
          <a:noFill/>
        </p:spPr>
        <p:txBody>
          <a:bodyPr wrap="square" rtlCol="0">
            <a:spAutoFit/>
          </a:bodyPr>
          <a:lstStyle/>
          <a:p>
            <a:r>
              <a:rPr lang="en-US" sz="1600" b="1" dirty="0">
                <a:solidFill>
                  <a:srgbClr val="000000"/>
                </a:solidFill>
              </a:rPr>
              <a:t>One-stage</a:t>
            </a:r>
            <a:r>
              <a:rPr lang="en-US" b="1" dirty="0"/>
              <a:t> </a:t>
            </a:r>
            <a:r>
              <a:rPr lang="en-US" sz="1600" b="1" dirty="0">
                <a:solidFill>
                  <a:srgbClr val="000000"/>
                </a:solidFill>
              </a:rPr>
              <a:t>detectors</a:t>
            </a:r>
            <a:r>
              <a:rPr lang="en-US" sz="1600" dirty="0">
                <a:solidFill>
                  <a:srgbClr val="000000"/>
                </a:solidFill>
              </a:rPr>
              <a:t> (YOLO, SSD, etc..) treat object detection as a simple regression problem by taking an input image and learning the class probabilities and bounding box coordinates.</a:t>
            </a:r>
            <a:endParaRPr lang="it-IT" sz="1600" dirty="0">
              <a:solidFill>
                <a:srgbClr val="000000"/>
              </a:solidFill>
            </a:endParaRPr>
          </a:p>
        </p:txBody>
      </p:sp>
      <p:sp>
        <p:nvSpPr>
          <p:cNvPr id="2" name="Rettangolo 1">
            <a:extLst>
              <a:ext uri="{FF2B5EF4-FFF2-40B4-BE49-F238E27FC236}">
                <a16:creationId xmlns:a16="http://schemas.microsoft.com/office/drawing/2014/main" id="{D037FD57-3ACF-43C3-A56A-A3F4F9BC0A7C}"/>
              </a:ext>
            </a:extLst>
          </p:cNvPr>
          <p:cNvSpPr/>
          <p:nvPr/>
        </p:nvSpPr>
        <p:spPr>
          <a:xfrm>
            <a:off x="751332" y="881193"/>
            <a:ext cx="7110398" cy="643092"/>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t-IT"/>
          </a:p>
        </p:txBody>
      </p:sp>
      <p:sp>
        <p:nvSpPr>
          <p:cNvPr id="22" name="Rettangolo 21">
            <a:extLst>
              <a:ext uri="{FF2B5EF4-FFF2-40B4-BE49-F238E27FC236}">
                <a16:creationId xmlns:a16="http://schemas.microsoft.com/office/drawing/2014/main" id="{70F467BD-1561-45E9-9CAF-406C26D012DA}"/>
              </a:ext>
            </a:extLst>
          </p:cNvPr>
          <p:cNvSpPr/>
          <p:nvPr/>
        </p:nvSpPr>
        <p:spPr>
          <a:xfrm>
            <a:off x="751332" y="5297473"/>
            <a:ext cx="7110398" cy="643092"/>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t-IT"/>
          </a:p>
        </p:txBody>
      </p:sp>
      <p:pic>
        <p:nvPicPr>
          <p:cNvPr id="7" name="Graphic 6">
            <a:extLst>
              <a:ext uri="{FF2B5EF4-FFF2-40B4-BE49-F238E27FC236}">
                <a16:creationId xmlns:a16="http://schemas.microsoft.com/office/drawing/2014/main" id="{ECC4E2BB-1495-490F-9559-4DF6F9365D7D}"/>
              </a:ext>
            </a:extLst>
          </p:cNvPr>
          <p:cNvPicPr>
            <a:picLocks noChangeAspect="1"/>
          </p:cNvPicPr>
          <p:nvPr/>
        </p:nvPicPr>
        <p:blipFill>
          <a:blip r:embed="rId5"/>
          <a:stretch/>
        </p:blipFill>
        <p:spPr>
          <a:xfrm>
            <a:off x="995243" y="700710"/>
            <a:ext cx="6344860" cy="5456580"/>
          </a:xfrm>
          <a:prstGeom prst="rect">
            <a:avLst/>
          </a:prstGeom>
        </p:spPr>
      </p:pic>
      <p:sp>
        <p:nvSpPr>
          <p:cNvPr id="3" name="Sottotitolo 2">
            <a:extLst>
              <a:ext uri="{FF2B5EF4-FFF2-40B4-BE49-F238E27FC236}">
                <a16:creationId xmlns:a16="http://schemas.microsoft.com/office/drawing/2014/main" id="{E15B1218-04D1-499A-AA6A-C52427153D31}"/>
              </a:ext>
            </a:extLst>
          </p:cNvPr>
          <p:cNvSpPr>
            <a:spLocks noGrp="1"/>
          </p:cNvSpPr>
          <p:nvPr>
            <p:ph type="subTitle" idx="1"/>
          </p:nvPr>
        </p:nvSpPr>
        <p:spPr>
          <a:xfrm>
            <a:off x="919484" y="395206"/>
            <a:ext cx="10351008" cy="713279"/>
          </a:xfrm>
        </p:spPr>
        <p:txBody>
          <a:bodyPr vert="horz" lIns="91440" tIns="45720" rIns="91440" bIns="45720" rtlCol="0">
            <a:normAutofit/>
          </a:bodyPr>
          <a:lstStyle/>
          <a:p>
            <a:pPr algn="ctr"/>
            <a:r>
              <a:rPr lang="en-US" sz="2400" b="1" dirty="0">
                <a:solidFill>
                  <a:srgbClr val="000000"/>
                </a:solidFill>
              </a:rPr>
              <a:t>FEATURE BASED TECHNIQUES</a:t>
            </a:r>
          </a:p>
          <a:p>
            <a:endParaRPr lang="en-US" sz="1600" dirty="0">
              <a:solidFill>
                <a:srgbClr val="000000"/>
              </a:solidFill>
            </a:endParaRPr>
          </a:p>
        </p:txBody>
      </p:sp>
    </p:spTree>
    <p:extLst>
      <p:ext uri="{BB962C8B-B14F-4D97-AF65-F5344CB8AC3E}">
        <p14:creationId xmlns:p14="http://schemas.microsoft.com/office/powerpoint/2010/main" val="32308029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Char"/>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tint val="75000"/>
                <a:shade val="58000"/>
                <a:satMod val="120000"/>
              </a:schemeClr>
              <a:schemeClr val="bg1">
                <a:tint val="50000"/>
                <a:shade val="96000"/>
              </a:schemeClr>
            </a:duotone>
          </a:blip>
          <a:tile tx="0" ty="0" sx="100000" sy="100000" flip="none" algn="tl"/>
        </a:blipFill>
        <a:effectLst/>
      </p:bgPr>
    </p:bg>
    <p:spTree>
      <p:nvGrpSpPr>
        <p:cNvPr id="1" name=""/>
        <p:cNvGrpSpPr/>
        <p:nvPr/>
      </p:nvGrpSpPr>
      <p:grpSpPr>
        <a:xfrm>
          <a:off x="0" y="0"/>
          <a:ext cx="0" cy="0"/>
          <a:chOff x="0" y="0"/>
          <a:chExt cx="0" cy="0"/>
        </a:xfrm>
      </p:grpSpPr>
      <p:sp useBgFill="1">
        <p:nvSpPr>
          <p:cNvPr id="53" name="Rectangle 52">
            <a:extLst>
              <a:ext uri="{FF2B5EF4-FFF2-40B4-BE49-F238E27FC236}">
                <a16:creationId xmlns:a16="http://schemas.microsoft.com/office/drawing/2014/main" id="{0E2D3DCD-4716-40AA-90C0-6F2F9F116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1"/>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5" name="Rectangle 54">
            <a:extLst>
              <a:ext uri="{FF2B5EF4-FFF2-40B4-BE49-F238E27FC236}">
                <a16:creationId xmlns:a16="http://schemas.microsoft.com/office/drawing/2014/main" id="{037BACED-9574-4AAE-9D04-5100308350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25845"/>
            <a:ext cx="12192000" cy="2610465"/>
          </a:xfrm>
          <a:prstGeom prst="rect">
            <a:avLst/>
          </a:prstGeom>
          <a:solidFill>
            <a:schemeClr val="bg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ottotitolo 2">
            <a:extLst>
              <a:ext uri="{FF2B5EF4-FFF2-40B4-BE49-F238E27FC236}">
                <a16:creationId xmlns:a16="http://schemas.microsoft.com/office/drawing/2014/main" id="{E15B1218-04D1-499A-AA6A-C52427153D31}"/>
              </a:ext>
            </a:extLst>
          </p:cNvPr>
          <p:cNvSpPr>
            <a:spLocks noGrp="1"/>
          </p:cNvSpPr>
          <p:nvPr>
            <p:ph type="subTitle" idx="1"/>
          </p:nvPr>
        </p:nvSpPr>
        <p:spPr>
          <a:xfrm>
            <a:off x="793295" y="4467348"/>
            <a:ext cx="10599314" cy="714995"/>
          </a:xfrm>
        </p:spPr>
        <p:txBody>
          <a:bodyPr vert="horz" lIns="91440" tIns="45720" rIns="91440" bIns="45720" rtlCol="0">
            <a:normAutofit/>
          </a:bodyPr>
          <a:lstStyle/>
          <a:p>
            <a:r>
              <a:rPr lang="en-US" sz="2000" b="1" dirty="0">
                <a:solidFill>
                  <a:srgbClr val="FFFFFF"/>
                </a:solidFill>
              </a:rPr>
              <a:t>SSD</a:t>
            </a:r>
            <a:r>
              <a:rPr lang="en-US" sz="2000" dirty="0">
                <a:solidFill>
                  <a:srgbClr val="FFFFFF"/>
                </a:solidFill>
              </a:rPr>
              <a:t> (single-shot detector) discretizes the output space of bounding boxes into a set of default boxes over different aspect ratios and scales per feature map location.</a:t>
            </a:r>
          </a:p>
        </p:txBody>
      </p:sp>
      <p:pic>
        <p:nvPicPr>
          <p:cNvPr id="7" name="Graphic 6">
            <a:extLst>
              <a:ext uri="{FF2B5EF4-FFF2-40B4-BE49-F238E27FC236}">
                <a16:creationId xmlns:a16="http://schemas.microsoft.com/office/drawing/2014/main" id="{ECC4E2BB-1495-490F-9559-4DF6F9365D7D}"/>
              </a:ext>
            </a:extLst>
          </p:cNvPr>
          <p:cNvPicPr>
            <a:picLocks noChangeAspect="1"/>
          </p:cNvPicPr>
          <p:nvPr/>
        </p:nvPicPr>
        <p:blipFill rotWithShape="1">
          <a:blip r:embed="rId3"/>
          <a:srcRect r="157" b="1"/>
          <a:stretch/>
        </p:blipFill>
        <p:spPr>
          <a:xfrm>
            <a:off x="20" y="10"/>
            <a:ext cx="12191980" cy="4243361"/>
          </a:xfrm>
          <a:prstGeom prst="rect">
            <a:avLst/>
          </a:prstGeom>
        </p:spPr>
      </p:pic>
      <p:sp>
        <p:nvSpPr>
          <p:cNvPr id="2" name="Titolo 1">
            <a:extLst>
              <a:ext uri="{FF2B5EF4-FFF2-40B4-BE49-F238E27FC236}">
                <a16:creationId xmlns:a16="http://schemas.microsoft.com/office/drawing/2014/main" id="{EEF05B40-52B4-4880-90CF-700D73A807B5}"/>
              </a:ext>
            </a:extLst>
          </p:cNvPr>
          <p:cNvSpPr>
            <a:spLocks noGrp="1"/>
          </p:cNvSpPr>
          <p:nvPr>
            <p:ph type="ctrTitle"/>
          </p:nvPr>
        </p:nvSpPr>
        <p:spPr>
          <a:xfrm>
            <a:off x="5451113" y="21690"/>
            <a:ext cx="1283678" cy="1073036"/>
          </a:xfrm>
        </p:spPr>
        <p:txBody>
          <a:bodyPr vert="horz" lIns="91440" tIns="45720" rIns="91440" bIns="45720" rtlCol="0" anchor="b">
            <a:normAutofit/>
          </a:bodyPr>
          <a:lstStyle/>
          <a:p>
            <a:pPr algn="ctr"/>
            <a:r>
              <a:rPr lang="en-US" sz="5600" dirty="0">
                <a:solidFill>
                  <a:schemeClr val="bg1"/>
                </a:solidFill>
                <a:effectLst/>
              </a:rPr>
              <a:t>SSD</a:t>
            </a:r>
            <a:endParaRPr lang="en-US" sz="5600" dirty="0">
              <a:solidFill>
                <a:schemeClr val="bg1"/>
              </a:solidFill>
            </a:endParaRPr>
          </a:p>
        </p:txBody>
      </p:sp>
      <p:sp>
        <p:nvSpPr>
          <p:cNvPr id="6" name="CasellaDiTesto 5">
            <a:extLst>
              <a:ext uri="{FF2B5EF4-FFF2-40B4-BE49-F238E27FC236}">
                <a16:creationId xmlns:a16="http://schemas.microsoft.com/office/drawing/2014/main" id="{ADB0CE67-5388-439C-9A88-2E8C47F5630D}"/>
              </a:ext>
            </a:extLst>
          </p:cNvPr>
          <p:cNvSpPr txBox="1"/>
          <p:nvPr/>
        </p:nvSpPr>
        <p:spPr>
          <a:xfrm>
            <a:off x="793295" y="5320561"/>
            <a:ext cx="10599314" cy="1015663"/>
          </a:xfrm>
          <a:prstGeom prst="rect">
            <a:avLst/>
          </a:prstGeom>
          <a:noFill/>
        </p:spPr>
        <p:txBody>
          <a:bodyPr wrap="square" rtlCol="0">
            <a:spAutoFit/>
          </a:bodyPr>
          <a:lstStyle/>
          <a:p>
            <a:pPr algn="l"/>
            <a:r>
              <a:rPr lang="en-US" sz="2000" dirty="0">
                <a:solidFill>
                  <a:srgbClr val="FFFFFF"/>
                </a:solidFill>
              </a:rPr>
              <a:t>In SSD the prediction layer is acting on fused features of different levels. Head module</a:t>
            </a:r>
          </a:p>
          <a:p>
            <a:pPr algn="l"/>
            <a:r>
              <a:rPr lang="en-US" sz="2000" dirty="0">
                <a:solidFill>
                  <a:srgbClr val="FFFFFF"/>
                </a:solidFill>
              </a:rPr>
              <a:t>consists of a series of convolutional layers followed by several classification layers and localization layers.</a:t>
            </a:r>
            <a:endParaRPr lang="it-IT" sz="2000" dirty="0">
              <a:solidFill>
                <a:srgbClr val="FFFFFF"/>
              </a:solidFill>
            </a:endParaRPr>
          </a:p>
        </p:txBody>
      </p:sp>
    </p:spTree>
    <p:extLst>
      <p:ext uri="{BB962C8B-B14F-4D97-AF65-F5344CB8AC3E}">
        <p14:creationId xmlns:p14="http://schemas.microsoft.com/office/powerpoint/2010/main" val="64473661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1250">
        <p159:morph option="byChar"/>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9" name="Group 48">
            <a:extLst>
              <a:ext uri="{FF2B5EF4-FFF2-40B4-BE49-F238E27FC236}">
                <a16:creationId xmlns:a16="http://schemas.microsoft.com/office/drawing/2014/main" id="{2A313B03-D361-4EC9-AF52-0B3C1C92C2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50" name="Oval 49">
              <a:extLst>
                <a:ext uri="{FF2B5EF4-FFF2-40B4-BE49-F238E27FC236}">
                  <a16:creationId xmlns:a16="http://schemas.microsoft.com/office/drawing/2014/main" id="{5E79CB85-A08A-4579-86F6-A8AA97551B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51" name="Oval 50">
              <a:extLst>
                <a:ext uri="{FF2B5EF4-FFF2-40B4-BE49-F238E27FC236}">
                  <a16:creationId xmlns:a16="http://schemas.microsoft.com/office/drawing/2014/main" id="{D6C61C9C-364D-4CB6-B9D1-1A6F50F6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sp>
      </p:grpSp>
      <p:sp>
        <p:nvSpPr>
          <p:cNvPr id="53" name="Rectangle 52">
            <a:extLst>
              <a:ext uri="{FF2B5EF4-FFF2-40B4-BE49-F238E27FC236}">
                <a16:creationId xmlns:a16="http://schemas.microsoft.com/office/drawing/2014/main" id="{9C5EC292-991E-4C8F-9F55-D72971A4B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E44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F90B7573-D2CD-4589-B099-E8254726AC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999"/>
          </a:xfrm>
          <a:prstGeom prst="rect">
            <a:avLst/>
          </a:prstGeom>
          <a:blipFill dpi="0" rotWithShape="1">
            <a:blip r:embed="rId4">
              <a:alphaModFix amt="50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57" name="Rectangle 56">
            <a:extLst>
              <a:ext uri="{FF2B5EF4-FFF2-40B4-BE49-F238E27FC236}">
                <a16:creationId xmlns:a16="http://schemas.microsoft.com/office/drawing/2014/main" id="{C26A041F-C32D-4E9C-AD9A-6F8F9710D9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1" y="480059"/>
            <a:ext cx="11237976" cy="5897880"/>
          </a:xfrm>
          <a:prstGeom prst="rect">
            <a:avLst/>
          </a:prstGeom>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a:extLst>
              <a:ext uri="{FF2B5EF4-FFF2-40B4-BE49-F238E27FC236}">
                <a16:creationId xmlns:a16="http://schemas.microsoft.com/office/drawing/2014/main" id="{ECC4E2BB-1495-490F-9559-4DF6F9365D7D}"/>
              </a:ext>
            </a:extLst>
          </p:cNvPr>
          <p:cNvPicPr>
            <a:picLocks noChangeAspect="1"/>
          </p:cNvPicPr>
          <p:nvPr/>
        </p:nvPicPr>
        <p:blipFill>
          <a:blip r:embed="rId6"/>
          <a:stretch/>
        </p:blipFill>
        <p:spPr>
          <a:xfrm>
            <a:off x="2501536" y="480058"/>
            <a:ext cx="6649358" cy="3731464"/>
          </a:xfrm>
          <a:prstGeom prst="rect">
            <a:avLst/>
          </a:prstGeom>
        </p:spPr>
      </p:pic>
      <p:pic>
        <p:nvPicPr>
          <p:cNvPr id="6" name="Immagine 5">
            <a:extLst>
              <a:ext uri="{FF2B5EF4-FFF2-40B4-BE49-F238E27FC236}">
                <a16:creationId xmlns:a16="http://schemas.microsoft.com/office/drawing/2014/main" id="{C4095970-234F-46EF-9AE0-F5F838AB8C09}"/>
              </a:ext>
            </a:extLst>
          </p:cNvPr>
          <p:cNvPicPr>
            <a:picLocks noChangeAspect="1"/>
          </p:cNvPicPr>
          <p:nvPr/>
        </p:nvPicPr>
        <p:blipFill>
          <a:blip r:embed="rId7"/>
          <a:stretch>
            <a:fillRect/>
          </a:stretch>
        </p:blipFill>
        <p:spPr>
          <a:xfrm>
            <a:off x="2636769" y="4211523"/>
            <a:ext cx="6378892" cy="2166416"/>
          </a:xfrm>
          <a:prstGeom prst="rect">
            <a:avLst/>
          </a:prstGeom>
        </p:spPr>
      </p:pic>
    </p:spTree>
    <p:extLst>
      <p:ext uri="{BB962C8B-B14F-4D97-AF65-F5344CB8AC3E}">
        <p14:creationId xmlns:p14="http://schemas.microsoft.com/office/powerpoint/2010/main" val="36262384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Char"/>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19A1D830-E73C-47A9-A534-323CEEFF5B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8F69FBEC-4C47-4288-962D-3FC20C79F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EEF05B40-52B4-4880-90CF-700D73A807B5}"/>
              </a:ext>
            </a:extLst>
          </p:cNvPr>
          <p:cNvSpPr>
            <a:spLocks noGrp="1"/>
          </p:cNvSpPr>
          <p:nvPr>
            <p:ph type="ctrTitle"/>
          </p:nvPr>
        </p:nvSpPr>
        <p:spPr>
          <a:xfrm>
            <a:off x="4147868" y="231430"/>
            <a:ext cx="3896264" cy="1069848"/>
          </a:xfrm>
        </p:spPr>
        <p:txBody>
          <a:bodyPr vert="horz" lIns="91440" tIns="45720" rIns="91440" bIns="45720" rtlCol="0" anchor="b">
            <a:normAutofit/>
          </a:bodyPr>
          <a:lstStyle/>
          <a:p>
            <a:pPr algn="ctr"/>
            <a:r>
              <a:rPr lang="en-US" sz="5600" dirty="0" err="1">
                <a:effectLst/>
              </a:rPr>
              <a:t>LABEling</a:t>
            </a:r>
            <a:endParaRPr lang="en-US" sz="5600" dirty="0"/>
          </a:p>
        </p:txBody>
      </p:sp>
      <p:pic>
        <p:nvPicPr>
          <p:cNvPr id="7" name="Graphic 6">
            <a:extLst>
              <a:ext uri="{FF2B5EF4-FFF2-40B4-BE49-F238E27FC236}">
                <a16:creationId xmlns:a16="http://schemas.microsoft.com/office/drawing/2014/main" id="{ECC4E2BB-1495-490F-9559-4DF6F9365D7D}"/>
              </a:ext>
            </a:extLst>
          </p:cNvPr>
          <p:cNvPicPr>
            <a:picLocks noChangeAspect="1"/>
          </p:cNvPicPr>
          <p:nvPr/>
        </p:nvPicPr>
        <p:blipFill>
          <a:blip r:embed="rId4"/>
          <a:srcRect/>
          <a:stretch/>
        </p:blipFill>
        <p:spPr>
          <a:xfrm>
            <a:off x="230682" y="1558466"/>
            <a:ext cx="7830918" cy="3930160"/>
          </a:xfrm>
          <a:prstGeom prst="rect">
            <a:avLst/>
          </a:prstGeom>
        </p:spPr>
      </p:pic>
      <p:grpSp>
        <p:nvGrpSpPr>
          <p:cNvPr id="38" name="Group 37">
            <a:extLst>
              <a:ext uri="{FF2B5EF4-FFF2-40B4-BE49-F238E27FC236}">
                <a16:creationId xmlns:a16="http://schemas.microsoft.com/office/drawing/2014/main" id="{54F6FC82-E588-4DA0-8096-0C3BD54F17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4" y="6229681"/>
            <a:ext cx="457200" cy="457200"/>
            <a:chOff x="11361456" y="6195813"/>
            <a:chExt cx="548640" cy="548640"/>
          </a:xfrm>
        </p:grpSpPr>
        <p:sp>
          <p:nvSpPr>
            <p:cNvPr id="39" name="Oval 38">
              <a:extLst>
                <a:ext uri="{FF2B5EF4-FFF2-40B4-BE49-F238E27FC236}">
                  <a16:creationId xmlns:a16="http://schemas.microsoft.com/office/drawing/2014/main" id="{E8898E90-044F-45FF-8B4D-CE0F6A630A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40" name="Oval 39">
              <a:extLst>
                <a:ext uri="{FF2B5EF4-FFF2-40B4-BE49-F238E27FC236}">
                  <a16:creationId xmlns:a16="http://schemas.microsoft.com/office/drawing/2014/main" id="{923BF161-A852-4DA5-BB4C-2DFC336B77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4" name="CasellaDiTesto 3">
            <a:extLst>
              <a:ext uri="{FF2B5EF4-FFF2-40B4-BE49-F238E27FC236}">
                <a16:creationId xmlns:a16="http://schemas.microsoft.com/office/drawing/2014/main" id="{FDAA9397-B6E2-46CA-99BF-7BADC37DF8EB}"/>
              </a:ext>
            </a:extLst>
          </p:cNvPr>
          <p:cNvSpPr txBox="1"/>
          <p:nvPr/>
        </p:nvSpPr>
        <p:spPr>
          <a:xfrm>
            <a:off x="8292282" y="1676886"/>
            <a:ext cx="3376634" cy="3693319"/>
          </a:xfrm>
          <a:prstGeom prst="rect">
            <a:avLst/>
          </a:prstGeom>
          <a:noFill/>
        </p:spPr>
        <p:txBody>
          <a:bodyPr wrap="square" rtlCol="0">
            <a:spAutoFit/>
          </a:bodyPr>
          <a:lstStyle/>
          <a:p>
            <a:r>
              <a:rPr lang="en-US" dirty="0"/>
              <a:t>Dataset annotation using </a:t>
            </a:r>
            <a:r>
              <a:rPr lang="en-US" b="1" dirty="0" err="1"/>
              <a:t>labelImg</a:t>
            </a:r>
            <a:r>
              <a:rPr lang="en-US" dirty="0"/>
              <a:t>.</a:t>
            </a:r>
          </a:p>
          <a:p>
            <a:endParaRPr lang="en-US" dirty="0"/>
          </a:p>
          <a:p>
            <a:r>
              <a:rPr lang="en-US" b="1" dirty="0" err="1"/>
              <a:t>LabelImg</a:t>
            </a:r>
            <a:r>
              <a:rPr lang="en-US" dirty="0"/>
              <a:t> is a graphical image annotation tool.</a:t>
            </a:r>
          </a:p>
          <a:p>
            <a:endParaRPr lang="en-US" dirty="0"/>
          </a:p>
          <a:p>
            <a:r>
              <a:rPr lang="en-US" dirty="0"/>
              <a:t>It is written in Python and uses Qt for its graphical interface.</a:t>
            </a:r>
          </a:p>
          <a:p>
            <a:endParaRPr lang="en-US" dirty="0"/>
          </a:p>
          <a:p>
            <a:r>
              <a:rPr lang="en-US" dirty="0"/>
              <a:t>Annotations are saved as XML files in PASCAL VOC format.</a:t>
            </a:r>
          </a:p>
          <a:p>
            <a:endParaRPr lang="en-US" dirty="0"/>
          </a:p>
          <a:p>
            <a:r>
              <a:rPr lang="en-US" dirty="0"/>
              <a:t>It also supports YOLO format.</a:t>
            </a:r>
            <a:endParaRPr lang="it-IT" dirty="0"/>
          </a:p>
        </p:txBody>
      </p:sp>
    </p:spTree>
    <p:extLst>
      <p:ext uri="{BB962C8B-B14F-4D97-AF65-F5344CB8AC3E}">
        <p14:creationId xmlns:p14="http://schemas.microsoft.com/office/powerpoint/2010/main" val="40000496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Char"/>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Legno">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otalTime>62</TotalTime>
  <Words>565</Words>
  <Application>Microsoft Office PowerPoint</Application>
  <PresentationFormat>Widescreen</PresentationFormat>
  <Paragraphs>63</Paragraphs>
  <Slides>13</Slides>
  <Notes>0</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13</vt:i4>
      </vt:variant>
    </vt:vector>
  </HeadingPairs>
  <TitlesOfParts>
    <vt:vector size="20" baseType="lpstr">
      <vt:lpstr>Arial</vt:lpstr>
      <vt:lpstr>Calibri</vt:lpstr>
      <vt:lpstr>Rockwell</vt:lpstr>
      <vt:lpstr>Rockwell Condensed</vt:lpstr>
      <vt:lpstr>Rockwell Extra Bold</vt:lpstr>
      <vt:lpstr>Wingdings</vt:lpstr>
      <vt:lpstr>Legno</vt:lpstr>
      <vt:lpstr>Person Detection from a Top-View Perspective </vt:lpstr>
      <vt:lpstr>Person Detection from a Top-View Perspective </vt:lpstr>
      <vt:lpstr>State of  the art</vt:lpstr>
      <vt:lpstr>State of the art</vt:lpstr>
      <vt:lpstr>State of the art</vt:lpstr>
      <vt:lpstr>Presentazione standard di PowerPoint</vt:lpstr>
      <vt:lpstr>SSD</vt:lpstr>
      <vt:lpstr>Presentazione standard di PowerPoint</vt:lpstr>
      <vt:lpstr>LABEling</vt:lpstr>
      <vt:lpstr>Presentazione standard di PowerPoint</vt:lpstr>
      <vt:lpstr>Presentazione standard di PowerPoint</vt:lpstr>
      <vt:lpstr>Future tasks</vt:lpstr>
      <vt:lpstr>GRAZIE PER L’ATTENZIONE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Person Detection from a Top-View Perspective </dc:title>
  <dc:creator>Loisi Squarcella</dc:creator>
  <cp:lastModifiedBy>Loisi Squarcella</cp:lastModifiedBy>
  <cp:revision>3</cp:revision>
  <dcterms:created xsi:type="dcterms:W3CDTF">2020-05-20T09:51:22Z</dcterms:created>
  <dcterms:modified xsi:type="dcterms:W3CDTF">2020-05-21T12:25:06Z</dcterms:modified>
</cp:coreProperties>
</file>