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6" r:id="rId2"/>
    <p:sldId id="277" r:id="rId3"/>
    <p:sldId id="278" r:id="rId4"/>
    <p:sldId id="279" r:id="rId5"/>
    <p:sldId id="282" r:id="rId6"/>
    <p:sldId id="280" r:id="rId7"/>
    <p:sldId id="283" r:id="rId8"/>
    <p:sldId id="284" r:id="rId9"/>
    <p:sldId id="285" r:id="rId10"/>
    <p:sldId id="286" r:id="rId11"/>
    <p:sldId id="287" r:id="rId12"/>
    <p:sldId id="288" r:id="rId13"/>
    <p:sldId id="28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040" autoAdjust="0"/>
  </p:normalViewPr>
  <p:slideViewPr>
    <p:cSldViewPr snapToGrid="0">
      <p:cViewPr varScale="1">
        <p:scale>
          <a:sx n="54" d="100"/>
          <a:sy n="54" d="100"/>
        </p:scale>
        <p:origin x="79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A4B53A7-3209-46A6-9454-F38EAC8F11E7}" type="datetimeFigureOut">
              <a:rPr lang="en-US" smtClean="0"/>
              <a:t>6/28/2022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509572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6/28/2022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900025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A4B53A7-3209-46A6-9454-F38EAC8F11E7}" type="datetimeFigureOut">
              <a:rPr lang="en-US" smtClean="0"/>
              <a:pPr/>
              <a:t>6/28/2022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998947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A4B53A7-3209-46A6-9454-F38EAC8F11E7}" type="datetimeFigureOut">
              <a:rPr lang="en-US" smtClean="0"/>
              <a:pPr/>
              <a:t>6/28/2022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7CE633F-9882-4A5C-83A2-1109D0C73261}"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78428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A4B53A7-3209-46A6-9454-F38EAC8F11E7}" type="datetimeFigureOut">
              <a:rPr lang="en-US" smtClean="0"/>
              <a:pPr/>
              <a:t>6/28/2022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4203457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4B53A7-3209-46A6-9454-F38EAC8F11E7}" type="datetimeFigureOut">
              <a:rPr lang="en-US" smtClean="0"/>
              <a:pPr/>
              <a:t>6/28/2022</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1531324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4B53A7-3209-46A6-9454-F38EAC8F11E7}" type="datetimeFigureOut">
              <a:rPr lang="en-US" smtClean="0"/>
              <a:pPr/>
              <a:t>6/28/2022</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603772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627928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A4B53A7-3209-46A6-9454-F38EAC8F11E7}" type="datetimeFigureOut">
              <a:rPr lang="en-US" smtClean="0"/>
              <a:t>6/28/2022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28598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170145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A4B53A7-3209-46A6-9454-F38EAC8F11E7}" type="datetimeFigureOut">
              <a:rPr lang="en-US" smtClean="0"/>
              <a:t>6/28/2022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209968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116446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6/28/2022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729923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B53A7-3209-46A6-9454-F38EAC8F11E7}" type="datetimeFigureOut">
              <a:rPr lang="en-US" smtClean="0"/>
              <a:t>6/28/2022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25202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6/28/2022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997661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074763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01661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4B53A7-3209-46A6-9454-F38EAC8F11E7}" type="datetimeFigureOut">
              <a:rPr lang="en-US" smtClean="0"/>
              <a:pPr/>
              <a:t>6/28/2022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418562065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52714-4F50-4C03-034C-C9E01E303BD6}"/>
              </a:ext>
            </a:extLst>
          </p:cNvPr>
          <p:cNvSpPr>
            <a:spLocks noGrp="1"/>
          </p:cNvSpPr>
          <p:nvPr>
            <p:ph type="ctrTitle"/>
          </p:nvPr>
        </p:nvSpPr>
        <p:spPr>
          <a:xfrm>
            <a:off x="1371600" y="1471396"/>
            <a:ext cx="9448800" cy="783041"/>
          </a:xfrm>
        </p:spPr>
        <p:txBody>
          <a:bodyPr>
            <a:normAutofit fontScale="90000"/>
          </a:bodyPr>
          <a:lstStyle/>
          <a:p>
            <a:pPr algn="ctr"/>
            <a:r>
              <a:rPr lang="en-US" sz="5400" dirty="0"/>
              <a:t>Final Capstone Project</a:t>
            </a:r>
            <a:endParaRPr lang="en-GB" sz="5400" dirty="0"/>
          </a:p>
        </p:txBody>
      </p:sp>
      <p:sp>
        <p:nvSpPr>
          <p:cNvPr id="3" name="Subtitle 2">
            <a:extLst>
              <a:ext uri="{FF2B5EF4-FFF2-40B4-BE49-F238E27FC236}">
                <a16:creationId xmlns:a16="http://schemas.microsoft.com/office/drawing/2014/main" id="{54D5CFB8-43D0-9414-7E84-21B6063BBBC4}"/>
              </a:ext>
            </a:extLst>
          </p:cNvPr>
          <p:cNvSpPr>
            <a:spLocks noGrp="1"/>
          </p:cNvSpPr>
          <p:nvPr>
            <p:ph type="subTitle" idx="1"/>
          </p:nvPr>
        </p:nvSpPr>
        <p:spPr>
          <a:xfrm>
            <a:off x="4000091" y="3820520"/>
            <a:ext cx="3853543" cy="437606"/>
          </a:xfrm>
        </p:spPr>
        <p:txBody>
          <a:bodyPr/>
          <a:lstStyle/>
          <a:p>
            <a:pPr algn="ctr"/>
            <a:r>
              <a:rPr lang="en-US" dirty="0"/>
              <a:t>By James Njumwa</a:t>
            </a:r>
            <a:endParaRPr lang="en-GB" dirty="0"/>
          </a:p>
        </p:txBody>
      </p:sp>
      <p:sp>
        <p:nvSpPr>
          <p:cNvPr id="4" name="Title 1">
            <a:extLst>
              <a:ext uri="{FF2B5EF4-FFF2-40B4-BE49-F238E27FC236}">
                <a16:creationId xmlns:a16="http://schemas.microsoft.com/office/drawing/2014/main" id="{7DDC07FC-2388-1AB2-DE5B-C5D1C63E723C}"/>
              </a:ext>
            </a:extLst>
          </p:cNvPr>
          <p:cNvSpPr txBox="1">
            <a:spLocks/>
          </p:cNvSpPr>
          <p:nvPr/>
        </p:nvSpPr>
        <p:spPr>
          <a:xfrm>
            <a:off x="1371600" y="2645958"/>
            <a:ext cx="9448800" cy="78304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6000" kern="1200" cap="all" baseline="0">
                <a:solidFill>
                  <a:schemeClr val="tx1"/>
                </a:solidFill>
                <a:latin typeface="+mj-lt"/>
                <a:ea typeface="+mj-ea"/>
                <a:cs typeface="+mj-cs"/>
              </a:defRPr>
            </a:lvl1pPr>
          </a:lstStyle>
          <a:p>
            <a:pPr algn="ctr"/>
            <a:r>
              <a:rPr lang="en-US" sz="3200" dirty="0"/>
              <a:t>Mapping Crime in SAN Francisco</a:t>
            </a:r>
            <a:endParaRPr lang="en-GB" sz="3200" dirty="0"/>
          </a:p>
        </p:txBody>
      </p:sp>
    </p:spTree>
    <p:extLst>
      <p:ext uri="{BB962C8B-B14F-4D97-AF65-F5344CB8AC3E}">
        <p14:creationId xmlns:p14="http://schemas.microsoft.com/office/powerpoint/2010/main" val="2138774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E256-FC4A-C76C-F0DE-ABF075C293E5}"/>
              </a:ext>
            </a:extLst>
          </p:cNvPr>
          <p:cNvSpPr>
            <a:spLocks noGrp="1"/>
          </p:cNvSpPr>
          <p:nvPr>
            <p:ph type="title"/>
          </p:nvPr>
        </p:nvSpPr>
        <p:spPr/>
        <p:txBody>
          <a:bodyPr/>
          <a:lstStyle/>
          <a:p>
            <a:r>
              <a:rPr lang="en-US" dirty="0"/>
              <a:t>Results and discussion</a:t>
            </a:r>
            <a:endParaRPr lang="en-GB" dirty="0"/>
          </a:p>
        </p:txBody>
      </p:sp>
      <p:sp>
        <p:nvSpPr>
          <p:cNvPr id="3" name="Content Placeholder 2">
            <a:extLst>
              <a:ext uri="{FF2B5EF4-FFF2-40B4-BE49-F238E27FC236}">
                <a16:creationId xmlns:a16="http://schemas.microsoft.com/office/drawing/2014/main" id="{B0303909-A58F-2237-9FD4-5A93AA61DDCA}"/>
              </a:ext>
            </a:extLst>
          </p:cNvPr>
          <p:cNvSpPr>
            <a:spLocks noGrp="1"/>
          </p:cNvSpPr>
          <p:nvPr>
            <p:ph idx="1"/>
          </p:nvPr>
        </p:nvSpPr>
        <p:spPr/>
        <p:txBody>
          <a:bodyPr/>
          <a:lstStyle/>
          <a:p>
            <a:pPr algn="just"/>
            <a:r>
              <a:rPr lang="en-US" dirty="0"/>
              <a:t>The dataset imported was very large. However, it may have posed a problem during the mapping given the 100 sampled were also still congested.</a:t>
            </a:r>
          </a:p>
          <a:p>
            <a:pPr algn="just"/>
            <a:r>
              <a:rPr lang="en-US" dirty="0"/>
              <a:t>Data clustering was efficient in minimizing the problem of congestion on the mapped crimes. </a:t>
            </a:r>
          </a:p>
          <a:p>
            <a:pPr algn="just"/>
            <a:r>
              <a:rPr lang="en-US" dirty="0"/>
              <a:t>Global clusters applied were able to indicate the number of crimes represented by each cluster on the map upon zooming</a:t>
            </a:r>
          </a:p>
          <a:p>
            <a:pPr algn="just"/>
            <a:r>
              <a:rPr lang="en-US" dirty="0"/>
              <a:t>Tylor street and its neighborhood are prone to crimes compared with other areas.</a:t>
            </a:r>
          </a:p>
          <a:p>
            <a:pPr algn="just"/>
            <a:r>
              <a:rPr lang="en-US" dirty="0"/>
              <a:t>Burglary and Vandalism were the highest recorded incidences along Tyler street and its neighborhood.</a:t>
            </a:r>
            <a:endParaRPr lang="en-GB" dirty="0"/>
          </a:p>
        </p:txBody>
      </p:sp>
    </p:spTree>
    <p:extLst>
      <p:ext uri="{BB962C8B-B14F-4D97-AF65-F5344CB8AC3E}">
        <p14:creationId xmlns:p14="http://schemas.microsoft.com/office/powerpoint/2010/main" val="73997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E256-FC4A-C76C-F0DE-ABF075C293E5}"/>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B0303909-A58F-2237-9FD4-5A93AA61DDCA}"/>
              </a:ext>
            </a:extLst>
          </p:cNvPr>
          <p:cNvSpPr>
            <a:spLocks noGrp="1"/>
          </p:cNvSpPr>
          <p:nvPr>
            <p:ph idx="1"/>
          </p:nvPr>
        </p:nvSpPr>
        <p:spPr/>
        <p:txBody>
          <a:bodyPr/>
          <a:lstStyle/>
          <a:p>
            <a:pPr algn="just"/>
            <a:r>
              <a:rPr lang="en-US" dirty="0"/>
              <a:t>More Police officers should be deployed around Tyler street and its neighborhood to minimize crime incidences.</a:t>
            </a:r>
          </a:p>
          <a:p>
            <a:pPr algn="just"/>
            <a:r>
              <a:rPr lang="en-US" dirty="0"/>
              <a:t>The data used was just a sample therefore may not reflect the current situation in the study area.</a:t>
            </a:r>
          </a:p>
          <a:p>
            <a:pPr algn="just"/>
            <a:r>
              <a:rPr lang="en-US" dirty="0"/>
              <a:t>The study recommends employment of other robust techniques that would highlight causes of increased crime rates in some areas compared to others in the study area.</a:t>
            </a:r>
          </a:p>
          <a:p>
            <a:pPr algn="just"/>
            <a:r>
              <a:rPr lang="en-GB" dirty="0"/>
              <a:t>Some codes applied in the python may have changed following recent updates in some apps or plugins on the environment.</a:t>
            </a:r>
          </a:p>
        </p:txBody>
      </p:sp>
    </p:spTree>
    <p:extLst>
      <p:ext uri="{BB962C8B-B14F-4D97-AF65-F5344CB8AC3E}">
        <p14:creationId xmlns:p14="http://schemas.microsoft.com/office/powerpoint/2010/main" val="1440422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730A9-7601-D99C-1548-5ABC7F0FA589}"/>
              </a:ext>
            </a:extLst>
          </p:cNvPr>
          <p:cNvSpPr>
            <a:spLocks noGrp="1"/>
          </p:cNvSpPr>
          <p:nvPr>
            <p:ph type="title"/>
          </p:nvPr>
        </p:nvSpPr>
        <p:spPr>
          <a:xfrm>
            <a:off x="2895600" y="764373"/>
            <a:ext cx="8610600" cy="685604"/>
          </a:xfrm>
        </p:spPr>
        <p:txBody>
          <a:bodyPr/>
          <a:lstStyle/>
          <a:p>
            <a:r>
              <a:rPr lang="en-US" dirty="0"/>
              <a:t>Acknowledgment</a:t>
            </a:r>
            <a:endParaRPr lang="en-GB" dirty="0"/>
          </a:p>
        </p:txBody>
      </p:sp>
      <p:sp>
        <p:nvSpPr>
          <p:cNvPr id="3" name="Content Placeholder 2">
            <a:extLst>
              <a:ext uri="{FF2B5EF4-FFF2-40B4-BE49-F238E27FC236}">
                <a16:creationId xmlns:a16="http://schemas.microsoft.com/office/drawing/2014/main" id="{4662AFA1-6783-5999-F836-4C0A42AA33EB}"/>
              </a:ext>
            </a:extLst>
          </p:cNvPr>
          <p:cNvSpPr>
            <a:spLocks noGrp="1"/>
          </p:cNvSpPr>
          <p:nvPr>
            <p:ph idx="1"/>
          </p:nvPr>
        </p:nvSpPr>
        <p:spPr>
          <a:xfrm>
            <a:off x="685800" y="1449978"/>
            <a:ext cx="10820400" cy="4768708"/>
          </a:xfrm>
        </p:spPr>
        <p:txBody>
          <a:bodyPr>
            <a:normAutofit/>
          </a:bodyPr>
          <a:lstStyle/>
          <a:p>
            <a:pPr marL="0" indent="0" algn="ctr">
              <a:buNone/>
            </a:pPr>
            <a:r>
              <a:rPr lang="en-US" sz="3200" dirty="0"/>
              <a:t>I would like to thank Coursera and IBM teams for their generous scholarship in studying this professional course and realizing a step into a field I am passionate about. This course was great with practical applications and hands on experience that ensure you understand each lie of code you write and what its execution would result. I encourage anyone interested in data science without any knowledge of programming to take this course as your starter pack.</a:t>
            </a:r>
            <a:endParaRPr lang="en-GB" sz="3200" dirty="0"/>
          </a:p>
        </p:txBody>
      </p:sp>
    </p:spTree>
    <p:extLst>
      <p:ext uri="{BB962C8B-B14F-4D97-AF65-F5344CB8AC3E}">
        <p14:creationId xmlns:p14="http://schemas.microsoft.com/office/powerpoint/2010/main" val="3634089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33BE1-3D5C-72CC-7B0A-9ACFCBF11737}"/>
              </a:ext>
            </a:extLst>
          </p:cNvPr>
          <p:cNvSpPr>
            <a:spLocks noGrp="1"/>
          </p:cNvSpPr>
          <p:nvPr>
            <p:ph type="title"/>
          </p:nvPr>
        </p:nvSpPr>
        <p:spPr>
          <a:xfrm>
            <a:off x="1915885" y="2488670"/>
            <a:ext cx="8610600" cy="1293028"/>
          </a:xfrm>
        </p:spPr>
        <p:txBody>
          <a:bodyPr>
            <a:normAutofit/>
          </a:bodyPr>
          <a:lstStyle/>
          <a:p>
            <a:pPr algn="ctr"/>
            <a:r>
              <a:rPr lang="en-US" sz="6000" b="1" dirty="0"/>
              <a:t>Thank you</a:t>
            </a:r>
            <a:endParaRPr lang="en-GB" sz="6000" b="1" dirty="0"/>
          </a:p>
        </p:txBody>
      </p:sp>
    </p:spTree>
    <p:extLst>
      <p:ext uri="{BB962C8B-B14F-4D97-AF65-F5344CB8AC3E}">
        <p14:creationId xmlns:p14="http://schemas.microsoft.com/office/powerpoint/2010/main" val="166116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0A391-BD28-83F9-F8B4-51F53CD3F873}"/>
              </a:ext>
            </a:extLst>
          </p:cNvPr>
          <p:cNvSpPr>
            <a:spLocks noGrp="1"/>
          </p:cNvSpPr>
          <p:nvPr>
            <p:ph type="title"/>
          </p:nvPr>
        </p:nvSpPr>
        <p:spPr/>
        <p:txBody>
          <a:bodyPr/>
          <a:lstStyle/>
          <a:p>
            <a:r>
              <a:rPr lang="en-US" dirty="0"/>
              <a:t>Introduction</a:t>
            </a:r>
            <a:endParaRPr lang="en-GB" dirty="0"/>
          </a:p>
        </p:txBody>
      </p:sp>
      <p:sp>
        <p:nvSpPr>
          <p:cNvPr id="3" name="Content Placeholder 2">
            <a:extLst>
              <a:ext uri="{FF2B5EF4-FFF2-40B4-BE49-F238E27FC236}">
                <a16:creationId xmlns:a16="http://schemas.microsoft.com/office/drawing/2014/main" id="{5EE66198-EF51-9CE5-8179-2289EB6225E5}"/>
              </a:ext>
            </a:extLst>
          </p:cNvPr>
          <p:cNvSpPr>
            <a:spLocks noGrp="1"/>
          </p:cNvSpPr>
          <p:nvPr>
            <p:ph idx="1"/>
          </p:nvPr>
        </p:nvSpPr>
        <p:spPr/>
        <p:txBody>
          <a:bodyPr>
            <a:normAutofit/>
          </a:bodyPr>
          <a:lstStyle/>
          <a:p>
            <a:pPr algn="just"/>
            <a:r>
              <a:rPr lang="en-US" sz="2800" dirty="0"/>
              <a:t>The final course of the Data Science Professional Certificate consists of a capstone project in which all of the skills and related details gained over the nine rigorous coursework must be implemented on a final project.</a:t>
            </a:r>
          </a:p>
          <a:p>
            <a:pPr algn="just"/>
            <a:r>
              <a:rPr lang="en-GB" sz="2800" dirty="0"/>
              <a:t>In this project we explore the San Francisco police department incidents using cluster visualization to map out number of crimes in San Francisco.</a:t>
            </a:r>
          </a:p>
        </p:txBody>
      </p:sp>
    </p:spTree>
    <p:extLst>
      <p:ext uri="{BB962C8B-B14F-4D97-AF65-F5344CB8AC3E}">
        <p14:creationId xmlns:p14="http://schemas.microsoft.com/office/powerpoint/2010/main" val="2248079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D78EF-2642-CF08-E226-48E1EAE42E2F}"/>
              </a:ext>
            </a:extLst>
          </p:cNvPr>
          <p:cNvSpPr>
            <a:spLocks noGrp="1"/>
          </p:cNvSpPr>
          <p:nvPr>
            <p:ph type="title"/>
          </p:nvPr>
        </p:nvSpPr>
        <p:spPr/>
        <p:txBody>
          <a:bodyPr/>
          <a:lstStyle/>
          <a:p>
            <a:r>
              <a:rPr lang="en-US" dirty="0"/>
              <a:t>Problem statement</a:t>
            </a:r>
            <a:endParaRPr lang="en-GB" dirty="0"/>
          </a:p>
        </p:txBody>
      </p:sp>
      <p:sp>
        <p:nvSpPr>
          <p:cNvPr id="3" name="Content Placeholder 2">
            <a:extLst>
              <a:ext uri="{FF2B5EF4-FFF2-40B4-BE49-F238E27FC236}">
                <a16:creationId xmlns:a16="http://schemas.microsoft.com/office/drawing/2014/main" id="{5907F39D-DCCD-F738-2ABC-611B0EBBBDCD}"/>
              </a:ext>
            </a:extLst>
          </p:cNvPr>
          <p:cNvSpPr>
            <a:spLocks noGrp="1"/>
          </p:cNvSpPr>
          <p:nvPr>
            <p:ph idx="1"/>
          </p:nvPr>
        </p:nvSpPr>
        <p:spPr/>
        <p:txBody>
          <a:bodyPr>
            <a:normAutofit lnSpcReduction="10000"/>
          </a:bodyPr>
          <a:lstStyle/>
          <a:p>
            <a:pPr algn="just"/>
            <a:r>
              <a:rPr lang="en-US" sz="2800" dirty="0"/>
              <a:t>In any developed or developing countries, there exists a marginal gap between the rich and the poor. Based on increased rates of unemployment, the ever growing population tends to lose its moral value and engage in crimes just to overcome the social burdens they are facing individually. </a:t>
            </a:r>
          </a:p>
          <a:p>
            <a:pPr algn="just"/>
            <a:r>
              <a:rPr lang="en-US" sz="2800" dirty="0"/>
              <a:t>In 2016, the police department of San Francisco Made numerous arrests include major and minor. This issue rendered the necessity to understand the patterns of criminal behaviors in the state.</a:t>
            </a:r>
            <a:endParaRPr lang="en-GB" sz="2800" dirty="0"/>
          </a:p>
        </p:txBody>
      </p:sp>
    </p:spTree>
    <p:extLst>
      <p:ext uri="{BB962C8B-B14F-4D97-AF65-F5344CB8AC3E}">
        <p14:creationId xmlns:p14="http://schemas.microsoft.com/office/powerpoint/2010/main" val="3991067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9829-746A-2673-68B6-05A34FAA4B4D}"/>
              </a:ext>
            </a:extLst>
          </p:cNvPr>
          <p:cNvSpPr>
            <a:spLocks noGrp="1"/>
          </p:cNvSpPr>
          <p:nvPr>
            <p:ph type="title"/>
          </p:nvPr>
        </p:nvSpPr>
        <p:spPr/>
        <p:txBody>
          <a:bodyPr/>
          <a:lstStyle/>
          <a:p>
            <a:r>
              <a:rPr lang="en-US" dirty="0"/>
              <a:t>Data Preparation</a:t>
            </a:r>
            <a:endParaRPr lang="en-GB" dirty="0"/>
          </a:p>
        </p:txBody>
      </p:sp>
      <p:sp>
        <p:nvSpPr>
          <p:cNvPr id="3" name="Content Placeholder 2">
            <a:extLst>
              <a:ext uri="{FF2B5EF4-FFF2-40B4-BE49-F238E27FC236}">
                <a16:creationId xmlns:a16="http://schemas.microsoft.com/office/drawing/2014/main" id="{41704164-6FEB-F13F-DDBA-F1BF9BD7D1E9}"/>
              </a:ext>
            </a:extLst>
          </p:cNvPr>
          <p:cNvSpPr>
            <a:spLocks noGrp="1"/>
          </p:cNvSpPr>
          <p:nvPr>
            <p:ph idx="1"/>
          </p:nvPr>
        </p:nvSpPr>
        <p:spPr/>
        <p:txBody>
          <a:bodyPr/>
          <a:lstStyle/>
          <a:p>
            <a:pPr algn="just"/>
            <a:r>
              <a:rPr lang="en-US" dirty="0"/>
              <a:t>Data was downloaded and imported into pandas as a csv file. Imported data consisted of 13 variables including longitude and latitude values of crime locations.</a:t>
            </a:r>
          </a:p>
          <a:p>
            <a:endParaRPr lang="en-GB" dirty="0"/>
          </a:p>
          <a:p>
            <a:endParaRPr lang="en-GB" dirty="0"/>
          </a:p>
          <a:p>
            <a:endParaRPr lang="en-GB" dirty="0"/>
          </a:p>
          <a:p>
            <a:pPr algn="just"/>
            <a:r>
              <a:rPr lang="en-GB" dirty="0"/>
              <a:t>The descriptive analysis indicated that there were a total of 150,500 crimes that were reported in San Francisco in 2016.</a:t>
            </a:r>
          </a:p>
          <a:p>
            <a:pPr algn="just"/>
            <a:r>
              <a:rPr lang="en-GB" dirty="0"/>
              <a:t>The study randomly selected a limit of 100 crimes to work as a representative of the population.</a:t>
            </a:r>
          </a:p>
        </p:txBody>
      </p:sp>
      <p:pic>
        <p:nvPicPr>
          <p:cNvPr id="5" name="Picture 4">
            <a:extLst>
              <a:ext uri="{FF2B5EF4-FFF2-40B4-BE49-F238E27FC236}">
                <a16:creationId xmlns:a16="http://schemas.microsoft.com/office/drawing/2014/main" id="{EE56EAF5-36C4-E199-4406-B997021F2B0E}"/>
              </a:ext>
            </a:extLst>
          </p:cNvPr>
          <p:cNvPicPr>
            <a:picLocks noChangeAspect="1"/>
          </p:cNvPicPr>
          <p:nvPr/>
        </p:nvPicPr>
        <p:blipFill rotWithShape="1">
          <a:blip r:embed="rId2"/>
          <a:srcRect r="73110"/>
          <a:stretch/>
        </p:blipFill>
        <p:spPr>
          <a:xfrm>
            <a:off x="1254034" y="3206496"/>
            <a:ext cx="7014753" cy="1000126"/>
          </a:xfrm>
          <a:prstGeom prst="rect">
            <a:avLst/>
          </a:prstGeom>
        </p:spPr>
      </p:pic>
    </p:spTree>
    <p:extLst>
      <p:ext uri="{BB962C8B-B14F-4D97-AF65-F5344CB8AC3E}">
        <p14:creationId xmlns:p14="http://schemas.microsoft.com/office/powerpoint/2010/main" val="2994064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C57D-B074-B9C8-82F2-59B157BFA4AD}"/>
              </a:ext>
            </a:extLst>
          </p:cNvPr>
          <p:cNvSpPr>
            <a:spLocks noGrp="1"/>
          </p:cNvSpPr>
          <p:nvPr>
            <p:ph type="title"/>
          </p:nvPr>
        </p:nvSpPr>
        <p:spPr>
          <a:xfrm>
            <a:off x="2895600" y="764373"/>
            <a:ext cx="8610600" cy="737856"/>
          </a:xfrm>
        </p:spPr>
        <p:txBody>
          <a:bodyPr/>
          <a:lstStyle/>
          <a:p>
            <a:r>
              <a:rPr lang="en-US" dirty="0"/>
              <a:t>Variables Used</a:t>
            </a:r>
            <a:endParaRPr lang="en-GB" dirty="0"/>
          </a:p>
        </p:txBody>
      </p:sp>
      <p:pic>
        <p:nvPicPr>
          <p:cNvPr id="4" name="Picture 3">
            <a:extLst>
              <a:ext uri="{FF2B5EF4-FFF2-40B4-BE49-F238E27FC236}">
                <a16:creationId xmlns:a16="http://schemas.microsoft.com/office/drawing/2014/main" id="{ABBAD649-D992-251F-B1C3-653805E66E97}"/>
              </a:ext>
            </a:extLst>
          </p:cNvPr>
          <p:cNvPicPr>
            <a:picLocks noChangeAspect="1"/>
          </p:cNvPicPr>
          <p:nvPr/>
        </p:nvPicPr>
        <p:blipFill>
          <a:blip r:embed="rId2"/>
          <a:stretch>
            <a:fillRect/>
          </a:stretch>
        </p:blipFill>
        <p:spPr>
          <a:xfrm>
            <a:off x="-19904" y="1410789"/>
            <a:ext cx="12211904" cy="5447211"/>
          </a:xfrm>
          <a:prstGeom prst="rect">
            <a:avLst/>
          </a:prstGeom>
        </p:spPr>
      </p:pic>
    </p:spTree>
    <p:extLst>
      <p:ext uri="{BB962C8B-B14F-4D97-AF65-F5344CB8AC3E}">
        <p14:creationId xmlns:p14="http://schemas.microsoft.com/office/powerpoint/2010/main" val="1619964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A4EE-DD28-C5CC-EC0B-3097AB3799FA}"/>
              </a:ext>
            </a:extLst>
          </p:cNvPr>
          <p:cNvSpPr>
            <a:spLocks noGrp="1"/>
          </p:cNvSpPr>
          <p:nvPr>
            <p:ph type="title"/>
          </p:nvPr>
        </p:nvSpPr>
        <p:spPr/>
        <p:txBody>
          <a:bodyPr/>
          <a:lstStyle/>
          <a:p>
            <a:r>
              <a:rPr lang="en-US" dirty="0"/>
              <a:t>Methodology</a:t>
            </a:r>
            <a:endParaRPr lang="en-GB" dirty="0"/>
          </a:p>
        </p:txBody>
      </p:sp>
      <p:sp>
        <p:nvSpPr>
          <p:cNvPr id="3" name="Content Placeholder 2">
            <a:extLst>
              <a:ext uri="{FF2B5EF4-FFF2-40B4-BE49-F238E27FC236}">
                <a16:creationId xmlns:a16="http://schemas.microsoft.com/office/drawing/2014/main" id="{E4B99BB0-0BD0-E173-788A-769AEF8A326C}"/>
              </a:ext>
            </a:extLst>
          </p:cNvPr>
          <p:cNvSpPr>
            <a:spLocks noGrp="1"/>
          </p:cNvSpPr>
          <p:nvPr>
            <p:ph idx="1"/>
          </p:nvPr>
        </p:nvSpPr>
        <p:spPr/>
        <p:txBody>
          <a:bodyPr/>
          <a:lstStyle/>
          <a:p>
            <a:pPr algn="just"/>
            <a:r>
              <a:rPr lang="en-US" dirty="0"/>
              <a:t>Data Clustering and mapping was employed in the study after cleaning and sorting the imported data.</a:t>
            </a:r>
          </a:p>
          <a:p>
            <a:pPr algn="just"/>
            <a:r>
              <a:rPr lang="en-GB" dirty="0"/>
              <a:t>The necessary features including folium maps, mamba, </a:t>
            </a:r>
            <a:r>
              <a:rPr lang="en-GB" dirty="0" err="1"/>
              <a:t>numpy</a:t>
            </a:r>
            <a:r>
              <a:rPr lang="en-GB" dirty="0"/>
              <a:t>, and pandas were installed with their plugins.</a:t>
            </a:r>
          </a:p>
          <a:p>
            <a:pPr marL="0" indent="0" algn="just">
              <a:buNone/>
            </a:pPr>
            <a:endParaRPr lang="en-GB" dirty="0"/>
          </a:p>
        </p:txBody>
      </p:sp>
      <p:pic>
        <p:nvPicPr>
          <p:cNvPr id="7" name="Picture 6">
            <a:extLst>
              <a:ext uri="{FF2B5EF4-FFF2-40B4-BE49-F238E27FC236}">
                <a16:creationId xmlns:a16="http://schemas.microsoft.com/office/drawing/2014/main" id="{645471C2-D51F-4969-E34C-7E4683D32DF3}"/>
              </a:ext>
            </a:extLst>
          </p:cNvPr>
          <p:cNvPicPr>
            <a:picLocks noChangeAspect="1"/>
          </p:cNvPicPr>
          <p:nvPr/>
        </p:nvPicPr>
        <p:blipFill>
          <a:blip r:embed="rId2"/>
          <a:stretch>
            <a:fillRect/>
          </a:stretch>
        </p:blipFill>
        <p:spPr>
          <a:xfrm>
            <a:off x="685799" y="3683726"/>
            <a:ext cx="10820399" cy="2409900"/>
          </a:xfrm>
          <a:prstGeom prst="rect">
            <a:avLst/>
          </a:prstGeom>
        </p:spPr>
      </p:pic>
    </p:spTree>
    <p:extLst>
      <p:ext uri="{BB962C8B-B14F-4D97-AF65-F5344CB8AC3E}">
        <p14:creationId xmlns:p14="http://schemas.microsoft.com/office/powerpoint/2010/main" val="22769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2C8DB0-DD26-58C0-F573-33D72387FDA0}"/>
              </a:ext>
            </a:extLst>
          </p:cNvPr>
          <p:cNvPicPr>
            <a:picLocks noChangeAspect="1"/>
          </p:cNvPicPr>
          <p:nvPr/>
        </p:nvPicPr>
        <p:blipFill>
          <a:blip r:embed="rId2"/>
          <a:stretch>
            <a:fillRect/>
          </a:stretch>
        </p:blipFill>
        <p:spPr>
          <a:xfrm>
            <a:off x="0" y="777045"/>
            <a:ext cx="12192000" cy="6080954"/>
          </a:xfrm>
          <a:prstGeom prst="rect">
            <a:avLst/>
          </a:prstGeom>
        </p:spPr>
      </p:pic>
      <p:sp>
        <p:nvSpPr>
          <p:cNvPr id="4" name="Title 3">
            <a:extLst>
              <a:ext uri="{FF2B5EF4-FFF2-40B4-BE49-F238E27FC236}">
                <a16:creationId xmlns:a16="http://schemas.microsoft.com/office/drawing/2014/main" id="{301AA119-FA92-BB1A-1064-B07CB158983F}"/>
              </a:ext>
            </a:extLst>
          </p:cNvPr>
          <p:cNvSpPr>
            <a:spLocks noGrp="1"/>
          </p:cNvSpPr>
          <p:nvPr>
            <p:ph type="title"/>
          </p:nvPr>
        </p:nvSpPr>
        <p:spPr>
          <a:xfrm>
            <a:off x="0" y="13064"/>
            <a:ext cx="8610600" cy="777044"/>
          </a:xfrm>
        </p:spPr>
        <p:txBody>
          <a:bodyPr/>
          <a:lstStyle/>
          <a:p>
            <a:pPr algn="l"/>
            <a:r>
              <a:rPr lang="en-US" dirty="0"/>
              <a:t>Study area</a:t>
            </a:r>
            <a:endParaRPr lang="en-GB" dirty="0"/>
          </a:p>
        </p:txBody>
      </p:sp>
    </p:spTree>
    <p:extLst>
      <p:ext uri="{BB962C8B-B14F-4D97-AF65-F5344CB8AC3E}">
        <p14:creationId xmlns:p14="http://schemas.microsoft.com/office/powerpoint/2010/main" val="2130000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1AA119-FA92-BB1A-1064-B07CB158983F}"/>
              </a:ext>
            </a:extLst>
          </p:cNvPr>
          <p:cNvSpPr>
            <a:spLocks noGrp="1"/>
          </p:cNvSpPr>
          <p:nvPr>
            <p:ph type="title"/>
          </p:nvPr>
        </p:nvSpPr>
        <p:spPr>
          <a:xfrm>
            <a:off x="0" y="13064"/>
            <a:ext cx="12192000" cy="777044"/>
          </a:xfrm>
        </p:spPr>
        <p:txBody>
          <a:bodyPr>
            <a:noAutofit/>
          </a:bodyPr>
          <a:lstStyle/>
          <a:p>
            <a:pPr algn="l"/>
            <a:r>
              <a:rPr lang="en-US" sz="2000" b="1" dirty="0"/>
              <a:t>Superimposed crime locations on the map using folium to create a feature group</a:t>
            </a:r>
            <a:endParaRPr lang="en-GB" sz="2000" b="1" dirty="0"/>
          </a:p>
        </p:txBody>
      </p:sp>
      <p:pic>
        <p:nvPicPr>
          <p:cNvPr id="5" name="Picture 4">
            <a:extLst>
              <a:ext uri="{FF2B5EF4-FFF2-40B4-BE49-F238E27FC236}">
                <a16:creationId xmlns:a16="http://schemas.microsoft.com/office/drawing/2014/main" id="{ACA639F0-5865-E8B8-7C86-48DD6B2D8537}"/>
              </a:ext>
            </a:extLst>
          </p:cNvPr>
          <p:cNvPicPr>
            <a:picLocks noChangeAspect="1"/>
          </p:cNvPicPr>
          <p:nvPr/>
        </p:nvPicPr>
        <p:blipFill>
          <a:blip r:embed="rId2"/>
          <a:stretch>
            <a:fillRect/>
          </a:stretch>
        </p:blipFill>
        <p:spPr>
          <a:xfrm>
            <a:off x="2774" y="790108"/>
            <a:ext cx="12189226" cy="6067891"/>
          </a:xfrm>
          <a:prstGeom prst="rect">
            <a:avLst/>
          </a:prstGeom>
        </p:spPr>
      </p:pic>
    </p:spTree>
    <p:extLst>
      <p:ext uri="{BB962C8B-B14F-4D97-AF65-F5344CB8AC3E}">
        <p14:creationId xmlns:p14="http://schemas.microsoft.com/office/powerpoint/2010/main" val="787198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1AA119-FA92-BB1A-1064-B07CB158983F}"/>
              </a:ext>
            </a:extLst>
          </p:cNvPr>
          <p:cNvSpPr>
            <a:spLocks noGrp="1"/>
          </p:cNvSpPr>
          <p:nvPr>
            <p:ph type="title"/>
          </p:nvPr>
        </p:nvSpPr>
        <p:spPr>
          <a:xfrm>
            <a:off x="0" y="13064"/>
            <a:ext cx="12192000" cy="777044"/>
          </a:xfrm>
        </p:spPr>
        <p:txBody>
          <a:bodyPr>
            <a:noAutofit/>
          </a:bodyPr>
          <a:lstStyle/>
          <a:p>
            <a:pPr algn="l"/>
            <a:r>
              <a:rPr lang="en-US" sz="2000" b="1" dirty="0"/>
              <a:t>Grouping the markers into clusters to remedy the congestion</a:t>
            </a:r>
            <a:endParaRPr lang="en-GB" sz="2000" b="1" dirty="0"/>
          </a:p>
        </p:txBody>
      </p:sp>
      <p:pic>
        <p:nvPicPr>
          <p:cNvPr id="3" name="Picture 2">
            <a:extLst>
              <a:ext uri="{FF2B5EF4-FFF2-40B4-BE49-F238E27FC236}">
                <a16:creationId xmlns:a16="http://schemas.microsoft.com/office/drawing/2014/main" id="{6EB3BEDC-1A94-AA7C-3645-5AAA04082443}"/>
              </a:ext>
            </a:extLst>
          </p:cNvPr>
          <p:cNvPicPr>
            <a:picLocks noChangeAspect="1"/>
          </p:cNvPicPr>
          <p:nvPr/>
        </p:nvPicPr>
        <p:blipFill>
          <a:blip r:embed="rId2"/>
          <a:stretch>
            <a:fillRect/>
          </a:stretch>
        </p:blipFill>
        <p:spPr>
          <a:xfrm>
            <a:off x="0" y="790108"/>
            <a:ext cx="12192000" cy="6067892"/>
          </a:xfrm>
          <a:prstGeom prst="rect">
            <a:avLst/>
          </a:prstGeom>
        </p:spPr>
      </p:pic>
    </p:spTree>
    <p:extLst>
      <p:ext uri="{BB962C8B-B14F-4D97-AF65-F5344CB8AC3E}">
        <p14:creationId xmlns:p14="http://schemas.microsoft.com/office/powerpoint/2010/main" val="251250320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156</TotalTime>
  <Words>551</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Vapor Trail</vt:lpstr>
      <vt:lpstr>Final Capstone Project</vt:lpstr>
      <vt:lpstr>Introduction</vt:lpstr>
      <vt:lpstr>Problem statement</vt:lpstr>
      <vt:lpstr>Data Preparation</vt:lpstr>
      <vt:lpstr>Variables Used</vt:lpstr>
      <vt:lpstr>Methodology</vt:lpstr>
      <vt:lpstr>Study area</vt:lpstr>
      <vt:lpstr>Superimposed crime locations on the map using folium to create a feature group</vt:lpstr>
      <vt:lpstr>Grouping the markers into clusters to remedy the congestion</vt:lpstr>
      <vt:lpstr>Results and discussion</vt:lpstr>
      <vt:lpstr>Conclusion</vt:lpstr>
      <vt:lpstr>Acknowledgment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Robert Joseph</dc:creator>
  <cp:lastModifiedBy>USER</cp:lastModifiedBy>
  <cp:revision>17</cp:revision>
  <dcterms:created xsi:type="dcterms:W3CDTF">2020-07-18T09:58:01Z</dcterms:created>
  <dcterms:modified xsi:type="dcterms:W3CDTF">2022-06-28T22:53:04Z</dcterms:modified>
</cp:coreProperties>
</file>