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7"/>
  </p:notesMasterIdLst>
  <p:sldIdLst>
    <p:sldId id="287" r:id="rId2"/>
    <p:sldId id="352" r:id="rId3"/>
    <p:sldId id="291" r:id="rId4"/>
    <p:sldId id="292" r:id="rId5"/>
    <p:sldId id="285" r:id="rId6"/>
    <p:sldId id="286" r:id="rId7"/>
    <p:sldId id="288" r:id="rId8"/>
    <p:sldId id="290" r:id="rId9"/>
    <p:sldId id="293" r:id="rId10"/>
    <p:sldId id="323" r:id="rId11"/>
    <p:sldId id="326" r:id="rId12"/>
    <p:sldId id="328" r:id="rId13"/>
    <p:sldId id="324" r:id="rId14"/>
    <p:sldId id="325" r:id="rId15"/>
    <p:sldId id="294" r:id="rId16"/>
    <p:sldId id="295" r:id="rId17"/>
    <p:sldId id="296" r:id="rId18"/>
    <p:sldId id="297" r:id="rId19"/>
    <p:sldId id="298" r:id="rId20"/>
    <p:sldId id="300" r:id="rId21"/>
    <p:sldId id="302" r:id="rId22"/>
    <p:sldId id="304" r:id="rId23"/>
    <p:sldId id="303" r:id="rId24"/>
    <p:sldId id="305" r:id="rId25"/>
    <p:sldId id="306" r:id="rId26"/>
    <p:sldId id="307" r:id="rId27"/>
    <p:sldId id="308" r:id="rId28"/>
    <p:sldId id="309" r:id="rId29"/>
    <p:sldId id="310" r:id="rId30"/>
    <p:sldId id="312" r:id="rId31"/>
    <p:sldId id="313" r:id="rId32"/>
    <p:sldId id="318" r:id="rId33"/>
    <p:sldId id="314" r:id="rId34"/>
    <p:sldId id="319" r:id="rId35"/>
    <p:sldId id="320" r:id="rId36"/>
    <p:sldId id="321" r:id="rId37"/>
    <p:sldId id="322" r:id="rId38"/>
    <p:sldId id="329" r:id="rId39"/>
    <p:sldId id="330" r:id="rId40"/>
    <p:sldId id="339" r:id="rId41"/>
    <p:sldId id="340" r:id="rId42"/>
    <p:sldId id="341" r:id="rId43"/>
    <p:sldId id="342" r:id="rId44"/>
    <p:sldId id="332" r:id="rId45"/>
    <p:sldId id="343" r:id="rId46"/>
    <p:sldId id="344" r:id="rId47"/>
    <p:sldId id="346" r:id="rId48"/>
    <p:sldId id="334" r:id="rId49"/>
    <p:sldId id="347" r:id="rId50"/>
    <p:sldId id="349" r:id="rId51"/>
    <p:sldId id="350" r:id="rId52"/>
    <p:sldId id="335" r:id="rId53"/>
    <p:sldId id="336" r:id="rId54"/>
    <p:sldId id="337" r:id="rId55"/>
    <p:sldId id="338" r:id="rId56"/>
    <p:sldId id="284" r:id="rId57"/>
    <p:sldId id="283" r:id="rId58"/>
    <p:sldId id="258" r:id="rId59"/>
    <p:sldId id="257" r:id="rId60"/>
    <p:sldId id="259" r:id="rId61"/>
    <p:sldId id="260" r:id="rId62"/>
    <p:sldId id="278" r:id="rId63"/>
    <p:sldId id="265" r:id="rId64"/>
    <p:sldId id="277" r:id="rId65"/>
    <p:sldId id="266" r:id="rId66"/>
    <p:sldId id="267" r:id="rId67"/>
    <p:sldId id="268" r:id="rId68"/>
    <p:sldId id="269" r:id="rId69"/>
    <p:sldId id="270" r:id="rId70"/>
    <p:sldId id="271" r:id="rId71"/>
    <p:sldId id="272" r:id="rId72"/>
    <p:sldId id="274" r:id="rId73"/>
    <p:sldId id="275" r:id="rId74"/>
    <p:sldId id="276" r:id="rId75"/>
    <p:sldId id="280" r:id="rId76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0432FF"/>
    <a:srgbClr val="00FA00"/>
    <a:srgbClr val="EAAB86"/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9"/>
    <p:restoredTop sz="94674"/>
  </p:normalViewPr>
  <p:slideViewPr>
    <p:cSldViewPr snapToGrid="0" snapToObjects="1">
      <p:cViewPr>
        <p:scale>
          <a:sx n="81" d="100"/>
          <a:sy n="81" d="100"/>
        </p:scale>
        <p:origin x="21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23/2/20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23/2/20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0.png"/><Relationship Id="rId12" Type="http://schemas.openxmlformats.org/officeDocument/2006/relationships/image" Target="../media/image111.png"/><Relationship Id="rId13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0.png"/><Relationship Id="rId7" Type="http://schemas.openxmlformats.org/officeDocument/2006/relationships/image" Target="../media/image630.png"/><Relationship Id="rId8" Type="http://schemas.openxmlformats.org/officeDocument/2006/relationships/image" Target="../media/image700.png"/><Relationship Id="rId9" Type="http://schemas.openxmlformats.org/officeDocument/2006/relationships/image" Target="../media/image800.png"/><Relationship Id="rId10" Type="http://schemas.openxmlformats.org/officeDocument/2006/relationships/image" Target="../media/image9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" Type="http://schemas.openxmlformats.org/officeDocument/2006/relationships/image" Target="../media/image600.png"/><Relationship Id="rId5" Type="http://schemas.openxmlformats.org/officeDocument/2006/relationships/image" Target="../media/image610.png"/><Relationship Id="rId6" Type="http://schemas.openxmlformats.org/officeDocument/2006/relationships/image" Target="../media/image620.png"/><Relationship Id="rId7" Type="http://schemas.openxmlformats.org/officeDocument/2006/relationships/image" Target="../media/image640.png"/><Relationship Id="rId8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4" Type="http://schemas.openxmlformats.org/officeDocument/2006/relationships/image" Target="../media/image680.png"/><Relationship Id="rId5" Type="http://schemas.openxmlformats.org/officeDocument/2006/relationships/image" Target="../media/image690.png"/><Relationship Id="rId6" Type="http://schemas.openxmlformats.org/officeDocument/2006/relationships/image" Target="../media/image710.png"/><Relationship Id="rId7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670.png"/><Relationship Id="rId7" Type="http://schemas.openxmlformats.org/officeDocument/2006/relationships/image" Target="../media/image660.png"/><Relationship Id="rId8" Type="http://schemas.openxmlformats.org/officeDocument/2006/relationships/image" Target="../media/image770.png"/><Relationship Id="rId9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4" Type="http://schemas.openxmlformats.org/officeDocument/2006/relationships/image" Target="../media/image820.png"/><Relationship Id="rId5" Type="http://schemas.openxmlformats.org/officeDocument/2006/relationships/image" Target="../media/image830.png"/><Relationship Id="rId6" Type="http://schemas.openxmlformats.org/officeDocument/2006/relationships/image" Target="../media/image840.png"/><Relationship Id="rId7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4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0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0.png"/><Relationship Id="rId12" Type="http://schemas.openxmlformats.org/officeDocument/2006/relationships/image" Target="../media/image1010.png"/><Relationship Id="rId13" Type="http://schemas.openxmlformats.org/officeDocument/2006/relationships/image" Target="../media/image1020.png"/><Relationship Id="rId14" Type="http://schemas.openxmlformats.org/officeDocument/2006/relationships/image" Target="../media/image1030.png"/><Relationship Id="rId15" Type="http://schemas.openxmlformats.org/officeDocument/2006/relationships/image" Target="../media/image1040.png"/><Relationship Id="rId16" Type="http://schemas.openxmlformats.org/officeDocument/2006/relationships/image" Target="../media/image1050.png"/><Relationship Id="rId1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10.png"/><Relationship Id="rId4" Type="http://schemas.openxmlformats.org/officeDocument/2006/relationships/image" Target="../media/image920.png"/><Relationship Id="rId5" Type="http://schemas.openxmlformats.org/officeDocument/2006/relationships/image" Target="../media/image930.png"/><Relationship Id="rId6" Type="http://schemas.openxmlformats.org/officeDocument/2006/relationships/image" Target="../media/image940.png"/><Relationship Id="rId7" Type="http://schemas.openxmlformats.org/officeDocument/2006/relationships/image" Target="../media/image950.png"/><Relationship Id="rId8" Type="http://schemas.openxmlformats.org/officeDocument/2006/relationships/image" Target="../media/image960.png"/><Relationship Id="rId9" Type="http://schemas.openxmlformats.org/officeDocument/2006/relationships/image" Target="../media/image970.png"/><Relationship Id="rId10" Type="http://schemas.openxmlformats.org/officeDocument/2006/relationships/image" Target="../media/image9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960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23" Type="http://schemas.openxmlformats.org/officeDocument/2006/relationships/image" Target="../media/image157.png"/><Relationship Id="rId24" Type="http://schemas.openxmlformats.org/officeDocument/2006/relationships/image" Target="../media/image158.png"/><Relationship Id="rId25" Type="http://schemas.openxmlformats.org/officeDocument/2006/relationships/image" Target="../media/image159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9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5" Type="http://schemas.openxmlformats.org/officeDocument/2006/relationships/image" Target="../media/image1990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png"/><Relationship Id="rId20" Type="http://schemas.openxmlformats.org/officeDocument/2006/relationships/image" Target="../media/image262.png"/><Relationship Id="rId21" Type="http://schemas.openxmlformats.org/officeDocument/2006/relationships/image" Target="../media/image263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7" Type="http://schemas.openxmlformats.org/officeDocument/2006/relationships/image" Target="../media/image259.png"/><Relationship Id="rId18" Type="http://schemas.openxmlformats.org/officeDocument/2006/relationships/image" Target="../media/image260.png"/><Relationship Id="rId19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6.png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265.png"/><Relationship Id="rId8" Type="http://schemas.openxmlformats.org/officeDocument/2006/relationships/image" Target="../media/image3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4" Type="http://schemas.openxmlformats.org/officeDocument/2006/relationships/image" Target="../media/image36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6.png"/><Relationship Id="rId3" Type="http://schemas.openxmlformats.org/officeDocument/2006/relationships/image" Target="../media/image36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5775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5217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7606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7327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12321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/>
              <a:t>Diagramas viejitos</a:t>
            </a:r>
          </a:p>
        </p:txBody>
      </p:sp>
    </p:spTree>
    <p:extLst>
      <p:ext uri="{BB962C8B-B14F-4D97-AF65-F5344CB8AC3E}">
        <p14:creationId xmlns:p14="http://schemas.microsoft.com/office/powerpoint/2010/main" val="37054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722044" y="1081823"/>
            <a:ext cx="6042978" cy="3930571"/>
            <a:chOff x="962727" y="299428"/>
            <a:chExt cx="8057303" cy="5240761"/>
          </a:xfrm>
        </p:grpSpPr>
        <p:cxnSp>
          <p:nvCxnSpPr>
            <p:cNvPr id="12" name="Conector recto de flecha 11"/>
            <p:cNvCxnSpPr/>
            <p:nvPr/>
          </p:nvCxnSpPr>
          <p:spPr>
            <a:xfrm>
              <a:off x="1250576" y="3415552"/>
              <a:ext cx="7422777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2333065" y="2212041"/>
              <a:ext cx="4961964" cy="235323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814047" y="941295"/>
              <a:ext cx="0" cy="4598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1680882" y="3388659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/>
            <p:cNvGrpSpPr/>
            <p:nvPr/>
          </p:nvGrpSpPr>
          <p:grpSpPr>
            <a:xfrm>
              <a:off x="1411941" y="668760"/>
              <a:ext cx="45719" cy="4871429"/>
              <a:chOff x="1411941" y="484094"/>
              <a:chExt cx="26894" cy="5580530"/>
            </a:xfrm>
          </p:grpSpPr>
          <p:cxnSp>
            <p:nvCxnSpPr>
              <p:cNvPr id="10" name="Conector recto 9"/>
              <p:cNvCxnSpPr/>
              <p:nvPr/>
            </p:nvCxnSpPr>
            <p:spPr>
              <a:xfrm>
                <a:off x="1411941" y="578224"/>
                <a:ext cx="0" cy="54864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 flipV="1">
                <a:off x="1438835" y="484094"/>
                <a:ext cx="0" cy="558053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8673353" y="3240742"/>
              <a:ext cx="34667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411942" y="299428"/>
              <a:ext cx="350952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85216" y="877652"/>
              <a:ext cx="415584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y’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931828" y="2992434"/>
              <a:ext cx="40994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x’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3195196" y="3301760"/>
              <a:ext cx="175784" cy="185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126745" y="2958817"/>
              <a:ext cx="353088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F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831147" y="3027401"/>
              <a:ext cx="37018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C</a:t>
              </a:r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4699819" y="2212041"/>
              <a:ext cx="0" cy="114972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831147" y="3515944"/>
              <a:ext cx="2492712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4327310" y="2625971"/>
              <a:ext cx="3680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50917" y="3506785"/>
              <a:ext cx="3573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a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 rot="16200000">
              <a:off x="644776" y="2230033"/>
              <a:ext cx="103618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Directriz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481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937933" y="3418915"/>
            <a:ext cx="294826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406067" y="1461022"/>
            <a:ext cx="0" cy="36535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02521" y="3149307"/>
            <a:ext cx="21303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058955" y="1081821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" name="Elipse 19"/>
          <p:cNvSpPr/>
          <p:nvPr/>
        </p:nvSpPr>
        <p:spPr>
          <a:xfrm>
            <a:off x="2396399" y="3333571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2467379" y="3144624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788762" y="2700283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29" name="Forma libre 28"/>
          <p:cNvSpPr/>
          <p:nvPr/>
        </p:nvSpPr>
        <p:spPr>
          <a:xfrm>
            <a:off x="1801487" y="1835997"/>
            <a:ext cx="1855979" cy="3165835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2179693" y="2783329"/>
            <a:ext cx="274083" cy="619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312760" y="2872308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2008363" y="2532908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37" name="Elipse 36"/>
          <p:cNvSpPr/>
          <p:nvPr/>
        </p:nvSpPr>
        <p:spPr>
          <a:xfrm>
            <a:off x="2106296" y="2713818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8" name="CuadroTexto 37"/>
          <p:cNvSpPr txBox="1"/>
          <p:nvPr/>
        </p:nvSpPr>
        <p:spPr>
          <a:xfrm>
            <a:off x="2133969" y="3117572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87285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3981922" y="3563295"/>
            <a:ext cx="2876079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60358" y="3543124"/>
            <a:ext cx="4994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4102948" y="1503201"/>
            <a:ext cx="34289" cy="4118556"/>
            <a:chOff x="1411941" y="484094"/>
            <a:chExt cx="26894" cy="5580530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1411941" y="578224"/>
              <a:ext cx="0" cy="548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1438835" y="484094"/>
              <a:ext cx="0" cy="558053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6648900" y="3553096"/>
            <a:ext cx="26000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102945" y="1226200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502095" y="1428387"/>
            <a:ext cx="3116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y’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303244" y="3198049"/>
            <a:ext cx="3074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x’</a:t>
            </a:r>
          </a:p>
        </p:txBody>
      </p:sp>
      <p:sp>
        <p:nvSpPr>
          <p:cNvPr id="20" name="Elipse 19"/>
          <p:cNvSpPr/>
          <p:nvPr/>
        </p:nvSpPr>
        <p:spPr>
          <a:xfrm>
            <a:off x="5440386" y="3477951"/>
            <a:ext cx="131839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5389049" y="3220741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515573" y="3243433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4683283" y="3533154"/>
            <a:ext cx="15755" cy="5846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3777639" y="3432187"/>
            <a:ext cx="92139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460084" y="3651540"/>
            <a:ext cx="27603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b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3527570" y="2674155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699037" y="1651652"/>
            <a:ext cx="225008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6" name="Forma libre 25"/>
          <p:cNvSpPr/>
          <p:nvPr/>
        </p:nvSpPr>
        <p:spPr>
          <a:xfrm flipH="1">
            <a:off x="874822" y="1681293"/>
            <a:ext cx="211047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4137233" y="3132376"/>
            <a:ext cx="42832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|a|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3777639" y="1496159"/>
            <a:ext cx="0" cy="4125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767217" y="3520433"/>
            <a:ext cx="3090785" cy="1998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1915335">
            <a:off x="4764876" y="4454984"/>
            <a:ext cx="76944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Asintota</a:t>
            </a:r>
          </a:p>
        </p:txBody>
      </p:sp>
    </p:spTree>
    <p:extLst>
      <p:ext uri="{BB962C8B-B14F-4D97-AF65-F5344CB8AC3E}">
        <p14:creationId xmlns:p14="http://schemas.microsoft.com/office/powerpoint/2010/main" val="191551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/>
          <p:cNvGrpSpPr/>
          <p:nvPr/>
        </p:nvGrpSpPr>
        <p:grpSpPr>
          <a:xfrm>
            <a:off x="174812" y="1391655"/>
            <a:ext cx="5293329" cy="4268203"/>
            <a:chOff x="233082" y="712537"/>
            <a:chExt cx="7057772" cy="5690937"/>
          </a:xfrm>
        </p:grpSpPr>
        <p:sp>
          <p:nvSpPr>
            <p:cNvPr id="4" name="Elipse 3"/>
            <p:cNvSpPr/>
            <p:nvPr/>
          </p:nvSpPr>
          <p:spPr>
            <a:xfrm>
              <a:off x="885265" y="2503473"/>
              <a:ext cx="4961964" cy="2353235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3366247" y="712537"/>
              <a:ext cx="0" cy="5690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233082" y="3680091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ipse 1"/>
            <p:cNvSpPr/>
            <p:nvPr/>
          </p:nvSpPr>
          <p:spPr>
            <a:xfrm>
              <a:off x="2189629" y="2503473"/>
              <a:ext cx="2353235" cy="23532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885265" y="1051192"/>
              <a:ext cx="4961964" cy="49619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9" name="Conector recto 8"/>
            <p:cNvCxnSpPr>
              <a:endCxn id="23" idx="7"/>
            </p:cNvCxnSpPr>
            <p:nvPr/>
          </p:nvCxnSpPr>
          <p:spPr>
            <a:xfrm flipV="1">
              <a:off x="3366246" y="1777855"/>
              <a:ext cx="1754320" cy="190223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23" idx="7"/>
            </p:cNvCxnSpPr>
            <p:nvPr/>
          </p:nvCxnSpPr>
          <p:spPr>
            <a:xfrm>
              <a:off x="5120566" y="1777855"/>
              <a:ext cx="0" cy="190223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3366246" y="2830094"/>
              <a:ext cx="2042142" cy="2095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3657681" y="3289773"/>
              <a:ext cx="35950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E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613013" y="2668578"/>
              <a:ext cx="8489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 sin E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093272" y="2455556"/>
              <a:ext cx="2118785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(x=a cos E,y=b sin E)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062294" y="1441848"/>
              <a:ext cx="2228560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</a:t>
              </a:r>
              <a:r>
                <a:rPr lang="es-ES_tradnl" sz="1351" baseline="-25000"/>
                <a:t>c</a:t>
              </a:r>
              <a:r>
                <a:rPr lang="es-ES_tradnl" sz="1351"/>
                <a:t>=a cos E,y</a:t>
              </a:r>
              <a:r>
                <a:rPr lang="es-ES_tradnl" sz="1351" baseline="-25000"/>
                <a:t>c</a:t>
              </a:r>
              <a:r>
                <a:rPr lang="es-ES_tradnl" sz="1351"/>
                <a:t>=a sin 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7877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092701" y="2582457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953435" y="1239255"/>
            <a:ext cx="0" cy="4268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03563" y="3464919"/>
            <a:ext cx="4891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092701" y="149324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3953435" y="1715119"/>
            <a:ext cx="860612" cy="1749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14047" y="1715119"/>
            <a:ext cx="0" cy="173406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4133288" y="3137792"/>
            <a:ext cx="26962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E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246861" y="3509569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7" name="Elipse 6"/>
          <p:cNvSpPr/>
          <p:nvPr/>
        </p:nvSpPr>
        <p:spPr>
          <a:xfrm>
            <a:off x="5316595" y="3424374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8" name="Conector recto 17"/>
          <p:cNvCxnSpPr/>
          <p:nvPr/>
        </p:nvCxnSpPr>
        <p:spPr>
          <a:xfrm>
            <a:off x="4800907" y="2668014"/>
            <a:ext cx="574148" cy="8047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14047" y="2446533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95867" y="3428980"/>
            <a:ext cx="29046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707935" y="3440332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117983" y="2844644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811271" y="1480704"/>
            <a:ext cx="30168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Q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33513" y="3121643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12" name="Arco 11"/>
          <p:cNvSpPr/>
          <p:nvPr/>
        </p:nvSpPr>
        <p:spPr>
          <a:xfrm>
            <a:off x="5153985" y="3291745"/>
            <a:ext cx="384539" cy="384539"/>
          </a:xfrm>
          <a:prstGeom prst="arc">
            <a:avLst>
              <a:gd name="adj1" fmla="val 14693274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Arco 29"/>
          <p:cNvSpPr/>
          <p:nvPr/>
        </p:nvSpPr>
        <p:spPr>
          <a:xfrm>
            <a:off x="3785889" y="3276292"/>
            <a:ext cx="384539" cy="384539"/>
          </a:xfrm>
          <a:prstGeom prst="arc">
            <a:avLst>
              <a:gd name="adj1" fmla="val 17265530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759867" y="2615539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788147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 flipV="1">
            <a:off x="4544387" y="2727925"/>
            <a:ext cx="631740" cy="3684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/>
          <p:cNvCxnSpPr/>
          <p:nvPr/>
        </p:nvCxnSpPr>
        <p:spPr>
          <a:xfrm>
            <a:off x="1660359" y="3543124"/>
            <a:ext cx="41266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V="1">
            <a:off x="3777639" y="2233549"/>
            <a:ext cx="0" cy="3388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3777638" y="3088271"/>
            <a:ext cx="779895" cy="454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1098001" y="2660662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4083079" y="2719826"/>
            <a:ext cx="471739" cy="368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>
            <a:off x="4393259" y="2926711"/>
            <a:ext cx="323120" cy="323120"/>
          </a:xfrm>
          <a:prstGeom prst="arc">
            <a:avLst>
              <a:gd name="adj1" fmla="val 12685720"/>
              <a:gd name="adj2" fmla="val 2004709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CuadroTexto 14"/>
          <p:cNvSpPr txBox="1"/>
          <p:nvPr/>
        </p:nvSpPr>
        <p:spPr>
          <a:xfrm>
            <a:off x="4468692" y="2626652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f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560498" y="3066005"/>
            <a:ext cx="940757" cy="222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o 18"/>
          <p:cNvSpPr/>
          <p:nvPr/>
        </p:nvSpPr>
        <p:spPr>
          <a:xfrm>
            <a:off x="4308763" y="2772999"/>
            <a:ext cx="602576" cy="602576"/>
          </a:xfrm>
          <a:prstGeom prst="arc">
            <a:avLst>
              <a:gd name="adj1" fmla="val 19728828"/>
              <a:gd name="adj2" fmla="val 215669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CuadroTexto 19"/>
          <p:cNvSpPr txBox="1"/>
          <p:nvPr/>
        </p:nvSpPr>
        <p:spPr>
          <a:xfrm>
            <a:off x="4952640" y="279728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042476" y="24736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313153" y="31474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596742" y="3249831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777638" y="209504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8790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09" y="1126191"/>
            <a:ext cx="4088600" cy="460561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333767" y="2326407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25038" y="4363336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48619" y="1794145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y’’’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05318" y="4332627"/>
            <a:ext cx="163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41686" y="4236587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084091" y="2984625"/>
            <a:ext cx="163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61262" y="2984625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697476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/>
          <p:cNvSpPr/>
          <p:nvPr/>
        </p:nvSpPr>
        <p:spPr>
          <a:xfrm>
            <a:off x="4513159" y="315030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1" name="Elipse 40"/>
          <p:cNvSpPr/>
          <p:nvPr/>
        </p:nvSpPr>
        <p:spPr>
          <a:xfrm>
            <a:off x="2774295" y="2701885"/>
            <a:ext cx="232972" cy="232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2276856" y="2695195"/>
            <a:ext cx="0" cy="1481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1389889" y="3509011"/>
            <a:ext cx="1257300" cy="667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837944" y="3509011"/>
            <a:ext cx="1481328" cy="669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276858" y="2836771"/>
            <a:ext cx="619335" cy="863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2276858" y="3231621"/>
            <a:ext cx="2315023" cy="4688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896193" y="2836771"/>
            <a:ext cx="1695687" cy="3948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440703" y="2789255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578514" y="3434160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2287465" y="2927754"/>
            <a:ext cx="979060" cy="7726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299531" y="2907107"/>
            <a:ext cx="251992" cy="300210"/>
            <a:chOff x="5814163" y="2739788"/>
            <a:chExt cx="335989" cy="400278"/>
          </a:xfrm>
        </p:grpSpPr>
        <p:sp>
          <p:nvSpPr>
            <p:cNvPr id="31" name="CuadroTexto 30"/>
            <p:cNvSpPr txBox="1"/>
            <p:nvPr/>
          </p:nvSpPr>
          <p:spPr>
            <a:xfrm>
              <a:off x="5814163" y="2739788"/>
              <a:ext cx="335989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recto de flecha 48"/>
          <p:cNvCxnSpPr/>
          <p:nvPr/>
        </p:nvCxnSpPr>
        <p:spPr>
          <a:xfrm>
            <a:off x="2514236" y="2851361"/>
            <a:ext cx="1051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3087940" y="3045607"/>
            <a:ext cx="290464" cy="300210"/>
            <a:chOff x="5814019" y="2795603"/>
            <a:chExt cx="387285" cy="400278"/>
          </a:xfrm>
        </p:grpSpPr>
        <p:sp>
          <p:nvSpPr>
            <p:cNvPr id="52" name="CuadroTexto 51"/>
            <p:cNvSpPr txBox="1"/>
            <p:nvPr/>
          </p:nvSpPr>
          <p:spPr>
            <a:xfrm>
              <a:off x="5814019" y="2795603"/>
              <a:ext cx="387285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3" name="Conector recto de flecha 52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/>
          <p:cNvCxnSpPr/>
          <p:nvPr/>
        </p:nvCxnSpPr>
        <p:spPr>
          <a:xfrm flipH="1" flipV="1">
            <a:off x="2896912" y="2784070"/>
            <a:ext cx="382040" cy="847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2943318" y="2517975"/>
            <a:ext cx="587020" cy="300210"/>
            <a:chOff x="5814163" y="2739788"/>
            <a:chExt cx="782693" cy="400278"/>
          </a:xfrm>
        </p:grpSpPr>
        <p:sp>
          <p:nvSpPr>
            <p:cNvPr id="66" name="CuadroTexto 65"/>
            <p:cNvSpPr txBox="1"/>
            <p:nvPr/>
          </p:nvSpPr>
          <p:spPr>
            <a:xfrm>
              <a:off x="5814163" y="2739788"/>
              <a:ext cx="782693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sz="1051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r/M</a:t>
              </a:r>
              <a:endParaRPr lang="es-ES_tradnl" sz="10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 flipV="1">
              <a:off x="6169853" y="2868097"/>
              <a:ext cx="91828" cy="196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31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06" y="2714626"/>
            <a:ext cx="1428751" cy="14287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57" y="2714626"/>
            <a:ext cx="1428751" cy="14287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2714626"/>
            <a:ext cx="1428751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4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>
            <a:endCxn id="3" idx="4"/>
          </p:cNvCxnSpPr>
          <p:nvPr/>
        </p:nvCxnSpPr>
        <p:spPr>
          <a:xfrm>
            <a:off x="2740521" y="3518701"/>
            <a:ext cx="1052915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689367" y="3518701"/>
            <a:ext cx="1055319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ángulo 2"/>
          <p:cNvSpPr/>
          <p:nvPr/>
        </p:nvSpPr>
        <p:spPr>
          <a:xfrm>
            <a:off x="1692965" y="2313071"/>
            <a:ext cx="2100473" cy="1810752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671012" y="2240884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" name="Elipse 3"/>
          <p:cNvSpPr/>
          <p:nvPr/>
        </p:nvSpPr>
        <p:spPr>
          <a:xfrm>
            <a:off x="1620775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" name="Elipse 4"/>
          <p:cNvSpPr/>
          <p:nvPr/>
        </p:nvSpPr>
        <p:spPr>
          <a:xfrm>
            <a:off x="3721248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15"/>
          <p:cNvCxnSpPr>
            <a:stCxn id="2" idx="4"/>
          </p:cNvCxnSpPr>
          <p:nvPr/>
        </p:nvCxnSpPr>
        <p:spPr>
          <a:xfrm>
            <a:off x="2743200" y="2385262"/>
            <a:ext cx="0" cy="11334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23341" y="2301520"/>
            <a:ext cx="2434363" cy="243436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1765153" y="2009305"/>
            <a:ext cx="975371" cy="290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1671275" y="4123825"/>
            <a:ext cx="710019" cy="1041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792244" y="3511764"/>
            <a:ext cx="688955" cy="623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678134" y="4123823"/>
            <a:ext cx="355009" cy="992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H="1">
            <a:off x="3778207" y="3210889"/>
            <a:ext cx="538725" cy="92448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>
            <a:off x="1502257" y="2299450"/>
            <a:ext cx="1239537" cy="13623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131832" y="3396133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003983" y="4756195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845895" y="2009304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1689366" y="1712867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719738" y="4887083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4481198" y="3432888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156231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2718819" y="2906641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3140020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37962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/>
          <p:cNvGrpSpPr/>
          <p:nvPr/>
        </p:nvGrpSpPr>
        <p:grpSpPr>
          <a:xfrm>
            <a:off x="3005500" y="874551"/>
            <a:ext cx="5164075" cy="2643008"/>
            <a:chOff x="4014216" y="649224"/>
            <a:chExt cx="6885432" cy="3524011"/>
          </a:xfrm>
        </p:grpSpPr>
        <p:sp>
          <p:nvSpPr>
            <p:cNvPr id="2" name="Rectángulo 1"/>
            <p:cNvSpPr/>
            <p:nvPr/>
          </p:nvSpPr>
          <p:spPr>
            <a:xfrm>
              <a:off x="4014216" y="2359151"/>
              <a:ext cx="6885432" cy="465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Triángulo 2"/>
            <p:cNvSpPr/>
            <p:nvPr/>
          </p:nvSpPr>
          <p:spPr>
            <a:xfrm>
              <a:off x="8296077" y="2838167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5" name="Conector recto de flecha 4"/>
            <p:cNvCxnSpPr/>
            <p:nvPr/>
          </p:nvCxnSpPr>
          <p:spPr>
            <a:xfrm>
              <a:off x="10881360" y="804672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>
              <a:off x="7456932" y="2618755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4946904" y="1170432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10067543" y="649224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8796528" y="2258568"/>
              <a:ext cx="2011680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9638702" y="1788653"/>
              <a:ext cx="4364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V="1">
              <a:off x="5046766" y="2249424"/>
              <a:ext cx="3667466" cy="9144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6518226" y="1825229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45015" y="704749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98566" y="3291842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21" name="Conector recto de flecha 20"/>
            <p:cNvCxnSpPr>
              <a:endCxn id="2" idx="3"/>
            </p:cNvCxnSpPr>
            <p:nvPr/>
          </p:nvCxnSpPr>
          <p:spPr>
            <a:xfrm>
              <a:off x="7456932" y="2591992"/>
              <a:ext cx="3442716" cy="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8919452" y="2413994"/>
              <a:ext cx="517675" cy="677451"/>
            </a:xfrm>
            <a:prstGeom prst="rect">
              <a:avLst/>
            </a:prstGeom>
            <a:solidFill>
              <a:srgbClr val="4174BE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51">
                  <a:solidFill>
                    <a:schemeClr val="bg1"/>
                  </a:solidFill>
                </a:rPr>
                <a:t>L/2</a:t>
              </a:r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V="1">
              <a:off x="8723953" y="1289525"/>
              <a:ext cx="0" cy="15353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8617702" y="100874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N</a:t>
              </a: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3024204" y="3316093"/>
            <a:ext cx="5715141" cy="2643008"/>
            <a:chOff x="3987734" y="3320858"/>
            <a:chExt cx="7620188" cy="3524011"/>
          </a:xfrm>
        </p:grpSpPr>
        <p:sp>
          <p:nvSpPr>
            <p:cNvPr id="44" name="Rectángulo 43"/>
            <p:cNvSpPr/>
            <p:nvPr/>
          </p:nvSpPr>
          <p:spPr>
            <a:xfrm rot="21027550">
              <a:off x="4023244" y="5229002"/>
              <a:ext cx="6885432" cy="46568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987734" y="5030785"/>
              <a:ext cx="6885432" cy="465683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1" name="Triángulo 30"/>
            <p:cNvSpPr/>
            <p:nvPr/>
          </p:nvSpPr>
          <p:spPr>
            <a:xfrm>
              <a:off x="8269595" y="5509801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10854878" y="3476306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7430450" y="5290389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4920422" y="3842066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10041062" y="332085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718533" y="3376383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6772082" y="5963475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>
              <a:off x="4920422" y="5263626"/>
              <a:ext cx="0" cy="6027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5046767" y="5248756"/>
              <a:ext cx="663737" cy="8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R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0944185" y="5116616"/>
              <a:ext cx="6637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F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10675323" y="4779454"/>
              <a:ext cx="0" cy="510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7563987" y="5290389"/>
              <a:ext cx="0" cy="324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7697526" y="5200232"/>
              <a:ext cx="84445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W</a:t>
              </a:r>
            </a:p>
          </p:txBody>
        </p:sp>
      </p:grpSp>
      <p:cxnSp>
        <p:nvCxnSpPr>
          <p:cNvPr id="62" name="Conector recto de flecha 61"/>
          <p:cNvCxnSpPr/>
          <p:nvPr/>
        </p:nvCxnSpPr>
        <p:spPr>
          <a:xfrm flipV="1">
            <a:off x="6550669" y="3796317"/>
            <a:ext cx="0" cy="11514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470981" y="3585736"/>
            <a:ext cx="4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52953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50919" y="1236838"/>
            <a:ext cx="3927764" cy="3789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4114800" y="1615788"/>
            <a:ext cx="1558637" cy="248342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5569528" y="4099216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7" name="Conector recto 6"/>
          <p:cNvCxnSpPr>
            <a:stCxn id="2" idx="2"/>
          </p:cNvCxnSpPr>
          <p:nvPr/>
        </p:nvCxnSpPr>
        <p:spPr>
          <a:xfrm>
            <a:off x="4114800" y="1615789"/>
            <a:ext cx="0" cy="303414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5008420" y="3028951"/>
            <a:ext cx="665019" cy="10702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52147" y="269428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T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381" y="477354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W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772149" y="4301837"/>
            <a:ext cx="0" cy="11793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/>
          <p:cNvSpPr/>
          <p:nvPr/>
        </p:nvSpPr>
        <p:spPr>
          <a:xfrm rot="6704161">
            <a:off x="3833927" y="1563833"/>
            <a:ext cx="831272" cy="831272"/>
          </a:xfrm>
          <a:prstGeom prst="arc">
            <a:avLst>
              <a:gd name="adj1" fmla="val 1795793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5" name="CuadroTexto 24"/>
          <p:cNvSpPr txBox="1"/>
          <p:nvPr/>
        </p:nvSpPr>
        <p:spPr>
          <a:xfrm>
            <a:off x="4115387" y="196707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5772151" y="3826793"/>
            <a:ext cx="982580" cy="475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387654" y="340086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/>
              <a:t>r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4789573" y="4301836"/>
            <a:ext cx="99253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690218" y="383013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84450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89775" y="5034396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t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2501393" y="2783544"/>
            <a:ext cx="3756755" cy="1631373"/>
          </a:xfrm>
          <a:custGeom>
            <a:avLst/>
            <a:gdLst>
              <a:gd name="connsiteX0" fmla="*/ 0 w 4530436"/>
              <a:gd name="connsiteY0" fmla="*/ 1967345 h 1967345"/>
              <a:gd name="connsiteX1" fmla="*/ 803564 w 4530436"/>
              <a:gd name="connsiteY1" fmla="*/ 789709 h 1967345"/>
              <a:gd name="connsiteX2" fmla="*/ 2355273 w 4530436"/>
              <a:gd name="connsiteY2" fmla="*/ 1025236 h 1967345"/>
              <a:gd name="connsiteX3" fmla="*/ 3823855 w 4530436"/>
              <a:gd name="connsiteY3" fmla="*/ 623454 h 1967345"/>
              <a:gd name="connsiteX4" fmla="*/ 4530436 w 4530436"/>
              <a:gd name="connsiteY4" fmla="*/ 0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0436" h="1967345">
                <a:moveTo>
                  <a:pt x="0" y="1967345"/>
                </a:moveTo>
                <a:cubicBezTo>
                  <a:pt x="205509" y="1457036"/>
                  <a:pt x="411019" y="946727"/>
                  <a:pt x="803564" y="789709"/>
                </a:cubicBezTo>
                <a:cubicBezTo>
                  <a:pt x="1196109" y="632691"/>
                  <a:pt x="1851891" y="1052945"/>
                  <a:pt x="2355273" y="1025236"/>
                </a:cubicBezTo>
                <a:cubicBezTo>
                  <a:pt x="2858655" y="997527"/>
                  <a:pt x="3461328" y="794327"/>
                  <a:pt x="3823855" y="623454"/>
                </a:cubicBezTo>
                <a:cubicBezTo>
                  <a:pt x="4186382" y="452581"/>
                  <a:pt x="4530436" y="0"/>
                  <a:pt x="45304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1" name="Forma libre 10"/>
          <p:cNvSpPr/>
          <p:nvPr/>
        </p:nvSpPr>
        <p:spPr>
          <a:xfrm>
            <a:off x="2535384" y="2800353"/>
            <a:ext cx="3709555" cy="1589809"/>
          </a:xfrm>
          <a:custGeom>
            <a:avLst/>
            <a:gdLst>
              <a:gd name="connsiteX0" fmla="*/ 0 w 4946073"/>
              <a:gd name="connsiteY0" fmla="*/ 2119745 h 2119745"/>
              <a:gd name="connsiteX1" fmla="*/ 817418 w 4946073"/>
              <a:gd name="connsiteY1" fmla="*/ 1330036 h 2119745"/>
              <a:gd name="connsiteX2" fmla="*/ 2632364 w 4946073"/>
              <a:gd name="connsiteY2" fmla="*/ 498764 h 2119745"/>
              <a:gd name="connsiteX3" fmla="*/ 4946073 w 4946073"/>
              <a:gd name="connsiteY3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6073" h="2119745">
                <a:moveTo>
                  <a:pt x="0" y="2119745"/>
                </a:moveTo>
                <a:cubicBezTo>
                  <a:pt x="189345" y="1859972"/>
                  <a:pt x="378691" y="1600199"/>
                  <a:pt x="817418" y="1330036"/>
                </a:cubicBezTo>
                <a:cubicBezTo>
                  <a:pt x="1256145" y="1059873"/>
                  <a:pt x="1944255" y="720437"/>
                  <a:pt x="2632364" y="498764"/>
                </a:cubicBezTo>
                <a:cubicBezTo>
                  <a:pt x="3320473" y="277091"/>
                  <a:pt x="4946073" y="0"/>
                  <a:pt x="494607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2" name="CuadroTexto 11"/>
          <p:cNvSpPr txBox="1"/>
          <p:nvPr/>
        </p:nvSpPr>
        <p:spPr>
          <a:xfrm>
            <a:off x="5777347" y="3122470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q(t)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58406" y="2527115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q’(t)=q(t)+</a:t>
            </a:r>
            <a:r>
              <a:rPr lang="es-ES_tradnl" sz="2100" i="1" u="sng">
                <a:latin typeface="Symbol" charset="2"/>
                <a:ea typeface="Symbol" charset="2"/>
                <a:cs typeface="Symbol" charset="2"/>
              </a:rPr>
              <a:t>ah</a:t>
            </a:r>
            <a:r>
              <a:rPr lang="es-ES_tradnl" sz="2100" i="1" u="sng">
                <a:latin typeface="Times New Roman" charset="0"/>
                <a:ea typeface="Times New Roman" charset="0"/>
                <a:cs typeface="Times New Roman" charset="0"/>
              </a:rPr>
              <a:t>(t)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394872" y="4445774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389777" y="2330908"/>
            <a:ext cx="270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84001" y="2723323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7" name="Rectángulo 16"/>
          <p:cNvSpPr/>
          <p:nvPr/>
        </p:nvSpPr>
        <p:spPr>
          <a:xfrm>
            <a:off x="2458868" y="4347377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783239" y="3122469"/>
            <a:ext cx="0" cy="47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208967" y="2902803"/>
            <a:ext cx="527043" cy="45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439367" y="3114313"/>
            <a:ext cx="2100805" cy="1328195"/>
            <a:chOff x="3252486" y="1898247"/>
            <a:chExt cx="4849792" cy="2882097"/>
          </a:xfrm>
        </p:grpSpPr>
        <p:cxnSp>
          <p:nvCxnSpPr>
            <p:cNvPr id="3" name="Conector recto de flecha 2"/>
            <p:cNvCxnSpPr/>
            <p:nvPr/>
          </p:nvCxnSpPr>
          <p:spPr>
            <a:xfrm flipV="1">
              <a:off x="3252486" y="2037144"/>
              <a:ext cx="4849792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3252486" y="1898247"/>
              <a:ext cx="3541853" cy="2882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H="1" flipV="1">
              <a:off x="6794339" y="1898247"/>
              <a:ext cx="1307939" cy="13889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/>
          <p:cNvCxnSpPr/>
          <p:nvPr/>
        </p:nvCxnSpPr>
        <p:spPr>
          <a:xfrm flipV="1">
            <a:off x="2439365" y="2098637"/>
            <a:ext cx="0" cy="2343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39364" y="4442508"/>
            <a:ext cx="1817523" cy="408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241387" y="4442510"/>
            <a:ext cx="1197980" cy="668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1953229" y="3383427"/>
            <a:ext cx="486137" cy="1059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/>
          <p:cNvSpPr/>
          <p:nvPr/>
        </p:nvSpPr>
        <p:spPr>
          <a:xfrm rot="20008740">
            <a:off x="1812125" y="3610377"/>
            <a:ext cx="484267" cy="154407"/>
          </a:xfrm>
          <a:prstGeom prst="arc">
            <a:avLst>
              <a:gd name="adj1" fmla="val 19063246"/>
              <a:gd name="adj2" fmla="val 13779107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2" name="CuadroTexto 21"/>
          <p:cNvSpPr txBox="1"/>
          <p:nvPr/>
        </p:nvSpPr>
        <p:spPr>
          <a:xfrm>
            <a:off x="4341558" y="3244925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489767" y="3039824"/>
            <a:ext cx="31611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r’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811251" y="3117160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337097" y="3519171"/>
            <a:ext cx="34977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4358712" y="2790165"/>
            <a:ext cx="178613" cy="389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422627" y="2651664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9" name="Arco 28"/>
          <p:cNvSpPr/>
          <p:nvPr/>
        </p:nvSpPr>
        <p:spPr>
          <a:xfrm rot="20008740">
            <a:off x="2881646" y="3776567"/>
            <a:ext cx="588151" cy="357399"/>
          </a:xfrm>
          <a:prstGeom prst="arc">
            <a:avLst>
              <a:gd name="adj1" fmla="val 19063246"/>
              <a:gd name="adj2" fmla="val 21505473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1311518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103392" y="2501355"/>
            <a:ext cx="2413881" cy="2086328"/>
            <a:chOff x="1471187" y="2192140"/>
            <a:chExt cx="3218508" cy="278177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b="14971"/>
            <a:stretch/>
          </p:blipFill>
          <p:spPr>
            <a:xfrm>
              <a:off x="1471187" y="2192140"/>
              <a:ext cx="3218508" cy="2289325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910282" y="4481467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60486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911098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773738" y="2444507"/>
            <a:ext cx="1495378" cy="2372644"/>
            <a:chOff x="5031651" y="2116342"/>
            <a:chExt cx="1993837" cy="316352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651" y="2116342"/>
              <a:ext cx="1993837" cy="3143722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5413973" y="3847723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768104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324221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89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-210741" y="1956162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54179" y="4361522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330865" y="443503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542934" y="175995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1187607" y="2497925"/>
            <a:ext cx="2224669" cy="1403609"/>
          </a:xfrm>
          <a:custGeom>
            <a:avLst/>
            <a:gdLst>
              <a:gd name="connsiteX0" fmla="*/ 0 w 2966225"/>
              <a:gd name="connsiteY0" fmla="*/ 1871478 h 1871478"/>
              <a:gd name="connsiteX1" fmla="*/ 524107 w 2966225"/>
              <a:gd name="connsiteY1" fmla="*/ 890171 h 1871478"/>
              <a:gd name="connsiteX2" fmla="*/ 1494264 w 2966225"/>
              <a:gd name="connsiteY2" fmla="*/ 64980 h 1871478"/>
              <a:gd name="connsiteX3" fmla="*/ 2966225 w 2966225"/>
              <a:gd name="connsiteY3" fmla="*/ 53829 h 187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6225" h="1871478">
                <a:moveTo>
                  <a:pt x="0" y="1871478"/>
                </a:moveTo>
                <a:cubicBezTo>
                  <a:pt x="137531" y="1531366"/>
                  <a:pt x="275063" y="1191254"/>
                  <a:pt x="524107" y="890171"/>
                </a:cubicBezTo>
                <a:cubicBezTo>
                  <a:pt x="773151" y="589088"/>
                  <a:pt x="1087244" y="204370"/>
                  <a:pt x="1494264" y="64980"/>
                </a:cubicBezTo>
                <a:cubicBezTo>
                  <a:pt x="1901284" y="-74410"/>
                  <a:pt x="2966225" y="53829"/>
                  <a:pt x="2966225" y="5382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4" name="Forma libre 13"/>
          <p:cNvSpPr/>
          <p:nvPr/>
        </p:nvSpPr>
        <p:spPr>
          <a:xfrm>
            <a:off x="1438509" y="2354303"/>
            <a:ext cx="1998856" cy="1279603"/>
          </a:xfrm>
          <a:custGeom>
            <a:avLst/>
            <a:gdLst>
              <a:gd name="connsiteX0" fmla="*/ 0 w 2665141"/>
              <a:gd name="connsiteY0" fmla="*/ 0 h 1706137"/>
              <a:gd name="connsiteX1" fmla="*/ 267629 w 2665141"/>
              <a:gd name="connsiteY1" fmla="*/ 724830 h 1706137"/>
              <a:gd name="connsiteX2" fmla="*/ 1059366 w 2665141"/>
              <a:gd name="connsiteY2" fmla="*/ 1315844 h 1706137"/>
              <a:gd name="connsiteX3" fmla="*/ 2665141 w 2665141"/>
              <a:gd name="connsiteY3" fmla="*/ 1706137 h 170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141" h="1706137">
                <a:moveTo>
                  <a:pt x="0" y="0"/>
                </a:moveTo>
                <a:cubicBezTo>
                  <a:pt x="45534" y="252761"/>
                  <a:pt x="91068" y="505523"/>
                  <a:pt x="267629" y="724830"/>
                </a:cubicBezTo>
                <a:cubicBezTo>
                  <a:pt x="444190" y="944137"/>
                  <a:pt x="659781" y="1152293"/>
                  <a:pt x="1059366" y="1315844"/>
                </a:cubicBezTo>
                <a:cubicBezTo>
                  <a:pt x="1458951" y="1479395"/>
                  <a:pt x="2665141" y="1706137"/>
                  <a:pt x="2665141" y="170613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Elipse 14"/>
          <p:cNvSpPr/>
          <p:nvPr/>
        </p:nvSpPr>
        <p:spPr>
          <a:xfrm>
            <a:off x="1664320" y="2934993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284443" y="1966560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4006363" y="4371921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83048" y="4445430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867133" y="1770351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grpSp>
        <p:nvGrpSpPr>
          <p:cNvPr id="23" name="Agrupar 22"/>
          <p:cNvGrpSpPr/>
          <p:nvPr/>
        </p:nvGrpSpPr>
        <p:grpSpPr>
          <a:xfrm rot="14353900">
            <a:off x="4552402" y="2172156"/>
            <a:ext cx="2224669" cy="1547232"/>
            <a:chOff x="6053051" y="2009932"/>
            <a:chExt cx="2966225" cy="2062976"/>
          </a:xfrm>
        </p:grpSpPr>
        <p:sp>
          <p:nvSpPr>
            <p:cNvPr id="20" name="Forma libre 19"/>
            <p:cNvSpPr/>
            <p:nvPr/>
          </p:nvSpPr>
          <p:spPr>
            <a:xfrm>
              <a:off x="6053051" y="2201430"/>
              <a:ext cx="2966225" cy="1871478"/>
            </a:xfrm>
            <a:custGeom>
              <a:avLst/>
              <a:gdLst>
                <a:gd name="connsiteX0" fmla="*/ 0 w 2966225"/>
                <a:gd name="connsiteY0" fmla="*/ 1871478 h 1871478"/>
                <a:gd name="connsiteX1" fmla="*/ 524107 w 2966225"/>
                <a:gd name="connsiteY1" fmla="*/ 890171 h 1871478"/>
                <a:gd name="connsiteX2" fmla="*/ 1494264 w 2966225"/>
                <a:gd name="connsiteY2" fmla="*/ 64980 h 1871478"/>
                <a:gd name="connsiteX3" fmla="*/ 2966225 w 2966225"/>
                <a:gd name="connsiteY3" fmla="*/ 53829 h 187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6225" h="1871478">
                  <a:moveTo>
                    <a:pt x="0" y="1871478"/>
                  </a:moveTo>
                  <a:cubicBezTo>
                    <a:pt x="137531" y="1531366"/>
                    <a:pt x="275063" y="1191254"/>
                    <a:pt x="524107" y="890171"/>
                  </a:cubicBezTo>
                  <a:cubicBezTo>
                    <a:pt x="773151" y="589088"/>
                    <a:pt x="1087244" y="204370"/>
                    <a:pt x="1494264" y="64980"/>
                  </a:cubicBezTo>
                  <a:cubicBezTo>
                    <a:pt x="1901284" y="-74410"/>
                    <a:pt x="2966225" y="53829"/>
                    <a:pt x="2966225" y="5382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6387588" y="2009932"/>
              <a:ext cx="2321795" cy="1640210"/>
            </a:xfrm>
            <a:custGeom>
              <a:avLst/>
              <a:gdLst>
                <a:gd name="connsiteX0" fmla="*/ 0 w 2665141"/>
                <a:gd name="connsiteY0" fmla="*/ 0 h 1706137"/>
                <a:gd name="connsiteX1" fmla="*/ 267629 w 2665141"/>
                <a:gd name="connsiteY1" fmla="*/ 724830 h 1706137"/>
                <a:gd name="connsiteX2" fmla="*/ 1059366 w 2665141"/>
                <a:gd name="connsiteY2" fmla="*/ 1315844 h 1706137"/>
                <a:gd name="connsiteX3" fmla="*/ 2665141 w 2665141"/>
                <a:gd name="connsiteY3" fmla="*/ 1706137 h 170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141" h="1706137">
                  <a:moveTo>
                    <a:pt x="0" y="0"/>
                  </a:moveTo>
                  <a:cubicBezTo>
                    <a:pt x="45534" y="252761"/>
                    <a:pt x="91068" y="505523"/>
                    <a:pt x="267629" y="724830"/>
                  </a:cubicBezTo>
                  <a:cubicBezTo>
                    <a:pt x="444190" y="944137"/>
                    <a:pt x="659781" y="1152293"/>
                    <a:pt x="1059366" y="1315844"/>
                  </a:cubicBezTo>
                  <a:cubicBezTo>
                    <a:pt x="1458951" y="1479395"/>
                    <a:pt x="2665141" y="1706137"/>
                    <a:pt x="2665141" y="170613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2" name="Elipse 21"/>
            <p:cNvSpPr/>
            <p:nvPr/>
          </p:nvSpPr>
          <p:spPr>
            <a:xfrm>
              <a:off x="6688671" y="2784189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5759574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>
            <a:off x="683712" y="3778284"/>
            <a:ext cx="2872947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944325" y="3565131"/>
            <a:ext cx="4108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2335293" y="3565133"/>
            <a:ext cx="466855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26064" y="3044841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700"/>
              <a:t>¿?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355148" y="3849374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6" name="Elipse 25"/>
          <p:cNvSpPr/>
          <p:nvPr/>
        </p:nvSpPr>
        <p:spPr>
          <a:xfrm>
            <a:off x="2799931" y="3707195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0" name="Conector recto 19"/>
          <p:cNvCxnSpPr/>
          <p:nvPr/>
        </p:nvCxnSpPr>
        <p:spPr>
          <a:xfrm>
            <a:off x="6258327" y="2996314"/>
            <a:ext cx="455904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714231" y="2996314"/>
            <a:ext cx="0" cy="355083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4844819" y="1958647"/>
            <a:ext cx="0" cy="20108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4444977" y="3770547"/>
            <a:ext cx="3466991" cy="7739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710006" y="377332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398303" y="1762439"/>
            <a:ext cx="3850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18" name="Arco 17"/>
          <p:cNvSpPr/>
          <p:nvPr/>
        </p:nvSpPr>
        <p:spPr>
          <a:xfrm>
            <a:off x="3150779" y="2701693"/>
            <a:ext cx="3847881" cy="2785165"/>
          </a:xfrm>
          <a:prstGeom prst="arc">
            <a:avLst>
              <a:gd name="adj1" fmla="val 17287105"/>
              <a:gd name="adj2" fmla="val 20744383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" name="Elipse 5"/>
          <p:cNvSpPr/>
          <p:nvPr/>
        </p:nvSpPr>
        <p:spPr>
          <a:xfrm>
            <a:off x="6187238" y="2939389"/>
            <a:ext cx="142178" cy="1421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6732001" y="2996315"/>
            <a:ext cx="113524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dv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 = -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  <a:r>
              <a:rPr lang="es-ES_tradnl" sz="1351" i="1" baseline="3000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 x dt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6132979" y="2641098"/>
            <a:ext cx="85792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dx = v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 dt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51879" y="4306097"/>
            <a:ext cx="2140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90801" y="4306097"/>
            <a:ext cx="2922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configuración-velocidad</a:t>
            </a:r>
          </a:p>
        </p:txBody>
      </p:sp>
    </p:spTree>
    <p:extLst>
      <p:ext uri="{BB962C8B-B14F-4D97-AF65-F5344CB8AC3E}">
        <p14:creationId xmlns:p14="http://schemas.microsoft.com/office/powerpoint/2010/main" val="695849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89775" y="5034396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18" name="Forma libre 17"/>
          <p:cNvSpPr/>
          <p:nvPr/>
        </p:nvSpPr>
        <p:spPr>
          <a:xfrm>
            <a:off x="1888861" y="2446021"/>
            <a:ext cx="3140340" cy="2806584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9" name="Forma libre 18"/>
          <p:cNvSpPr/>
          <p:nvPr/>
        </p:nvSpPr>
        <p:spPr>
          <a:xfrm>
            <a:off x="1891214" y="1797108"/>
            <a:ext cx="3866391" cy="3455499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Forma libre 19"/>
          <p:cNvSpPr/>
          <p:nvPr/>
        </p:nvSpPr>
        <p:spPr>
          <a:xfrm>
            <a:off x="1888861" y="1243794"/>
            <a:ext cx="4500915" cy="4008813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Forma libre 20"/>
          <p:cNvSpPr/>
          <p:nvPr/>
        </p:nvSpPr>
        <p:spPr>
          <a:xfrm>
            <a:off x="1885583" y="2944515"/>
            <a:ext cx="2186012" cy="2308091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CuadroTexto 22"/>
          <p:cNvSpPr txBox="1"/>
          <p:nvPr/>
        </p:nvSpPr>
        <p:spPr>
          <a:xfrm>
            <a:off x="3899384" y="4591932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760333" y="4609444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61018" y="4619239"/>
            <a:ext cx="36001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997001" y="4619239"/>
            <a:ext cx="400107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4556646" y="2080493"/>
            <a:ext cx="824231" cy="9373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593577" y="1981800"/>
            <a:ext cx="46893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>
                <a:latin typeface="Times New Roman" charset="0"/>
                <a:ea typeface="Times New Roman" charset="0"/>
                <a:cs typeface="Times New Roman" charset="0"/>
              </a:rPr>
              <a:t>∇</a:t>
            </a:r>
            <a:r>
              <a:rPr lang="es-ES_tradnl" sz="1500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s-ES_tradnl" sz="1500" i="1" baseline="-25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593579" y="3017799"/>
            <a:ext cx="787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5384214" y="2138989"/>
            <a:ext cx="23297" cy="87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395865" y="1907383"/>
            <a:ext cx="633463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lang="es-ES_tradnl" sz="1351" i="1"/>
          </a:p>
        </p:txBody>
      </p:sp>
      <p:sp>
        <p:nvSpPr>
          <p:cNvPr id="43" name="CuadroTexto 42"/>
          <p:cNvSpPr txBox="1"/>
          <p:nvPr/>
        </p:nvSpPr>
        <p:spPr>
          <a:xfrm>
            <a:off x="5331503" y="2894785"/>
            <a:ext cx="633851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  <a:endParaRPr lang="es-ES_tradnl" sz="1351" i="1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572382" y="3035401"/>
            <a:ext cx="21199" cy="5238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575110" y="3066475"/>
            <a:ext cx="48740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68671" y="3035401"/>
            <a:ext cx="522389" cy="48019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290050" y="3388511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dp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014706" y="2996839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dq</a:t>
            </a:r>
          </a:p>
        </p:txBody>
      </p:sp>
      <p:sp>
        <p:nvSpPr>
          <p:cNvPr id="22" name="Elipse 21"/>
          <p:cNvSpPr/>
          <p:nvPr/>
        </p:nvSpPr>
        <p:spPr>
          <a:xfrm>
            <a:off x="4431763" y="2915219"/>
            <a:ext cx="249764" cy="230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2" name="CuadroTexto 61"/>
          <p:cNvSpPr txBox="1"/>
          <p:nvPr/>
        </p:nvSpPr>
        <p:spPr>
          <a:xfrm>
            <a:off x="5091060" y="3490383"/>
            <a:ext cx="1025795" cy="715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Dirección de movimiento</a:t>
            </a:r>
          </a:p>
        </p:txBody>
      </p:sp>
    </p:spTree>
    <p:extLst>
      <p:ext uri="{BB962C8B-B14F-4D97-AF65-F5344CB8AC3E}">
        <p14:creationId xmlns:p14="http://schemas.microsoft.com/office/powerpoint/2010/main" val="785207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6191" y="1543051"/>
            <a:ext cx="7502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AutoNum type="arabicPeriod"/>
            </a:pPr>
            <a:r>
              <a:rPr lang="es-ES_tradnl"/>
              <a:t>Condiciones iniciales: masa, posición y velocidad de los cuerpos 1 y 2</a:t>
            </a:r>
          </a:p>
          <a:p>
            <a:pPr marL="257168" indent="-257168">
              <a:buAutoNum type="arabicPeriod"/>
            </a:pPr>
            <a:r>
              <a:rPr lang="es-ES_tradnl"/>
              <a:t>Calcule la constante gravitacional del sistema: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m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las cantidades derivadas: p, n </a:t>
            </a:r>
          </a:p>
          <a:p>
            <a:pPr marL="257168" indent="-257168">
              <a:buAutoNum type="arabicPeriod"/>
            </a:pPr>
            <a:r>
              <a:rPr lang="es-ES_tradnl" b="1"/>
              <a:t>Dado un tiempo t</a:t>
            </a:r>
            <a:r>
              <a:rPr lang="es-ES_tradnl"/>
              <a:t>, resuelva la ecuación de Kepler para obtener: E </a:t>
            </a:r>
            <a:br>
              <a:rPr lang="es-ES_tradnl"/>
            </a:br>
            <a:r>
              <a:rPr lang="es-ES_tradnl"/>
              <a:t>(asuma t</a:t>
            </a:r>
            <a:r>
              <a:rPr lang="es-ES_tradnl" baseline="-25000"/>
              <a:t>p</a:t>
            </a:r>
            <a:r>
              <a:rPr lang="es-ES_tradnl"/>
              <a:t> = 0 por ahora)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 magnitud del vector posición: r = p / (1+e cos f)</a:t>
            </a:r>
          </a:p>
          <a:p>
            <a:pPr marL="257168" indent="-257168">
              <a:buAutoNum type="arabicPeriod"/>
            </a:pPr>
            <a:r>
              <a:rPr lang="es-ES_tradnl"/>
              <a:t>Calcule la posición: x = r cos f, y = r sin f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el argumento de la velocidad: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f</a:t>
            </a:r>
            <a:r>
              <a:rPr lang="es-ES_tradnl"/>
              <a:t> = h/(rv)</a:t>
            </a:r>
          </a:p>
          <a:p>
            <a:pPr marL="257168" indent="-257168">
              <a:buAutoNum type="arabicPeriod"/>
            </a:pPr>
            <a:r>
              <a:rPr lang="es-ES_tradnl"/>
              <a:t> ...</a:t>
            </a:r>
          </a:p>
          <a:p>
            <a:pPr marL="257168" indent="-257168">
              <a:buAutoNum type="arabicPeriod"/>
            </a:pPr>
            <a:r>
              <a:rPr lang="es-ES_tradnl"/>
              <a:t>Calcule las componentes de la velocidad: v</a:t>
            </a:r>
            <a:r>
              <a:rPr lang="es-ES_tradnl" baseline="-25000"/>
              <a:t>x</a:t>
            </a:r>
            <a:r>
              <a:rPr lang="es-ES_tradnl"/>
              <a:t> = v cos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 </a:t>
            </a:r>
            <a:r>
              <a:rPr lang="es-ES_tradnl"/>
              <a:t>, v</a:t>
            </a:r>
            <a:r>
              <a:rPr lang="es-ES_tradnl" baseline="-25000"/>
              <a:t>y</a:t>
            </a:r>
            <a:r>
              <a:rPr lang="es-ES_tradnl"/>
              <a:t> = v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</a:t>
            </a:r>
            <a:r>
              <a:rPr lang="es-ES_trad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9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83110</TotalTime>
  <Words>2324</Words>
  <Application>Microsoft Macintosh PowerPoint</Application>
  <PresentationFormat>Presentación en pantalla (4:3)</PresentationFormat>
  <Paragraphs>780</Paragraphs>
  <Slides>75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85" baseType="lpstr">
      <vt:lpstr>Arial Rounded MT Bold</vt:lpstr>
      <vt:lpstr>Calibri</vt:lpstr>
      <vt:lpstr>Calibri Light</vt:lpstr>
      <vt:lpstr>Cambria Math</vt:lpstr>
      <vt:lpstr>Mangal</vt:lpstr>
      <vt:lpstr>Snell Roundhand</vt:lpstr>
      <vt:lpstr>Symbol</vt:lpstr>
      <vt:lpstr>Times New Roman</vt:lpstr>
      <vt:lpstr>Arial</vt:lpstr>
      <vt:lpstr>Tema de Office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237</cp:revision>
  <dcterms:created xsi:type="dcterms:W3CDTF">2018-02-08T16:24:59Z</dcterms:created>
  <dcterms:modified xsi:type="dcterms:W3CDTF">2020-02-25T10:56:16Z</dcterms:modified>
</cp:coreProperties>
</file>